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61" r:id="rId3"/>
    <p:sldMasterId id="2147483662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6" r:id="rId19"/>
    <p:sldId id="280" r:id="rId20"/>
    <p:sldId id="279" r:id="rId21"/>
    <p:sldId id="278" r:id="rId22"/>
    <p:sldId id="277" r:id="rId23"/>
    <p:sldId id="275" r:id="rId24"/>
  </p:sldIdLst>
  <p:sldSz cx="9144000" cy="6858000" type="screen4x3"/>
  <p:notesSz cx="6858000" cy="9144000"/>
  <p:embeddedFontLst>
    <p:embeddedFont>
      <p:font typeface="Merriweather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248564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0095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6928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7429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3124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9265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rgbClr val="4CE0EA"/>
              </a:buClr>
              <a:buFont typeface="Calibri"/>
              <a:buNone/>
              <a:defRPr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45720" lvl="0" indent="0" algn="r" rtl="0">
              <a:spcBef>
                <a:spcPts val="520"/>
              </a:spcBef>
              <a:buClr>
                <a:schemeClr val="accent3"/>
              </a:buClr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ctr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ctr" rtl="0">
              <a:spcBef>
                <a:spcPts val="420"/>
              </a:spcBef>
              <a:buClr>
                <a:schemeClr val="accent2"/>
              </a:buClr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5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lt2"/>
              </a:buClr>
              <a:buFont typeface="Merriweather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lt2"/>
              </a:buClr>
              <a:buFont typeface="Merriweather"/>
              <a:buNone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D1EAEE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Merriweather"/>
              <a:buNone/>
            </a:pPr>
            <a:fld id="{00000000-1234-1234-1234-123412341234}" type="slidenum">
              <a:rPr lang="es-MX" sz="1200" b="0" i="0" u="none">
                <a:solidFill>
                  <a:srgbClr val="D1EAEE"/>
                </a:solidFill>
                <a:latin typeface="Merriweather"/>
                <a:ea typeface="Merriweather"/>
                <a:cs typeface="Merriweather"/>
                <a:sym typeface="Merriweather"/>
              </a:rPr>
              <a:t>‹Nº›</a:t>
            </a:fld>
            <a:endParaRPr lang="es-MX" sz="1200" b="0" i="0" u="none">
              <a:solidFill>
                <a:srgbClr val="D1EAEE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4AE3AC"/>
              </a:buClr>
              <a:buFont typeface="Calibri"/>
              <a:buNone/>
              <a:defRPr sz="5600" b="1" i="0" u="none" strike="noStrike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40"/>
              </a:spcBef>
              <a:buClr>
                <a:schemeClr val="accent3"/>
              </a:buClr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5908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25400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210819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218439" algn="l" rtl="0"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lt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lt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D1EAEE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Merriweather"/>
              <a:buNone/>
            </a:pPr>
            <a:fld id="{00000000-1234-1234-1234-123412341234}" type="slidenum">
              <a:rPr lang="es-MX" sz="1200" b="0" i="0" u="none">
                <a:solidFill>
                  <a:srgbClr val="D1EAEE"/>
                </a:solidFill>
                <a:latin typeface="Merriweather"/>
                <a:ea typeface="Merriweather"/>
                <a:cs typeface="Merriweather"/>
                <a:sym typeface="Merriweather"/>
              </a:rPr>
              <a:t>‹Nº›</a:t>
            </a:fld>
            <a:endParaRPr lang="es-MX" sz="1200" b="0" i="0" u="none">
              <a:solidFill>
                <a:srgbClr val="D1EAEE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609600" y="1176995"/>
            <a:ext cx="2212848" cy="15826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09600" y="2828784"/>
            <a:ext cx="2209799" cy="2179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50"/>
              </a:spcBef>
              <a:buClr>
                <a:schemeClr val="accent3"/>
              </a:buClr>
              <a:buFont typeface="Noto Sans Symbols"/>
              <a:buNone/>
              <a:defRPr sz="13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94310" algn="l" rtl="0">
              <a:spcBef>
                <a:spcPts val="2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209550" algn="l" rtl="0">
              <a:spcBef>
                <a:spcPts val="2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73672" algn="l" rtl="0">
              <a:spcBef>
                <a:spcPts val="18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81292" algn="l" rtl="0">
              <a:spcBef>
                <a:spcPts val="18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pic" idx="2"/>
          </p:nvPr>
        </p:nvSpPr>
        <p:spPr>
          <a:xfrm rot="420000">
            <a:off x="3485792" y="1199516"/>
            <a:ext cx="4617719" cy="3931919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3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Merriweather"/>
              <a:buNone/>
            </a:pPr>
            <a:fld id="{00000000-1234-1234-1234-123412341234}" type="slidenum">
              <a:rPr lang="es-MX" sz="1200" b="0" i="0" u="none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‹Nº›</a:t>
            </a:fld>
            <a:endParaRPr lang="es-MX" sz="1200" b="0" i="0" u="none">
              <a:solidFill>
                <a:srgbClr val="04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 rot="5400000">
            <a:off x="861218" y="510382"/>
            <a:ext cx="521176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Merriweather"/>
              <a:buNone/>
            </a:pPr>
            <a:fld id="{00000000-1234-1234-1234-123412341234}" type="slidenum">
              <a:rPr lang="es-MX" sz="1200" b="0" i="0" u="none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‹Nº›</a:t>
            </a:fld>
            <a:endParaRPr lang="es-MX" sz="1200" b="0" i="0" u="none">
              <a:solidFill>
                <a:srgbClr val="04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 rot="5400000">
            <a:off x="2377281" y="15080"/>
            <a:ext cx="4389436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Merriweather"/>
              <a:buNone/>
            </a:pPr>
            <a:fld id="{00000000-1234-1234-1234-123412341234}" type="slidenum">
              <a:rPr lang="es-MX" sz="1200" b="0" i="0" u="none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‹Nº›</a:t>
            </a:fld>
            <a:endParaRPr lang="es-MX" sz="1200" b="0" i="0" u="none">
              <a:solidFill>
                <a:srgbClr val="04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19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2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1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5080" algn="l" rtl="0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7619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2539" algn="l" rtl="0">
              <a:spcBef>
                <a:spcPts val="180"/>
              </a:spcBef>
              <a:buClr>
                <a:schemeClr val="accent4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05410" algn="l" rtl="0">
              <a:spcBef>
                <a:spcPts val="56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18745" algn="l" rtl="0">
              <a:spcBef>
                <a:spcPts val="52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47319" algn="l" rtl="0">
              <a:spcBef>
                <a:spcPts val="48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44144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Merriweather"/>
              <a:buNone/>
            </a:pPr>
            <a:fld id="{00000000-1234-1234-1234-123412341234}" type="slidenum">
              <a:rPr lang="es-MX" sz="1200" b="0" i="0" u="none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‹Nº›</a:t>
            </a:fld>
            <a:endParaRPr lang="es-MX" sz="1200" b="0" i="0" u="none">
              <a:solidFill>
                <a:srgbClr val="04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Merriweather"/>
              <a:buNone/>
            </a:pPr>
            <a:fld id="{00000000-1234-1234-1234-123412341234}" type="slidenum">
              <a:rPr lang="es-MX" sz="1200" b="0" i="0" u="none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‹Nº›</a:t>
            </a:fld>
            <a:endParaRPr lang="es-MX" sz="1200" b="0" i="0" u="none">
              <a:solidFill>
                <a:srgbClr val="04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Merriweather"/>
              <a:buNone/>
            </a:pPr>
            <a:fld id="{00000000-1234-1234-1234-123412341234}" type="slidenum">
              <a:rPr lang="es-MX" sz="1200" b="0" i="0" u="none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‹Nº›</a:t>
            </a:fld>
            <a:endParaRPr lang="es-MX" sz="1200" b="0" i="0" u="none">
              <a:solidFill>
                <a:srgbClr val="04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7" cy="659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accent3"/>
              </a:buClr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5908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25400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210819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218439" algn="l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4" cy="654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accent3"/>
              </a:buClr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5908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25400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210819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218439" algn="l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7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1605" algn="l" rtl="0">
              <a:spcBef>
                <a:spcPts val="44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51130" algn="l" rtl="0">
              <a:spcBef>
                <a:spcPts val="4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73990" algn="l" rtl="0">
              <a:spcBef>
                <a:spcPts val="36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44780" algn="l" rtl="0">
              <a:spcBef>
                <a:spcPts val="32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52400" algn="l" rtl="0">
              <a:spcBef>
                <a:spcPts val="32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4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1605" algn="l" rtl="0">
              <a:spcBef>
                <a:spcPts val="44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51130" algn="l" rtl="0">
              <a:spcBef>
                <a:spcPts val="4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73990" algn="l" rtl="0">
              <a:spcBef>
                <a:spcPts val="36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44780" algn="l" rtl="0">
              <a:spcBef>
                <a:spcPts val="32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52400" algn="l" rtl="0">
              <a:spcBef>
                <a:spcPts val="32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Merriweather"/>
              <a:buNone/>
            </a:pPr>
            <a:fld id="{00000000-1234-1234-1234-123412341234}" type="slidenum">
              <a:rPr lang="es-MX" sz="1200" b="0" i="0" u="none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‹Nº›</a:t>
            </a:fld>
            <a:endParaRPr lang="es-MX" sz="1200" b="0" i="0" u="none">
              <a:solidFill>
                <a:srgbClr val="04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5100" algn="l" rtl="0">
              <a:spcBef>
                <a:spcPts val="4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36525" algn="l" rtl="0">
              <a:spcBef>
                <a:spcPts val="36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44144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648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5100" algn="l" rtl="0">
              <a:spcBef>
                <a:spcPts val="4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36525" algn="l" rtl="0">
              <a:spcBef>
                <a:spcPts val="36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44144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Merriweather"/>
              <a:buNone/>
            </a:pPr>
            <a:fld id="{00000000-1234-1234-1234-123412341234}" type="slidenum">
              <a:rPr lang="es-MX" sz="1200" b="0" i="0" u="none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‹Nº›</a:t>
            </a:fld>
            <a:endParaRPr lang="es-MX" sz="1200" b="0" i="0" u="none">
              <a:solidFill>
                <a:srgbClr val="04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Merriweather"/>
              <a:buNone/>
            </a:pPr>
            <a:fld id="{00000000-1234-1234-1234-123412341234}" type="slidenum">
              <a:rPr lang="es-MX" sz="1200" b="0" i="0" u="none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‹Nº›</a:t>
            </a:fld>
            <a:endParaRPr lang="es-MX" sz="1200" b="0" i="0" u="none">
              <a:solidFill>
                <a:srgbClr val="04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-9525" y="-7937"/>
            <a:ext cx="9163049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" name="Shape 7"/>
          <p:cNvSpPr/>
          <p:nvPr/>
        </p:nvSpPr>
        <p:spPr>
          <a:xfrm>
            <a:off x="4381500" y="-7937"/>
            <a:ext cx="4762499" cy="638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8" name="Shape 8"/>
          <p:cNvGrpSpPr/>
          <p:nvPr/>
        </p:nvGrpSpPr>
        <p:grpSpPr>
          <a:xfrm>
            <a:off x="-29326" y="-23059"/>
            <a:ext cx="9179353" cy="1046050"/>
            <a:chOff x="0" y="0"/>
            <a:chExt cx="2147483647" cy="2147483647"/>
          </a:xfrm>
        </p:grpSpPr>
        <p:grpSp>
          <p:nvGrpSpPr>
            <p:cNvPr id="9" name="Shape 9"/>
            <p:cNvGrpSpPr/>
            <p:nvPr/>
          </p:nvGrpSpPr>
          <p:grpSpPr>
            <a:xfrm>
              <a:off x="0" y="0"/>
              <a:ext cx="2141779264" cy="2147483647"/>
              <a:chOff x="0" y="0"/>
              <a:chExt cx="2147483647" cy="2147483647"/>
            </a:xfrm>
          </p:grpSpPr>
          <p:pic>
            <p:nvPicPr>
              <p:cNvPr id="10" name="Shape 10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441539" y="0"/>
                <a:ext cx="214204210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Shape 11"/>
              <p:cNvSpPr txBox="1"/>
              <p:nvPr/>
            </p:nvSpPr>
            <p:spPr>
              <a:xfrm>
                <a:off x="0" y="91357640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  <p:grpSp>
          <p:nvGrpSpPr>
            <p:cNvPr id="12" name="Shape 12"/>
            <p:cNvGrpSpPr/>
            <p:nvPr/>
          </p:nvGrpSpPr>
          <p:grpSpPr>
            <a:xfrm>
              <a:off x="1774014" y="149824444"/>
              <a:ext cx="2145709632" cy="1860320167"/>
              <a:chOff x="0" y="0"/>
              <a:chExt cx="2147483647" cy="2147483647"/>
            </a:xfrm>
          </p:grpSpPr>
          <p:pic>
            <p:nvPicPr>
              <p:cNvPr id="13" name="Shape 1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656090" y="0"/>
                <a:ext cx="2143827556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" name="Shape 14"/>
              <p:cNvSpPr txBox="1"/>
              <p:nvPr/>
            </p:nvSpPr>
            <p:spPr>
              <a:xfrm>
                <a:off x="0" y="1055870270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</p:grp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alibri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lt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lt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D1EAEE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Merriweather"/>
              <a:buNone/>
            </a:pPr>
            <a:fld id="{00000000-1234-1234-1234-123412341234}" type="slidenum">
              <a:rPr lang="es-MX" sz="1200" b="0" i="0" u="none">
                <a:solidFill>
                  <a:srgbClr val="D1EAEE"/>
                </a:solidFill>
                <a:latin typeface="Merriweather"/>
                <a:ea typeface="Merriweather"/>
                <a:cs typeface="Merriweather"/>
                <a:sym typeface="Merriweather"/>
              </a:rPr>
              <a:t>‹Nº›</a:t>
            </a:fld>
            <a:endParaRPr lang="es-MX" sz="1200" b="0" i="0" u="none">
              <a:solidFill>
                <a:srgbClr val="D1EAEE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-9525" y="-7937"/>
            <a:ext cx="9163049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4381500" y="-7937"/>
            <a:ext cx="4762499" cy="638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Merriweather"/>
              <a:buNone/>
            </a:pPr>
            <a:fld id="{00000000-1234-1234-1234-123412341234}" type="slidenum">
              <a:rPr lang="es-MX" sz="1200" b="0" i="0" u="none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‹Nº›</a:t>
            </a:fld>
            <a:endParaRPr lang="es-MX" sz="1200" b="0" i="0" u="none">
              <a:solidFill>
                <a:srgbClr val="04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34" name="Shape 34"/>
          <p:cNvGrpSpPr/>
          <p:nvPr/>
        </p:nvGrpSpPr>
        <p:grpSpPr>
          <a:xfrm>
            <a:off x="-29326" y="-23059"/>
            <a:ext cx="9179353" cy="1046050"/>
            <a:chOff x="0" y="0"/>
            <a:chExt cx="2147483647" cy="2147483647"/>
          </a:xfrm>
        </p:grpSpPr>
        <p:grpSp>
          <p:nvGrpSpPr>
            <p:cNvPr id="35" name="Shape 35"/>
            <p:cNvGrpSpPr/>
            <p:nvPr/>
          </p:nvGrpSpPr>
          <p:grpSpPr>
            <a:xfrm>
              <a:off x="0" y="0"/>
              <a:ext cx="2141779264" cy="2147483647"/>
              <a:chOff x="0" y="0"/>
              <a:chExt cx="2147483647" cy="2147483647"/>
            </a:xfrm>
          </p:grpSpPr>
          <p:pic>
            <p:nvPicPr>
              <p:cNvPr id="36" name="Shape 36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5441539" y="0"/>
                <a:ext cx="214204210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" name="Shape 37"/>
              <p:cNvSpPr txBox="1"/>
              <p:nvPr/>
            </p:nvSpPr>
            <p:spPr>
              <a:xfrm>
                <a:off x="0" y="91357640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  <p:grpSp>
          <p:nvGrpSpPr>
            <p:cNvPr id="38" name="Shape 38"/>
            <p:cNvGrpSpPr/>
            <p:nvPr/>
          </p:nvGrpSpPr>
          <p:grpSpPr>
            <a:xfrm>
              <a:off x="1774014" y="149824444"/>
              <a:ext cx="2145709632" cy="1860320167"/>
              <a:chOff x="0" y="0"/>
              <a:chExt cx="2147483647" cy="2147483647"/>
            </a:xfrm>
          </p:grpSpPr>
          <p:pic>
            <p:nvPicPr>
              <p:cNvPr id="39" name="Shape 39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3656090" y="0"/>
                <a:ext cx="2143827556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" name="Shape 40"/>
              <p:cNvSpPr txBox="1"/>
              <p:nvPr/>
            </p:nvSpPr>
            <p:spPr>
              <a:xfrm>
                <a:off x="0" y="1055870270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-9525" y="-7937"/>
            <a:ext cx="9163049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4381500" y="-7937"/>
            <a:ext cx="4762499" cy="638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94" name="Shape 94"/>
          <p:cNvGrpSpPr/>
          <p:nvPr/>
        </p:nvGrpSpPr>
        <p:grpSpPr>
          <a:xfrm>
            <a:off x="-29326" y="-23059"/>
            <a:ext cx="9179353" cy="1046050"/>
            <a:chOff x="0" y="0"/>
            <a:chExt cx="2147483647" cy="2147483647"/>
          </a:xfrm>
        </p:grpSpPr>
        <p:grpSp>
          <p:nvGrpSpPr>
            <p:cNvPr id="95" name="Shape 95"/>
            <p:cNvGrpSpPr/>
            <p:nvPr/>
          </p:nvGrpSpPr>
          <p:grpSpPr>
            <a:xfrm>
              <a:off x="0" y="0"/>
              <a:ext cx="2141779264" cy="2147483647"/>
              <a:chOff x="0" y="0"/>
              <a:chExt cx="2147483647" cy="2147483647"/>
            </a:xfrm>
          </p:grpSpPr>
          <p:pic>
            <p:nvPicPr>
              <p:cNvPr id="96" name="Shape 9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441539" y="0"/>
                <a:ext cx="214204210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7" name="Shape 97"/>
              <p:cNvSpPr txBox="1"/>
              <p:nvPr/>
            </p:nvSpPr>
            <p:spPr>
              <a:xfrm>
                <a:off x="0" y="91357640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  <p:grpSp>
          <p:nvGrpSpPr>
            <p:cNvPr id="98" name="Shape 98"/>
            <p:cNvGrpSpPr/>
            <p:nvPr/>
          </p:nvGrpSpPr>
          <p:grpSpPr>
            <a:xfrm>
              <a:off x="1774014" y="149824444"/>
              <a:ext cx="2145709632" cy="1860320167"/>
              <a:chOff x="0" y="0"/>
              <a:chExt cx="2147483647" cy="2147483647"/>
            </a:xfrm>
          </p:grpSpPr>
          <p:pic>
            <p:nvPicPr>
              <p:cNvPr id="99" name="Shape 9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656090" y="0"/>
                <a:ext cx="2143827556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0" name="Shape 100"/>
              <p:cNvSpPr txBox="1"/>
              <p:nvPr/>
            </p:nvSpPr>
            <p:spPr>
              <a:xfrm>
                <a:off x="0" y="1055870270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</p:grp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alibri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lt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lt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D1EAEE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Merriweather"/>
              <a:buNone/>
            </a:pPr>
            <a:fld id="{00000000-1234-1234-1234-123412341234}" type="slidenum">
              <a:rPr lang="es-MX" sz="1200" b="0" i="0" u="none">
                <a:solidFill>
                  <a:srgbClr val="D1EAEE"/>
                </a:solidFill>
                <a:latin typeface="Merriweather"/>
                <a:ea typeface="Merriweather"/>
                <a:cs typeface="Merriweather"/>
                <a:sym typeface="Merriweather"/>
              </a:rPr>
              <a:t>‹Nº›</a:t>
            </a:fld>
            <a:endParaRPr lang="es-MX" sz="1200" b="0" i="0" u="none">
              <a:solidFill>
                <a:srgbClr val="D1EAEE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 rot="-10380000" flipH="1">
            <a:off x="3165475" y="1108074"/>
            <a:ext cx="5257800" cy="4114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6575" y="0"/>
                </a:lnTo>
                <a:lnTo>
                  <a:pt x="120000" y="4375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4" name="Shape 114"/>
          <p:cNvSpPr/>
          <p:nvPr/>
        </p:nvSpPr>
        <p:spPr>
          <a:xfrm rot="-10380000" flipH="1">
            <a:off x="8004175" y="5359399"/>
            <a:ext cx="155574" cy="155574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5" name="Shape 115"/>
          <p:cNvSpPr/>
          <p:nvPr/>
        </p:nvSpPr>
        <p:spPr>
          <a:xfrm rot="10800000" flipH="1">
            <a:off x="-9525" y="5816599"/>
            <a:ext cx="9163049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6" name="Shape 116"/>
          <p:cNvSpPr/>
          <p:nvPr/>
        </p:nvSpPr>
        <p:spPr>
          <a:xfrm rot="10800000" flipH="1">
            <a:off x="4381500" y="6219825"/>
            <a:ext cx="4762499" cy="638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Merriweather"/>
              <a:buNone/>
            </a:pPr>
            <a:fld id="{00000000-1234-1234-1234-123412341234}" type="slidenum">
              <a:rPr lang="es-MX" sz="1200" b="0" i="0" u="none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‹Nº›</a:t>
            </a:fld>
            <a:endParaRPr lang="es-MX" sz="1200" b="0" i="0" u="none">
              <a:solidFill>
                <a:srgbClr val="04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609600" y="188911"/>
            <a:ext cx="7851774" cy="1828800"/>
          </a:xfrm>
          <a:prstGeom prst="rect">
            <a:avLst/>
          </a:prstGeom>
          <a:noFill/>
          <a:ln>
            <a:noFill/>
          </a:ln>
        </p:spPr>
        <p:txBody>
          <a:bodyPr lIns="0" tIns="0" rIns="1827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ct val="25000"/>
              <a:buFont typeface="Calibri"/>
              <a:buNone/>
            </a:pPr>
            <a:r>
              <a:rPr lang="es-MX"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CENTRO DE ENSEÑANZA TECNICA INDUSTRIAL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539750" y="4365625"/>
            <a:ext cx="7854949" cy="631825"/>
          </a:xfrm>
          <a:prstGeom prst="rect">
            <a:avLst/>
          </a:prstGeom>
          <a:noFill/>
          <a:ln>
            <a:noFill/>
          </a:ln>
        </p:spPr>
        <p:txBody>
          <a:bodyPr lIns="0" tIns="45700" rIns="18275" bIns="45700" anchor="t" anchorCtr="0">
            <a:noAutofit/>
          </a:bodyPr>
          <a:lstStyle/>
          <a:p>
            <a:pPr marL="0" marR="4572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s-MX" sz="3600" b="0" i="0" u="sng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DISEÑO DE MAQUINAS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8400" y="1989136"/>
            <a:ext cx="1571624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/>
        </p:nvSpPr>
        <p:spPr>
          <a:xfrm>
            <a:off x="468312" y="620712"/>
            <a:ext cx="1558924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NECESIDAD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1069975" y="836612"/>
            <a:ext cx="382586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8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+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214604" y="1268412"/>
            <a:ext cx="2079332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MOTIVACIÓN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CREATIVIDAD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CONOCIMIENTO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RECURSOS</a:t>
            </a:r>
          </a:p>
        </p:txBody>
      </p:sp>
      <p:sp>
        <p:nvSpPr>
          <p:cNvPr id="266" name="Shape 266"/>
          <p:cNvSpPr/>
          <p:nvPr/>
        </p:nvSpPr>
        <p:spPr>
          <a:xfrm>
            <a:off x="2078036" y="620712"/>
            <a:ext cx="431799" cy="1871662"/>
          </a:xfrm>
          <a:prstGeom prst="rightBrace">
            <a:avLst>
              <a:gd name="adj1" fmla="val 415"/>
              <a:gd name="adj2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2649536" y="1268412"/>
            <a:ext cx="504824" cy="5762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8" name="Shape 268"/>
          <p:cNvSpPr txBox="1"/>
          <p:nvPr/>
        </p:nvSpPr>
        <p:spPr>
          <a:xfrm>
            <a:off x="3419475" y="1075672"/>
            <a:ext cx="160655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000" b="1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PROCESO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000" b="1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DE DISEÑO</a:t>
            </a:r>
          </a:p>
        </p:txBody>
      </p:sp>
      <p:sp>
        <p:nvSpPr>
          <p:cNvPr id="269" name="Shape 269"/>
          <p:cNvSpPr/>
          <p:nvPr/>
        </p:nvSpPr>
        <p:spPr>
          <a:xfrm>
            <a:off x="5170487" y="1268412"/>
            <a:ext cx="503236" cy="5762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0" name="Shape 270"/>
          <p:cNvSpPr txBox="1"/>
          <p:nvPr/>
        </p:nvSpPr>
        <p:spPr>
          <a:xfrm>
            <a:off x="6671389" y="620712"/>
            <a:ext cx="1453436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sng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SOLUCIÓN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7258050" y="836612"/>
            <a:ext cx="384174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8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+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6064250" y="1268412"/>
            <a:ext cx="3079750" cy="83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6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SATISFACCIÓN/DESEPCIÓN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6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CONOCIMIENTO NUEVO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6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RECURSOS REMANENTES</a:t>
            </a:r>
          </a:p>
        </p:txBody>
      </p:sp>
      <p:sp>
        <p:nvSpPr>
          <p:cNvPr id="273" name="Shape 273"/>
          <p:cNvSpPr/>
          <p:nvPr/>
        </p:nvSpPr>
        <p:spPr>
          <a:xfrm>
            <a:off x="5889625" y="620712"/>
            <a:ext cx="431799" cy="1871662"/>
          </a:xfrm>
          <a:prstGeom prst="leftBrace">
            <a:avLst>
              <a:gd name="adj1" fmla="val 415"/>
              <a:gd name="adj2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3370262" y="1125537"/>
            <a:ext cx="1655761" cy="863599"/>
          </a:xfrm>
          <a:prstGeom prst="rect">
            <a:avLst/>
          </a:prstGeom>
          <a:noFill/>
          <a:ln w="508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5" name="Shape 275"/>
          <p:cNvSpPr txBox="1"/>
          <p:nvPr/>
        </p:nvSpPr>
        <p:spPr>
          <a:xfrm>
            <a:off x="539750" y="2781300"/>
            <a:ext cx="45720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s-MX" sz="2400" b="1" i="0" u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SOLUCIÓN: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468312" y="3284537"/>
            <a:ext cx="8064499" cy="193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4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Consiste en el diseño final aprobado de un elemento de máquina, producto, máquina o proceso productivo; incluye planos, prototipo virtual, construcción y prueba de al menos un prototipo real y especificaciones del proceso de manufactura para su producción en serie.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/>
      <p:bldP spid="2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/>
        </p:nvSpPr>
        <p:spPr>
          <a:xfrm>
            <a:off x="468312" y="620712"/>
            <a:ext cx="1558924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NECESIDAD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1069975" y="836612"/>
            <a:ext cx="382586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8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+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205273" y="1268412"/>
            <a:ext cx="2088663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MOTIVACIÓN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CREATIVIDAD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CONOCIMIENTO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RECURSOS</a:t>
            </a:r>
          </a:p>
        </p:txBody>
      </p:sp>
      <p:sp>
        <p:nvSpPr>
          <p:cNvPr id="284" name="Shape 284"/>
          <p:cNvSpPr/>
          <p:nvPr/>
        </p:nvSpPr>
        <p:spPr>
          <a:xfrm>
            <a:off x="2078036" y="620712"/>
            <a:ext cx="431799" cy="1871662"/>
          </a:xfrm>
          <a:prstGeom prst="rightBrace">
            <a:avLst>
              <a:gd name="adj1" fmla="val 415"/>
              <a:gd name="adj2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2649536" y="1268412"/>
            <a:ext cx="504824" cy="5762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3419475" y="1075672"/>
            <a:ext cx="160655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000" b="1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PROCESO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000" b="1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DE DISEÑO</a:t>
            </a:r>
          </a:p>
        </p:txBody>
      </p:sp>
      <p:sp>
        <p:nvSpPr>
          <p:cNvPr id="287" name="Shape 287"/>
          <p:cNvSpPr/>
          <p:nvPr/>
        </p:nvSpPr>
        <p:spPr>
          <a:xfrm>
            <a:off x="5170487" y="1268412"/>
            <a:ext cx="503236" cy="5762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88" name="Shape 288"/>
          <p:cNvSpPr txBox="1"/>
          <p:nvPr/>
        </p:nvSpPr>
        <p:spPr>
          <a:xfrm>
            <a:off x="6699381" y="620712"/>
            <a:ext cx="1425444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SOLUCIÓN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7258050" y="836612"/>
            <a:ext cx="384174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8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+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6064250" y="1268412"/>
            <a:ext cx="3079750" cy="83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600" b="0" i="0" u="sng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SATISFACCIÓN/DECEPCIÓN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6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CONOCIMIENTO NUEVO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6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RECURSOS REMANENTES</a:t>
            </a:r>
          </a:p>
        </p:txBody>
      </p:sp>
      <p:sp>
        <p:nvSpPr>
          <p:cNvPr id="291" name="Shape 291"/>
          <p:cNvSpPr/>
          <p:nvPr/>
        </p:nvSpPr>
        <p:spPr>
          <a:xfrm>
            <a:off x="5889625" y="620712"/>
            <a:ext cx="431799" cy="1871662"/>
          </a:xfrm>
          <a:prstGeom prst="leftBrace">
            <a:avLst>
              <a:gd name="adj1" fmla="val 415"/>
              <a:gd name="adj2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92" name="Shape 292"/>
          <p:cNvSpPr txBox="1"/>
          <p:nvPr/>
        </p:nvSpPr>
        <p:spPr>
          <a:xfrm>
            <a:off x="3370262" y="1125537"/>
            <a:ext cx="1655761" cy="863599"/>
          </a:xfrm>
          <a:prstGeom prst="rect">
            <a:avLst/>
          </a:prstGeom>
          <a:noFill/>
          <a:ln w="508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93" name="Shape 293"/>
          <p:cNvSpPr txBox="1"/>
          <p:nvPr/>
        </p:nvSpPr>
        <p:spPr>
          <a:xfrm>
            <a:off x="539750" y="2781300"/>
            <a:ext cx="45720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s-MX" sz="2400" b="1" i="0" u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SATISFACCIÓN O DECEPSIÓN: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468312" y="3284537"/>
            <a:ext cx="8064499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4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En función del éxito o fracaso de la solución, se convierte en la motivación (positiva o negativa) para continuar con los ciclos posteriores de diseño para mejorar la solución.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0"/>
      <p:bldP spid="2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/>
        </p:nvSpPr>
        <p:spPr>
          <a:xfrm>
            <a:off x="468312" y="620712"/>
            <a:ext cx="1558924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NECESIDAD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1069975" y="836612"/>
            <a:ext cx="382586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8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+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205273" y="1268412"/>
            <a:ext cx="2088663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MOTIVACIÓN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CREATIVIDAD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CONOCIMIENTO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RECURSOS</a:t>
            </a:r>
          </a:p>
        </p:txBody>
      </p:sp>
      <p:sp>
        <p:nvSpPr>
          <p:cNvPr id="302" name="Shape 302"/>
          <p:cNvSpPr/>
          <p:nvPr/>
        </p:nvSpPr>
        <p:spPr>
          <a:xfrm>
            <a:off x="2078036" y="620712"/>
            <a:ext cx="431799" cy="1871662"/>
          </a:xfrm>
          <a:prstGeom prst="rightBrace">
            <a:avLst>
              <a:gd name="adj1" fmla="val 415"/>
              <a:gd name="adj2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03" name="Shape 303"/>
          <p:cNvSpPr/>
          <p:nvPr/>
        </p:nvSpPr>
        <p:spPr>
          <a:xfrm>
            <a:off x="2649536" y="1268412"/>
            <a:ext cx="504824" cy="5762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3419475" y="1075676"/>
            <a:ext cx="160655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000" b="1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PROCESO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000" b="1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DE DISEÑO</a:t>
            </a:r>
          </a:p>
        </p:txBody>
      </p:sp>
      <p:sp>
        <p:nvSpPr>
          <p:cNvPr id="305" name="Shape 305"/>
          <p:cNvSpPr/>
          <p:nvPr/>
        </p:nvSpPr>
        <p:spPr>
          <a:xfrm>
            <a:off x="5170487" y="1268412"/>
            <a:ext cx="503236" cy="5762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06" name="Shape 306"/>
          <p:cNvSpPr txBox="1"/>
          <p:nvPr/>
        </p:nvSpPr>
        <p:spPr>
          <a:xfrm>
            <a:off x="6624735" y="620712"/>
            <a:ext cx="1500089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SOLUCIÓN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7258050" y="836612"/>
            <a:ext cx="384174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8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+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6064250" y="1268412"/>
            <a:ext cx="3079750" cy="83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6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SATISFACCIÓN/DECEPCIÓN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600" b="0" i="0" u="sng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CONOCIMIENTO NUEVO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6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RECURSOS REMANENTES</a:t>
            </a:r>
          </a:p>
        </p:txBody>
      </p:sp>
      <p:sp>
        <p:nvSpPr>
          <p:cNvPr id="309" name="Shape 309"/>
          <p:cNvSpPr/>
          <p:nvPr/>
        </p:nvSpPr>
        <p:spPr>
          <a:xfrm>
            <a:off x="5889625" y="620712"/>
            <a:ext cx="431799" cy="1871662"/>
          </a:xfrm>
          <a:prstGeom prst="leftBrace">
            <a:avLst>
              <a:gd name="adj1" fmla="val 415"/>
              <a:gd name="adj2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10" name="Shape 310"/>
          <p:cNvSpPr txBox="1"/>
          <p:nvPr/>
        </p:nvSpPr>
        <p:spPr>
          <a:xfrm>
            <a:off x="3370262" y="1125537"/>
            <a:ext cx="1655761" cy="863599"/>
          </a:xfrm>
          <a:prstGeom prst="rect">
            <a:avLst/>
          </a:prstGeom>
          <a:noFill/>
          <a:ln w="508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11" name="Shape 311"/>
          <p:cNvSpPr txBox="1"/>
          <p:nvPr/>
        </p:nvSpPr>
        <p:spPr>
          <a:xfrm>
            <a:off x="539750" y="2781300"/>
            <a:ext cx="45720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s-MX" sz="2400" b="1" i="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CONOCIMIENTO NUEVO: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468312" y="3191227"/>
            <a:ext cx="8064499" cy="2678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4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El proceso de diseño deja información que antes no se tenía a nivel científico, ingenieril, técnico y comercial, a lo cual se le llama experiencia y </a:t>
            </a:r>
            <a:r>
              <a:rPr lang="es-MX" sz="2400" b="0" i="0" u="none" dirty="0" err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know</a:t>
            </a:r>
            <a:r>
              <a:rPr lang="es-MX" sz="24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s-MX" sz="2400" b="0" i="0" u="none" dirty="0" err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how</a:t>
            </a:r>
            <a:r>
              <a:rPr lang="es-MX" sz="24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(saber cómo), y que a pesar de ser un bien intangible tiene un enorme valor. Este conocimiento se respalda mediante documentación: memorias de cálculo, manuales de instalación, operación y mantenimiento, bibliografía, información comercial,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/>
      <p:bldP spid="3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/>
        </p:nvSpPr>
        <p:spPr>
          <a:xfrm>
            <a:off x="468312" y="620712"/>
            <a:ext cx="1558924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NECESIDAD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1069975" y="836612"/>
            <a:ext cx="382586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8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+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205273" y="1268412"/>
            <a:ext cx="2088663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MOTIVACIÓN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CREATIVIDAD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CONOCIMIENTO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RECURSOS</a:t>
            </a:r>
          </a:p>
        </p:txBody>
      </p:sp>
      <p:sp>
        <p:nvSpPr>
          <p:cNvPr id="320" name="Shape 320"/>
          <p:cNvSpPr/>
          <p:nvPr/>
        </p:nvSpPr>
        <p:spPr>
          <a:xfrm>
            <a:off x="2078036" y="620712"/>
            <a:ext cx="431799" cy="1871662"/>
          </a:xfrm>
          <a:prstGeom prst="rightBrace">
            <a:avLst>
              <a:gd name="adj1" fmla="val 415"/>
              <a:gd name="adj2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2649536" y="1268412"/>
            <a:ext cx="504824" cy="5762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22" name="Shape 322"/>
          <p:cNvSpPr txBox="1"/>
          <p:nvPr/>
        </p:nvSpPr>
        <p:spPr>
          <a:xfrm>
            <a:off x="3419475" y="1075673"/>
            <a:ext cx="160655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000" b="1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PROCESO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000" b="1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DE DISEÑO</a:t>
            </a:r>
          </a:p>
        </p:txBody>
      </p:sp>
      <p:sp>
        <p:nvSpPr>
          <p:cNvPr id="323" name="Shape 323"/>
          <p:cNvSpPr/>
          <p:nvPr/>
        </p:nvSpPr>
        <p:spPr>
          <a:xfrm>
            <a:off x="5170487" y="1268412"/>
            <a:ext cx="503236" cy="5762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24" name="Shape 324"/>
          <p:cNvSpPr txBox="1"/>
          <p:nvPr/>
        </p:nvSpPr>
        <p:spPr>
          <a:xfrm>
            <a:off x="6634065" y="620712"/>
            <a:ext cx="1490759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SOLUCIÓN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7258050" y="836612"/>
            <a:ext cx="384174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8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+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6064250" y="1268412"/>
            <a:ext cx="3079750" cy="83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6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SATISFACCIÓN/DECEPCIÓN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6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CONOCIMIENTO NUEVO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600" b="0" i="0" u="sng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RECURSOS REMANENTES</a:t>
            </a:r>
          </a:p>
        </p:txBody>
      </p:sp>
      <p:sp>
        <p:nvSpPr>
          <p:cNvPr id="327" name="Shape 327"/>
          <p:cNvSpPr/>
          <p:nvPr/>
        </p:nvSpPr>
        <p:spPr>
          <a:xfrm>
            <a:off x="5889625" y="620712"/>
            <a:ext cx="431799" cy="1871662"/>
          </a:xfrm>
          <a:prstGeom prst="leftBrace">
            <a:avLst>
              <a:gd name="adj1" fmla="val 415"/>
              <a:gd name="adj2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3370262" y="1125537"/>
            <a:ext cx="1655761" cy="863599"/>
          </a:xfrm>
          <a:prstGeom prst="rect">
            <a:avLst/>
          </a:prstGeom>
          <a:noFill/>
          <a:ln w="508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29" name="Shape 329"/>
          <p:cNvSpPr txBox="1"/>
          <p:nvPr/>
        </p:nvSpPr>
        <p:spPr>
          <a:xfrm>
            <a:off x="539750" y="2730500"/>
            <a:ext cx="45720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s-MX" sz="2400" b="1" i="0" u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RECURSOS REMANENTES: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468312" y="3122804"/>
            <a:ext cx="8064499" cy="3648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0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Del proceso de diseño pueden quedar algunos materiales e insumos sin usar, pero también activos como máquinas y herramientas, y el mismo prototipo; a nivel económico, un proceso de diseño no se concibe para que genere ganancias como tal, si no como una inversión que conduce a un proceso productivo posterior del que sí se puede esperar ganancias como fruto de la comercialización (registro comercial y patentes). Es muy importante que el diseñador, a lo largo del proceso, tenga siempre en cuenta la meta principal que es el logro de una solución factible y viable; pero también es importante que sepa valorar y aprovechar adecuadamente los demás resultados obtenidos.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0"/>
      <p:bldP spid="3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/>
        </p:nvSpPr>
        <p:spPr>
          <a:xfrm>
            <a:off x="250825" y="4221162"/>
            <a:ext cx="45720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s-MX" sz="2400" b="1" i="0" u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DISEÑO PREELIMINAR: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179386" y="4724400"/>
            <a:ext cx="8064499" cy="157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s-MX" sz="24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Planteamiento inicial de la necesidad.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s-MX" sz="24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Revisión del estado del arte del problema.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s-MX" sz="24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Recolección de datos cuantitativos y cualitativos.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s-MX" sz="24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Definición del problema.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ctrTitle"/>
          </p:nvPr>
        </p:nvSpPr>
        <p:spPr>
          <a:xfrm>
            <a:off x="542925" y="0"/>
            <a:ext cx="7851774" cy="1000125"/>
          </a:xfrm>
          <a:prstGeom prst="rect">
            <a:avLst/>
          </a:prstGeom>
          <a:noFill/>
          <a:ln>
            <a:noFill/>
          </a:ln>
        </p:spPr>
        <p:txBody>
          <a:bodyPr lIns="0" tIns="0" rIns="1827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ct val="25000"/>
              <a:buFont typeface="Calibri"/>
              <a:buNone/>
            </a:pPr>
            <a:r>
              <a:rPr lang="es-MX" sz="44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PASOS DEL PROCESO DE DISEÑO</a:t>
            </a:r>
          </a:p>
        </p:txBody>
      </p:sp>
      <p:sp>
        <p:nvSpPr>
          <p:cNvPr id="338" name="Shape 338"/>
          <p:cNvSpPr/>
          <p:nvPr/>
        </p:nvSpPr>
        <p:spPr>
          <a:xfrm>
            <a:off x="1547812" y="2524125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39" name="Shape 339"/>
          <p:cNvSpPr txBox="1"/>
          <p:nvPr/>
        </p:nvSpPr>
        <p:spPr>
          <a:xfrm>
            <a:off x="1835150" y="2493961"/>
            <a:ext cx="1152525" cy="430212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DISEÑO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BASICO</a:t>
            </a:r>
          </a:p>
        </p:txBody>
      </p:sp>
      <p:sp>
        <p:nvSpPr>
          <p:cNvPr id="340" name="Shape 340"/>
          <p:cNvSpPr/>
          <p:nvPr/>
        </p:nvSpPr>
        <p:spPr>
          <a:xfrm>
            <a:off x="2987675" y="2522536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3276600" y="2492375"/>
            <a:ext cx="1150936" cy="431799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DISEÑO DE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DETALLE</a:t>
            </a:r>
          </a:p>
        </p:txBody>
      </p:sp>
      <p:sp>
        <p:nvSpPr>
          <p:cNvPr id="342" name="Shape 342"/>
          <p:cNvSpPr/>
          <p:nvPr/>
        </p:nvSpPr>
        <p:spPr>
          <a:xfrm>
            <a:off x="4427537" y="2522536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3" name="Shape 343"/>
          <p:cNvSpPr txBox="1"/>
          <p:nvPr/>
        </p:nvSpPr>
        <p:spPr>
          <a:xfrm>
            <a:off x="4716462" y="2492375"/>
            <a:ext cx="1150936" cy="431799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PROTOTIPOS Y PRUEBAS</a:t>
            </a:r>
          </a:p>
        </p:txBody>
      </p:sp>
      <p:sp>
        <p:nvSpPr>
          <p:cNvPr id="344" name="Shape 344"/>
          <p:cNvSpPr/>
          <p:nvPr/>
        </p:nvSpPr>
        <p:spPr>
          <a:xfrm>
            <a:off x="5867400" y="2522536"/>
            <a:ext cx="217487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5" name="Shape 345"/>
          <p:cNvSpPr txBox="1"/>
          <p:nvPr/>
        </p:nvSpPr>
        <p:spPr>
          <a:xfrm>
            <a:off x="6156325" y="2492375"/>
            <a:ext cx="1152525" cy="431799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DISEÑO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DEFINITIVO</a:t>
            </a:r>
          </a:p>
        </p:txBody>
      </p:sp>
      <p:sp>
        <p:nvSpPr>
          <p:cNvPr id="346" name="Shape 346"/>
          <p:cNvSpPr/>
          <p:nvPr/>
        </p:nvSpPr>
        <p:spPr>
          <a:xfrm>
            <a:off x="7308850" y="2522536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7" name="Shape 347"/>
          <p:cNvSpPr txBox="1"/>
          <p:nvPr/>
        </p:nvSpPr>
        <p:spPr>
          <a:xfrm>
            <a:off x="7596186" y="2492375"/>
            <a:ext cx="1152525" cy="431799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COMUNICACIÓN</a:t>
            </a:r>
          </a:p>
        </p:txBody>
      </p:sp>
      <p:sp>
        <p:nvSpPr>
          <p:cNvPr id="348" name="Shape 348"/>
          <p:cNvSpPr/>
          <p:nvPr/>
        </p:nvSpPr>
        <p:spPr>
          <a:xfrm>
            <a:off x="107950" y="2420936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9" name="Shape 349"/>
          <p:cNvSpPr txBox="1"/>
          <p:nvPr/>
        </p:nvSpPr>
        <p:spPr>
          <a:xfrm>
            <a:off x="395287" y="2493961"/>
            <a:ext cx="1152525" cy="430212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DISEÑO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PREELIMINAR</a:t>
            </a:r>
          </a:p>
        </p:txBody>
      </p:sp>
      <p:sp>
        <p:nvSpPr>
          <p:cNvPr id="350" name="Shape 350"/>
          <p:cNvSpPr/>
          <p:nvPr/>
        </p:nvSpPr>
        <p:spPr>
          <a:xfrm>
            <a:off x="8748711" y="2420936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1" name="Shape 351"/>
          <p:cNvSpPr txBox="1"/>
          <p:nvPr/>
        </p:nvSpPr>
        <p:spPr>
          <a:xfrm>
            <a:off x="0" y="1628775"/>
            <a:ext cx="1692274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NECESIDAD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7596186" y="1557337"/>
            <a:ext cx="1439862" cy="36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SOLUCIÓN</a:t>
            </a:r>
          </a:p>
        </p:txBody>
      </p:sp>
      <p:sp>
        <p:nvSpPr>
          <p:cNvPr id="353" name="Shape 353"/>
          <p:cNvSpPr/>
          <p:nvPr/>
        </p:nvSpPr>
        <p:spPr>
          <a:xfrm rot="10800000">
            <a:off x="1042986" y="1773236"/>
            <a:ext cx="2592387" cy="647700"/>
          </a:xfrm>
          <a:prstGeom prst="curvedUpArrow">
            <a:avLst>
              <a:gd name="adj1" fmla="val 18900"/>
              <a:gd name="adj2" fmla="val 20925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4" name="Shape 354"/>
          <p:cNvSpPr/>
          <p:nvPr/>
        </p:nvSpPr>
        <p:spPr>
          <a:xfrm rot="10800000">
            <a:off x="2484436" y="1773236"/>
            <a:ext cx="2592387" cy="647700"/>
          </a:xfrm>
          <a:prstGeom prst="curvedUpArrow">
            <a:avLst>
              <a:gd name="adj1" fmla="val 18900"/>
              <a:gd name="adj2" fmla="val 20925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5" name="Shape 355"/>
          <p:cNvSpPr/>
          <p:nvPr/>
        </p:nvSpPr>
        <p:spPr>
          <a:xfrm rot="10800000">
            <a:off x="3924300" y="1773236"/>
            <a:ext cx="2592387" cy="647700"/>
          </a:xfrm>
          <a:prstGeom prst="curvedUpArrow">
            <a:avLst>
              <a:gd name="adj1" fmla="val 18900"/>
              <a:gd name="adj2" fmla="val 20925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6" name="Shape 356"/>
          <p:cNvSpPr/>
          <p:nvPr/>
        </p:nvSpPr>
        <p:spPr>
          <a:xfrm rot="10800000">
            <a:off x="5364162" y="1773236"/>
            <a:ext cx="2592387" cy="647700"/>
          </a:xfrm>
          <a:prstGeom prst="curvedUpArrow">
            <a:avLst>
              <a:gd name="adj1" fmla="val 18900"/>
              <a:gd name="adj2" fmla="val 20925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7" name="Shape 357"/>
          <p:cNvSpPr/>
          <p:nvPr/>
        </p:nvSpPr>
        <p:spPr>
          <a:xfrm rot="10800000">
            <a:off x="1042986" y="2997199"/>
            <a:ext cx="2592387" cy="647700"/>
          </a:xfrm>
          <a:prstGeom prst="curvedDownArrow">
            <a:avLst>
              <a:gd name="adj1" fmla="val 18900"/>
              <a:gd name="adj2" fmla="val 20925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8" name="Shape 358"/>
          <p:cNvSpPr/>
          <p:nvPr/>
        </p:nvSpPr>
        <p:spPr>
          <a:xfrm rot="10800000">
            <a:off x="2484436" y="2997199"/>
            <a:ext cx="2592387" cy="647700"/>
          </a:xfrm>
          <a:prstGeom prst="curvedDownArrow">
            <a:avLst>
              <a:gd name="adj1" fmla="val 18900"/>
              <a:gd name="adj2" fmla="val 20925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9" name="Shape 359"/>
          <p:cNvSpPr/>
          <p:nvPr/>
        </p:nvSpPr>
        <p:spPr>
          <a:xfrm rot="10800000">
            <a:off x="3924300" y="2997199"/>
            <a:ext cx="2592387" cy="647700"/>
          </a:xfrm>
          <a:prstGeom prst="curvedDownArrow">
            <a:avLst>
              <a:gd name="adj1" fmla="val 18900"/>
              <a:gd name="adj2" fmla="val 20925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60" name="Shape 360"/>
          <p:cNvSpPr/>
          <p:nvPr/>
        </p:nvSpPr>
        <p:spPr>
          <a:xfrm rot="10800000">
            <a:off x="5435599" y="2997199"/>
            <a:ext cx="2592387" cy="647700"/>
          </a:xfrm>
          <a:prstGeom prst="curvedDownArrow">
            <a:avLst>
              <a:gd name="adj1" fmla="val 18900"/>
              <a:gd name="adj2" fmla="val 20925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361" name="Shape 361"/>
          <p:cNvCxnSpPr/>
          <p:nvPr/>
        </p:nvCxnSpPr>
        <p:spPr>
          <a:xfrm>
            <a:off x="8748711" y="2852736"/>
            <a:ext cx="21589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2" name="Shape 362"/>
          <p:cNvCxnSpPr>
            <a:cxnSpLocks/>
          </p:cNvCxnSpPr>
          <p:nvPr/>
        </p:nvCxnSpPr>
        <p:spPr>
          <a:xfrm flipH="1">
            <a:off x="8946559" y="2844798"/>
            <a:ext cx="1" cy="944563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3" name="Shape 363"/>
          <p:cNvCxnSpPr>
            <a:cxnSpLocks/>
          </p:cNvCxnSpPr>
          <p:nvPr/>
        </p:nvCxnSpPr>
        <p:spPr>
          <a:xfrm flipV="1">
            <a:off x="107949" y="3784601"/>
            <a:ext cx="8856661" cy="76197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4" name="Shape 364"/>
          <p:cNvCxnSpPr>
            <a:cxnSpLocks/>
          </p:cNvCxnSpPr>
          <p:nvPr/>
        </p:nvCxnSpPr>
        <p:spPr>
          <a:xfrm>
            <a:off x="89899" y="2852736"/>
            <a:ext cx="34513" cy="1003304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5" name="Shape 365"/>
          <p:cNvCxnSpPr/>
          <p:nvPr/>
        </p:nvCxnSpPr>
        <p:spPr>
          <a:xfrm rot="10800000">
            <a:off x="107950" y="2852736"/>
            <a:ext cx="287337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triangle" w="lg" len="lg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ctrTitle"/>
          </p:nvPr>
        </p:nvSpPr>
        <p:spPr>
          <a:xfrm>
            <a:off x="542925" y="0"/>
            <a:ext cx="7851774" cy="1000125"/>
          </a:xfrm>
          <a:prstGeom prst="rect">
            <a:avLst/>
          </a:prstGeom>
          <a:noFill/>
          <a:ln>
            <a:noFill/>
          </a:ln>
        </p:spPr>
        <p:txBody>
          <a:bodyPr lIns="0" tIns="0" rIns="1827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ct val="25000"/>
              <a:buFont typeface="Calibri"/>
              <a:buNone/>
            </a:pPr>
            <a:r>
              <a:rPr lang="es-MX" sz="44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PASOS DEL PROCESO DE DISEÑO</a:t>
            </a:r>
          </a:p>
        </p:txBody>
      </p:sp>
      <p:sp>
        <p:nvSpPr>
          <p:cNvPr id="338" name="Shape 338"/>
          <p:cNvSpPr/>
          <p:nvPr/>
        </p:nvSpPr>
        <p:spPr>
          <a:xfrm>
            <a:off x="1547812" y="2524125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39" name="Shape 339"/>
          <p:cNvSpPr txBox="1"/>
          <p:nvPr/>
        </p:nvSpPr>
        <p:spPr>
          <a:xfrm>
            <a:off x="1835150" y="2493961"/>
            <a:ext cx="1152525" cy="430212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DISEÑO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BASICO</a:t>
            </a:r>
          </a:p>
        </p:txBody>
      </p:sp>
      <p:sp>
        <p:nvSpPr>
          <p:cNvPr id="340" name="Shape 340"/>
          <p:cNvSpPr/>
          <p:nvPr/>
        </p:nvSpPr>
        <p:spPr>
          <a:xfrm>
            <a:off x="2987675" y="2522536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3276600" y="2492375"/>
            <a:ext cx="1150936" cy="431799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DISEÑO DE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DETALLE</a:t>
            </a:r>
          </a:p>
        </p:txBody>
      </p:sp>
      <p:sp>
        <p:nvSpPr>
          <p:cNvPr id="342" name="Shape 342"/>
          <p:cNvSpPr/>
          <p:nvPr/>
        </p:nvSpPr>
        <p:spPr>
          <a:xfrm>
            <a:off x="4427537" y="2522536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3" name="Shape 343"/>
          <p:cNvSpPr txBox="1"/>
          <p:nvPr/>
        </p:nvSpPr>
        <p:spPr>
          <a:xfrm>
            <a:off x="4716462" y="2492375"/>
            <a:ext cx="1150936" cy="431799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PROTOTIPOS Y PRUEBAS</a:t>
            </a:r>
          </a:p>
        </p:txBody>
      </p:sp>
      <p:sp>
        <p:nvSpPr>
          <p:cNvPr id="344" name="Shape 344"/>
          <p:cNvSpPr/>
          <p:nvPr/>
        </p:nvSpPr>
        <p:spPr>
          <a:xfrm>
            <a:off x="5867400" y="2522536"/>
            <a:ext cx="217487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5" name="Shape 345"/>
          <p:cNvSpPr txBox="1"/>
          <p:nvPr/>
        </p:nvSpPr>
        <p:spPr>
          <a:xfrm>
            <a:off x="6156325" y="2492375"/>
            <a:ext cx="1152525" cy="431799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DISEÑO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DEFINITIVO</a:t>
            </a:r>
          </a:p>
        </p:txBody>
      </p:sp>
      <p:sp>
        <p:nvSpPr>
          <p:cNvPr id="346" name="Shape 346"/>
          <p:cNvSpPr/>
          <p:nvPr/>
        </p:nvSpPr>
        <p:spPr>
          <a:xfrm>
            <a:off x="7308850" y="2522536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7" name="Shape 347"/>
          <p:cNvSpPr txBox="1"/>
          <p:nvPr/>
        </p:nvSpPr>
        <p:spPr>
          <a:xfrm>
            <a:off x="7596186" y="2492375"/>
            <a:ext cx="1152525" cy="431799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COMUNICACIÓN</a:t>
            </a:r>
          </a:p>
        </p:txBody>
      </p:sp>
      <p:sp>
        <p:nvSpPr>
          <p:cNvPr id="348" name="Shape 348"/>
          <p:cNvSpPr/>
          <p:nvPr/>
        </p:nvSpPr>
        <p:spPr>
          <a:xfrm>
            <a:off x="107950" y="2420936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9" name="Shape 349"/>
          <p:cNvSpPr txBox="1"/>
          <p:nvPr/>
        </p:nvSpPr>
        <p:spPr>
          <a:xfrm>
            <a:off x="395287" y="2493961"/>
            <a:ext cx="1152525" cy="430212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DISEÑO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PREELIMINAR</a:t>
            </a:r>
          </a:p>
        </p:txBody>
      </p:sp>
      <p:sp>
        <p:nvSpPr>
          <p:cNvPr id="350" name="Shape 350"/>
          <p:cNvSpPr/>
          <p:nvPr/>
        </p:nvSpPr>
        <p:spPr>
          <a:xfrm>
            <a:off x="8748711" y="2420936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1" name="Shape 351"/>
          <p:cNvSpPr txBox="1"/>
          <p:nvPr/>
        </p:nvSpPr>
        <p:spPr>
          <a:xfrm>
            <a:off x="0" y="1628775"/>
            <a:ext cx="1692274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NECESIDAD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7596186" y="1557337"/>
            <a:ext cx="1439862" cy="36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SOLUCIÓN</a:t>
            </a:r>
          </a:p>
        </p:txBody>
      </p:sp>
      <p:sp>
        <p:nvSpPr>
          <p:cNvPr id="353" name="Shape 353"/>
          <p:cNvSpPr/>
          <p:nvPr/>
        </p:nvSpPr>
        <p:spPr>
          <a:xfrm rot="10800000">
            <a:off x="1042986" y="1773236"/>
            <a:ext cx="2592387" cy="647700"/>
          </a:xfrm>
          <a:prstGeom prst="curvedUpArrow">
            <a:avLst>
              <a:gd name="adj1" fmla="val 18900"/>
              <a:gd name="adj2" fmla="val 20925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4" name="Shape 354"/>
          <p:cNvSpPr/>
          <p:nvPr/>
        </p:nvSpPr>
        <p:spPr>
          <a:xfrm rot="10800000">
            <a:off x="2484436" y="1773236"/>
            <a:ext cx="2592387" cy="647700"/>
          </a:xfrm>
          <a:prstGeom prst="curvedUpArrow">
            <a:avLst>
              <a:gd name="adj1" fmla="val 18900"/>
              <a:gd name="adj2" fmla="val 20925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5" name="Shape 355"/>
          <p:cNvSpPr/>
          <p:nvPr/>
        </p:nvSpPr>
        <p:spPr>
          <a:xfrm rot="10800000">
            <a:off x="3924300" y="1773236"/>
            <a:ext cx="2592387" cy="647700"/>
          </a:xfrm>
          <a:prstGeom prst="curvedUpArrow">
            <a:avLst>
              <a:gd name="adj1" fmla="val 18900"/>
              <a:gd name="adj2" fmla="val 20925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6" name="Shape 356"/>
          <p:cNvSpPr/>
          <p:nvPr/>
        </p:nvSpPr>
        <p:spPr>
          <a:xfrm rot="10800000">
            <a:off x="5364162" y="1773236"/>
            <a:ext cx="2592387" cy="647700"/>
          </a:xfrm>
          <a:prstGeom prst="curvedUpArrow">
            <a:avLst>
              <a:gd name="adj1" fmla="val 18900"/>
              <a:gd name="adj2" fmla="val 20925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7" name="Shape 357"/>
          <p:cNvSpPr/>
          <p:nvPr/>
        </p:nvSpPr>
        <p:spPr>
          <a:xfrm rot="10800000">
            <a:off x="1042986" y="2997199"/>
            <a:ext cx="2592387" cy="647700"/>
          </a:xfrm>
          <a:prstGeom prst="curvedDownArrow">
            <a:avLst>
              <a:gd name="adj1" fmla="val 18900"/>
              <a:gd name="adj2" fmla="val 20925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8" name="Shape 358"/>
          <p:cNvSpPr/>
          <p:nvPr/>
        </p:nvSpPr>
        <p:spPr>
          <a:xfrm rot="10800000">
            <a:off x="2484436" y="2997199"/>
            <a:ext cx="2592387" cy="647700"/>
          </a:xfrm>
          <a:prstGeom prst="curvedDownArrow">
            <a:avLst>
              <a:gd name="adj1" fmla="val 18900"/>
              <a:gd name="adj2" fmla="val 20925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9" name="Shape 359"/>
          <p:cNvSpPr/>
          <p:nvPr/>
        </p:nvSpPr>
        <p:spPr>
          <a:xfrm rot="10800000">
            <a:off x="3924300" y="2997199"/>
            <a:ext cx="2592387" cy="647700"/>
          </a:xfrm>
          <a:prstGeom prst="curvedDownArrow">
            <a:avLst>
              <a:gd name="adj1" fmla="val 18900"/>
              <a:gd name="adj2" fmla="val 20925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60" name="Shape 360"/>
          <p:cNvSpPr/>
          <p:nvPr/>
        </p:nvSpPr>
        <p:spPr>
          <a:xfrm rot="10800000">
            <a:off x="5435599" y="2997199"/>
            <a:ext cx="2592387" cy="647700"/>
          </a:xfrm>
          <a:prstGeom prst="curvedDownArrow">
            <a:avLst>
              <a:gd name="adj1" fmla="val 18900"/>
              <a:gd name="adj2" fmla="val 20925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361" name="Shape 361"/>
          <p:cNvCxnSpPr/>
          <p:nvPr/>
        </p:nvCxnSpPr>
        <p:spPr>
          <a:xfrm>
            <a:off x="8748711" y="2852736"/>
            <a:ext cx="21589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2" name="Shape 362"/>
          <p:cNvCxnSpPr>
            <a:cxnSpLocks/>
          </p:cNvCxnSpPr>
          <p:nvPr/>
        </p:nvCxnSpPr>
        <p:spPr>
          <a:xfrm flipH="1">
            <a:off x="8946559" y="2844798"/>
            <a:ext cx="1" cy="944563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3" name="Shape 363"/>
          <p:cNvCxnSpPr>
            <a:cxnSpLocks/>
          </p:cNvCxnSpPr>
          <p:nvPr/>
        </p:nvCxnSpPr>
        <p:spPr>
          <a:xfrm flipV="1">
            <a:off x="107949" y="3784601"/>
            <a:ext cx="8856661" cy="76197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4" name="Shape 364"/>
          <p:cNvCxnSpPr>
            <a:cxnSpLocks/>
          </p:cNvCxnSpPr>
          <p:nvPr/>
        </p:nvCxnSpPr>
        <p:spPr>
          <a:xfrm>
            <a:off x="107949" y="2844798"/>
            <a:ext cx="16463" cy="1011242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5" name="Shape 365"/>
          <p:cNvCxnSpPr/>
          <p:nvPr/>
        </p:nvCxnSpPr>
        <p:spPr>
          <a:xfrm rot="10800000">
            <a:off x="107950" y="2852736"/>
            <a:ext cx="287337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34" name="Shape 370">
            <a:extLst>
              <a:ext uri="{FF2B5EF4-FFF2-40B4-BE49-F238E27FC236}">
                <a16:creationId xmlns:a16="http://schemas.microsoft.com/office/drawing/2014/main" xmlns="" id="{BB56104C-431F-49C2-8F83-83DA5FACA8D8}"/>
              </a:ext>
            </a:extLst>
          </p:cNvPr>
          <p:cNvSpPr txBox="1"/>
          <p:nvPr/>
        </p:nvSpPr>
        <p:spPr>
          <a:xfrm>
            <a:off x="250825" y="4221162"/>
            <a:ext cx="45720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s-MX" sz="2400" b="1" i="0" u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DISEÑO BASICO:</a:t>
            </a:r>
          </a:p>
        </p:txBody>
      </p:sp>
      <p:sp>
        <p:nvSpPr>
          <p:cNvPr id="35" name="Shape 371">
            <a:extLst>
              <a:ext uri="{FF2B5EF4-FFF2-40B4-BE49-F238E27FC236}">
                <a16:creationId xmlns:a16="http://schemas.microsoft.com/office/drawing/2014/main" xmlns="" id="{94A912B2-FADE-49A8-BF10-790259ECB318}"/>
              </a:ext>
            </a:extLst>
          </p:cNvPr>
          <p:cNvSpPr txBox="1"/>
          <p:nvPr/>
        </p:nvSpPr>
        <p:spPr>
          <a:xfrm>
            <a:off x="179386" y="4724400"/>
            <a:ext cx="8496299" cy="157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s-MX" sz="24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División en subsistemas.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s-MX" sz="24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Planteamiento de alternativas de solución de subsistemas.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s-MX" sz="24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Selección de alternativas de solución.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s-MX" sz="24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Integración de subsistemas.</a:t>
            </a:r>
          </a:p>
        </p:txBody>
      </p:sp>
    </p:spTree>
    <p:extLst>
      <p:ext uri="{BB962C8B-B14F-4D97-AF65-F5344CB8AC3E}">
        <p14:creationId xmlns:p14="http://schemas.microsoft.com/office/powerpoint/2010/main" val="2772201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ctrTitle"/>
          </p:nvPr>
        </p:nvSpPr>
        <p:spPr>
          <a:xfrm>
            <a:off x="542925" y="0"/>
            <a:ext cx="7851774" cy="1000125"/>
          </a:xfrm>
          <a:prstGeom prst="rect">
            <a:avLst/>
          </a:prstGeom>
          <a:noFill/>
          <a:ln>
            <a:noFill/>
          </a:ln>
        </p:spPr>
        <p:txBody>
          <a:bodyPr lIns="0" tIns="0" rIns="1827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ct val="25000"/>
              <a:buFont typeface="Calibri"/>
              <a:buNone/>
            </a:pPr>
            <a:r>
              <a:rPr lang="es-MX" sz="44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PASOS DEL PROCESO DE DISEÑO</a:t>
            </a:r>
          </a:p>
        </p:txBody>
      </p:sp>
      <p:sp>
        <p:nvSpPr>
          <p:cNvPr id="338" name="Shape 338"/>
          <p:cNvSpPr/>
          <p:nvPr/>
        </p:nvSpPr>
        <p:spPr>
          <a:xfrm>
            <a:off x="1547812" y="2524125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39" name="Shape 339"/>
          <p:cNvSpPr txBox="1"/>
          <p:nvPr/>
        </p:nvSpPr>
        <p:spPr>
          <a:xfrm>
            <a:off x="1835150" y="2493961"/>
            <a:ext cx="1152525" cy="430212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DISEÑO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BASICO</a:t>
            </a:r>
          </a:p>
        </p:txBody>
      </p:sp>
      <p:sp>
        <p:nvSpPr>
          <p:cNvPr id="340" name="Shape 340"/>
          <p:cNvSpPr/>
          <p:nvPr/>
        </p:nvSpPr>
        <p:spPr>
          <a:xfrm>
            <a:off x="2987675" y="2522536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3276600" y="2492375"/>
            <a:ext cx="1150936" cy="431799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DISEÑO DE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DETALLE</a:t>
            </a:r>
          </a:p>
        </p:txBody>
      </p:sp>
      <p:sp>
        <p:nvSpPr>
          <p:cNvPr id="342" name="Shape 342"/>
          <p:cNvSpPr/>
          <p:nvPr/>
        </p:nvSpPr>
        <p:spPr>
          <a:xfrm>
            <a:off x="4427537" y="2522536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3" name="Shape 343"/>
          <p:cNvSpPr txBox="1"/>
          <p:nvPr/>
        </p:nvSpPr>
        <p:spPr>
          <a:xfrm>
            <a:off x="4716462" y="2492375"/>
            <a:ext cx="1150936" cy="431799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PROTOTIPOS Y PRUEBAS</a:t>
            </a:r>
          </a:p>
        </p:txBody>
      </p:sp>
      <p:sp>
        <p:nvSpPr>
          <p:cNvPr id="344" name="Shape 344"/>
          <p:cNvSpPr/>
          <p:nvPr/>
        </p:nvSpPr>
        <p:spPr>
          <a:xfrm>
            <a:off x="5867400" y="2522536"/>
            <a:ext cx="217487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5" name="Shape 345"/>
          <p:cNvSpPr txBox="1"/>
          <p:nvPr/>
        </p:nvSpPr>
        <p:spPr>
          <a:xfrm>
            <a:off x="6156325" y="2492375"/>
            <a:ext cx="1152525" cy="431799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DISEÑO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DEFINITIVO</a:t>
            </a:r>
          </a:p>
        </p:txBody>
      </p:sp>
      <p:sp>
        <p:nvSpPr>
          <p:cNvPr id="346" name="Shape 346"/>
          <p:cNvSpPr/>
          <p:nvPr/>
        </p:nvSpPr>
        <p:spPr>
          <a:xfrm>
            <a:off x="7308850" y="2522536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7" name="Shape 347"/>
          <p:cNvSpPr txBox="1"/>
          <p:nvPr/>
        </p:nvSpPr>
        <p:spPr>
          <a:xfrm>
            <a:off x="7596186" y="2492375"/>
            <a:ext cx="1152525" cy="431799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COMUNICACIÓN</a:t>
            </a:r>
          </a:p>
        </p:txBody>
      </p:sp>
      <p:sp>
        <p:nvSpPr>
          <p:cNvPr id="348" name="Shape 348"/>
          <p:cNvSpPr/>
          <p:nvPr/>
        </p:nvSpPr>
        <p:spPr>
          <a:xfrm>
            <a:off x="107950" y="2420936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9" name="Shape 349"/>
          <p:cNvSpPr txBox="1"/>
          <p:nvPr/>
        </p:nvSpPr>
        <p:spPr>
          <a:xfrm>
            <a:off x="395287" y="2493961"/>
            <a:ext cx="1152525" cy="430212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DISEÑO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PREELIMINAR</a:t>
            </a:r>
          </a:p>
        </p:txBody>
      </p:sp>
      <p:sp>
        <p:nvSpPr>
          <p:cNvPr id="350" name="Shape 350"/>
          <p:cNvSpPr/>
          <p:nvPr/>
        </p:nvSpPr>
        <p:spPr>
          <a:xfrm>
            <a:off x="8748711" y="2420936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1" name="Shape 351"/>
          <p:cNvSpPr txBox="1"/>
          <p:nvPr/>
        </p:nvSpPr>
        <p:spPr>
          <a:xfrm>
            <a:off x="0" y="1628775"/>
            <a:ext cx="1692274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NECESIDAD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7596186" y="1557337"/>
            <a:ext cx="1439862" cy="36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SOLUCIÓN</a:t>
            </a:r>
          </a:p>
        </p:txBody>
      </p:sp>
      <p:sp>
        <p:nvSpPr>
          <p:cNvPr id="353" name="Shape 353"/>
          <p:cNvSpPr/>
          <p:nvPr/>
        </p:nvSpPr>
        <p:spPr>
          <a:xfrm rot="10800000">
            <a:off x="1042986" y="1773236"/>
            <a:ext cx="2592387" cy="647700"/>
          </a:xfrm>
          <a:prstGeom prst="curvedUpArrow">
            <a:avLst>
              <a:gd name="adj1" fmla="val 18900"/>
              <a:gd name="adj2" fmla="val 20925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4" name="Shape 354"/>
          <p:cNvSpPr/>
          <p:nvPr/>
        </p:nvSpPr>
        <p:spPr>
          <a:xfrm rot="10800000">
            <a:off x="2484436" y="1773236"/>
            <a:ext cx="2592387" cy="647700"/>
          </a:xfrm>
          <a:prstGeom prst="curvedUpArrow">
            <a:avLst>
              <a:gd name="adj1" fmla="val 18900"/>
              <a:gd name="adj2" fmla="val 20925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5" name="Shape 355"/>
          <p:cNvSpPr/>
          <p:nvPr/>
        </p:nvSpPr>
        <p:spPr>
          <a:xfrm rot="10800000">
            <a:off x="3924300" y="1773236"/>
            <a:ext cx="2592387" cy="647700"/>
          </a:xfrm>
          <a:prstGeom prst="curvedUpArrow">
            <a:avLst>
              <a:gd name="adj1" fmla="val 18900"/>
              <a:gd name="adj2" fmla="val 20925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6" name="Shape 356"/>
          <p:cNvSpPr/>
          <p:nvPr/>
        </p:nvSpPr>
        <p:spPr>
          <a:xfrm rot="10800000">
            <a:off x="5364162" y="1773236"/>
            <a:ext cx="2592387" cy="647700"/>
          </a:xfrm>
          <a:prstGeom prst="curvedUpArrow">
            <a:avLst>
              <a:gd name="adj1" fmla="val 18900"/>
              <a:gd name="adj2" fmla="val 20925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7" name="Shape 357"/>
          <p:cNvSpPr/>
          <p:nvPr/>
        </p:nvSpPr>
        <p:spPr>
          <a:xfrm rot="10800000">
            <a:off x="1042986" y="2997199"/>
            <a:ext cx="2592387" cy="647700"/>
          </a:xfrm>
          <a:prstGeom prst="curvedDownArrow">
            <a:avLst>
              <a:gd name="adj1" fmla="val 18900"/>
              <a:gd name="adj2" fmla="val 20925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8" name="Shape 358"/>
          <p:cNvSpPr/>
          <p:nvPr/>
        </p:nvSpPr>
        <p:spPr>
          <a:xfrm rot="10800000">
            <a:off x="2484436" y="2997199"/>
            <a:ext cx="2592387" cy="647700"/>
          </a:xfrm>
          <a:prstGeom prst="curvedDownArrow">
            <a:avLst>
              <a:gd name="adj1" fmla="val 18900"/>
              <a:gd name="adj2" fmla="val 20925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9" name="Shape 359"/>
          <p:cNvSpPr/>
          <p:nvPr/>
        </p:nvSpPr>
        <p:spPr>
          <a:xfrm rot="10800000">
            <a:off x="3924300" y="2997199"/>
            <a:ext cx="2592387" cy="647700"/>
          </a:xfrm>
          <a:prstGeom prst="curvedDownArrow">
            <a:avLst>
              <a:gd name="adj1" fmla="val 18900"/>
              <a:gd name="adj2" fmla="val 20925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60" name="Shape 360"/>
          <p:cNvSpPr/>
          <p:nvPr/>
        </p:nvSpPr>
        <p:spPr>
          <a:xfrm rot="10800000">
            <a:off x="5435599" y="2997199"/>
            <a:ext cx="2592387" cy="647700"/>
          </a:xfrm>
          <a:prstGeom prst="curvedDownArrow">
            <a:avLst>
              <a:gd name="adj1" fmla="val 18900"/>
              <a:gd name="adj2" fmla="val 20925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361" name="Shape 361"/>
          <p:cNvCxnSpPr/>
          <p:nvPr/>
        </p:nvCxnSpPr>
        <p:spPr>
          <a:xfrm>
            <a:off x="8748711" y="2852736"/>
            <a:ext cx="21589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2" name="Shape 362"/>
          <p:cNvCxnSpPr>
            <a:cxnSpLocks/>
          </p:cNvCxnSpPr>
          <p:nvPr/>
        </p:nvCxnSpPr>
        <p:spPr>
          <a:xfrm flipH="1">
            <a:off x="8946559" y="2844798"/>
            <a:ext cx="1" cy="944563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3" name="Shape 363"/>
          <p:cNvCxnSpPr>
            <a:cxnSpLocks/>
          </p:cNvCxnSpPr>
          <p:nvPr/>
        </p:nvCxnSpPr>
        <p:spPr>
          <a:xfrm flipV="1">
            <a:off x="107949" y="3784601"/>
            <a:ext cx="8856661" cy="76197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4" name="Shape 364"/>
          <p:cNvCxnSpPr>
            <a:cxnSpLocks/>
          </p:cNvCxnSpPr>
          <p:nvPr/>
        </p:nvCxnSpPr>
        <p:spPr>
          <a:xfrm>
            <a:off x="107949" y="2844798"/>
            <a:ext cx="16463" cy="1011242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5" name="Shape 365"/>
          <p:cNvCxnSpPr/>
          <p:nvPr/>
        </p:nvCxnSpPr>
        <p:spPr>
          <a:xfrm rot="10800000">
            <a:off x="107950" y="2852736"/>
            <a:ext cx="287337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31" name="Shape 405">
            <a:extLst>
              <a:ext uri="{FF2B5EF4-FFF2-40B4-BE49-F238E27FC236}">
                <a16:creationId xmlns:a16="http://schemas.microsoft.com/office/drawing/2014/main" xmlns="" id="{C8A3A82E-F0ED-45B1-B75D-1756D3A3065B}"/>
              </a:ext>
            </a:extLst>
          </p:cNvPr>
          <p:cNvSpPr txBox="1"/>
          <p:nvPr/>
        </p:nvSpPr>
        <p:spPr>
          <a:xfrm>
            <a:off x="250825" y="4221162"/>
            <a:ext cx="45720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s-MX" sz="2400" b="1" i="0" u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DISEÑO DE DETALLE:</a:t>
            </a:r>
          </a:p>
        </p:txBody>
      </p:sp>
      <p:sp>
        <p:nvSpPr>
          <p:cNvPr id="32" name="Shape 406">
            <a:extLst>
              <a:ext uri="{FF2B5EF4-FFF2-40B4-BE49-F238E27FC236}">
                <a16:creationId xmlns:a16="http://schemas.microsoft.com/office/drawing/2014/main" xmlns="" id="{4840265D-1B3F-4DAB-8C49-DBF2664447F3}"/>
              </a:ext>
            </a:extLst>
          </p:cNvPr>
          <p:cNvSpPr txBox="1"/>
          <p:nvPr/>
        </p:nvSpPr>
        <p:spPr>
          <a:xfrm>
            <a:off x="179386" y="4724400"/>
            <a:ext cx="8496299" cy="157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s-MX" sz="24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Selección de elementos comerciales.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s-MX" sz="24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Síntesis y análisis de piezas manufacturadas.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s-MX" sz="24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Integración de elementos y subsistemas.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s-MX" sz="24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Planos de ensamble y de taller.</a:t>
            </a:r>
          </a:p>
        </p:txBody>
      </p:sp>
    </p:spTree>
    <p:extLst>
      <p:ext uri="{BB962C8B-B14F-4D97-AF65-F5344CB8AC3E}">
        <p14:creationId xmlns:p14="http://schemas.microsoft.com/office/powerpoint/2010/main" val="2513575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ctrTitle"/>
          </p:nvPr>
        </p:nvSpPr>
        <p:spPr>
          <a:xfrm>
            <a:off x="542925" y="0"/>
            <a:ext cx="7851774" cy="1000125"/>
          </a:xfrm>
          <a:prstGeom prst="rect">
            <a:avLst/>
          </a:prstGeom>
          <a:noFill/>
          <a:ln>
            <a:noFill/>
          </a:ln>
        </p:spPr>
        <p:txBody>
          <a:bodyPr lIns="0" tIns="0" rIns="1827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ct val="25000"/>
              <a:buFont typeface="Calibri"/>
              <a:buNone/>
            </a:pPr>
            <a:r>
              <a:rPr lang="es-MX" sz="44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PASOS DEL PROCESO DE DISEÑO</a:t>
            </a:r>
          </a:p>
        </p:txBody>
      </p:sp>
      <p:sp>
        <p:nvSpPr>
          <p:cNvPr id="338" name="Shape 338"/>
          <p:cNvSpPr/>
          <p:nvPr/>
        </p:nvSpPr>
        <p:spPr>
          <a:xfrm>
            <a:off x="1547812" y="2524125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39" name="Shape 339"/>
          <p:cNvSpPr txBox="1"/>
          <p:nvPr/>
        </p:nvSpPr>
        <p:spPr>
          <a:xfrm>
            <a:off x="1835150" y="2493961"/>
            <a:ext cx="1152525" cy="430212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DISEÑO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BASICO</a:t>
            </a:r>
          </a:p>
        </p:txBody>
      </p:sp>
      <p:sp>
        <p:nvSpPr>
          <p:cNvPr id="340" name="Shape 340"/>
          <p:cNvSpPr/>
          <p:nvPr/>
        </p:nvSpPr>
        <p:spPr>
          <a:xfrm>
            <a:off x="2987675" y="2522536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3276600" y="2492375"/>
            <a:ext cx="1150936" cy="431799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DISEÑO DE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DETALLE</a:t>
            </a:r>
          </a:p>
        </p:txBody>
      </p:sp>
      <p:sp>
        <p:nvSpPr>
          <p:cNvPr id="342" name="Shape 342"/>
          <p:cNvSpPr/>
          <p:nvPr/>
        </p:nvSpPr>
        <p:spPr>
          <a:xfrm>
            <a:off x="4427537" y="2522536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3" name="Shape 343"/>
          <p:cNvSpPr txBox="1"/>
          <p:nvPr/>
        </p:nvSpPr>
        <p:spPr>
          <a:xfrm>
            <a:off x="4716462" y="2492375"/>
            <a:ext cx="1150936" cy="431799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PROTOTIPOS Y PRUEBAS</a:t>
            </a:r>
          </a:p>
        </p:txBody>
      </p:sp>
      <p:sp>
        <p:nvSpPr>
          <p:cNvPr id="344" name="Shape 344"/>
          <p:cNvSpPr/>
          <p:nvPr/>
        </p:nvSpPr>
        <p:spPr>
          <a:xfrm>
            <a:off x="5867400" y="2522536"/>
            <a:ext cx="217487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5" name="Shape 345"/>
          <p:cNvSpPr txBox="1"/>
          <p:nvPr/>
        </p:nvSpPr>
        <p:spPr>
          <a:xfrm>
            <a:off x="6156325" y="2492375"/>
            <a:ext cx="1152525" cy="431799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DISEÑO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DEFINITIVO</a:t>
            </a:r>
          </a:p>
        </p:txBody>
      </p:sp>
      <p:sp>
        <p:nvSpPr>
          <p:cNvPr id="346" name="Shape 346"/>
          <p:cNvSpPr/>
          <p:nvPr/>
        </p:nvSpPr>
        <p:spPr>
          <a:xfrm>
            <a:off x="7308850" y="2522536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7" name="Shape 347"/>
          <p:cNvSpPr txBox="1"/>
          <p:nvPr/>
        </p:nvSpPr>
        <p:spPr>
          <a:xfrm>
            <a:off x="7596186" y="2492375"/>
            <a:ext cx="1152525" cy="431799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COMUNICACIÓN</a:t>
            </a:r>
          </a:p>
        </p:txBody>
      </p:sp>
      <p:sp>
        <p:nvSpPr>
          <p:cNvPr id="348" name="Shape 348"/>
          <p:cNvSpPr/>
          <p:nvPr/>
        </p:nvSpPr>
        <p:spPr>
          <a:xfrm>
            <a:off x="107950" y="2420936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9" name="Shape 349"/>
          <p:cNvSpPr txBox="1"/>
          <p:nvPr/>
        </p:nvSpPr>
        <p:spPr>
          <a:xfrm>
            <a:off x="395287" y="2493961"/>
            <a:ext cx="1152525" cy="430212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DISEÑO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PREELIMINAR</a:t>
            </a:r>
          </a:p>
        </p:txBody>
      </p:sp>
      <p:sp>
        <p:nvSpPr>
          <p:cNvPr id="350" name="Shape 350"/>
          <p:cNvSpPr/>
          <p:nvPr/>
        </p:nvSpPr>
        <p:spPr>
          <a:xfrm>
            <a:off x="8748711" y="2420936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1" name="Shape 351"/>
          <p:cNvSpPr txBox="1"/>
          <p:nvPr/>
        </p:nvSpPr>
        <p:spPr>
          <a:xfrm>
            <a:off x="0" y="1628775"/>
            <a:ext cx="1692274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NECESIDAD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7596186" y="1557337"/>
            <a:ext cx="1439862" cy="36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SOLUCIÓN</a:t>
            </a:r>
          </a:p>
        </p:txBody>
      </p:sp>
      <p:sp>
        <p:nvSpPr>
          <p:cNvPr id="353" name="Shape 353"/>
          <p:cNvSpPr/>
          <p:nvPr/>
        </p:nvSpPr>
        <p:spPr>
          <a:xfrm rot="10800000">
            <a:off x="1042986" y="1773236"/>
            <a:ext cx="2592387" cy="647700"/>
          </a:xfrm>
          <a:prstGeom prst="curvedUpArrow">
            <a:avLst>
              <a:gd name="adj1" fmla="val 18900"/>
              <a:gd name="adj2" fmla="val 20925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4" name="Shape 354"/>
          <p:cNvSpPr/>
          <p:nvPr/>
        </p:nvSpPr>
        <p:spPr>
          <a:xfrm rot="10800000">
            <a:off x="2484436" y="1773236"/>
            <a:ext cx="2592387" cy="647700"/>
          </a:xfrm>
          <a:prstGeom prst="curvedUpArrow">
            <a:avLst>
              <a:gd name="adj1" fmla="val 18900"/>
              <a:gd name="adj2" fmla="val 20925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5" name="Shape 355"/>
          <p:cNvSpPr/>
          <p:nvPr/>
        </p:nvSpPr>
        <p:spPr>
          <a:xfrm rot="10800000">
            <a:off x="3924300" y="1773236"/>
            <a:ext cx="2592387" cy="647700"/>
          </a:xfrm>
          <a:prstGeom prst="curvedUpArrow">
            <a:avLst>
              <a:gd name="adj1" fmla="val 18900"/>
              <a:gd name="adj2" fmla="val 20925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6" name="Shape 356"/>
          <p:cNvSpPr/>
          <p:nvPr/>
        </p:nvSpPr>
        <p:spPr>
          <a:xfrm rot="10800000">
            <a:off x="5364162" y="1773236"/>
            <a:ext cx="2592387" cy="647700"/>
          </a:xfrm>
          <a:prstGeom prst="curvedUpArrow">
            <a:avLst>
              <a:gd name="adj1" fmla="val 18900"/>
              <a:gd name="adj2" fmla="val 20925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7" name="Shape 357"/>
          <p:cNvSpPr/>
          <p:nvPr/>
        </p:nvSpPr>
        <p:spPr>
          <a:xfrm rot="10800000">
            <a:off x="1042986" y="2997199"/>
            <a:ext cx="2592387" cy="647700"/>
          </a:xfrm>
          <a:prstGeom prst="curvedDownArrow">
            <a:avLst>
              <a:gd name="adj1" fmla="val 18900"/>
              <a:gd name="adj2" fmla="val 20925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8" name="Shape 358"/>
          <p:cNvSpPr/>
          <p:nvPr/>
        </p:nvSpPr>
        <p:spPr>
          <a:xfrm rot="10800000">
            <a:off x="2484436" y="2997199"/>
            <a:ext cx="2592387" cy="647700"/>
          </a:xfrm>
          <a:prstGeom prst="curvedDownArrow">
            <a:avLst>
              <a:gd name="adj1" fmla="val 18900"/>
              <a:gd name="adj2" fmla="val 20925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9" name="Shape 359"/>
          <p:cNvSpPr/>
          <p:nvPr/>
        </p:nvSpPr>
        <p:spPr>
          <a:xfrm rot="10800000">
            <a:off x="3924300" y="2997199"/>
            <a:ext cx="2592387" cy="647700"/>
          </a:xfrm>
          <a:prstGeom prst="curvedDownArrow">
            <a:avLst>
              <a:gd name="adj1" fmla="val 18900"/>
              <a:gd name="adj2" fmla="val 20925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60" name="Shape 360"/>
          <p:cNvSpPr/>
          <p:nvPr/>
        </p:nvSpPr>
        <p:spPr>
          <a:xfrm rot="10800000">
            <a:off x="5435599" y="2997199"/>
            <a:ext cx="2592387" cy="647700"/>
          </a:xfrm>
          <a:prstGeom prst="curvedDownArrow">
            <a:avLst>
              <a:gd name="adj1" fmla="val 18900"/>
              <a:gd name="adj2" fmla="val 20925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361" name="Shape 361"/>
          <p:cNvCxnSpPr/>
          <p:nvPr/>
        </p:nvCxnSpPr>
        <p:spPr>
          <a:xfrm>
            <a:off x="8748711" y="2852736"/>
            <a:ext cx="21589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2" name="Shape 362"/>
          <p:cNvCxnSpPr>
            <a:cxnSpLocks/>
          </p:cNvCxnSpPr>
          <p:nvPr/>
        </p:nvCxnSpPr>
        <p:spPr>
          <a:xfrm flipH="1">
            <a:off x="8946559" y="2844798"/>
            <a:ext cx="1" cy="944563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3" name="Shape 363"/>
          <p:cNvCxnSpPr>
            <a:cxnSpLocks/>
          </p:cNvCxnSpPr>
          <p:nvPr/>
        </p:nvCxnSpPr>
        <p:spPr>
          <a:xfrm flipV="1">
            <a:off x="107949" y="3784601"/>
            <a:ext cx="8856661" cy="76197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4" name="Shape 364"/>
          <p:cNvCxnSpPr>
            <a:cxnSpLocks/>
          </p:cNvCxnSpPr>
          <p:nvPr/>
        </p:nvCxnSpPr>
        <p:spPr>
          <a:xfrm>
            <a:off x="107949" y="2844798"/>
            <a:ext cx="16463" cy="1011242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5" name="Shape 365"/>
          <p:cNvCxnSpPr/>
          <p:nvPr/>
        </p:nvCxnSpPr>
        <p:spPr>
          <a:xfrm rot="10800000">
            <a:off x="107950" y="2852736"/>
            <a:ext cx="287337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31" name="Shape 440">
            <a:extLst>
              <a:ext uri="{FF2B5EF4-FFF2-40B4-BE49-F238E27FC236}">
                <a16:creationId xmlns:a16="http://schemas.microsoft.com/office/drawing/2014/main" xmlns="" id="{29C66010-77EB-42BB-B0E5-552FCCFF8DCE}"/>
              </a:ext>
            </a:extLst>
          </p:cNvPr>
          <p:cNvSpPr txBox="1"/>
          <p:nvPr/>
        </p:nvSpPr>
        <p:spPr>
          <a:xfrm>
            <a:off x="250825" y="4221162"/>
            <a:ext cx="45720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s-MX" sz="2400" b="1" i="0" u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PROTOTIPOS Y PRUEBAS:</a:t>
            </a:r>
          </a:p>
        </p:txBody>
      </p:sp>
      <p:sp>
        <p:nvSpPr>
          <p:cNvPr id="32" name="Shape 441">
            <a:extLst>
              <a:ext uri="{FF2B5EF4-FFF2-40B4-BE49-F238E27FC236}">
                <a16:creationId xmlns:a16="http://schemas.microsoft.com/office/drawing/2014/main" xmlns="" id="{02659BF6-8370-4576-BC8F-70729F1336B0}"/>
              </a:ext>
            </a:extLst>
          </p:cNvPr>
          <p:cNvSpPr txBox="1"/>
          <p:nvPr/>
        </p:nvSpPr>
        <p:spPr>
          <a:xfrm>
            <a:off x="179386" y="4724400"/>
            <a:ext cx="8496299" cy="1201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s-MX" sz="24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Prototipos:  virtuales (CAD 3D, CAE, CAM) y reales.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s-MX" sz="24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Pruebas estáticas y dinámicas.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s-MX" sz="24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Retroalimentación.</a:t>
            </a:r>
          </a:p>
        </p:txBody>
      </p:sp>
    </p:spTree>
    <p:extLst>
      <p:ext uri="{BB962C8B-B14F-4D97-AF65-F5344CB8AC3E}">
        <p14:creationId xmlns:p14="http://schemas.microsoft.com/office/powerpoint/2010/main" val="3804849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ctrTitle"/>
          </p:nvPr>
        </p:nvSpPr>
        <p:spPr>
          <a:xfrm>
            <a:off x="542925" y="0"/>
            <a:ext cx="7851774" cy="1000125"/>
          </a:xfrm>
          <a:prstGeom prst="rect">
            <a:avLst/>
          </a:prstGeom>
          <a:noFill/>
          <a:ln>
            <a:noFill/>
          </a:ln>
        </p:spPr>
        <p:txBody>
          <a:bodyPr lIns="0" tIns="0" rIns="1827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ct val="25000"/>
              <a:buFont typeface="Calibri"/>
              <a:buNone/>
            </a:pPr>
            <a:r>
              <a:rPr lang="es-MX" sz="44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PASOS DEL PROCESO DE DISEÑO</a:t>
            </a:r>
          </a:p>
        </p:txBody>
      </p:sp>
      <p:sp>
        <p:nvSpPr>
          <p:cNvPr id="338" name="Shape 338"/>
          <p:cNvSpPr/>
          <p:nvPr/>
        </p:nvSpPr>
        <p:spPr>
          <a:xfrm>
            <a:off x="1547812" y="2524125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39" name="Shape 339"/>
          <p:cNvSpPr txBox="1"/>
          <p:nvPr/>
        </p:nvSpPr>
        <p:spPr>
          <a:xfrm>
            <a:off x="1835150" y="2493961"/>
            <a:ext cx="1152525" cy="430212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DISEÑO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BASICO</a:t>
            </a:r>
          </a:p>
        </p:txBody>
      </p:sp>
      <p:sp>
        <p:nvSpPr>
          <p:cNvPr id="340" name="Shape 340"/>
          <p:cNvSpPr/>
          <p:nvPr/>
        </p:nvSpPr>
        <p:spPr>
          <a:xfrm>
            <a:off x="2987675" y="2522536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3276600" y="2492375"/>
            <a:ext cx="1150936" cy="431799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DISEÑO DE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DETALLE</a:t>
            </a:r>
          </a:p>
        </p:txBody>
      </p:sp>
      <p:sp>
        <p:nvSpPr>
          <p:cNvPr id="342" name="Shape 342"/>
          <p:cNvSpPr/>
          <p:nvPr/>
        </p:nvSpPr>
        <p:spPr>
          <a:xfrm>
            <a:off x="4427537" y="2522536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3" name="Shape 343"/>
          <p:cNvSpPr txBox="1"/>
          <p:nvPr/>
        </p:nvSpPr>
        <p:spPr>
          <a:xfrm>
            <a:off x="4716462" y="2492375"/>
            <a:ext cx="1150936" cy="431799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PROTOTIPOS Y PRUEBAS</a:t>
            </a:r>
          </a:p>
        </p:txBody>
      </p:sp>
      <p:sp>
        <p:nvSpPr>
          <p:cNvPr id="344" name="Shape 344"/>
          <p:cNvSpPr/>
          <p:nvPr/>
        </p:nvSpPr>
        <p:spPr>
          <a:xfrm>
            <a:off x="5867400" y="2522536"/>
            <a:ext cx="217487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5" name="Shape 345"/>
          <p:cNvSpPr txBox="1"/>
          <p:nvPr/>
        </p:nvSpPr>
        <p:spPr>
          <a:xfrm>
            <a:off x="6156325" y="2492375"/>
            <a:ext cx="1152525" cy="431799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DISEÑO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DEFINITIVO</a:t>
            </a:r>
          </a:p>
        </p:txBody>
      </p:sp>
      <p:sp>
        <p:nvSpPr>
          <p:cNvPr id="346" name="Shape 346"/>
          <p:cNvSpPr/>
          <p:nvPr/>
        </p:nvSpPr>
        <p:spPr>
          <a:xfrm>
            <a:off x="7308850" y="2522536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7" name="Shape 347"/>
          <p:cNvSpPr txBox="1"/>
          <p:nvPr/>
        </p:nvSpPr>
        <p:spPr>
          <a:xfrm>
            <a:off x="7596186" y="2492375"/>
            <a:ext cx="1152525" cy="431799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COMUNICACIÓN</a:t>
            </a:r>
          </a:p>
        </p:txBody>
      </p:sp>
      <p:sp>
        <p:nvSpPr>
          <p:cNvPr id="348" name="Shape 348"/>
          <p:cNvSpPr/>
          <p:nvPr/>
        </p:nvSpPr>
        <p:spPr>
          <a:xfrm>
            <a:off x="107950" y="2420936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9" name="Shape 349"/>
          <p:cNvSpPr txBox="1"/>
          <p:nvPr/>
        </p:nvSpPr>
        <p:spPr>
          <a:xfrm>
            <a:off x="395287" y="2493961"/>
            <a:ext cx="1152525" cy="430212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DISEÑO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PREELIMINAR</a:t>
            </a:r>
          </a:p>
        </p:txBody>
      </p:sp>
      <p:sp>
        <p:nvSpPr>
          <p:cNvPr id="350" name="Shape 350"/>
          <p:cNvSpPr/>
          <p:nvPr/>
        </p:nvSpPr>
        <p:spPr>
          <a:xfrm>
            <a:off x="8748711" y="2420936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1" name="Shape 351"/>
          <p:cNvSpPr txBox="1"/>
          <p:nvPr/>
        </p:nvSpPr>
        <p:spPr>
          <a:xfrm>
            <a:off x="0" y="1628775"/>
            <a:ext cx="1692274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NECESIDAD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7596186" y="1557337"/>
            <a:ext cx="1439862" cy="36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SOLUCIÓN</a:t>
            </a:r>
          </a:p>
        </p:txBody>
      </p:sp>
      <p:sp>
        <p:nvSpPr>
          <p:cNvPr id="353" name="Shape 353"/>
          <p:cNvSpPr/>
          <p:nvPr/>
        </p:nvSpPr>
        <p:spPr>
          <a:xfrm rot="10800000">
            <a:off x="1042986" y="1773236"/>
            <a:ext cx="2592387" cy="647700"/>
          </a:xfrm>
          <a:prstGeom prst="curvedUpArrow">
            <a:avLst>
              <a:gd name="adj1" fmla="val 18900"/>
              <a:gd name="adj2" fmla="val 20925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4" name="Shape 354"/>
          <p:cNvSpPr/>
          <p:nvPr/>
        </p:nvSpPr>
        <p:spPr>
          <a:xfrm rot="10800000">
            <a:off x="2484436" y="1773236"/>
            <a:ext cx="2592387" cy="647700"/>
          </a:xfrm>
          <a:prstGeom prst="curvedUpArrow">
            <a:avLst>
              <a:gd name="adj1" fmla="val 18900"/>
              <a:gd name="adj2" fmla="val 20925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5" name="Shape 355"/>
          <p:cNvSpPr/>
          <p:nvPr/>
        </p:nvSpPr>
        <p:spPr>
          <a:xfrm rot="10800000">
            <a:off x="3924300" y="1773236"/>
            <a:ext cx="2592387" cy="647700"/>
          </a:xfrm>
          <a:prstGeom prst="curvedUpArrow">
            <a:avLst>
              <a:gd name="adj1" fmla="val 18900"/>
              <a:gd name="adj2" fmla="val 20925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6" name="Shape 356"/>
          <p:cNvSpPr/>
          <p:nvPr/>
        </p:nvSpPr>
        <p:spPr>
          <a:xfrm rot="10800000">
            <a:off x="5364162" y="1773236"/>
            <a:ext cx="2592387" cy="647700"/>
          </a:xfrm>
          <a:prstGeom prst="curvedUpArrow">
            <a:avLst>
              <a:gd name="adj1" fmla="val 18900"/>
              <a:gd name="adj2" fmla="val 20925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7" name="Shape 357"/>
          <p:cNvSpPr/>
          <p:nvPr/>
        </p:nvSpPr>
        <p:spPr>
          <a:xfrm rot="10800000">
            <a:off x="1042986" y="2997199"/>
            <a:ext cx="2592387" cy="647700"/>
          </a:xfrm>
          <a:prstGeom prst="curvedDownArrow">
            <a:avLst>
              <a:gd name="adj1" fmla="val 18900"/>
              <a:gd name="adj2" fmla="val 20925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8" name="Shape 358"/>
          <p:cNvSpPr/>
          <p:nvPr/>
        </p:nvSpPr>
        <p:spPr>
          <a:xfrm rot="10800000">
            <a:off x="2484436" y="2997199"/>
            <a:ext cx="2592387" cy="647700"/>
          </a:xfrm>
          <a:prstGeom prst="curvedDownArrow">
            <a:avLst>
              <a:gd name="adj1" fmla="val 18900"/>
              <a:gd name="adj2" fmla="val 20925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9" name="Shape 359"/>
          <p:cNvSpPr/>
          <p:nvPr/>
        </p:nvSpPr>
        <p:spPr>
          <a:xfrm rot="10800000">
            <a:off x="3924300" y="2997199"/>
            <a:ext cx="2592387" cy="647700"/>
          </a:xfrm>
          <a:prstGeom prst="curvedDownArrow">
            <a:avLst>
              <a:gd name="adj1" fmla="val 18900"/>
              <a:gd name="adj2" fmla="val 20925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60" name="Shape 360"/>
          <p:cNvSpPr/>
          <p:nvPr/>
        </p:nvSpPr>
        <p:spPr>
          <a:xfrm rot="10800000">
            <a:off x="5435599" y="2997199"/>
            <a:ext cx="2592387" cy="647700"/>
          </a:xfrm>
          <a:prstGeom prst="curvedDownArrow">
            <a:avLst>
              <a:gd name="adj1" fmla="val 18900"/>
              <a:gd name="adj2" fmla="val 20925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361" name="Shape 361"/>
          <p:cNvCxnSpPr/>
          <p:nvPr/>
        </p:nvCxnSpPr>
        <p:spPr>
          <a:xfrm>
            <a:off x="8748711" y="2852736"/>
            <a:ext cx="21589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2" name="Shape 362"/>
          <p:cNvCxnSpPr>
            <a:cxnSpLocks/>
          </p:cNvCxnSpPr>
          <p:nvPr/>
        </p:nvCxnSpPr>
        <p:spPr>
          <a:xfrm flipH="1">
            <a:off x="8946559" y="2844798"/>
            <a:ext cx="1" cy="944563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3" name="Shape 363"/>
          <p:cNvCxnSpPr>
            <a:cxnSpLocks/>
          </p:cNvCxnSpPr>
          <p:nvPr/>
        </p:nvCxnSpPr>
        <p:spPr>
          <a:xfrm flipV="1">
            <a:off x="107949" y="3784601"/>
            <a:ext cx="8856661" cy="76197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4" name="Shape 364"/>
          <p:cNvCxnSpPr>
            <a:cxnSpLocks/>
          </p:cNvCxnSpPr>
          <p:nvPr/>
        </p:nvCxnSpPr>
        <p:spPr>
          <a:xfrm>
            <a:off x="107949" y="2844798"/>
            <a:ext cx="16463" cy="1011242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5" name="Shape 365"/>
          <p:cNvCxnSpPr/>
          <p:nvPr/>
        </p:nvCxnSpPr>
        <p:spPr>
          <a:xfrm rot="10800000">
            <a:off x="107950" y="2852736"/>
            <a:ext cx="287337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31" name="Shape 475">
            <a:extLst>
              <a:ext uri="{FF2B5EF4-FFF2-40B4-BE49-F238E27FC236}">
                <a16:creationId xmlns:a16="http://schemas.microsoft.com/office/drawing/2014/main" xmlns="" id="{256BB5C1-7A0C-4D84-A155-A7F8C69A2895}"/>
              </a:ext>
            </a:extLst>
          </p:cNvPr>
          <p:cNvSpPr txBox="1"/>
          <p:nvPr/>
        </p:nvSpPr>
        <p:spPr>
          <a:xfrm>
            <a:off x="250825" y="4221162"/>
            <a:ext cx="45720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s-MX" sz="2400" b="1" i="0" u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DISEÑO DEFINITIVO:</a:t>
            </a:r>
          </a:p>
        </p:txBody>
      </p:sp>
      <p:sp>
        <p:nvSpPr>
          <p:cNvPr id="32" name="Shape 476">
            <a:extLst>
              <a:ext uri="{FF2B5EF4-FFF2-40B4-BE49-F238E27FC236}">
                <a16:creationId xmlns:a16="http://schemas.microsoft.com/office/drawing/2014/main" xmlns="" id="{B052A956-B7D0-4AC8-BC60-AB6F4A0C5171}"/>
              </a:ext>
            </a:extLst>
          </p:cNvPr>
          <p:cNvSpPr txBox="1"/>
          <p:nvPr/>
        </p:nvSpPr>
        <p:spPr>
          <a:xfrm>
            <a:off x="179386" y="4724400"/>
            <a:ext cx="8496299" cy="1201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s-MX" sz="24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Planos definitivos: detalle, taller, ensamble y explosión.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s-MX" sz="24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Diseño de detalles estéticos y especificación de acabados.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s-MX" sz="24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Construcción de la pieza en serie.</a:t>
            </a:r>
          </a:p>
        </p:txBody>
      </p:sp>
    </p:spTree>
    <p:extLst>
      <p:ext uri="{BB962C8B-B14F-4D97-AF65-F5344CB8AC3E}">
        <p14:creationId xmlns:p14="http://schemas.microsoft.com/office/powerpoint/2010/main" val="1535240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ctrTitle"/>
          </p:nvPr>
        </p:nvSpPr>
        <p:spPr>
          <a:xfrm>
            <a:off x="542925" y="0"/>
            <a:ext cx="7851774" cy="1000125"/>
          </a:xfrm>
          <a:prstGeom prst="rect">
            <a:avLst/>
          </a:prstGeom>
          <a:noFill/>
          <a:ln>
            <a:noFill/>
          </a:ln>
        </p:spPr>
        <p:txBody>
          <a:bodyPr lIns="0" tIns="0" rIns="1827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ct val="25000"/>
              <a:buFont typeface="Calibri"/>
              <a:buNone/>
            </a:pPr>
            <a:r>
              <a:rPr lang="es-MX" sz="44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PASOS DEL PROCESO DE DISEÑO</a:t>
            </a:r>
          </a:p>
        </p:txBody>
      </p:sp>
      <p:sp>
        <p:nvSpPr>
          <p:cNvPr id="338" name="Shape 338"/>
          <p:cNvSpPr/>
          <p:nvPr/>
        </p:nvSpPr>
        <p:spPr>
          <a:xfrm>
            <a:off x="1547812" y="2524125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39" name="Shape 339"/>
          <p:cNvSpPr txBox="1"/>
          <p:nvPr/>
        </p:nvSpPr>
        <p:spPr>
          <a:xfrm>
            <a:off x="1835150" y="2493961"/>
            <a:ext cx="1152525" cy="430212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DISEÑO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BASICO</a:t>
            </a:r>
          </a:p>
        </p:txBody>
      </p:sp>
      <p:sp>
        <p:nvSpPr>
          <p:cNvPr id="340" name="Shape 340"/>
          <p:cNvSpPr/>
          <p:nvPr/>
        </p:nvSpPr>
        <p:spPr>
          <a:xfrm>
            <a:off x="2987675" y="2522536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3276600" y="2492375"/>
            <a:ext cx="1150936" cy="431799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DISEÑO DE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DETALLE</a:t>
            </a:r>
          </a:p>
        </p:txBody>
      </p:sp>
      <p:sp>
        <p:nvSpPr>
          <p:cNvPr id="342" name="Shape 342"/>
          <p:cNvSpPr/>
          <p:nvPr/>
        </p:nvSpPr>
        <p:spPr>
          <a:xfrm>
            <a:off x="4427537" y="2522536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3" name="Shape 343"/>
          <p:cNvSpPr txBox="1"/>
          <p:nvPr/>
        </p:nvSpPr>
        <p:spPr>
          <a:xfrm>
            <a:off x="4716462" y="2492375"/>
            <a:ext cx="1150936" cy="431799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PROTOTIPOS Y PRUEBAS</a:t>
            </a:r>
          </a:p>
        </p:txBody>
      </p:sp>
      <p:sp>
        <p:nvSpPr>
          <p:cNvPr id="344" name="Shape 344"/>
          <p:cNvSpPr/>
          <p:nvPr/>
        </p:nvSpPr>
        <p:spPr>
          <a:xfrm>
            <a:off x="5867400" y="2522536"/>
            <a:ext cx="217487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5" name="Shape 345"/>
          <p:cNvSpPr txBox="1"/>
          <p:nvPr/>
        </p:nvSpPr>
        <p:spPr>
          <a:xfrm>
            <a:off x="6156325" y="2492375"/>
            <a:ext cx="1152525" cy="431799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DISEÑO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DEFINITIVO</a:t>
            </a:r>
          </a:p>
        </p:txBody>
      </p:sp>
      <p:sp>
        <p:nvSpPr>
          <p:cNvPr id="346" name="Shape 346"/>
          <p:cNvSpPr/>
          <p:nvPr/>
        </p:nvSpPr>
        <p:spPr>
          <a:xfrm>
            <a:off x="7308850" y="2522536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7" name="Shape 347"/>
          <p:cNvSpPr txBox="1"/>
          <p:nvPr/>
        </p:nvSpPr>
        <p:spPr>
          <a:xfrm>
            <a:off x="7596186" y="2492375"/>
            <a:ext cx="1152525" cy="431799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COMUNICACIÓN</a:t>
            </a:r>
          </a:p>
        </p:txBody>
      </p:sp>
      <p:sp>
        <p:nvSpPr>
          <p:cNvPr id="348" name="Shape 348"/>
          <p:cNvSpPr/>
          <p:nvPr/>
        </p:nvSpPr>
        <p:spPr>
          <a:xfrm>
            <a:off x="107950" y="2420936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9" name="Shape 349"/>
          <p:cNvSpPr txBox="1"/>
          <p:nvPr/>
        </p:nvSpPr>
        <p:spPr>
          <a:xfrm>
            <a:off x="395287" y="2493961"/>
            <a:ext cx="1152525" cy="430212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DISEÑO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1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PREELIMINAR</a:t>
            </a:r>
          </a:p>
        </p:txBody>
      </p:sp>
      <p:sp>
        <p:nvSpPr>
          <p:cNvPr id="350" name="Shape 350"/>
          <p:cNvSpPr/>
          <p:nvPr/>
        </p:nvSpPr>
        <p:spPr>
          <a:xfrm>
            <a:off x="8748711" y="2420936"/>
            <a:ext cx="215899" cy="3603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1" name="Shape 351"/>
          <p:cNvSpPr txBox="1"/>
          <p:nvPr/>
        </p:nvSpPr>
        <p:spPr>
          <a:xfrm>
            <a:off x="0" y="1628775"/>
            <a:ext cx="1692274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NECESIDAD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7596186" y="1557337"/>
            <a:ext cx="1439862" cy="36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SOLUCIÓN</a:t>
            </a:r>
          </a:p>
        </p:txBody>
      </p:sp>
      <p:sp>
        <p:nvSpPr>
          <p:cNvPr id="353" name="Shape 353"/>
          <p:cNvSpPr/>
          <p:nvPr/>
        </p:nvSpPr>
        <p:spPr>
          <a:xfrm rot="10800000">
            <a:off x="1042986" y="1773236"/>
            <a:ext cx="2592387" cy="647700"/>
          </a:xfrm>
          <a:prstGeom prst="curvedUpArrow">
            <a:avLst>
              <a:gd name="adj1" fmla="val 18900"/>
              <a:gd name="adj2" fmla="val 20925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4" name="Shape 354"/>
          <p:cNvSpPr/>
          <p:nvPr/>
        </p:nvSpPr>
        <p:spPr>
          <a:xfrm rot="10800000">
            <a:off x="2484436" y="1773236"/>
            <a:ext cx="2592387" cy="647700"/>
          </a:xfrm>
          <a:prstGeom prst="curvedUpArrow">
            <a:avLst>
              <a:gd name="adj1" fmla="val 18900"/>
              <a:gd name="adj2" fmla="val 20925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5" name="Shape 355"/>
          <p:cNvSpPr/>
          <p:nvPr/>
        </p:nvSpPr>
        <p:spPr>
          <a:xfrm rot="10800000">
            <a:off x="3924300" y="1773236"/>
            <a:ext cx="2592387" cy="647700"/>
          </a:xfrm>
          <a:prstGeom prst="curvedUpArrow">
            <a:avLst>
              <a:gd name="adj1" fmla="val 18900"/>
              <a:gd name="adj2" fmla="val 20925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6" name="Shape 356"/>
          <p:cNvSpPr/>
          <p:nvPr/>
        </p:nvSpPr>
        <p:spPr>
          <a:xfrm rot="10800000">
            <a:off x="5364162" y="1773236"/>
            <a:ext cx="2592387" cy="647700"/>
          </a:xfrm>
          <a:prstGeom prst="curvedUpArrow">
            <a:avLst>
              <a:gd name="adj1" fmla="val 18900"/>
              <a:gd name="adj2" fmla="val 20925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7" name="Shape 357"/>
          <p:cNvSpPr/>
          <p:nvPr/>
        </p:nvSpPr>
        <p:spPr>
          <a:xfrm rot="10800000">
            <a:off x="1042986" y="2997199"/>
            <a:ext cx="2592387" cy="647700"/>
          </a:xfrm>
          <a:prstGeom prst="curvedDownArrow">
            <a:avLst>
              <a:gd name="adj1" fmla="val 18900"/>
              <a:gd name="adj2" fmla="val 20925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8" name="Shape 358"/>
          <p:cNvSpPr/>
          <p:nvPr/>
        </p:nvSpPr>
        <p:spPr>
          <a:xfrm rot="10800000">
            <a:off x="2484436" y="2997199"/>
            <a:ext cx="2592387" cy="647700"/>
          </a:xfrm>
          <a:prstGeom prst="curvedDownArrow">
            <a:avLst>
              <a:gd name="adj1" fmla="val 18900"/>
              <a:gd name="adj2" fmla="val 20925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9" name="Shape 359"/>
          <p:cNvSpPr/>
          <p:nvPr/>
        </p:nvSpPr>
        <p:spPr>
          <a:xfrm rot="10800000">
            <a:off x="3924300" y="2997199"/>
            <a:ext cx="2592387" cy="647700"/>
          </a:xfrm>
          <a:prstGeom prst="curvedDownArrow">
            <a:avLst>
              <a:gd name="adj1" fmla="val 18900"/>
              <a:gd name="adj2" fmla="val 20925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60" name="Shape 360"/>
          <p:cNvSpPr/>
          <p:nvPr/>
        </p:nvSpPr>
        <p:spPr>
          <a:xfrm rot="10800000">
            <a:off x="5435599" y="2997199"/>
            <a:ext cx="2592387" cy="647700"/>
          </a:xfrm>
          <a:prstGeom prst="curvedDownArrow">
            <a:avLst>
              <a:gd name="adj1" fmla="val 18900"/>
              <a:gd name="adj2" fmla="val 20925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08509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361" name="Shape 361"/>
          <p:cNvCxnSpPr/>
          <p:nvPr/>
        </p:nvCxnSpPr>
        <p:spPr>
          <a:xfrm>
            <a:off x="8748711" y="2852736"/>
            <a:ext cx="21589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2" name="Shape 362"/>
          <p:cNvCxnSpPr>
            <a:cxnSpLocks/>
          </p:cNvCxnSpPr>
          <p:nvPr/>
        </p:nvCxnSpPr>
        <p:spPr>
          <a:xfrm flipH="1">
            <a:off x="8946559" y="2844798"/>
            <a:ext cx="1" cy="944563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3" name="Shape 363"/>
          <p:cNvCxnSpPr>
            <a:cxnSpLocks/>
          </p:cNvCxnSpPr>
          <p:nvPr/>
        </p:nvCxnSpPr>
        <p:spPr>
          <a:xfrm flipV="1">
            <a:off x="107949" y="3784601"/>
            <a:ext cx="8856661" cy="76197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4" name="Shape 364"/>
          <p:cNvCxnSpPr>
            <a:cxnSpLocks/>
          </p:cNvCxnSpPr>
          <p:nvPr/>
        </p:nvCxnSpPr>
        <p:spPr>
          <a:xfrm>
            <a:off x="107949" y="2844798"/>
            <a:ext cx="16463" cy="1011242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5" name="Shape 365"/>
          <p:cNvCxnSpPr/>
          <p:nvPr/>
        </p:nvCxnSpPr>
        <p:spPr>
          <a:xfrm rot="10800000">
            <a:off x="107950" y="2852736"/>
            <a:ext cx="287337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31" name="Shape 510">
            <a:extLst>
              <a:ext uri="{FF2B5EF4-FFF2-40B4-BE49-F238E27FC236}">
                <a16:creationId xmlns:a16="http://schemas.microsoft.com/office/drawing/2014/main" xmlns="" id="{ED43ED87-8CB3-41D0-8B46-70100C7EBDBA}"/>
              </a:ext>
            </a:extLst>
          </p:cNvPr>
          <p:cNvSpPr txBox="1"/>
          <p:nvPr/>
        </p:nvSpPr>
        <p:spPr>
          <a:xfrm>
            <a:off x="250825" y="4043876"/>
            <a:ext cx="45720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s-MX" sz="2400" b="1" i="0" u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COMUNICACIÓN:</a:t>
            </a:r>
          </a:p>
        </p:txBody>
      </p:sp>
      <p:sp>
        <p:nvSpPr>
          <p:cNvPr id="32" name="Shape 511">
            <a:extLst>
              <a:ext uri="{FF2B5EF4-FFF2-40B4-BE49-F238E27FC236}">
                <a16:creationId xmlns:a16="http://schemas.microsoft.com/office/drawing/2014/main" xmlns="" id="{EA1A70CC-ED40-41A6-8050-0AC8487FC3C7}"/>
              </a:ext>
            </a:extLst>
          </p:cNvPr>
          <p:cNvSpPr txBox="1"/>
          <p:nvPr/>
        </p:nvSpPr>
        <p:spPr>
          <a:xfrm>
            <a:off x="179386" y="4547114"/>
            <a:ext cx="8496299" cy="193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s-MX" sz="24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Bitácora de diseño.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s-MX" sz="24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Memorias de cálculo y planos.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s-MX" sz="24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Manuales de instalación, operación y mantenimiento.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s-MX" sz="24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Patente y registro comercial.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s-MX" sz="24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Catálogos comerciales.</a:t>
            </a:r>
          </a:p>
        </p:txBody>
      </p:sp>
    </p:spTree>
    <p:extLst>
      <p:ext uri="{BB962C8B-B14F-4D97-AF65-F5344CB8AC3E}">
        <p14:creationId xmlns:p14="http://schemas.microsoft.com/office/powerpoint/2010/main" val="2334273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ctrTitle"/>
          </p:nvPr>
        </p:nvSpPr>
        <p:spPr>
          <a:xfrm>
            <a:off x="542925" y="0"/>
            <a:ext cx="7851774" cy="1835150"/>
          </a:xfrm>
          <a:prstGeom prst="rect">
            <a:avLst/>
          </a:prstGeom>
          <a:noFill/>
          <a:ln>
            <a:noFill/>
          </a:ln>
        </p:spPr>
        <p:txBody>
          <a:bodyPr lIns="0" tIns="0" rIns="1827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ct val="25000"/>
              <a:buFont typeface="Calibri"/>
              <a:buNone/>
            </a:pPr>
            <a:r>
              <a:rPr lang="es-MX"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Que es el diseño de maquinas ?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subTitle" idx="1"/>
          </p:nvPr>
        </p:nvSpPr>
        <p:spPr>
          <a:xfrm>
            <a:off x="539750" y="2133600"/>
            <a:ext cx="7854949" cy="1752600"/>
          </a:xfrm>
          <a:prstGeom prst="rect">
            <a:avLst/>
          </a:prstGeom>
          <a:noFill/>
          <a:ln>
            <a:noFill/>
          </a:ln>
        </p:spPr>
        <p:txBody>
          <a:bodyPr lIns="0" tIns="45700" rIns="18275" bIns="45700" anchor="t" anchorCtr="0">
            <a:noAutofit/>
          </a:bodyPr>
          <a:lstStyle/>
          <a:p>
            <a:pPr marL="0" marR="4572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s-MX" sz="2400" b="0" i="0" u="none" strike="noStrike" cap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Se puede definir como “el proceso de aplicar las diversas técnicas y principios científicos con el objeto de definir un dispositivo, un proceso o un sistema con suficiente  detalle para permitir su realización”.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539750" y="4227898"/>
            <a:ext cx="45720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s-MX" sz="3200" b="0" i="0" u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MAQUINA: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434974" y="4812098"/>
            <a:ext cx="8055883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4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Aparato formado de unidades</a:t>
            </a:r>
            <a:r>
              <a:rPr lang="es-MX" sz="24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 interrelacionadas </a:t>
            </a:r>
            <a:r>
              <a:rPr lang="es-MX" sz="24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llamadas</a:t>
            </a:r>
            <a:r>
              <a:rPr lang="es-MX" sz="24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s-MX" sz="24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elementos de máquina, para transformar  movimientos y fuerzas.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build="p"/>
      <p:bldP spid="142" grpId="0"/>
      <p:bldP spid="1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ctrTitle"/>
          </p:nvPr>
        </p:nvSpPr>
        <p:spPr>
          <a:xfrm>
            <a:off x="542925" y="622300"/>
            <a:ext cx="7851774" cy="998536"/>
          </a:xfrm>
          <a:prstGeom prst="rect">
            <a:avLst/>
          </a:prstGeom>
          <a:noFill/>
          <a:ln>
            <a:noFill/>
          </a:ln>
        </p:spPr>
        <p:txBody>
          <a:bodyPr lIns="0" tIns="0" rIns="1827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ct val="25000"/>
              <a:buFont typeface="Calibri"/>
              <a:buNone/>
            </a:pPr>
            <a:r>
              <a:rPr lang="es-MX"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BIBLIOGRAFIA:</a:t>
            </a:r>
          </a:p>
        </p:txBody>
      </p:sp>
      <p:sp>
        <p:nvSpPr>
          <p:cNvPr id="546" name="Shape 546"/>
          <p:cNvSpPr txBox="1">
            <a:spLocks noGrp="1"/>
          </p:cNvSpPr>
          <p:nvPr>
            <p:ph type="subTitle" idx="1"/>
          </p:nvPr>
        </p:nvSpPr>
        <p:spPr>
          <a:xfrm>
            <a:off x="468312" y="1989136"/>
            <a:ext cx="7853362" cy="3671886"/>
          </a:xfrm>
          <a:prstGeom prst="rect">
            <a:avLst/>
          </a:prstGeom>
          <a:noFill/>
          <a:ln>
            <a:noFill/>
          </a:ln>
        </p:spPr>
        <p:txBody>
          <a:bodyPr lIns="0" tIns="45700" rIns="18275" bIns="45700" anchor="t" anchorCtr="0">
            <a:noAutofit/>
          </a:bodyPr>
          <a:lstStyle/>
          <a:p>
            <a:pPr marL="0" marR="4572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s-MX" sz="22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NORTON, Robert. Diseño De Máquinas. México D.F.: Prentice-Hall. 1999. 1048p.</a:t>
            </a:r>
          </a:p>
          <a:p>
            <a:pPr marL="0" marR="4572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sz="22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4572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s-MX" sz="22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OCHOA, Juan José. Notas De Clase Del Curso De Diseño De Máquinas. Medellín: UPB. 2002. 40p.</a:t>
            </a:r>
          </a:p>
          <a:p>
            <a:pPr marL="0" marR="4572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sz="22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4572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s-MX" sz="22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SHIGLEY, Joseph. Diseño En Ingeniería Mecánica. 6 ed. México: McGraw-Hill. 2002. 1257p.</a:t>
            </a:r>
          </a:p>
          <a:p>
            <a:pPr marL="0" marR="4572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sz="22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4572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s-MX" sz="22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VÉLEZ, José Fabio. Notas De Clase Del Curso De Ejecución De Proyectos De Ingeniería. Medellín: UPB. 2004. 133p.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/>
          </p:nvPr>
        </p:nvSpPr>
        <p:spPr>
          <a:xfrm>
            <a:off x="530225" y="188911"/>
            <a:ext cx="8004175" cy="944561"/>
          </a:xfrm>
          <a:prstGeom prst="rect">
            <a:avLst/>
          </a:prstGeom>
          <a:noFill/>
          <a:ln>
            <a:noFill/>
          </a:ln>
        </p:spPr>
        <p:txBody>
          <a:bodyPr lIns="0" tIns="0" rIns="1827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ct val="25000"/>
              <a:buFont typeface="Calibri"/>
              <a:buNone/>
            </a:pPr>
            <a:r>
              <a:rPr lang="es-MX" sz="48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Que es el diseño de maquinas ?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5102985" y="4149425"/>
            <a:ext cx="2338453" cy="36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MANTENIMIENTO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3917430" y="1152574"/>
            <a:ext cx="1229763" cy="585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s-MX" sz="3200" b="0" i="0" u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USOS: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612" y="2106659"/>
            <a:ext cx="2781300" cy="164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9675" y="2103137"/>
            <a:ext cx="250507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7299" y="4532212"/>
            <a:ext cx="2447925" cy="2100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46623" y="4590949"/>
            <a:ext cx="3051175" cy="20415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49">
            <a:extLst>
              <a:ext uri="{FF2B5EF4-FFF2-40B4-BE49-F238E27FC236}">
                <a16:creationId xmlns:a16="http://schemas.microsoft.com/office/drawing/2014/main" xmlns="" id="{0FB5D3C1-99DE-48D2-AE7F-C6BF1193134C}"/>
              </a:ext>
            </a:extLst>
          </p:cNvPr>
          <p:cNvSpPr txBox="1"/>
          <p:nvPr/>
        </p:nvSpPr>
        <p:spPr>
          <a:xfrm>
            <a:off x="1454360" y="1738360"/>
            <a:ext cx="2053804" cy="36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MANUFACTURA</a:t>
            </a:r>
          </a:p>
        </p:txBody>
      </p:sp>
      <p:sp>
        <p:nvSpPr>
          <p:cNvPr id="10" name="Shape 149">
            <a:extLst>
              <a:ext uri="{FF2B5EF4-FFF2-40B4-BE49-F238E27FC236}">
                <a16:creationId xmlns:a16="http://schemas.microsoft.com/office/drawing/2014/main" xmlns="" id="{3B04D80D-FDC1-43C5-B7F1-7A8B9032C911}"/>
              </a:ext>
            </a:extLst>
          </p:cNvPr>
          <p:cNvSpPr txBox="1"/>
          <p:nvPr/>
        </p:nvSpPr>
        <p:spPr>
          <a:xfrm>
            <a:off x="5583738" y="1738360"/>
            <a:ext cx="1551571" cy="36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ENSAMBLE</a:t>
            </a:r>
          </a:p>
        </p:txBody>
      </p:sp>
      <p:sp>
        <p:nvSpPr>
          <p:cNvPr id="11" name="Shape 149">
            <a:extLst>
              <a:ext uri="{FF2B5EF4-FFF2-40B4-BE49-F238E27FC236}">
                <a16:creationId xmlns:a16="http://schemas.microsoft.com/office/drawing/2014/main" xmlns="" id="{635937D6-6771-467A-8EB6-1269BCAB2864}"/>
              </a:ext>
            </a:extLst>
          </p:cNvPr>
          <p:cNvSpPr txBox="1"/>
          <p:nvPr/>
        </p:nvSpPr>
        <p:spPr>
          <a:xfrm>
            <a:off x="1570181" y="4149425"/>
            <a:ext cx="1822159" cy="36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ERGONÓMICO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subTitle" idx="1"/>
          </p:nvPr>
        </p:nvSpPr>
        <p:spPr>
          <a:xfrm>
            <a:off x="684212" y="2276475"/>
            <a:ext cx="7853362" cy="2665411"/>
          </a:xfrm>
          <a:prstGeom prst="rect">
            <a:avLst/>
          </a:prstGeom>
          <a:noFill/>
          <a:ln>
            <a:noFill/>
          </a:ln>
        </p:spPr>
        <p:txBody>
          <a:bodyPr lIns="0" tIns="45700" rIns="18275" bIns="45700" anchor="t" anchorCtr="0">
            <a:noAutofit/>
          </a:bodyPr>
          <a:lstStyle/>
          <a:p>
            <a:pPr marL="0" marR="4572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s-MX"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En general, el proceso de diseño puede verse como un conjunto de bloques operacionales que requieren datos de entrada tanto al inicio como durante el proceso, y generan resultados, que son a su vez entradas del siguiente paso. Desde el punto de vista del proyecto de ingeniería, el proceso consume una gran variedad de recursos (tangibles e intangibles) y se espera obtener de él bienes, servicios y conocimientos con valor agregado.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ctrTitle"/>
          </p:nvPr>
        </p:nvSpPr>
        <p:spPr>
          <a:xfrm>
            <a:off x="542925" y="0"/>
            <a:ext cx="7851774" cy="1835150"/>
          </a:xfrm>
          <a:prstGeom prst="rect">
            <a:avLst/>
          </a:prstGeom>
          <a:noFill/>
          <a:ln>
            <a:noFill/>
          </a:ln>
        </p:spPr>
        <p:txBody>
          <a:bodyPr lIns="0" tIns="0" rIns="1827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ct val="25000"/>
              <a:buFont typeface="Calibri"/>
              <a:buNone/>
            </a:pPr>
            <a:r>
              <a:rPr lang="es-MX"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Que es el diseño de maquinas 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468312" y="3500437"/>
            <a:ext cx="1609724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NECESIDAD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1119187" y="3716337"/>
            <a:ext cx="384174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+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250826" y="4149725"/>
            <a:ext cx="2092324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MOTIVACIÓN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CREATIVIDAD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CONOCIMIENTO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RECURSOS</a:t>
            </a:r>
          </a:p>
        </p:txBody>
      </p:sp>
      <p:sp>
        <p:nvSpPr>
          <p:cNvPr id="168" name="Shape 168"/>
          <p:cNvSpPr/>
          <p:nvPr/>
        </p:nvSpPr>
        <p:spPr>
          <a:xfrm>
            <a:off x="2127250" y="3500437"/>
            <a:ext cx="431799" cy="1873249"/>
          </a:xfrm>
          <a:prstGeom prst="rightBrace">
            <a:avLst>
              <a:gd name="adj1" fmla="val 415"/>
              <a:gd name="adj2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2774984" y="4149725"/>
            <a:ext cx="503236" cy="574674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3470275" y="3936739"/>
            <a:ext cx="160655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000" b="1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PROCESO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000" b="1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DE DISEÑO</a:t>
            </a:r>
          </a:p>
        </p:txBody>
      </p:sp>
      <p:sp>
        <p:nvSpPr>
          <p:cNvPr id="171" name="Shape 171"/>
          <p:cNvSpPr/>
          <p:nvPr/>
        </p:nvSpPr>
        <p:spPr>
          <a:xfrm>
            <a:off x="5219700" y="4149725"/>
            <a:ext cx="504824" cy="574674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6804025" y="3500437"/>
            <a:ext cx="1465260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SOLUCIÓN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7308850" y="3716337"/>
            <a:ext cx="382586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+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6115050" y="4229632"/>
            <a:ext cx="3028950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6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SATISFACCIÓN/DESEPCIÓN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6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CONOCIMIENTO NUEVO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6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RECURSOS REMANENTES</a:t>
            </a:r>
          </a:p>
        </p:txBody>
      </p:sp>
      <p:sp>
        <p:nvSpPr>
          <p:cNvPr id="175" name="Shape 175"/>
          <p:cNvSpPr/>
          <p:nvPr/>
        </p:nvSpPr>
        <p:spPr>
          <a:xfrm>
            <a:off x="5940425" y="3500437"/>
            <a:ext cx="431799" cy="1873249"/>
          </a:xfrm>
          <a:prstGeom prst="leftBrace">
            <a:avLst>
              <a:gd name="adj1" fmla="val 415"/>
              <a:gd name="adj2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3419475" y="3936740"/>
            <a:ext cx="1657350" cy="932122"/>
          </a:xfrm>
          <a:prstGeom prst="rect">
            <a:avLst/>
          </a:prstGeom>
          <a:noFill/>
          <a:ln w="508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ctrTitle"/>
          </p:nvPr>
        </p:nvSpPr>
        <p:spPr>
          <a:xfrm>
            <a:off x="542925" y="622300"/>
            <a:ext cx="7851774" cy="998536"/>
          </a:xfrm>
          <a:prstGeom prst="rect">
            <a:avLst/>
          </a:prstGeom>
          <a:noFill/>
          <a:ln>
            <a:noFill/>
          </a:ln>
        </p:spPr>
        <p:txBody>
          <a:bodyPr lIns="0" tIns="0" rIns="1827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ct val="25000"/>
              <a:buFont typeface="Calibri"/>
              <a:buNone/>
            </a:pPr>
            <a:r>
              <a:rPr lang="es-MX"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PROCESO DE DISEÑO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subTitle" idx="1"/>
          </p:nvPr>
        </p:nvSpPr>
        <p:spPr>
          <a:xfrm>
            <a:off x="468312" y="1989136"/>
            <a:ext cx="7853362" cy="647700"/>
          </a:xfrm>
          <a:prstGeom prst="rect">
            <a:avLst/>
          </a:prstGeom>
          <a:noFill/>
          <a:ln>
            <a:noFill/>
          </a:ln>
        </p:spPr>
        <p:txBody>
          <a:bodyPr lIns="0" tIns="45700" rIns="18275" bIns="45700" anchor="t" anchorCtr="0">
            <a:noAutofit/>
          </a:bodyPr>
          <a:lstStyle/>
          <a:p>
            <a:pPr marL="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s-MX" sz="2600" b="0" i="0" u="none" strike="noStrike" cap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REQUERIMIENTOS  &amp;  RESULTADOS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250825" y="2924175"/>
            <a:ext cx="2736850" cy="360362"/>
          </a:xfrm>
          <a:prstGeom prst="rect">
            <a:avLst/>
          </a:prstGeom>
          <a:noFill/>
          <a:ln>
            <a:noFill/>
          </a:ln>
        </p:spPr>
        <p:txBody>
          <a:bodyPr lIns="0" tIns="45700" rIns="1827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Merriweather"/>
              <a:buNone/>
            </a:pPr>
            <a:r>
              <a:rPr lang="es-MX" sz="2200" b="0" i="0" u="none" dirty="0">
                <a:solidFill>
                  <a:srgbClr val="FFFF00"/>
                </a:solidFill>
                <a:latin typeface="Merriweather"/>
                <a:ea typeface="Merriweather"/>
                <a:cs typeface="Merriweather"/>
                <a:sym typeface="Merriweather"/>
              </a:rPr>
              <a:t>REQUERIMIENTOS 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6372225" y="2852736"/>
            <a:ext cx="2087562" cy="431799"/>
          </a:xfrm>
          <a:prstGeom prst="rect">
            <a:avLst/>
          </a:prstGeom>
          <a:noFill/>
          <a:ln>
            <a:noFill/>
          </a:ln>
        </p:spPr>
        <p:txBody>
          <a:bodyPr lIns="0" tIns="45700" rIns="1827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Merriweather"/>
              <a:buNone/>
            </a:pPr>
            <a:r>
              <a:rPr lang="es-MX" sz="2400" b="0" i="0" u="none" dirty="0">
                <a:solidFill>
                  <a:srgbClr val="FFFF00"/>
                </a:solidFill>
                <a:latin typeface="Merriweather"/>
                <a:ea typeface="Merriweather"/>
                <a:cs typeface="Merriweather"/>
                <a:sym typeface="Merriweather"/>
              </a:rPr>
              <a:t>RESULTADOS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542925" y="5951535"/>
            <a:ext cx="1636097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rgbClr val="FFC000"/>
                </a:solidFill>
                <a:latin typeface="Merriweather"/>
                <a:ea typeface="Merriweather"/>
                <a:cs typeface="Merriweather"/>
                <a:sym typeface="Merriweather"/>
              </a:rPr>
              <a:t>BASICOS 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rgbClr val="FFC000"/>
                </a:solidFill>
                <a:latin typeface="Merriweather"/>
                <a:ea typeface="Merriweather"/>
                <a:cs typeface="Merriweather"/>
                <a:sym typeface="Merriweather"/>
              </a:rPr>
              <a:t>ESENCIALES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6732586" y="5876925"/>
            <a:ext cx="1536699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Merriweather"/>
              <a:buNone/>
            </a:pPr>
            <a:r>
              <a:rPr lang="es-MX" sz="1800" b="0" i="0" u="none">
                <a:solidFill>
                  <a:srgbClr val="FFC000"/>
                </a:solidFill>
                <a:latin typeface="Merriweather"/>
                <a:ea typeface="Merriweather"/>
                <a:cs typeface="Merriweather"/>
                <a:sym typeface="Merriweather"/>
              </a:rPr>
              <a:t>PRODUCTO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Merriweather"/>
              <a:buNone/>
            </a:pPr>
            <a:r>
              <a:rPr lang="es-MX" sz="1800" b="0" i="0" u="none">
                <a:solidFill>
                  <a:srgbClr val="FFC000"/>
                </a:solidFill>
                <a:latin typeface="Merriweather"/>
                <a:ea typeface="Merriweather"/>
                <a:cs typeface="Merriweather"/>
                <a:sym typeface="Merriweather"/>
              </a:rPr>
              <a:t>DEL DISEÑO</a:t>
            </a:r>
          </a:p>
        </p:txBody>
      </p:sp>
      <p:sp>
        <p:nvSpPr>
          <p:cNvPr id="183" name="Shape 183"/>
          <p:cNvSpPr/>
          <p:nvPr/>
        </p:nvSpPr>
        <p:spPr>
          <a:xfrm rot="-5400000">
            <a:off x="1223167" y="4763292"/>
            <a:ext cx="360362" cy="2016124"/>
          </a:xfrm>
          <a:prstGeom prst="leftBrace">
            <a:avLst>
              <a:gd name="adj1" fmla="val 321"/>
              <a:gd name="adj2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4" name="Shape 184"/>
          <p:cNvSpPr/>
          <p:nvPr/>
        </p:nvSpPr>
        <p:spPr>
          <a:xfrm rot="-5400000">
            <a:off x="7344567" y="4688681"/>
            <a:ext cx="360362" cy="2016124"/>
          </a:xfrm>
          <a:prstGeom prst="leftBrace">
            <a:avLst>
              <a:gd name="adj1" fmla="val 321"/>
              <a:gd name="adj2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  <p:bldP spid="167" grpId="0"/>
      <p:bldP spid="168" grpId="0" animBg="1"/>
      <p:bldP spid="169" grpId="0" animBg="1"/>
      <p:bldP spid="171" grpId="0" animBg="1"/>
      <p:bldP spid="172" grpId="0"/>
      <p:bldP spid="173" grpId="0"/>
      <p:bldP spid="174" grpId="0"/>
      <p:bldP spid="175" grpId="0" animBg="1"/>
      <p:bldP spid="176" grpId="0" animBg="1"/>
      <p:bldP spid="178" grpId="0" build="p"/>
      <p:bldP spid="179" grpId="0"/>
      <p:bldP spid="180" grpId="0"/>
      <p:bldP spid="181" grpId="0"/>
      <p:bldP spid="182" grpId="0"/>
      <p:bldP spid="183" grpId="0" animBg="1"/>
      <p:bldP spid="1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/>
        </p:nvSpPr>
        <p:spPr>
          <a:xfrm>
            <a:off x="468312" y="620712"/>
            <a:ext cx="1558924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sng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NECESIDAD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1069975" y="836612"/>
            <a:ext cx="382586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8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+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186612" y="1268412"/>
            <a:ext cx="2107324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sng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MOTIVACIÓN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CREATIVIDAD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CONOCIMIENTO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RECURSOS</a:t>
            </a:r>
          </a:p>
        </p:txBody>
      </p:sp>
      <p:sp>
        <p:nvSpPr>
          <p:cNvPr id="192" name="Shape 192"/>
          <p:cNvSpPr/>
          <p:nvPr/>
        </p:nvSpPr>
        <p:spPr>
          <a:xfrm>
            <a:off x="2078036" y="620712"/>
            <a:ext cx="431799" cy="1871662"/>
          </a:xfrm>
          <a:prstGeom prst="rightBrace">
            <a:avLst>
              <a:gd name="adj1" fmla="val 415"/>
              <a:gd name="adj2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2752177" y="1268412"/>
            <a:ext cx="504824" cy="5762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3419475" y="1075672"/>
            <a:ext cx="160655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000" b="1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PROCESO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000" b="1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DE DISEÑO</a:t>
            </a:r>
          </a:p>
        </p:txBody>
      </p:sp>
      <p:sp>
        <p:nvSpPr>
          <p:cNvPr id="195" name="Shape 195"/>
          <p:cNvSpPr/>
          <p:nvPr/>
        </p:nvSpPr>
        <p:spPr>
          <a:xfrm>
            <a:off x="5170487" y="1268412"/>
            <a:ext cx="503236" cy="5762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6652727" y="620712"/>
            <a:ext cx="1472097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SOLUCIÓN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7258050" y="836612"/>
            <a:ext cx="384174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8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+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6064250" y="1268412"/>
            <a:ext cx="3079750" cy="83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6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SATISFACCIÓN/DESEPCIÓN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6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CONOCIMIENTO NUEVO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6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RECURSOS REMANENTES</a:t>
            </a:r>
          </a:p>
        </p:txBody>
      </p:sp>
      <p:sp>
        <p:nvSpPr>
          <p:cNvPr id="199" name="Shape 199"/>
          <p:cNvSpPr/>
          <p:nvPr/>
        </p:nvSpPr>
        <p:spPr>
          <a:xfrm>
            <a:off x="5889625" y="620712"/>
            <a:ext cx="431799" cy="1871662"/>
          </a:xfrm>
          <a:prstGeom prst="leftBrace">
            <a:avLst>
              <a:gd name="adj1" fmla="val 415"/>
              <a:gd name="adj2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3370262" y="1125537"/>
            <a:ext cx="1655761" cy="863599"/>
          </a:xfrm>
          <a:prstGeom prst="rect">
            <a:avLst/>
          </a:prstGeom>
          <a:noFill/>
          <a:ln w="508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539750" y="2878138"/>
            <a:ext cx="45720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s-MX" sz="2400" b="1" i="0" u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NECESIDAD: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468312" y="3429000"/>
            <a:ext cx="8064499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4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Identificar una necesidad básica que requiera solución por medio del diseño mecánico.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539750" y="4437062"/>
            <a:ext cx="45720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s-MX" sz="2400" b="1" i="0" u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MOTIVACIÓN: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468312" y="4941887"/>
            <a:ext cx="8064499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4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Debe existir una razón que justifique el esfuerzo de emprender la solución de un problema.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202" grpId="0"/>
      <p:bldP spid="203" grpId="0"/>
      <p:bldP spid="2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468312" y="620712"/>
            <a:ext cx="1558924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NECESIDAD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1069975" y="836612"/>
            <a:ext cx="382586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8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+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90485" y="1268412"/>
            <a:ext cx="2203451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MOTIVACIÓN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sng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CREATIVIDAD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CONOCIMIENTO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RECURSOS</a:t>
            </a:r>
          </a:p>
        </p:txBody>
      </p:sp>
      <p:sp>
        <p:nvSpPr>
          <p:cNvPr id="212" name="Shape 212"/>
          <p:cNvSpPr/>
          <p:nvPr/>
        </p:nvSpPr>
        <p:spPr>
          <a:xfrm>
            <a:off x="2078036" y="620712"/>
            <a:ext cx="431799" cy="1871662"/>
          </a:xfrm>
          <a:prstGeom prst="rightBrace">
            <a:avLst>
              <a:gd name="adj1" fmla="val 415"/>
              <a:gd name="adj2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2696191" y="1268412"/>
            <a:ext cx="504824" cy="5762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3419475" y="1075672"/>
            <a:ext cx="160655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000" b="1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PROCESO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000" b="1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DE DISEÑO</a:t>
            </a:r>
          </a:p>
        </p:txBody>
      </p:sp>
      <p:sp>
        <p:nvSpPr>
          <p:cNvPr id="215" name="Shape 215"/>
          <p:cNvSpPr/>
          <p:nvPr/>
        </p:nvSpPr>
        <p:spPr>
          <a:xfrm>
            <a:off x="5170487" y="1268412"/>
            <a:ext cx="503236" cy="5762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6699381" y="620712"/>
            <a:ext cx="1425444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SOLUCIÓN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7258050" y="836612"/>
            <a:ext cx="384174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8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+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6064250" y="1268412"/>
            <a:ext cx="3079750" cy="83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6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SATISFACCIÓN/DESEPCIÓN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6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CONOCIMIENTO NUEVO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6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RECURSOS REMANENTES</a:t>
            </a:r>
          </a:p>
        </p:txBody>
      </p:sp>
      <p:sp>
        <p:nvSpPr>
          <p:cNvPr id="219" name="Shape 219"/>
          <p:cNvSpPr/>
          <p:nvPr/>
        </p:nvSpPr>
        <p:spPr>
          <a:xfrm>
            <a:off x="5889625" y="620712"/>
            <a:ext cx="431799" cy="1871662"/>
          </a:xfrm>
          <a:prstGeom prst="leftBrace">
            <a:avLst>
              <a:gd name="adj1" fmla="val 415"/>
              <a:gd name="adj2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3370262" y="1125537"/>
            <a:ext cx="1655761" cy="863599"/>
          </a:xfrm>
          <a:prstGeom prst="rect">
            <a:avLst/>
          </a:prstGeom>
          <a:noFill/>
          <a:ln w="508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539750" y="2852736"/>
            <a:ext cx="45720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s-MX" sz="2400" b="1" i="0" u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CREATIVIDAD: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468312" y="3357562"/>
            <a:ext cx="8064499" cy="1568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4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Importante  componente, ignorada en cursos técnicos pero necesaria para hallar soluciones alternativas e innovadoras.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</a:pPr>
            <a:endParaRPr sz="2400" b="0" i="0" u="none" dirty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4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INGENIERIA  =  INGENIO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  <p:bldP spid="2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468312" y="620712"/>
            <a:ext cx="1558924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NECESIDAD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1069975" y="836612"/>
            <a:ext cx="382586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8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+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223935" y="1268412"/>
            <a:ext cx="2070001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MOTIVACIÓN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CREATIVIDAD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sng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CONOCIMIENTO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RECURSOS</a:t>
            </a:r>
          </a:p>
        </p:txBody>
      </p:sp>
      <p:sp>
        <p:nvSpPr>
          <p:cNvPr id="230" name="Shape 230"/>
          <p:cNvSpPr/>
          <p:nvPr/>
        </p:nvSpPr>
        <p:spPr>
          <a:xfrm>
            <a:off x="2078036" y="620712"/>
            <a:ext cx="431799" cy="1871662"/>
          </a:xfrm>
          <a:prstGeom prst="rightBrace">
            <a:avLst>
              <a:gd name="adj1" fmla="val 415"/>
              <a:gd name="adj2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2724184" y="1268412"/>
            <a:ext cx="504824" cy="5762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3419475" y="1066341"/>
            <a:ext cx="160655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000" b="1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PROCESO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000" b="1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DE DISEÑO</a:t>
            </a:r>
          </a:p>
        </p:txBody>
      </p:sp>
      <p:sp>
        <p:nvSpPr>
          <p:cNvPr id="233" name="Shape 233"/>
          <p:cNvSpPr/>
          <p:nvPr/>
        </p:nvSpPr>
        <p:spPr>
          <a:xfrm>
            <a:off x="5170487" y="1268412"/>
            <a:ext cx="503236" cy="5762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6699381" y="620712"/>
            <a:ext cx="1425444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SOLUCIÓN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7258050" y="836612"/>
            <a:ext cx="384174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8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+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6064250" y="1268412"/>
            <a:ext cx="3079750" cy="83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6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SATISFACCIÓN/DESEPCIÓN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6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CONOCIMIENTO NUEVO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6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RECURSOS REMANENTES</a:t>
            </a:r>
          </a:p>
        </p:txBody>
      </p:sp>
      <p:sp>
        <p:nvSpPr>
          <p:cNvPr id="237" name="Shape 237"/>
          <p:cNvSpPr/>
          <p:nvPr/>
        </p:nvSpPr>
        <p:spPr>
          <a:xfrm>
            <a:off x="5889625" y="620712"/>
            <a:ext cx="431799" cy="1871662"/>
          </a:xfrm>
          <a:prstGeom prst="leftBrace">
            <a:avLst>
              <a:gd name="adj1" fmla="val 415"/>
              <a:gd name="adj2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3370262" y="1116206"/>
            <a:ext cx="1655761" cy="863599"/>
          </a:xfrm>
          <a:prstGeom prst="rect">
            <a:avLst/>
          </a:prstGeom>
          <a:noFill/>
          <a:ln w="508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539750" y="2781300"/>
            <a:ext cx="45720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s-MX" sz="2400" b="1" i="0" u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CONOCIMIENTO: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468312" y="3284537"/>
            <a:ext cx="8064499" cy="2678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4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En este aspecto se agrupan los saberes científicos (teóricos), ingenieriles (aplicados) y técnicos (prácticos y operativos) necesarios para abordar el problema particular; no es indispensable (y a veces es imposible) saber todo lo necesario desde un comienzo, por lo cual se debe tener acceso constante a fuentes de información, tanto científica y técnica como comercial.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  <p:bldP spid="2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/>
        </p:nvSpPr>
        <p:spPr>
          <a:xfrm>
            <a:off x="468312" y="620712"/>
            <a:ext cx="1558924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NECESIDAD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1069975" y="836612"/>
            <a:ext cx="382586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8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+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205273" y="1268412"/>
            <a:ext cx="2088663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MOTIVACIÓN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CREATIVIDAD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CONOCIMIENTO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sng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RECURSOS</a:t>
            </a:r>
          </a:p>
        </p:txBody>
      </p:sp>
      <p:sp>
        <p:nvSpPr>
          <p:cNvPr id="248" name="Shape 248"/>
          <p:cNvSpPr/>
          <p:nvPr/>
        </p:nvSpPr>
        <p:spPr>
          <a:xfrm>
            <a:off x="2078036" y="620712"/>
            <a:ext cx="431799" cy="1871662"/>
          </a:xfrm>
          <a:prstGeom prst="rightBrace">
            <a:avLst>
              <a:gd name="adj1" fmla="val 415"/>
              <a:gd name="adj2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2742846" y="1268412"/>
            <a:ext cx="504824" cy="5762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3419475" y="1075672"/>
            <a:ext cx="160655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000" b="1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PROCESO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000" b="1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DE DISEÑO</a:t>
            </a:r>
          </a:p>
        </p:txBody>
      </p:sp>
      <p:sp>
        <p:nvSpPr>
          <p:cNvPr id="251" name="Shape 251"/>
          <p:cNvSpPr/>
          <p:nvPr/>
        </p:nvSpPr>
        <p:spPr>
          <a:xfrm>
            <a:off x="5170487" y="1268412"/>
            <a:ext cx="503236" cy="57626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6680719" y="620712"/>
            <a:ext cx="1444106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8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SOLUCIÓN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7258050" y="836612"/>
            <a:ext cx="384174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8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+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6064250" y="1268412"/>
            <a:ext cx="3079750" cy="83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6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SATISFACCIÓN/DESEPCIÓN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6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CONOCIMIENTO NUEVO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1600" b="0" i="0" u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RECURSOS REMANENTES</a:t>
            </a:r>
          </a:p>
        </p:txBody>
      </p:sp>
      <p:sp>
        <p:nvSpPr>
          <p:cNvPr id="255" name="Shape 255"/>
          <p:cNvSpPr/>
          <p:nvPr/>
        </p:nvSpPr>
        <p:spPr>
          <a:xfrm>
            <a:off x="5889625" y="620712"/>
            <a:ext cx="431799" cy="1871662"/>
          </a:xfrm>
          <a:prstGeom prst="leftBrace">
            <a:avLst>
              <a:gd name="adj1" fmla="val 415"/>
              <a:gd name="adj2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3370262" y="1125537"/>
            <a:ext cx="1655761" cy="863599"/>
          </a:xfrm>
          <a:prstGeom prst="rect">
            <a:avLst/>
          </a:prstGeom>
          <a:noFill/>
          <a:ln w="508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539750" y="2781300"/>
            <a:ext cx="45720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s-MX" sz="2400" b="1" i="0" u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RECURSOS: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468312" y="3284537"/>
            <a:ext cx="8064499" cy="193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</a:pPr>
            <a:r>
              <a:rPr lang="es-MX" sz="24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Materiales (materias primas, insumos, locaciones, maquinas herramientas, procesos, servicios industriales, etc.), humanos (equipo interdisciplinario de ingenieros y técnicos, operarios, profesionales de apoyo, etc.), tiempo (cronograma) y dinero con qué financiar todo lo anterior.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/>
    </p:bldLst>
  </p:timing>
</p:sld>
</file>

<file path=ppt/theme/theme1.xml><?xml version="1.0" encoding="utf-8"?>
<a:theme xmlns:a="http://schemas.openxmlformats.org/drawingml/2006/main" name="1_Flujo">
  <a:themeElements>
    <a:clrScheme name="Fluj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ujo">
  <a:themeElements>
    <a:clrScheme name="Fluj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ujo">
  <a:themeElements>
    <a:clrScheme name="Fluj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Flujo">
  <a:themeElements>
    <a:clrScheme name="Fluj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788</Words>
  <Application>Microsoft Office PowerPoint</Application>
  <PresentationFormat>Presentación en pantalla (4:3)</PresentationFormat>
  <Paragraphs>274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Noto Sans Symbols</vt:lpstr>
      <vt:lpstr>Merriweather</vt:lpstr>
      <vt:lpstr>Calibri</vt:lpstr>
      <vt:lpstr>1_Flujo</vt:lpstr>
      <vt:lpstr>Flujo</vt:lpstr>
      <vt:lpstr>2_Flujo</vt:lpstr>
      <vt:lpstr>3_Flujo</vt:lpstr>
      <vt:lpstr>CENTRO DE ENSEÑANZA TECNICA INDUSTRIAL</vt:lpstr>
      <vt:lpstr>Que es el diseño de maquinas ?</vt:lpstr>
      <vt:lpstr>Que es el diseño de maquinas ?</vt:lpstr>
      <vt:lpstr>Que es el diseño de maquinas ?</vt:lpstr>
      <vt:lpstr>PROCESO DE DISEÑO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PASOS DEL PROCESO DE DISEÑO</vt:lpstr>
      <vt:lpstr>PASOS DEL PROCESO DE DISEÑO</vt:lpstr>
      <vt:lpstr>PASOS DEL PROCESO DE DISEÑO</vt:lpstr>
      <vt:lpstr>PASOS DEL PROCESO DE DISEÑO</vt:lpstr>
      <vt:lpstr>PASOS DEL PROCESO DE DISEÑO</vt:lpstr>
      <vt:lpstr>PASOS DEL PROCESO DE DISEÑO</vt:lpstr>
      <vt:lpstr>BIBLIOGRAFIA: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DE ENSEÑANZA TECNICA INDUSTRIAL</dc:title>
  <dc:creator>ABISAI VARGAS</dc:creator>
  <cp:lastModifiedBy>alex</cp:lastModifiedBy>
  <cp:revision>9</cp:revision>
  <dcterms:modified xsi:type="dcterms:W3CDTF">2020-08-03T19:15:32Z</dcterms:modified>
</cp:coreProperties>
</file>