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Arial"/>
                <a:ea typeface="Arial"/>
                <a:cs typeface="Arial"/>
                <a:sym typeface="Arial"/>
              </a:rPr>
              <a:t>‹Nº›</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6645151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86" name="Google Shape;86;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87" name="Google Shape;87;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50" name="Google Shape;150;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6" name="Google Shape;96;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04" name="Google Shape;10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13" name="Google Shape;11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0" name="Google Shape;120;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25" name="Google Shape;125;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31" name="Google Shape;131;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37" name="Google Shape;137;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360"/>
              </a:spcBef>
              <a:spcAft>
                <a:spcPts val="0"/>
              </a:spcAft>
              <a:buNone/>
            </a:pPr>
            <a:endParaRPr/>
          </a:p>
        </p:txBody>
      </p:sp>
      <p:sp>
        <p:nvSpPr>
          <p:cNvPr id="143" name="Google Shape;14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Google Shape;18;p2"/>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9" name="Google Shape;19;p2"/>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 name="Google Shape;20;p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5" name="Google Shape;75;p11"/>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6" name="Google Shape;76;p11"/>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7" name="Google Shape;77;p1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1" name="Google Shape;81;p12"/>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Google Shape;82;p12"/>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3" name="Google Shape;83;p1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Google Shape;24;p3"/>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Google Shape;25;p3"/>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Google Shape;26;p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30" name="Google Shape;30;p4"/>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Google Shape;31;p4"/>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2" name="Google Shape;32;p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7" name="Google Shape;37;p5"/>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8" name="Google Shape;38;p5"/>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9" name="Google Shape;39;p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6" name="Google Shape;46;p6"/>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51" name="Google Shape;51;p7"/>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2" name="Google Shape;52;p7"/>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3" name="Google Shape;53;p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Google Shape;56;p8"/>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Google Shape;57;p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2" name="Google Shape;62;p9"/>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3" name="Google Shape;63;p9"/>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4" name="Google Shape;64;p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10"/>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0" name="Google Shape;70;p10"/>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1" name="Google Shape;71;p1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dt" idx="10"/>
          </p:nvPr>
        </p:nvSpPr>
        <p:spPr>
          <a:xfrm>
            <a:off x="457200" y="6245225"/>
            <a:ext cx="2133600" cy="4762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245225"/>
            <a:ext cx="2895600" cy="476250"/>
          </a:xfrm>
          <a:prstGeom prst="rect">
            <a:avLst/>
          </a:prstGeom>
          <a:noFill/>
          <a:ln>
            <a:noFill/>
          </a:ln>
        </p:spPr>
        <p:txBody>
          <a:bodyPr spcFirstLastPara="1" wrap="square" lIns="91425" tIns="91425" rIns="91425" bIns="91425" anchor="t" anchorCtr="0">
            <a:noAutofit/>
          </a:bodyPr>
          <a:lstStyle>
            <a:lvl1pPr marL="0" marR="0" lvl="0" indent="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L="457200" marR="0" lvl="1"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L="914400" marR="0" lvl="2"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L="1371600" marR="0" lvl="3"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L="1828800" marR="0" lvl="4"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L="2286000" marR="0" lvl="5"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L="2743200" marR="0" lvl="6"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L="3200400" marR="0" lvl="7"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L="3657600" marR="0" lvl="8" indent="0"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684213" y="2555883"/>
            <a:ext cx="7772400" cy="115886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s-ES" sz="4400" b="0" i="0" u="none" strike="noStrike" cap="none">
                <a:solidFill>
                  <a:schemeClr val="lt1"/>
                </a:solidFill>
                <a:latin typeface="Arial"/>
                <a:ea typeface="Arial"/>
                <a:cs typeface="Arial"/>
                <a:sym typeface="Arial"/>
              </a:rPr>
              <a:t>ANTECEDENTES</a:t>
            </a:r>
            <a:endParaRPr sz="4400" b="0" i="0" u="none" strike="noStrike" cap="none">
              <a:solidFill>
                <a:schemeClr val="lt1"/>
              </a:solidFill>
              <a:latin typeface="Arial"/>
              <a:ea typeface="Arial"/>
              <a:cs typeface="Arial"/>
              <a:sym typeface="Arial"/>
            </a:endParaRPr>
          </a:p>
        </p:txBody>
      </p:sp>
      <p:pic>
        <p:nvPicPr>
          <p:cNvPr id="90" name="Google Shape;90;p13" descr="C:\Documents and Settings\Abisai\Mis documentos\CETI\images (10).jpg"/>
          <p:cNvPicPr preferRelativeResize="0"/>
          <p:nvPr/>
        </p:nvPicPr>
        <p:blipFill rotWithShape="1">
          <a:blip r:embed="rId3">
            <a:alphaModFix/>
          </a:blip>
          <a:srcRect/>
          <a:stretch/>
        </p:blipFill>
        <p:spPr>
          <a:xfrm>
            <a:off x="142844" y="285728"/>
            <a:ext cx="1524000" cy="1266825"/>
          </a:xfrm>
          <a:prstGeom prst="rect">
            <a:avLst/>
          </a:prstGeom>
          <a:noFill/>
          <a:ln>
            <a:noFill/>
          </a:ln>
        </p:spPr>
      </p:pic>
      <p:sp>
        <p:nvSpPr>
          <p:cNvPr id="91" name="Google Shape;91;p13"/>
          <p:cNvSpPr txBox="1"/>
          <p:nvPr/>
        </p:nvSpPr>
        <p:spPr>
          <a:xfrm>
            <a:off x="1214414" y="412743"/>
            <a:ext cx="7772400" cy="1158869"/>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Font typeface="Arial"/>
              <a:buNone/>
            </a:pPr>
            <a:r>
              <a:rPr lang="es-ES" sz="3000" b="0" i="0" u="none" strike="noStrike" cap="none">
                <a:solidFill>
                  <a:schemeClr val="lt1"/>
                </a:solidFill>
                <a:latin typeface="Arial"/>
                <a:ea typeface="Arial"/>
                <a:cs typeface="Arial"/>
                <a:sym typeface="Arial"/>
              </a:rPr>
              <a:t>CENTRO DE ENSEÑANZA TECNICA INDUSTRIAL</a:t>
            </a:r>
            <a:endParaRPr sz="3000" b="0" i="0" u="none" strike="noStrike" cap="none">
              <a:solidFill>
                <a:schemeClr val="lt1"/>
              </a:solidFill>
              <a:latin typeface="Arial"/>
              <a:ea typeface="Arial"/>
              <a:cs typeface="Arial"/>
              <a:sym typeface="Arial"/>
            </a:endParaRPr>
          </a:p>
        </p:txBody>
      </p:sp>
      <p:pic>
        <p:nvPicPr>
          <p:cNvPr id="92" name="Google Shape;92;p13" descr="C:\Documents and Settings\Abisai\Mis documentos\CETI\images (15).jpg"/>
          <p:cNvPicPr preferRelativeResize="0"/>
          <p:nvPr/>
        </p:nvPicPr>
        <p:blipFill rotWithShape="1">
          <a:blip r:embed="rId4">
            <a:alphaModFix/>
          </a:blip>
          <a:srcRect/>
          <a:stretch/>
        </p:blipFill>
        <p:spPr>
          <a:xfrm>
            <a:off x="3538547" y="3643314"/>
            <a:ext cx="2390775" cy="19145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2"/>
          <p:cNvSpPr txBox="1">
            <a:spLocks noGrp="1"/>
          </p:cNvSpPr>
          <p:nvPr>
            <p:ph type="body" idx="1"/>
          </p:nvPr>
        </p:nvSpPr>
        <p:spPr>
          <a:xfrm>
            <a:off x="5129274" y="385754"/>
            <a:ext cx="3657568" cy="4829196"/>
          </a:xfrm>
          <a:prstGeom prst="rect">
            <a:avLst/>
          </a:prstGeom>
          <a:noFill/>
          <a:ln>
            <a:noFill/>
          </a:ln>
        </p:spPr>
        <p:txBody>
          <a:bodyPr spcFirstLastPara="1" wrap="square" lIns="91425" tIns="45700" rIns="91425" bIns="45700" anchor="t" anchorCtr="0">
            <a:noAutofit/>
          </a:bodyPr>
          <a:lstStyle/>
          <a:p>
            <a:pPr marL="342900" marR="0" lvl="0" indent="-342900" algn="ctr" rtl="0">
              <a:spcBef>
                <a:spcPts val="0"/>
              </a:spcBef>
              <a:spcAft>
                <a:spcPts val="0"/>
              </a:spcAft>
              <a:buClr>
                <a:schemeClr val="lt1"/>
              </a:buClr>
              <a:buFont typeface="Arial"/>
              <a:buNone/>
            </a:pPr>
            <a:r>
              <a:rPr lang="es-ES" sz="2400" b="0" i="0" u="none" strike="noStrike" cap="none">
                <a:solidFill>
                  <a:schemeClr val="lt1"/>
                </a:solidFill>
                <a:latin typeface="Arial"/>
                <a:ea typeface="Arial"/>
                <a:cs typeface="Arial"/>
                <a:sym typeface="Arial"/>
              </a:rPr>
              <a:t>Jamás debemos considerarnos absolutamente originales. Esta es una presentación chocante que no agrega nada de valor a nuestra investigación.</a:t>
            </a:r>
            <a:endParaRPr/>
          </a:p>
        </p:txBody>
      </p:sp>
      <p:sp>
        <p:nvSpPr>
          <p:cNvPr id="153" name="Google Shape;153;p22"/>
          <p:cNvSpPr txBox="1"/>
          <p:nvPr/>
        </p:nvSpPr>
        <p:spPr>
          <a:xfrm>
            <a:off x="928662" y="4395806"/>
            <a:ext cx="6715172" cy="1104896"/>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lt1"/>
              </a:buClr>
              <a:buFont typeface="Arial"/>
              <a:buNone/>
            </a:pPr>
            <a:r>
              <a:rPr lang="es-ES" sz="2000" b="0" i="0" u="none" strike="noStrike" cap="none">
                <a:solidFill>
                  <a:schemeClr val="lt1"/>
                </a:solidFill>
                <a:latin typeface="Arial"/>
                <a:ea typeface="Arial"/>
                <a:cs typeface="Arial"/>
                <a:sym typeface="Arial"/>
              </a:rPr>
              <a:t>Sin embargo, es conveniente que nuestros antecedentes hagan relucir los aspectos originales de nuestro estudio. Después de todo, investigar es también un rpoceso creativo.</a:t>
            </a:r>
            <a:endParaRPr sz="2000" b="0" i="0" u="none" strike="noStrike" cap="none">
              <a:solidFill>
                <a:schemeClr val="lt1"/>
              </a:solidFill>
              <a:latin typeface="Arial"/>
              <a:ea typeface="Arial"/>
              <a:cs typeface="Arial"/>
              <a:sym typeface="Arial"/>
            </a:endParaRPr>
          </a:p>
        </p:txBody>
      </p:sp>
      <p:pic>
        <p:nvPicPr>
          <p:cNvPr id="154" name="Google Shape;154;p22" descr="C:\Documents and Settings\Abisai\Mis documentos\CETI\images (22).jpg"/>
          <p:cNvPicPr preferRelativeResize="0"/>
          <p:nvPr/>
        </p:nvPicPr>
        <p:blipFill rotWithShape="1">
          <a:blip r:embed="rId3">
            <a:alphaModFix/>
          </a:blip>
          <a:srcRect/>
          <a:stretch/>
        </p:blipFill>
        <p:spPr>
          <a:xfrm>
            <a:off x="1000100" y="428604"/>
            <a:ext cx="3929090" cy="3499862"/>
          </a:xfrm>
          <a:prstGeom prst="roundRect">
            <a:avLst>
              <a:gd name="adj" fmla="val 8594"/>
            </a:avLst>
          </a:prstGeom>
          <a:solidFill>
            <a:srgbClr val="ECECEC"/>
          </a:solidFill>
          <a:ln>
            <a:noFill/>
          </a:ln>
          <a:effectLst>
            <a:reflection stA="38000" endPos="28000" dist="5000" dir="5400000" sy="-100000" algn="bl" rotWithShape="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body" idx="1"/>
          </p:nvPr>
        </p:nvSpPr>
        <p:spPr>
          <a:xfrm>
            <a:off x="214282" y="214290"/>
            <a:ext cx="8472518" cy="2400304"/>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3200" b="0" i="0" u="none" strike="noStrike" cap="none">
                <a:solidFill>
                  <a:schemeClr val="lt1"/>
                </a:solidFill>
                <a:latin typeface="Arial"/>
                <a:ea typeface="Arial"/>
                <a:cs typeface="Arial"/>
                <a:sym typeface="Arial"/>
              </a:rPr>
              <a:t>  Toda investigación tiene antecedentes.</a:t>
            </a:r>
            <a:endParaRPr/>
          </a:p>
          <a:p>
            <a:pPr marL="342900" marR="0" lvl="0" indent="-342900" algn="just" rtl="0">
              <a:spcBef>
                <a:spcPts val="640"/>
              </a:spcBef>
              <a:spcAft>
                <a:spcPts val="0"/>
              </a:spcAft>
              <a:buClr>
                <a:schemeClr val="lt1"/>
              </a:buClr>
              <a:buFont typeface="Arial"/>
              <a:buNone/>
            </a:pPr>
            <a:r>
              <a:rPr lang="es-ES" sz="3200" b="0" i="0" u="none" strike="noStrike" cap="none">
                <a:solidFill>
                  <a:schemeClr val="lt1"/>
                </a:solidFill>
                <a:latin typeface="Arial"/>
                <a:ea typeface="Arial"/>
                <a:cs typeface="Arial"/>
                <a:sym typeface="Arial"/>
              </a:rPr>
              <a:t>  Es importante que empecemos de CERO, no importa cual sea nuestro tema de investigación.</a:t>
            </a:r>
            <a:endParaRPr sz="3200" b="0" i="0" u="none" strike="noStrike" cap="none">
              <a:solidFill>
                <a:schemeClr val="lt1"/>
              </a:solidFill>
              <a:latin typeface="Arial"/>
              <a:ea typeface="Arial"/>
              <a:cs typeface="Arial"/>
              <a:sym typeface="Arial"/>
            </a:endParaRPr>
          </a:p>
        </p:txBody>
      </p:sp>
      <p:sp>
        <p:nvSpPr>
          <p:cNvPr id="99" name="Google Shape;99;p14"/>
          <p:cNvSpPr txBox="1"/>
          <p:nvPr/>
        </p:nvSpPr>
        <p:spPr>
          <a:xfrm>
            <a:off x="5286380" y="2000240"/>
            <a:ext cx="3552820" cy="3714776"/>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lt1"/>
              </a:buClr>
              <a:buFont typeface="Arial"/>
              <a:buNone/>
            </a:pPr>
            <a:r>
              <a:rPr lang="es-ES" sz="1950" b="0" i="0" u="none" strike="noStrike" cap="none">
                <a:solidFill>
                  <a:schemeClr val="lt1"/>
                </a:solidFill>
                <a:latin typeface="Arial"/>
                <a:ea typeface="Arial"/>
                <a:cs typeface="Arial"/>
                <a:sym typeface="Arial"/>
              </a:rPr>
              <a:t>   </a:t>
            </a:r>
            <a:r>
              <a:rPr lang="es-ES" sz="2000" b="0" i="0" u="none" strike="noStrike" cap="none">
                <a:solidFill>
                  <a:schemeClr val="lt1"/>
                </a:solidFill>
                <a:latin typeface="Arial"/>
                <a:ea typeface="Arial"/>
                <a:cs typeface="Arial"/>
                <a:sym typeface="Arial"/>
              </a:rPr>
              <a:t>Reconocer  apropiadamente el esfuerzo de otros investigadores en torno al tema que estudiaremos, es una actitud ética de gran valor, que habla muy bien de nosotros y a la vez que garantiza que nuestro trabajo partirá de aquello que es considerado más actual.</a:t>
            </a:r>
            <a:endParaRPr sz="2000" b="0" i="0" u="none" strike="noStrike" cap="none">
              <a:solidFill>
                <a:schemeClr val="lt1"/>
              </a:solidFill>
              <a:latin typeface="Arial"/>
              <a:ea typeface="Arial"/>
              <a:cs typeface="Arial"/>
              <a:sym typeface="Arial"/>
            </a:endParaRPr>
          </a:p>
        </p:txBody>
      </p:sp>
      <p:sp>
        <p:nvSpPr>
          <p:cNvPr id="100" name="Google Shape;100;p14"/>
          <p:cNvSpPr/>
          <p:nvPr/>
        </p:nvSpPr>
        <p:spPr>
          <a:xfrm>
            <a:off x="5500694" y="1785926"/>
            <a:ext cx="3429024" cy="4357718"/>
          </a:xfrm>
          <a:prstGeom prst="ellipse">
            <a:avLst/>
          </a:prstGeom>
          <a:noFill/>
          <a:ln w="38100" cap="flat" cmpd="sng">
            <a:solidFill>
              <a:srgbClr val="99BD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01" name="Google Shape;101;p14" descr="C:\Documents and Settings\Abisai\Mis documentos\CETI\images (73).jpg"/>
          <p:cNvPicPr preferRelativeResize="0"/>
          <p:nvPr/>
        </p:nvPicPr>
        <p:blipFill rotWithShape="1">
          <a:blip r:embed="rId3">
            <a:alphaModFix/>
          </a:blip>
          <a:srcRect/>
          <a:stretch/>
        </p:blipFill>
        <p:spPr>
          <a:xfrm>
            <a:off x="508964" y="2428868"/>
            <a:ext cx="4786922" cy="29457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txBox="1">
            <a:spLocks noGrp="1"/>
          </p:cNvSpPr>
          <p:nvPr>
            <p:ph type="body" idx="1"/>
          </p:nvPr>
        </p:nvSpPr>
        <p:spPr>
          <a:xfrm>
            <a:off x="214282" y="385754"/>
            <a:ext cx="8229600" cy="2257428"/>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Los antecedentes de la investigación consisten en la presentación de la información más </a:t>
            </a:r>
            <a:r>
              <a:rPr lang="es-ES" sz="2200" b="0" i="0" u="sng" strike="noStrike" cap="none">
                <a:solidFill>
                  <a:schemeClr val="lt1"/>
                </a:solidFill>
                <a:latin typeface="Arial"/>
                <a:ea typeface="Arial"/>
                <a:cs typeface="Arial"/>
                <a:sym typeface="Arial"/>
              </a:rPr>
              <a:t>relevante</a:t>
            </a:r>
            <a:r>
              <a:rPr lang="es-ES" sz="2200" b="0" i="0" u="none" strike="noStrike" cap="none">
                <a:solidFill>
                  <a:schemeClr val="lt1"/>
                </a:solidFill>
                <a:latin typeface="Arial"/>
                <a:ea typeface="Arial"/>
                <a:cs typeface="Arial"/>
                <a:sym typeface="Arial"/>
              </a:rPr>
              <a:t> y </a:t>
            </a:r>
            <a:r>
              <a:rPr lang="es-ES" sz="2200" b="0" i="0" u="sng" strike="noStrike" cap="none">
                <a:solidFill>
                  <a:schemeClr val="lt1"/>
                </a:solidFill>
                <a:latin typeface="Arial"/>
                <a:ea typeface="Arial"/>
                <a:cs typeface="Arial"/>
                <a:sym typeface="Arial"/>
              </a:rPr>
              <a:t>directamente relacionada</a:t>
            </a:r>
            <a:r>
              <a:rPr lang="es-ES" sz="2200" b="0" i="0" u="none" strike="noStrike" cap="none">
                <a:solidFill>
                  <a:schemeClr val="lt1"/>
                </a:solidFill>
                <a:latin typeface="Arial"/>
                <a:ea typeface="Arial"/>
                <a:cs typeface="Arial"/>
                <a:sym typeface="Arial"/>
              </a:rPr>
              <a:t> con nuestro tema de investigación y que podamos considerar aportes en diferencia a éste, incluso cuando se tratan de investigaciones de enfoque muy similar (o igual) al nuestro.</a:t>
            </a:r>
            <a:endParaRPr sz="2200" b="0" i="0" u="none" strike="noStrike" cap="none">
              <a:solidFill>
                <a:schemeClr val="lt1"/>
              </a:solidFill>
              <a:latin typeface="Arial"/>
              <a:ea typeface="Arial"/>
              <a:cs typeface="Arial"/>
              <a:sym typeface="Arial"/>
            </a:endParaRPr>
          </a:p>
        </p:txBody>
      </p:sp>
      <p:sp>
        <p:nvSpPr>
          <p:cNvPr id="107" name="Google Shape;107;p15"/>
          <p:cNvSpPr/>
          <p:nvPr/>
        </p:nvSpPr>
        <p:spPr>
          <a:xfrm>
            <a:off x="285720" y="214290"/>
            <a:ext cx="8429684" cy="2571768"/>
          </a:xfrm>
          <a:prstGeom prst="roundRect">
            <a:avLst>
              <a:gd name="adj" fmla="val 16667"/>
            </a:avLst>
          </a:prstGeom>
          <a:noFill/>
          <a:ln w="60325"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08" name="Google Shape;108;p15"/>
          <p:cNvSpPr txBox="1"/>
          <p:nvPr/>
        </p:nvSpPr>
        <p:spPr>
          <a:xfrm>
            <a:off x="5000628" y="3143248"/>
            <a:ext cx="3595654" cy="2257428"/>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1800" b="0" i="0" u="none" strike="noStrike" cap="none">
                <a:solidFill>
                  <a:schemeClr val="lt1"/>
                </a:solidFill>
                <a:latin typeface="Arial"/>
                <a:ea typeface="Arial"/>
                <a:cs typeface="Arial"/>
                <a:sym typeface="Arial"/>
              </a:rPr>
              <a:t>Recibe también el nombre de </a:t>
            </a:r>
            <a:r>
              <a:rPr lang="es-ES" sz="1800" b="0" i="1" u="sng" strike="noStrike" cap="none">
                <a:solidFill>
                  <a:schemeClr val="lt1"/>
                </a:solidFill>
                <a:latin typeface="Arial"/>
                <a:ea typeface="Arial"/>
                <a:cs typeface="Arial"/>
                <a:sym typeface="Arial"/>
              </a:rPr>
              <a:t>status questionis </a:t>
            </a:r>
            <a:r>
              <a:rPr lang="es-ES" sz="1800" b="0" i="0" u="none" strike="noStrike" cap="none">
                <a:solidFill>
                  <a:schemeClr val="lt1"/>
                </a:solidFill>
                <a:latin typeface="Arial"/>
                <a:ea typeface="Arial"/>
                <a:cs typeface="Arial"/>
                <a:sym typeface="Arial"/>
              </a:rPr>
              <a:t> o estado de la cuestión (o del arte), por presentar un diagnóstico del estado en el que se encuentra el conocimiento acerca de un tema y un enfoque en particular.</a:t>
            </a:r>
            <a:endParaRPr sz="1800" b="0" i="1" u="sng" strike="noStrike" cap="none">
              <a:solidFill>
                <a:schemeClr val="lt1"/>
              </a:solidFill>
              <a:latin typeface="Arial"/>
              <a:ea typeface="Arial"/>
              <a:cs typeface="Arial"/>
              <a:sym typeface="Arial"/>
            </a:endParaRPr>
          </a:p>
        </p:txBody>
      </p:sp>
      <p:sp>
        <p:nvSpPr>
          <p:cNvPr id="109" name="Google Shape;109;p15"/>
          <p:cNvSpPr/>
          <p:nvPr/>
        </p:nvSpPr>
        <p:spPr>
          <a:xfrm>
            <a:off x="4786314" y="2857496"/>
            <a:ext cx="4214810" cy="2857520"/>
          </a:xfrm>
          <a:prstGeom prst="ellipse">
            <a:avLst/>
          </a:prstGeom>
          <a:noFill/>
          <a:ln w="50800" cap="flat" cmpd="sng">
            <a:solidFill>
              <a:srgbClr val="99BDB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10" name="Google Shape;110;p15" descr="C:\Documents and Settings\Abisai\Mis documentos\CETI\descarga (8).jpg"/>
          <p:cNvPicPr preferRelativeResize="0"/>
          <p:nvPr/>
        </p:nvPicPr>
        <p:blipFill rotWithShape="1">
          <a:blip r:embed="rId3">
            <a:alphaModFix/>
          </a:blip>
          <a:srcRect/>
          <a:stretch/>
        </p:blipFill>
        <p:spPr>
          <a:xfrm>
            <a:off x="1285852" y="2938446"/>
            <a:ext cx="2428892" cy="242889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txBox="1">
            <a:spLocks noGrp="1"/>
          </p:cNvSpPr>
          <p:nvPr>
            <p:ph type="body" idx="1"/>
          </p:nvPr>
        </p:nvSpPr>
        <p:spPr>
          <a:xfrm>
            <a:off x="214282" y="385754"/>
            <a:ext cx="8229600" cy="147161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800" b="0" i="0" u="none" strike="noStrike" cap="none">
                <a:solidFill>
                  <a:schemeClr val="lt1"/>
                </a:solidFill>
                <a:latin typeface="Arial"/>
                <a:ea typeface="Arial"/>
                <a:cs typeface="Arial"/>
                <a:sym typeface="Arial"/>
              </a:rPr>
              <a:t>¿ Que sentido tiene incluir una sección de </a:t>
            </a:r>
            <a:r>
              <a:rPr lang="es-ES" sz="2800" b="0" i="1" u="sng" strike="noStrike" cap="none">
                <a:solidFill>
                  <a:schemeClr val="lt1"/>
                </a:solidFill>
                <a:latin typeface="Arial"/>
                <a:ea typeface="Arial"/>
                <a:cs typeface="Arial"/>
                <a:sym typeface="Arial"/>
              </a:rPr>
              <a:t>antecedentes</a:t>
            </a:r>
            <a:r>
              <a:rPr lang="es-ES" sz="2800" b="0" i="0" u="none" strike="noStrike" cap="none">
                <a:solidFill>
                  <a:schemeClr val="lt1"/>
                </a:solidFill>
                <a:latin typeface="Arial"/>
                <a:ea typeface="Arial"/>
                <a:cs typeface="Arial"/>
                <a:sym typeface="Arial"/>
              </a:rPr>
              <a:t> en nuestro proyecto de investigación ?</a:t>
            </a:r>
            <a:endParaRPr sz="2200" b="0" i="0" u="none" strike="noStrike" cap="none">
              <a:solidFill>
                <a:schemeClr val="lt1"/>
              </a:solidFill>
              <a:latin typeface="Arial"/>
              <a:ea typeface="Arial"/>
              <a:cs typeface="Arial"/>
              <a:sym typeface="Arial"/>
            </a:endParaRPr>
          </a:p>
        </p:txBody>
      </p:sp>
      <p:sp>
        <p:nvSpPr>
          <p:cNvPr id="116" name="Google Shape;116;p16"/>
          <p:cNvSpPr txBox="1"/>
          <p:nvPr/>
        </p:nvSpPr>
        <p:spPr>
          <a:xfrm>
            <a:off x="3048048" y="1743076"/>
            <a:ext cx="5810232" cy="2257428"/>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1900" b="0" i="0" u="none" strike="noStrike" cap="none">
                <a:solidFill>
                  <a:schemeClr val="lt1"/>
                </a:solidFill>
                <a:latin typeface="Arial"/>
                <a:ea typeface="Arial"/>
                <a:cs typeface="Arial"/>
                <a:sym typeface="Arial"/>
              </a:rPr>
              <a:t>Con los antecedentes, demostraremos, entre otras cosas que:</a:t>
            </a:r>
            <a:endParaRPr/>
          </a:p>
          <a:p>
            <a:pPr marL="342900" marR="0" lvl="0" indent="-342900" algn="ctr" rtl="0">
              <a:lnSpc>
                <a:spcPct val="100000"/>
              </a:lnSpc>
              <a:spcBef>
                <a:spcPts val="380"/>
              </a:spcBef>
              <a:spcAft>
                <a:spcPts val="0"/>
              </a:spcAft>
              <a:buClr>
                <a:schemeClr val="dk1"/>
              </a:buClr>
              <a:buFont typeface="Arial"/>
              <a:buNone/>
            </a:pPr>
            <a:endParaRPr sz="1900" b="0" i="1" u="sng" strike="noStrike" cap="none">
              <a:solidFill>
                <a:schemeClr val="lt1"/>
              </a:solidFill>
              <a:latin typeface="Arial"/>
              <a:ea typeface="Arial"/>
              <a:cs typeface="Arial"/>
              <a:sym typeface="Arial"/>
            </a:endParaRPr>
          </a:p>
          <a:p>
            <a:pPr marL="342900" marR="0" lvl="0" indent="-342900" algn="ctr" rtl="0">
              <a:lnSpc>
                <a:spcPct val="100000"/>
              </a:lnSpc>
              <a:spcBef>
                <a:spcPts val="380"/>
              </a:spcBef>
              <a:spcAft>
                <a:spcPts val="0"/>
              </a:spcAft>
              <a:buClr>
                <a:schemeClr val="lt1"/>
              </a:buClr>
              <a:buSzPts val="1900"/>
              <a:buFont typeface="Arial"/>
              <a:buChar char="•"/>
            </a:pPr>
            <a:r>
              <a:rPr lang="es-ES" sz="1900" b="0" i="0" u="none" strike="noStrike" cap="none">
                <a:solidFill>
                  <a:schemeClr val="lt1"/>
                </a:solidFill>
                <a:latin typeface="Arial"/>
                <a:ea typeface="Arial"/>
                <a:cs typeface="Arial"/>
                <a:sym typeface="Arial"/>
              </a:rPr>
              <a:t>No se ha realizado una investigación con los objetivos de la nuestra (en el caso de que sí hubiera alguna muy similar, podemos hacer ver el grado de originalidad de la nuestra  pues al menos presentan datos más actualizados.</a:t>
            </a:r>
            <a:endParaRPr/>
          </a:p>
          <a:p>
            <a:pPr marL="342900" marR="0" lvl="0" indent="-342900" algn="ctr" rtl="0">
              <a:lnSpc>
                <a:spcPct val="100000"/>
              </a:lnSpc>
              <a:spcBef>
                <a:spcPts val="380"/>
              </a:spcBef>
              <a:spcAft>
                <a:spcPts val="0"/>
              </a:spcAft>
              <a:buClr>
                <a:schemeClr val="lt1"/>
              </a:buClr>
              <a:buSzPts val="1900"/>
              <a:buFont typeface="Arial"/>
              <a:buChar char="•"/>
            </a:pPr>
            <a:r>
              <a:rPr lang="es-ES" sz="1900" b="0" i="0" u="none" strike="noStrike" cap="none">
                <a:solidFill>
                  <a:schemeClr val="lt1"/>
                </a:solidFill>
                <a:latin typeface="Arial"/>
                <a:ea typeface="Arial"/>
                <a:cs typeface="Arial"/>
                <a:sym typeface="Arial"/>
              </a:rPr>
              <a:t>Cuáles son las bases de conocimiento del tema que investigaremos que nos servirán de punto de partida.</a:t>
            </a:r>
            <a:endParaRPr sz="1900" b="0" i="0" u="none" strike="noStrike" cap="none">
              <a:solidFill>
                <a:schemeClr val="lt1"/>
              </a:solidFill>
              <a:latin typeface="Arial"/>
              <a:ea typeface="Arial"/>
              <a:cs typeface="Arial"/>
              <a:sym typeface="Arial"/>
            </a:endParaRPr>
          </a:p>
        </p:txBody>
      </p:sp>
      <p:sp>
        <p:nvSpPr>
          <p:cNvPr id="117" name="Google Shape;117;p16"/>
          <p:cNvSpPr/>
          <p:nvPr/>
        </p:nvSpPr>
        <p:spPr>
          <a:xfrm>
            <a:off x="3000364" y="1714488"/>
            <a:ext cx="6000792" cy="3714776"/>
          </a:xfrm>
          <a:prstGeom prst="roundRect">
            <a:avLst>
              <a:gd name="adj" fmla="val 16667"/>
            </a:avLst>
          </a:prstGeom>
          <a:noFill/>
          <a:ln w="25400" cap="flat" cmpd="sng">
            <a:solidFill>
              <a:srgbClr val="88A3A5"/>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7"/>
          <p:cNvSpPr txBox="1">
            <a:spLocks noGrp="1"/>
          </p:cNvSpPr>
          <p:nvPr>
            <p:ph type="body" idx="1"/>
          </p:nvPr>
        </p:nvSpPr>
        <p:spPr>
          <a:xfrm>
            <a:off x="214282" y="385754"/>
            <a:ext cx="8229600" cy="147161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400" b="0" i="0" u="none" strike="noStrike" cap="none">
                <a:solidFill>
                  <a:schemeClr val="lt1"/>
                </a:solidFill>
                <a:latin typeface="Arial"/>
                <a:ea typeface="Arial"/>
                <a:cs typeface="Arial"/>
                <a:sym typeface="Arial"/>
              </a:rPr>
              <a:t>Debemos de tener presente que los antecedentes </a:t>
            </a:r>
            <a:r>
              <a:rPr lang="es-ES" sz="2400" b="0" i="1" u="sng" strike="noStrike" cap="none">
                <a:solidFill>
                  <a:schemeClr val="lt1"/>
                </a:solidFill>
                <a:latin typeface="Arial"/>
                <a:ea typeface="Arial"/>
                <a:cs typeface="Arial"/>
                <a:sym typeface="Arial"/>
              </a:rPr>
              <a:t>no son un recuento histórico</a:t>
            </a:r>
            <a:r>
              <a:rPr lang="es-ES" sz="2400" b="0" i="0" u="none" strike="noStrike" cap="none">
                <a:solidFill>
                  <a:schemeClr val="lt1"/>
                </a:solidFill>
                <a:latin typeface="Arial"/>
                <a:ea typeface="Arial"/>
                <a:cs typeface="Arial"/>
                <a:sym typeface="Arial"/>
              </a:rPr>
              <a:t> de todo aquello que se ha investigado sobre el tema que estudiaremos.</a:t>
            </a:r>
            <a:endParaRPr/>
          </a:p>
          <a:p>
            <a:pPr marL="342900" marR="0" lvl="0" indent="-342900" algn="just" rtl="0">
              <a:spcBef>
                <a:spcPts val="480"/>
              </a:spcBef>
              <a:spcAft>
                <a:spcPts val="0"/>
              </a:spcAft>
              <a:buClr>
                <a:schemeClr val="dk1"/>
              </a:buClr>
              <a:buFont typeface="Arial"/>
              <a:buNone/>
            </a:pPr>
            <a:endParaRPr sz="2400" b="0" i="0" u="none" strike="noStrike" cap="none">
              <a:solidFill>
                <a:schemeClr val="lt1"/>
              </a:solidFill>
              <a:latin typeface="Arial"/>
              <a:ea typeface="Arial"/>
              <a:cs typeface="Arial"/>
              <a:sym typeface="Arial"/>
            </a:endParaRPr>
          </a:p>
          <a:p>
            <a:pPr marL="342900" marR="0" lvl="0" indent="-342900" algn="just" rtl="0">
              <a:spcBef>
                <a:spcPts val="480"/>
              </a:spcBef>
              <a:spcAft>
                <a:spcPts val="0"/>
              </a:spcAft>
              <a:buClr>
                <a:schemeClr val="lt1"/>
              </a:buClr>
              <a:buFont typeface="Arial"/>
              <a:buNone/>
            </a:pPr>
            <a:r>
              <a:rPr lang="es-ES" sz="2400" b="0" i="0" u="none" strike="noStrike" cap="none">
                <a:solidFill>
                  <a:schemeClr val="lt1"/>
                </a:solidFill>
                <a:latin typeface="Arial"/>
                <a:ea typeface="Arial"/>
                <a:cs typeface="Arial"/>
                <a:sym typeface="Arial"/>
              </a:rPr>
              <a:t>		En los antecedentes se debe presentar una síntesis conceptual de las investigaciones realizadas sobre el tema que escogimos, pero con una estrecha e intima relación con el problema que nos hemos formulado sobre él.</a:t>
            </a:r>
            <a:endParaRPr/>
          </a:p>
          <a:p>
            <a:pPr marL="342900" marR="0" lvl="0" indent="-342900" algn="just" rtl="0">
              <a:spcBef>
                <a:spcPts val="480"/>
              </a:spcBef>
              <a:spcAft>
                <a:spcPts val="0"/>
              </a:spcAft>
              <a:buClr>
                <a:schemeClr val="dk1"/>
              </a:buClr>
              <a:buFont typeface="Arial"/>
              <a:buNone/>
            </a:pPr>
            <a:endParaRPr sz="2400" b="0" i="0" u="none" strike="noStrike" cap="none">
              <a:solidFill>
                <a:schemeClr val="lt1"/>
              </a:solidFill>
              <a:latin typeface="Arial"/>
              <a:ea typeface="Arial"/>
              <a:cs typeface="Arial"/>
              <a:sym typeface="Arial"/>
            </a:endParaRPr>
          </a:p>
          <a:p>
            <a:pPr marL="342900" marR="0" lvl="0" indent="-342900" algn="just" rtl="0">
              <a:spcBef>
                <a:spcPts val="480"/>
              </a:spcBef>
              <a:spcAft>
                <a:spcPts val="0"/>
              </a:spcAft>
              <a:buClr>
                <a:schemeClr val="lt1"/>
              </a:buClr>
              <a:buFont typeface="Arial"/>
              <a:buNone/>
            </a:pPr>
            <a:r>
              <a:rPr lang="es-ES" sz="2400" b="1" i="0" u="none" strike="noStrike" cap="none">
                <a:solidFill>
                  <a:schemeClr val="lt1"/>
                </a:solidFill>
                <a:latin typeface="Arial"/>
                <a:ea typeface="Arial"/>
                <a:cs typeface="Arial"/>
                <a:sym typeface="Arial"/>
              </a:rPr>
              <a:t>		</a:t>
            </a:r>
            <a:r>
              <a:rPr lang="es-ES" sz="2400" b="1" i="0" u="sng" strike="noStrike" cap="none">
                <a:solidFill>
                  <a:schemeClr val="lt1"/>
                </a:solidFill>
                <a:latin typeface="Arial"/>
                <a:ea typeface="Arial"/>
                <a:cs typeface="Arial"/>
                <a:sym typeface="Arial"/>
              </a:rPr>
              <a:t>Todo antecedente presentado sin algún tipo de relación con nuestro problema de investigación, ESTA DE MÁS.</a:t>
            </a:r>
            <a:endParaRPr sz="2400" b="1" i="0" u="sng" strike="noStrike" cap="non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18"/>
          <p:cNvSpPr txBox="1">
            <a:spLocks noGrp="1"/>
          </p:cNvSpPr>
          <p:nvPr>
            <p:ph type="body" idx="1"/>
          </p:nvPr>
        </p:nvSpPr>
        <p:spPr>
          <a:xfrm>
            <a:off x="214282" y="385754"/>
            <a:ext cx="8229600" cy="147161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Así pues, los </a:t>
            </a:r>
            <a:r>
              <a:rPr lang="es-ES" sz="2200" b="0" i="1" u="none" strike="noStrike" cap="none">
                <a:solidFill>
                  <a:schemeClr val="lt1"/>
                </a:solidFill>
                <a:latin typeface="Arial"/>
                <a:ea typeface="Arial"/>
                <a:cs typeface="Arial"/>
                <a:sym typeface="Arial"/>
              </a:rPr>
              <a:t>antecedentes</a:t>
            </a:r>
            <a:r>
              <a:rPr lang="es-ES" sz="2200" b="0" i="0" u="none" strike="noStrike" cap="none">
                <a:solidFill>
                  <a:schemeClr val="lt1"/>
                </a:solidFill>
                <a:latin typeface="Arial"/>
                <a:ea typeface="Arial"/>
                <a:cs typeface="Arial"/>
                <a:sym typeface="Arial"/>
              </a:rPr>
              <a:t> colocan al lector al tanto de los avances académicos en relación al tema y problema que investigaremos, a fin de poder discernir si nuestro estudio constituirá un aporte significativo en el área temática  escogida.</a:t>
            </a:r>
            <a:endParaRPr/>
          </a:p>
          <a:p>
            <a:pPr marL="342900" marR="0" lvl="0" indent="-342900" algn="just" rtl="0">
              <a:spcBef>
                <a:spcPts val="440"/>
              </a:spcBef>
              <a:spcAft>
                <a:spcPts val="0"/>
              </a:spcAft>
              <a:buClr>
                <a:schemeClr val="dk1"/>
              </a:buClr>
              <a:buFont typeface="Arial"/>
              <a:buNone/>
            </a:pPr>
            <a:endParaRPr sz="2200" b="1" i="0" u="sng" strike="noStrike" cap="none">
              <a:solidFill>
                <a:schemeClr val="lt1"/>
              </a:solidFill>
              <a:latin typeface="Arial"/>
              <a:ea typeface="Arial"/>
              <a:cs typeface="Arial"/>
              <a:sym typeface="Arial"/>
            </a:endParaRPr>
          </a:p>
          <a:p>
            <a:pPr marL="342900" marR="0" lvl="0" indent="-342900" algn="just" rtl="0">
              <a:spcBef>
                <a:spcPts val="440"/>
              </a:spcBef>
              <a:spcAft>
                <a:spcPts val="0"/>
              </a:spcAft>
              <a:buClr>
                <a:schemeClr val="lt1"/>
              </a:buClr>
              <a:buFont typeface="Arial"/>
              <a:buNone/>
            </a:pPr>
            <a:r>
              <a:rPr lang="es-ES" sz="2200" b="1" i="0" u="none" strike="noStrike" cap="none">
                <a:solidFill>
                  <a:schemeClr val="lt1"/>
                </a:solidFill>
                <a:latin typeface="Arial"/>
                <a:ea typeface="Arial"/>
                <a:cs typeface="Arial"/>
                <a:sym typeface="Arial"/>
              </a:rPr>
              <a:t>		</a:t>
            </a:r>
            <a:r>
              <a:rPr lang="es-ES" sz="2200" b="0" i="0" u="none" strike="noStrike" cap="none">
                <a:solidFill>
                  <a:schemeClr val="lt1"/>
                </a:solidFill>
                <a:latin typeface="Arial"/>
                <a:ea typeface="Arial"/>
                <a:cs typeface="Arial"/>
                <a:sym typeface="Arial"/>
              </a:rPr>
              <a:t>Por lo tanto, debemos presentarlos de manera ordenada y coherente, para que podamos al final, abrir el espacio necesario a nuestra investigación.</a:t>
            </a:r>
            <a:endParaRPr sz="2200" b="1" i="0" u="sng" strike="noStrike" cap="none">
              <a:solidFill>
                <a:schemeClr val="lt1"/>
              </a:solidFill>
              <a:latin typeface="Arial"/>
              <a:ea typeface="Arial"/>
              <a:cs typeface="Arial"/>
              <a:sym typeface="Arial"/>
            </a:endParaRPr>
          </a:p>
        </p:txBody>
      </p:sp>
      <p:pic>
        <p:nvPicPr>
          <p:cNvPr id="128" name="Google Shape;128;p18" descr="C:\Documents and Settings\Abisai\Mis documentos\CETI\descarga (10).jpg"/>
          <p:cNvPicPr preferRelativeResize="0"/>
          <p:nvPr/>
        </p:nvPicPr>
        <p:blipFill rotWithShape="1">
          <a:blip r:embed="rId3">
            <a:alphaModFix/>
          </a:blip>
          <a:srcRect/>
          <a:stretch/>
        </p:blipFill>
        <p:spPr>
          <a:xfrm>
            <a:off x="5072066" y="3357562"/>
            <a:ext cx="3286148" cy="213954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9"/>
          <p:cNvSpPr txBox="1">
            <a:spLocks noGrp="1"/>
          </p:cNvSpPr>
          <p:nvPr>
            <p:ph type="body" idx="1"/>
          </p:nvPr>
        </p:nvSpPr>
        <p:spPr>
          <a:xfrm>
            <a:off x="214282" y="385754"/>
            <a:ext cx="8229600" cy="147161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800" b="1" i="0" u="none" strike="noStrike" cap="none">
                <a:solidFill>
                  <a:schemeClr val="lt1"/>
                </a:solidFill>
                <a:latin typeface="Arial"/>
                <a:ea typeface="Arial"/>
                <a:cs typeface="Arial"/>
                <a:sym typeface="Arial"/>
              </a:rPr>
              <a:t>¿ Como presentar los antecedentes ?</a:t>
            </a:r>
            <a:endParaRPr sz="2800" b="0" i="0" u="none" strike="noStrike" cap="none">
              <a:solidFill>
                <a:schemeClr val="lt1"/>
              </a:solidFill>
              <a:latin typeface="Arial"/>
              <a:ea typeface="Arial"/>
              <a:cs typeface="Arial"/>
              <a:sym typeface="Arial"/>
            </a:endParaRPr>
          </a:p>
          <a:p>
            <a:pPr marL="342900" marR="0" lvl="0" indent="-342900" algn="just" rtl="0">
              <a:spcBef>
                <a:spcPts val="440"/>
              </a:spcBef>
              <a:spcAft>
                <a:spcPts val="0"/>
              </a:spcAft>
              <a:buClr>
                <a:schemeClr val="dk1"/>
              </a:buClr>
              <a:buFont typeface="Arial"/>
              <a:buNone/>
            </a:pPr>
            <a:endParaRPr sz="2200" b="1" i="0" u="sng" strike="noStrike" cap="none">
              <a:solidFill>
                <a:schemeClr val="lt1"/>
              </a:solidFill>
              <a:latin typeface="Arial"/>
              <a:ea typeface="Arial"/>
              <a:cs typeface="Arial"/>
              <a:sym typeface="Arial"/>
            </a:endParaRPr>
          </a:p>
          <a:p>
            <a:pPr marL="342900" marR="0" lvl="0" indent="-342900" algn="just" rtl="0">
              <a:spcBef>
                <a:spcPts val="44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000" b="0" i="0" u="none" strike="noStrike" cap="none">
                <a:solidFill>
                  <a:schemeClr val="lt1"/>
                </a:solidFill>
                <a:latin typeface="Arial"/>
                <a:ea typeface="Arial"/>
                <a:cs typeface="Arial"/>
                <a:sym typeface="Arial"/>
              </a:rPr>
              <a:t>La exposición de los antecedentes debe hacerse con un orden lógico. Es recomendable emplear un orden cronológico, pero no es indispensable. Cada investigador puede presentar los antecedentes de su investigación como desee, pero debe siempre considerar que el lector deberá comprender la estructura que presenta y la razón por la cual la usa. </a:t>
            </a:r>
            <a:r>
              <a:rPr lang="es-ES" sz="2000" b="0" i="0" u="sng" strike="noStrike" cap="none">
                <a:solidFill>
                  <a:schemeClr val="lt1"/>
                </a:solidFill>
                <a:latin typeface="Arial"/>
                <a:ea typeface="Arial"/>
                <a:cs typeface="Arial"/>
                <a:sym typeface="Arial"/>
              </a:rPr>
              <a:t>No debe observarse ningún tipo de arbitrariedad.</a:t>
            </a:r>
            <a:r>
              <a:rPr lang="es-ES" sz="2000" b="0" i="0" u="none" strike="noStrike" cap="none">
                <a:solidFill>
                  <a:schemeClr val="lt1"/>
                </a:solidFill>
                <a:latin typeface="Arial"/>
                <a:ea typeface="Arial"/>
                <a:cs typeface="Arial"/>
                <a:sym typeface="Arial"/>
              </a:rPr>
              <a:t> Pueden emplearse criterios metodológicos, teóricos, documentales, etc.</a:t>
            </a:r>
            <a:endParaRPr sz="2000" b="0" i="0" u="none" strike="noStrike" cap="none">
              <a:solidFill>
                <a:schemeClr val="lt1"/>
              </a:solidFill>
              <a:latin typeface="Arial"/>
              <a:ea typeface="Arial"/>
              <a:cs typeface="Arial"/>
              <a:sym typeface="Arial"/>
            </a:endParaRPr>
          </a:p>
        </p:txBody>
      </p:sp>
      <p:pic>
        <p:nvPicPr>
          <p:cNvPr id="134" name="Google Shape;134;p19" descr="C:\Documents and Settings\Abisai\Mis documentos\CETI\images (19).jpg"/>
          <p:cNvPicPr preferRelativeResize="0"/>
          <p:nvPr/>
        </p:nvPicPr>
        <p:blipFill rotWithShape="1">
          <a:blip r:embed="rId3">
            <a:alphaModFix/>
          </a:blip>
          <a:srcRect/>
          <a:stretch/>
        </p:blipFill>
        <p:spPr>
          <a:xfrm>
            <a:off x="2857488" y="3539053"/>
            <a:ext cx="3000396" cy="22474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0"/>
          <p:cNvSpPr txBox="1">
            <a:spLocks noGrp="1"/>
          </p:cNvSpPr>
          <p:nvPr>
            <p:ph type="body" idx="1"/>
          </p:nvPr>
        </p:nvSpPr>
        <p:spPr>
          <a:xfrm>
            <a:off x="214282" y="385754"/>
            <a:ext cx="8229600" cy="1471610"/>
          </a:xfrm>
          <a:prstGeom prst="rect">
            <a:avLst/>
          </a:prstGeom>
          <a:noFill/>
          <a:ln>
            <a:noFill/>
          </a:ln>
        </p:spPr>
        <p:txBody>
          <a:bodyPr spcFirstLastPara="1" wrap="square" lIns="91425" tIns="45700" rIns="91425" bIns="45700" anchor="t" anchorCtr="0">
            <a:noAutofit/>
          </a:bodyPr>
          <a:lstStyle/>
          <a:p>
            <a:pPr marL="342900" marR="0" lvl="0" indent="-342900" algn="just" rtl="0">
              <a:spcBef>
                <a:spcPts val="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800" b="1" i="0" u="none" strike="noStrike" cap="none">
                <a:solidFill>
                  <a:schemeClr val="lt1"/>
                </a:solidFill>
                <a:latin typeface="Arial"/>
                <a:ea typeface="Arial"/>
                <a:cs typeface="Arial"/>
                <a:sym typeface="Arial"/>
              </a:rPr>
              <a:t>¿ Que decir de los antecedentes ?</a:t>
            </a:r>
            <a:endParaRPr sz="2800" b="0" i="0" u="none" strike="noStrike" cap="none">
              <a:solidFill>
                <a:schemeClr val="lt1"/>
              </a:solidFill>
              <a:latin typeface="Arial"/>
              <a:ea typeface="Arial"/>
              <a:cs typeface="Arial"/>
              <a:sym typeface="Arial"/>
            </a:endParaRPr>
          </a:p>
          <a:p>
            <a:pPr marL="342900" marR="0" lvl="0" indent="-342900" algn="just" rtl="0">
              <a:spcBef>
                <a:spcPts val="440"/>
              </a:spcBef>
              <a:spcAft>
                <a:spcPts val="0"/>
              </a:spcAft>
              <a:buClr>
                <a:schemeClr val="dk1"/>
              </a:buClr>
              <a:buFont typeface="Arial"/>
              <a:buNone/>
            </a:pPr>
            <a:endParaRPr sz="2200" b="1" i="0" u="sng" strike="noStrike" cap="none">
              <a:solidFill>
                <a:schemeClr val="lt1"/>
              </a:solidFill>
              <a:latin typeface="Arial"/>
              <a:ea typeface="Arial"/>
              <a:cs typeface="Arial"/>
              <a:sym typeface="Arial"/>
            </a:endParaRPr>
          </a:p>
          <a:p>
            <a:pPr marL="342900" marR="0" lvl="0" indent="-342900" algn="just" rtl="0">
              <a:spcBef>
                <a:spcPts val="440"/>
              </a:spcBef>
              <a:spcAft>
                <a:spcPts val="0"/>
              </a:spcAft>
              <a:buClr>
                <a:schemeClr val="lt1"/>
              </a:buClr>
              <a:buFont typeface="Arial"/>
              <a:buNone/>
            </a:pPr>
            <a:r>
              <a:rPr lang="es-ES" sz="2200" b="0" i="0" u="none" strike="noStrike" cap="none">
                <a:solidFill>
                  <a:schemeClr val="lt1"/>
                </a:solidFill>
                <a:latin typeface="Arial"/>
                <a:ea typeface="Arial"/>
                <a:cs typeface="Arial"/>
                <a:sym typeface="Arial"/>
              </a:rPr>
              <a:t>	</a:t>
            </a:r>
            <a:r>
              <a:rPr lang="es-ES" sz="2000" b="0" i="0" u="none" strike="noStrike" cap="none">
                <a:solidFill>
                  <a:schemeClr val="lt1"/>
                </a:solidFill>
                <a:latin typeface="Arial"/>
                <a:ea typeface="Arial"/>
                <a:cs typeface="Arial"/>
                <a:sym typeface="Arial"/>
              </a:rPr>
              <a:t>Al presentar los antecedentes, debemos exponer detalles precisos sobre los mismos que impliquen algún interés (aunque sea indirecto) para nuestra investigación.</a:t>
            </a:r>
            <a:endParaRPr/>
          </a:p>
          <a:p>
            <a:pPr marL="342900" marR="0" lvl="0" indent="-342900" algn="just" rtl="0">
              <a:spcBef>
                <a:spcPts val="400"/>
              </a:spcBef>
              <a:spcAft>
                <a:spcPts val="0"/>
              </a:spcAft>
              <a:buClr>
                <a:schemeClr val="dk1"/>
              </a:buClr>
              <a:buFont typeface="Arial"/>
              <a:buNone/>
            </a:pPr>
            <a:endParaRPr sz="2000" b="0" i="0" u="none" strike="noStrike" cap="none">
              <a:solidFill>
                <a:schemeClr val="lt1"/>
              </a:solidFill>
              <a:latin typeface="Arial"/>
              <a:ea typeface="Arial"/>
              <a:cs typeface="Arial"/>
              <a:sym typeface="Arial"/>
            </a:endParaRPr>
          </a:p>
          <a:p>
            <a:pPr marL="342900" marR="0" lvl="0" indent="-342900" algn="just" rtl="0">
              <a:spcBef>
                <a:spcPts val="400"/>
              </a:spcBef>
              <a:spcAft>
                <a:spcPts val="0"/>
              </a:spcAft>
              <a:buClr>
                <a:schemeClr val="lt1"/>
              </a:buClr>
              <a:buFont typeface="Arial"/>
              <a:buNone/>
            </a:pPr>
            <a:r>
              <a:rPr lang="es-ES" sz="2000" b="0" i="0" u="none" strike="noStrike" cap="none">
                <a:solidFill>
                  <a:schemeClr val="lt1"/>
                </a:solidFill>
                <a:latin typeface="Arial"/>
                <a:ea typeface="Arial"/>
                <a:cs typeface="Arial"/>
                <a:sym typeface="Arial"/>
              </a:rPr>
              <a:t>	Este interés puede estar en el uso de las ideas de algún autor, en la metodología empleada dentro de un tema similar, en el empleo de una documentación análoga, etc.</a:t>
            </a:r>
            <a:endParaRPr sz="2000" b="0" i="0" u="none" strike="noStrike" cap="none">
              <a:solidFill>
                <a:schemeClr val="lt1"/>
              </a:solidFill>
              <a:latin typeface="Arial"/>
              <a:ea typeface="Arial"/>
              <a:cs typeface="Arial"/>
              <a:sym typeface="Arial"/>
            </a:endParaRPr>
          </a:p>
        </p:txBody>
      </p:sp>
      <p:pic>
        <p:nvPicPr>
          <p:cNvPr id="140" name="Google Shape;140;p20" descr="C:\Documents and Settings\Abisai\Mis documentos\CETI\images (20).jpg"/>
          <p:cNvPicPr preferRelativeResize="0"/>
          <p:nvPr/>
        </p:nvPicPr>
        <p:blipFill rotWithShape="1">
          <a:blip r:embed="rId3">
            <a:alphaModFix/>
          </a:blip>
          <a:srcRect/>
          <a:stretch/>
        </p:blipFill>
        <p:spPr>
          <a:xfrm>
            <a:off x="4786314" y="3429000"/>
            <a:ext cx="3186861" cy="1979209"/>
          </a:xfrm>
          <a:prstGeom prst="roundRect">
            <a:avLst>
              <a:gd name="adj" fmla="val 8594"/>
            </a:avLst>
          </a:prstGeom>
          <a:solidFill>
            <a:srgbClr val="ECECEC"/>
          </a:solidFill>
          <a:ln>
            <a:noFill/>
          </a:ln>
          <a:effectLst>
            <a:reflection stA="38000" endPos="28000" dist="5000" dir="5400000" sy="-100000" algn="bl" rotWithShape="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1"/>
          <p:cNvSpPr txBox="1">
            <a:spLocks noGrp="1"/>
          </p:cNvSpPr>
          <p:nvPr>
            <p:ph type="body" idx="1"/>
          </p:nvPr>
        </p:nvSpPr>
        <p:spPr>
          <a:xfrm>
            <a:off x="5129274" y="385754"/>
            <a:ext cx="3657568" cy="4829196"/>
          </a:xfrm>
          <a:prstGeom prst="rect">
            <a:avLst/>
          </a:prstGeom>
          <a:noFill/>
          <a:ln>
            <a:noFill/>
          </a:ln>
        </p:spPr>
        <p:txBody>
          <a:bodyPr spcFirstLastPara="1" wrap="square" lIns="91425" tIns="45700" rIns="91425" bIns="45700" anchor="t" anchorCtr="0">
            <a:noAutofit/>
          </a:bodyPr>
          <a:lstStyle/>
          <a:p>
            <a:pPr marL="342900" marR="0" lvl="0" indent="-342900" algn="ctr" rtl="0">
              <a:spcBef>
                <a:spcPts val="0"/>
              </a:spcBef>
              <a:spcAft>
                <a:spcPts val="0"/>
              </a:spcAft>
              <a:buClr>
                <a:schemeClr val="lt1"/>
              </a:buClr>
              <a:buFont typeface="Arial"/>
              <a:buNone/>
            </a:pPr>
            <a:r>
              <a:rPr lang="es-ES" sz="2400" b="0" i="0" u="none" strike="noStrike" cap="none">
                <a:solidFill>
                  <a:schemeClr val="lt1"/>
                </a:solidFill>
                <a:latin typeface="Arial"/>
                <a:ea typeface="Arial"/>
                <a:cs typeface="Arial"/>
                <a:sym typeface="Arial"/>
              </a:rPr>
              <a:t>Para presentar los antecedentes es indispensable haber realizado una pesquisa exhaustiva en relación al tema que estudiaremos y asegurarnos de tener conocimiento sobre lo más relevante.</a:t>
            </a:r>
            <a:endParaRPr/>
          </a:p>
        </p:txBody>
      </p:sp>
      <p:pic>
        <p:nvPicPr>
          <p:cNvPr id="146" name="Google Shape;146;p21" descr="C:\Documents and Settings\Abisai\Mis documentos\CETI\descarga (11).jpg"/>
          <p:cNvPicPr preferRelativeResize="0"/>
          <p:nvPr/>
        </p:nvPicPr>
        <p:blipFill rotWithShape="1">
          <a:blip r:embed="rId3">
            <a:alphaModFix/>
          </a:blip>
          <a:srcRect/>
          <a:stretch/>
        </p:blipFill>
        <p:spPr>
          <a:xfrm>
            <a:off x="285720" y="500042"/>
            <a:ext cx="4824401" cy="3062297"/>
          </a:xfrm>
          <a:prstGeom prst="roundRect">
            <a:avLst>
              <a:gd name="adj" fmla="val 8594"/>
            </a:avLst>
          </a:prstGeom>
          <a:solidFill>
            <a:srgbClr val="ECECEC"/>
          </a:solidFill>
          <a:ln>
            <a:noFill/>
          </a:ln>
          <a:effectLst>
            <a:reflection stA="38000" endPos="28000" dist="5000" dir="5400000" sy="-100000" algn="bl" rotWithShape="0"/>
          </a:effectLst>
        </p:spPr>
      </p:pic>
      <p:sp>
        <p:nvSpPr>
          <p:cNvPr id="147" name="Google Shape;147;p21"/>
          <p:cNvSpPr txBox="1"/>
          <p:nvPr/>
        </p:nvSpPr>
        <p:spPr>
          <a:xfrm>
            <a:off x="928662" y="4395806"/>
            <a:ext cx="6715172" cy="1104896"/>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lt1"/>
              </a:buClr>
              <a:buFont typeface="Arial"/>
              <a:buNone/>
            </a:pPr>
            <a:r>
              <a:rPr lang="es-ES" sz="2000" b="0" i="0" u="sng" strike="noStrike" cap="none">
                <a:solidFill>
                  <a:schemeClr val="lt1"/>
                </a:solidFill>
                <a:latin typeface="Arial"/>
                <a:ea typeface="Arial"/>
                <a:cs typeface="Arial"/>
                <a:sym typeface="Arial"/>
              </a:rPr>
              <a:t>No podremos conocer todo de un tema. Esto es imposible. Pero si podemos demostrar que intentamos conocer lo más posible.</a:t>
            </a:r>
            <a:endParaRPr sz="2000" b="0" i="0" u="sng"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177</Words>
  <Application>Microsoft Office PowerPoint</Application>
  <PresentationFormat>Presentación en pantalla (4:3)</PresentationFormat>
  <Paragraphs>34</Paragraphs>
  <Slides>10</Slides>
  <Notes>10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Diseño predeterminado</vt:lpstr>
      <vt:lpstr>ANTECEDENTES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dc:title>
  <dc:creator>alex</dc:creator>
  <cp:lastModifiedBy>alex</cp:lastModifiedBy>
  <cp:revision>1</cp:revision>
  <dcterms:modified xsi:type="dcterms:W3CDTF">2020-08-03T19:14:01Z</dcterms:modified>
</cp:coreProperties>
</file>