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99" r:id="rId3"/>
    <p:sldId id="257" r:id="rId4"/>
    <p:sldId id="270" r:id="rId5"/>
    <p:sldId id="271" r:id="rId6"/>
    <p:sldId id="260" r:id="rId7"/>
    <p:sldId id="258" r:id="rId8"/>
    <p:sldId id="274" r:id="rId9"/>
    <p:sldId id="275" r:id="rId10"/>
    <p:sldId id="261" r:id="rId11"/>
    <p:sldId id="272" r:id="rId12"/>
    <p:sldId id="262"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2" r:id="rId30"/>
    <p:sldId id="263" r:id="rId31"/>
    <p:sldId id="265" r:id="rId32"/>
    <p:sldId id="266" r:id="rId33"/>
    <p:sldId id="267" r:id="rId34"/>
    <p:sldId id="268" r:id="rId35"/>
    <p:sldId id="264" r:id="rId36"/>
    <p:sldId id="273" r:id="rId37"/>
    <p:sldId id="293" r:id="rId38"/>
    <p:sldId id="294" r:id="rId39"/>
    <p:sldId id="295" r:id="rId40"/>
    <p:sldId id="296" r:id="rId41"/>
    <p:sldId id="297" r:id="rId42"/>
    <p:sldId id="298" r:id="rId43"/>
    <p:sldId id="269"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28403" y="945913"/>
            <a:ext cx="8637073" cy="2618554"/>
          </a:xfrm>
        </p:spPr>
        <p:txBody>
          <a:bodyPr bIns="0" anchor="b">
            <a:normAutofit/>
          </a:bodyPr>
          <a:lstStyle>
            <a:lvl1pPr algn="l">
              <a:defRPr sz="6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28404" y="3564467"/>
            <a:ext cx="8637072" cy="1071095"/>
          </a:xfrm>
        </p:spPr>
        <p:txBody>
          <a:bodyPr tIns="91440" bIns="91440">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8/4/2020</a:t>
            </a:fld>
            <a:endParaRPr lang="en-US" dirty="0"/>
          </a:p>
        </p:txBody>
      </p:sp>
      <p:sp>
        <p:nvSpPr>
          <p:cNvPr id="5" name="Footer Placeholder 4"/>
          <p:cNvSpPr>
            <a:spLocks noGrp="1"/>
          </p:cNvSpPr>
          <p:nvPr>
            <p:ph type="ftr" sz="quarter" idx="11"/>
          </p:nvPr>
        </p:nvSpPr>
        <p:spPr>
          <a:xfrm>
            <a:off x="1127124" y="329307"/>
            <a:ext cx="5943668" cy="309201"/>
          </a:xfrm>
        </p:spPr>
        <p:txBody>
          <a:bodyPr/>
          <a:lstStyle/>
          <a:p>
            <a:endParaRPr lang="en-US" dirty="0"/>
          </a:p>
        </p:txBody>
      </p:sp>
      <p:sp>
        <p:nvSpPr>
          <p:cNvPr id="6" name="Slide Number Placeholder 5"/>
          <p:cNvSpPr>
            <a:spLocks noGrp="1"/>
          </p:cNvSpPr>
          <p:nvPr>
            <p:ph type="sldNum" sz="quarter" idx="12"/>
          </p:nvPr>
        </p:nvSpPr>
        <p:spPr>
          <a:xfrm>
            <a:off x="9924392" y="134930"/>
            <a:ext cx="811019" cy="503578"/>
          </a:xfrm>
        </p:spPr>
        <p:txBody>
          <a:bodyPr/>
          <a:lstStyle/>
          <a:p>
            <a:fld id="{6D22F896-40B5-4ADD-8801-0D06FADFA095}" type="slidenum">
              <a:rPr lang="en-US" dirty="0"/>
              <a:t>‹Nº›</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4709" y="798973"/>
            <a:ext cx="1615742" cy="4659889"/>
          </a:xfrm>
        </p:spPr>
        <p:txBody>
          <a:bodyPr vert="eaVert"/>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130270" y="798973"/>
            <a:ext cx="7828830" cy="4659889"/>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pic>
        <p:nvPicPr>
          <p:cNvPr id="17" name="Picture 16"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59215" b="36435"/>
          <a:stretch/>
        </p:blipFill>
        <p:spPr>
          <a:xfrm rot="5400000">
            <a:off x="8642279" y="3046916"/>
            <a:ext cx="4663440" cy="15544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lvl1pPr>
              <a:defRPr sz="1200"/>
            </a:lvl1pPr>
          </a:lstStyle>
          <a:p>
            <a:fld id="{48A87A34-81AB-432B-8DAE-1953F412C126}" type="datetimeFigureOut">
              <a:rPr lang="en-US" dirty="0"/>
              <a:pPr/>
              <a:t>8/4/2020</a:t>
            </a:fld>
            <a:endParaRPr lang="en-US" dirty="0"/>
          </a:p>
        </p:txBody>
      </p:sp>
      <p:sp>
        <p:nvSpPr>
          <p:cNvPr id="5" name="Footer Placeholder 4"/>
          <p:cNvSpPr>
            <a:spLocks noGrp="1"/>
          </p:cNvSpPr>
          <p:nvPr>
            <p:ph type="ftr" sz="quarter" idx="11"/>
          </p:nvPr>
        </p:nvSpPr>
        <p:spPr/>
        <p:txBody>
          <a:bodyPr/>
          <a:lstStyle>
            <a:lvl1pPr>
              <a:defRPr sz="1200"/>
            </a:lvl1p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pic>
        <p:nvPicPr>
          <p:cNvPr id="24" name="Picture 2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29167" y="1756129"/>
            <a:ext cx="8619060" cy="2050065"/>
          </a:xfrm>
        </p:spPr>
        <p:txBody>
          <a:bodyPr anchor="b">
            <a:normAutofit/>
          </a:bodyPr>
          <a:lstStyle>
            <a:lvl1pPr algn="l">
              <a:defRPr sz="3600"/>
            </a:lvl1pPr>
          </a:lstStyle>
          <a:p>
            <a:r>
              <a:rPr lang="es-ES"/>
              <a:t>Haga clic para modificar el estilo de título del patrón</a:t>
            </a:r>
            <a:endParaRPr lang="en-US" dirty="0"/>
          </a:p>
        </p:txBody>
      </p:sp>
      <p:sp>
        <p:nvSpPr>
          <p:cNvPr id="3" name="Text Placeholder 2"/>
          <p:cNvSpPr>
            <a:spLocks noGrp="1"/>
          </p:cNvSpPr>
          <p:nvPr>
            <p:ph type="body" idx="1" hasCustomPrompt="1"/>
          </p:nvPr>
        </p:nvSpPr>
        <p:spPr>
          <a:xfrm>
            <a:off x="1129166" y="3806195"/>
            <a:ext cx="861906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8/4/2020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131052" y="958037"/>
            <a:ext cx="9605635" cy="1059305"/>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29166" y="2165621"/>
            <a:ext cx="4645152" cy="329385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095606" y="2171769"/>
            <a:ext cx="4645152" cy="3287094"/>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8/4/2020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129166" y="953336"/>
            <a:ext cx="9607661" cy="1056319"/>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29166" y="2169727"/>
            <a:ext cx="4645152" cy="801943"/>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129166" y="2974448"/>
            <a:ext cx="4645152" cy="2493876"/>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094337" y="2173181"/>
            <a:ext cx="4645152" cy="802237"/>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094337" y="2971669"/>
            <a:ext cx="4645152" cy="248719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8/4/2020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8/4/2020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8/4/2020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24291" y="952578"/>
            <a:ext cx="3275013" cy="2322176"/>
          </a:xfrm>
        </p:spPr>
        <p:txBody>
          <a:bodyPr anchor="b">
            <a:normAutofit/>
          </a:bodyPr>
          <a:lstStyle>
            <a:lvl1pPr algn="l">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23334" y="952578"/>
            <a:ext cx="6012470" cy="4505221"/>
          </a:xfrm>
        </p:spPr>
        <p:txBody>
          <a:bodyPr anchor="ct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24291" y="3274754"/>
            <a:ext cx="3275013" cy="2178918"/>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8/4/2020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29124" y="1129513"/>
            <a:ext cx="5854872" cy="1924208"/>
          </a:xfrm>
        </p:spPr>
        <p:txBody>
          <a:bodyPr anchor="b">
            <a:normAutofit/>
          </a:bodyPr>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28247" y="3053721"/>
            <a:ext cx="5846486" cy="2096013"/>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a:xfrm>
            <a:off x="1125300" y="5469856"/>
            <a:ext cx="5849605" cy="320123"/>
          </a:xfrm>
        </p:spPr>
        <p:txBody>
          <a:bodyPr/>
          <a:lstStyle>
            <a:lvl1pPr algn="l">
              <a:defRPr/>
            </a:lvl1pPr>
          </a:lstStyle>
          <a:p>
            <a:fld id="{48A87A34-81AB-432B-8DAE-1953F412C126}" type="datetimeFigureOut">
              <a:rPr lang="en-US" dirty="0"/>
              <a:pPr/>
              <a:t>8/4/2020</a:t>
            </a:fld>
            <a:endParaRPr lang="en-US" dirty="0"/>
          </a:p>
        </p:txBody>
      </p:sp>
      <p:sp>
        <p:nvSpPr>
          <p:cNvPr id="6" name="Footer Placeholder 5"/>
          <p:cNvSpPr>
            <a:spLocks noGrp="1"/>
          </p:cNvSpPr>
          <p:nvPr>
            <p:ph type="ftr" sz="quarter" idx="11"/>
          </p:nvPr>
        </p:nvSpPr>
        <p:spPr>
          <a:xfrm>
            <a:off x="1125300" y="318640"/>
            <a:ext cx="4877818" cy="320931"/>
          </a:xfrm>
        </p:spPr>
        <p:txBody>
          <a:bodyPr/>
          <a:lstStyle/>
          <a:p>
            <a:endParaRPr lang="en-US" dirty="0"/>
          </a:p>
        </p:txBody>
      </p:sp>
      <p:sp>
        <p:nvSpPr>
          <p:cNvPr id="7" name="Slide Number Placeholder 6"/>
          <p:cNvSpPr>
            <a:spLocks noGrp="1"/>
          </p:cNvSpPr>
          <p:nvPr>
            <p:ph type="sldNum" sz="quarter" idx="12"/>
          </p:nvPr>
        </p:nvSpPr>
        <p:spPr>
          <a:xfrm>
            <a:off x="6176794" y="137408"/>
            <a:ext cx="811019" cy="503578"/>
          </a:xfrm>
        </p:spPr>
        <p:txBody>
          <a:bodyPr/>
          <a:lstStyle/>
          <a:p>
            <a:fld id="{6D22F896-40B5-4ADD-8801-0D06FADFA095}" type="slidenum">
              <a:rPr lang="en-US" dirty="0"/>
              <a:t>‹Nº›</a:t>
            </a:fld>
            <a:endParaRPr lang="en-US" dirty="0"/>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t="474" r="48549" b="36564"/>
          <a:stretch/>
        </p:blipFill>
        <p:spPr>
          <a:xfrm>
            <a:off x="1125460" y="643464"/>
            <a:ext cx="5879592" cy="15544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336"/>
            <a:ext cx="12192000" cy="742950"/>
          </a:xfrm>
          <a:prstGeom prst="rect">
            <a:avLst/>
          </a:prstGeom>
        </p:spPr>
      </p:pic>
      <p:sp>
        <p:nvSpPr>
          <p:cNvPr id="13" name="Rectangle 12"/>
          <p:cNvSpPr/>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30270" y="953324"/>
            <a:ext cx="9603275" cy="1049235"/>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30270" y="2171769"/>
            <a:ext cx="9603275" cy="329457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32830" y="330370"/>
            <a:ext cx="2515396"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8/4/2020</a:t>
            </a:fld>
            <a:endParaRPr lang="en-US" dirty="0"/>
          </a:p>
        </p:txBody>
      </p:sp>
      <p:sp>
        <p:nvSpPr>
          <p:cNvPr id="5" name="Footer Placeholder 4"/>
          <p:cNvSpPr>
            <a:spLocks noGrp="1"/>
          </p:cNvSpPr>
          <p:nvPr>
            <p:ph type="ftr" sz="quarter" idx="3"/>
          </p:nvPr>
        </p:nvSpPr>
        <p:spPr>
          <a:xfrm>
            <a:off x="1130270"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918076" y="137408"/>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hyperlink" Target="https://www.youtube.com/watch?v=a16sF1q9thg"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jornada.com.mx/2013/01/15/opinion/017a1pol" TargetMode="External"/><Relationship Id="rId2" Type="http://schemas.openxmlformats.org/officeDocument/2006/relationships/hyperlink" Target="https://www.nl.gob.mx/servicios/reforma-educativa" TargetMode="External"/><Relationship Id="rId1" Type="http://schemas.openxmlformats.org/officeDocument/2006/relationships/slideLayout" Target="../slideLayouts/slideLayout2.xml"/><Relationship Id="rId5" Type="http://schemas.openxmlformats.org/officeDocument/2006/relationships/image" Target="../media/image28.jpg"/><Relationship Id="rId4" Type="http://schemas.openxmlformats.org/officeDocument/2006/relationships/image" Target="../media/image27.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xtec.cat/~lvallmaj/preso/fal-log2.htm" TargetMode="External"/><Relationship Id="rId2" Type="http://schemas.openxmlformats.org/officeDocument/2006/relationships/hyperlink" Target="https://www.escepticos.es/webanterior/alojadas/falacias1.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0F073EC3-9F43-4DD6-BA5E-8C8865B864E4}"/>
              </a:ext>
            </a:extLst>
          </p:cNvPr>
          <p:cNvSpPr>
            <a:spLocks noGrp="1"/>
          </p:cNvSpPr>
          <p:nvPr>
            <p:ph type="ctrTitle"/>
          </p:nvPr>
        </p:nvSpPr>
        <p:spPr>
          <a:xfrm>
            <a:off x="2068561" y="-123034"/>
            <a:ext cx="8637073" cy="2618554"/>
          </a:xfrm>
        </p:spPr>
        <p:txBody>
          <a:bodyPr/>
          <a:lstStyle/>
          <a:p>
            <a:r>
              <a:rPr lang="es-MX" b="1" dirty="0"/>
              <a:t>Falacias y Sofismas </a:t>
            </a:r>
          </a:p>
        </p:txBody>
      </p:sp>
      <p:sp>
        <p:nvSpPr>
          <p:cNvPr id="3" name="Subtítulo 2">
            <a:extLst>
              <a:ext uri="{FF2B5EF4-FFF2-40B4-BE49-F238E27FC236}">
                <a16:creationId xmlns="" xmlns:a16="http://schemas.microsoft.com/office/drawing/2014/main" id="{F15CBD54-8EF3-4FD4-ABFE-9B855EFAEBDF}"/>
              </a:ext>
            </a:extLst>
          </p:cNvPr>
          <p:cNvSpPr>
            <a:spLocks noGrp="1"/>
          </p:cNvSpPr>
          <p:nvPr>
            <p:ph type="subTitle" idx="1"/>
          </p:nvPr>
        </p:nvSpPr>
        <p:spPr>
          <a:xfrm>
            <a:off x="1785226" y="3712379"/>
            <a:ext cx="8637072" cy="1071095"/>
          </a:xfrm>
        </p:spPr>
        <p:txBody>
          <a:bodyPr>
            <a:noAutofit/>
          </a:bodyPr>
          <a:lstStyle/>
          <a:p>
            <a:pPr algn="ctr"/>
            <a:r>
              <a:rPr lang="es-MX" sz="2400" dirty="0" smtClean="0"/>
              <a:t>Elaborado por la Mtra. Ana Marsela López Estrada y la Mtra. Blanca Ruth Sandoval Álvarez</a:t>
            </a:r>
          </a:p>
          <a:p>
            <a:pPr algn="ctr"/>
            <a:r>
              <a:rPr lang="es-MX" sz="2400" dirty="0" smtClean="0"/>
              <a:t>Asignatura de Lógica Argumentativa</a:t>
            </a:r>
          </a:p>
          <a:p>
            <a:pPr algn="ctr"/>
            <a:r>
              <a:rPr lang="es-MX" sz="2400" dirty="0" smtClean="0"/>
              <a:t>Ciclo escolar febrero-junio 2019</a:t>
            </a:r>
            <a:endParaRPr lang="es-MX" sz="2400" dirty="0"/>
          </a:p>
        </p:txBody>
      </p:sp>
      <p:sp>
        <p:nvSpPr>
          <p:cNvPr id="4" name="CuadroTexto 3"/>
          <p:cNvSpPr txBox="1"/>
          <p:nvPr/>
        </p:nvSpPr>
        <p:spPr>
          <a:xfrm>
            <a:off x="2153802" y="2495520"/>
            <a:ext cx="8485015" cy="461665"/>
          </a:xfrm>
          <a:prstGeom prst="rect">
            <a:avLst/>
          </a:prstGeom>
          <a:noFill/>
        </p:spPr>
        <p:txBody>
          <a:bodyPr wrap="none" rtlCol="0">
            <a:spAutoFit/>
          </a:bodyPr>
          <a:lstStyle/>
          <a:p>
            <a:r>
              <a:rPr lang="es-MX" sz="2400" b="1" dirty="0" smtClean="0">
                <a:solidFill>
                  <a:schemeClr val="accent1"/>
                </a:solidFill>
              </a:rPr>
              <a:t>Guía de </a:t>
            </a:r>
            <a:r>
              <a:rPr lang="es-MX" sz="2400" b="1" dirty="0" smtClean="0">
                <a:solidFill>
                  <a:schemeClr val="accent1"/>
                </a:solidFill>
              </a:rPr>
              <a:t>aprendizaje (Equivalente a Manual de trabajo)</a:t>
            </a:r>
            <a:endParaRPr lang="es-MX" sz="2400" b="1" dirty="0">
              <a:solidFill>
                <a:schemeClr val="accent1"/>
              </a:solidFill>
            </a:endParaRPr>
          </a:p>
        </p:txBody>
      </p:sp>
      <p:sp>
        <p:nvSpPr>
          <p:cNvPr id="5" name="CuadroTexto 4"/>
          <p:cNvSpPr txBox="1"/>
          <p:nvPr/>
        </p:nvSpPr>
        <p:spPr>
          <a:xfrm>
            <a:off x="4185634" y="3150116"/>
            <a:ext cx="5149167" cy="523220"/>
          </a:xfrm>
          <a:prstGeom prst="rect">
            <a:avLst/>
          </a:prstGeom>
          <a:noFill/>
        </p:spPr>
        <p:txBody>
          <a:bodyPr wrap="none" rtlCol="0">
            <a:spAutoFit/>
          </a:bodyPr>
          <a:lstStyle/>
          <a:p>
            <a:r>
              <a:rPr lang="es-MX" sz="2800" b="1" dirty="0" smtClean="0"/>
              <a:t>Academia de Metodologías</a:t>
            </a:r>
            <a:endParaRPr lang="es-MX" sz="2800" b="1" dirty="0"/>
          </a:p>
        </p:txBody>
      </p:sp>
    </p:spTree>
    <p:extLst>
      <p:ext uri="{BB962C8B-B14F-4D97-AF65-F5344CB8AC3E}">
        <p14:creationId xmlns:p14="http://schemas.microsoft.com/office/powerpoint/2010/main" val="28287233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8B34FA1-A74F-47B5-95FC-A6872C0AAEF2}"/>
              </a:ext>
            </a:extLst>
          </p:cNvPr>
          <p:cNvSpPr>
            <a:spLocks noGrp="1"/>
          </p:cNvSpPr>
          <p:nvPr>
            <p:ph type="title"/>
          </p:nvPr>
        </p:nvSpPr>
        <p:spPr>
          <a:xfrm>
            <a:off x="1130270" y="953324"/>
            <a:ext cx="9603275" cy="676693"/>
          </a:xfrm>
        </p:spPr>
        <p:txBody>
          <a:bodyPr/>
          <a:lstStyle/>
          <a:p>
            <a:r>
              <a:rPr lang="es-MX" b="1" dirty="0"/>
              <a:t>Cuando se emplea </a:t>
            </a:r>
          </a:p>
        </p:txBody>
      </p:sp>
      <p:sp>
        <p:nvSpPr>
          <p:cNvPr id="3" name="Marcador de contenido 2">
            <a:extLst>
              <a:ext uri="{FF2B5EF4-FFF2-40B4-BE49-F238E27FC236}">
                <a16:creationId xmlns="" xmlns:a16="http://schemas.microsoft.com/office/drawing/2014/main" id="{78354C4E-12A6-4F79-A777-F8CB9C9D210A}"/>
              </a:ext>
            </a:extLst>
          </p:cNvPr>
          <p:cNvSpPr>
            <a:spLocks noGrp="1"/>
          </p:cNvSpPr>
          <p:nvPr>
            <p:ph idx="1"/>
          </p:nvPr>
        </p:nvSpPr>
        <p:spPr>
          <a:xfrm>
            <a:off x="1130270" y="1630017"/>
            <a:ext cx="9603275" cy="3836328"/>
          </a:xfrm>
        </p:spPr>
        <p:txBody>
          <a:bodyPr/>
          <a:lstStyle/>
          <a:p>
            <a:pPr marL="0" indent="0">
              <a:buNone/>
            </a:pPr>
            <a:r>
              <a:rPr lang="es-MX" dirty="0"/>
              <a:t>Las falacias lógicas son utilizadas comúnmente para justificar argumentos o posturas que no son justificables utilizando la razón. Suelen enmascarar engaños, falsedades, o estafas. Saber reconocer las falacias lógicas es de gran ayuda para no ser engañado.</a:t>
            </a:r>
          </a:p>
          <a:p>
            <a:pPr marL="0" indent="0">
              <a:buNone/>
            </a:pPr>
            <a:r>
              <a:rPr lang="es-MX" dirty="0">
                <a:solidFill>
                  <a:schemeClr val="tx2">
                    <a:lumMod val="75000"/>
                  </a:schemeClr>
                </a:solidFill>
              </a:rPr>
              <a:t>(Engaño, fraude o mentira para perjudicar a otro como el hábito de emplear falsedades para mal ajeno)</a:t>
            </a:r>
          </a:p>
        </p:txBody>
      </p:sp>
    </p:spTree>
    <p:extLst>
      <p:ext uri="{BB962C8B-B14F-4D97-AF65-F5344CB8AC3E}">
        <p14:creationId xmlns:p14="http://schemas.microsoft.com/office/powerpoint/2010/main" val="3550640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68946" y="1004797"/>
            <a:ext cx="4685898" cy="646331"/>
          </a:xfrm>
          <a:prstGeom prst="rect">
            <a:avLst/>
          </a:prstGeom>
          <a:noFill/>
        </p:spPr>
        <p:txBody>
          <a:bodyPr wrap="none" rtlCol="0">
            <a:spAutoFit/>
          </a:bodyPr>
          <a:lstStyle/>
          <a:p>
            <a:r>
              <a:rPr lang="es-MX" sz="3600" dirty="0" smtClean="0">
                <a:solidFill>
                  <a:srgbClr val="7030A0"/>
                </a:solidFill>
                <a:latin typeface="Century Gothic" panose="020B0502020202020204" pitchFamily="34" charset="0"/>
              </a:rPr>
              <a:t>Argumentos falaces</a:t>
            </a:r>
            <a:endParaRPr lang="es-MX" sz="3600" dirty="0">
              <a:solidFill>
                <a:srgbClr val="7030A0"/>
              </a:solidFill>
              <a:latin typeface="Century Gothic" panose="020B0502020202020204" pitchFamily="34" charset="0"/>
            </a:endParaRPr>
          </a:p>
        </p:txBody>
      </p:sp>
      <p:sp>
        <p:nvSpPr>
          <p:cNvPr id="5" name="CuadroTexto 4"/>
          <p:cNvSpPr txBox="1"/>
          <p:nvPr/>
        </p:nvSpPr>
        <p:spPr>
          <a:xfrm>
            <a:off x="746974" y="1944565"/>
            <a:ext cx="8211682" cy="954107"/>
          </a:xfrm>
          <a:prstGeom prst="rect">
            <a:avLst/>
          </a:prstGeom>
          <a:noFill/>
        </p:spPr>
        <p:txBody>
          <a:bodyPr wrap="square" rtlCol="0">
            <a:spAutoFit/>
          </a:bodyPr>
          <a:lstStyle/>
          <a:p>
            <a:r>
              <a:rPr lang="es-MX" sz="2800" dirty="0" smtClean="0">
                <a:latin typeface="Century Gothic" panose="020B0502020202020204" pitchFamily="34" charset="0"/>
              </a:rPr>
              <a:t>“Yo tengo la razón porque soy tu padre y los padres siempre tienen la razón”</a:t>
            </a:r>
            <a:endParaRPr lang="es-MX" sz="2800" dirty="0">
              <a:latin typeface="Century Gothic" panose="020B0502020202020204" pitchFamily="34" charset="0"/>
            </a:endParaRPr>
          </a:p>
        </p:txBody>
      </p:sp>
      <p:sp>
        <p:nvSpPr>
          <p:cNvPr id="6" name="CuadroTexto 5"/>
          <p:cNvSpPr txBox="1"/>
          <p:nvPr/>
        </p:nvSpPr>
        <p:spPr>
          <a:xfrm>
            <a:off x="7722284" y="3296993"/>
            <a:ext cx="4153701" cy="2062103"/>
          </a:xfrm>
          <a:prstGeom prst="rect">
            <a:avLst/>
          </a:prstGeom>
          <a:noFill/>
        </p:spPr>
        <p:txBody>
          <a:bodyPr wrap="none" rtlCol="0">
            <a:spAutoFit/>
          </a:bodyPr>
          <a:lstStyle/>
          <a:p>
            <a:r>
              <a:rPr lang="es-MX" sz="3200" dirty="0" smtClean="0">
                <a:solidFill>
                  <a:srgbClr val="7030A0"/>
                </a:solidFill>
                <a:latin typeface="Century Gothic" panose="020B0502020202020204" pitchFamily="34" charset="0"/>
              </a:rPr>
              <a:t>Se comenten:</a:t>
            </a:r>
          </a:p>
          <a:p>
            <a:pPr marL="457200" indent="-457200">
              <a:buFont typeface="Wingdings" panose="05000000000000000000" pitchFamily="2" charset="2"/>
              <a:buChar char="Ø"/>
            </a:pPr>
            <a:r>
              <a:rPr lang="es-MX" sz="3200" dirty="0" smtClean="0">
                <a:solidFill>
                  <a:srgbClr val="7030A0"/>
                </a:solidFill>
                <a:latin typeface="Century Gothic" panose="020B0502020202020204" pitchFamily="34" charset="0"/>
              </a:rPr>
              <a:t>Con intención</a:t>
            </a:r>
          </a:p>
          <a:p>
            <a:pPr marL="457200" indent="-457200">
              <a:buFont typeface="Wingdings" panose="05000000000000000000" pitchFamily="2" charset="2"/>
              <a:buChar char="Ø"/>
            </a:pPr>
            <a:r>
              <a:rPr lang="es-MX" sz="3200" dirty="0" smtClean="0">
                <a:solidFill>
                  <a:srgbClr val="7030A0"/>
                </a:solidFill>
                <a:latin typeface="Century Gothic" panose="020B0502020202020204" pitchFamily="34" charset="0"/>
              </a:rPr>
              <a:t>Por ignorancia</a:t>
            </a:r>
          </a:p>
          <a:p>
            <a:pPr marL="457200" indent="-457200">
              <a:buFont typeface="Wingdings" panose="05000000000000000000" pitchFamily="2" charset="2"/>
              <a:buChar char="Ø"/>
            </a:pPr>
            <a:r>
              <a:rPr lang="es-MX" sz="3200" dirty="0" smtClean="0">
                <a:solidFill>
                  <a:srgbClr val="7030A0"/>
                </a:solidFill>
                <a:latin typeface="Century Gothic" panose="020B0502020202020204" pitchFamily="34" charset="0"/>
              </a:rPr>
              <a:t>Por manipulación</a:t>
            </a:r>
            <a:endParaRPr lang="es-MX" sz="3200" dirty="0">
              <a:solidFill>
                <a:srgbClr val="7030A0"/>
              </a:solidFill>
              <a:latin typeface="Century Gothic" panose="020B0502020202020204" pitchFamily="34" charset="0"/>
            </a:endParaRPr>
          </a:p>
        </p:txBody>
      </p:sp>
      <p:sp>
        <p:nvSpPr>
          <p:cNvPr id="7" name="CuadroTexto 6"/>
          <p:cNvSpPr txBox="1"/>
          <p:nvPr/>
        </p:nvSpPr>
        <p:spPr>
          <a:xfrm>
            <a:off x="746974" y="3079245"/>
            <a:ext cx="6652404" cy="954107"/>
          </a:xfrm>
          <a:prstGeom prst="rect">
            <a:avLst/>
          </a:prstGeom>
          <a:noFill/>
        </p:spPr>
        <p:txBody>
          <a:bodyPr wrap="square" rtlCol="0">
            <a:spAutoFit/>
          </a:bodyPr>
          <a:lstStyle/>
          <a:p>
            <a:r>
              <a:rPr lang="es-MX" sz="2800" dirty="0" smtClean="0">
                <a:latin typeface="Century Gothic" panose="020B0502020202020204" pitchFamily="34" charset="0"/>
              </a:rPr>
              <a:t>“Siempre que nieva, hace frío. Como hace frío, entonces está nevando”</a:t>
            </a:r>
            <a:endParaRPr lang="es-MX" sz="2800" dirty="0">
              <a:latin typeface="Century Gothic" panose="020B0502020202020204" pitchFamily="34" charset="0"/>
            </a:endParaRPr>
          </a:p>
        </p:txBody>
      </p:sp>
      <p:sp>
        <p:nvSpPr>
          <p:cNvPr id="8" name="CuadroTexto 7"/>
          <p:cNvSpPr txBox="1"/>
          <p:nvPr/>
        </p:nvSpPr>
        <p:spPr>
          <a:xfrm>
            <a:off x="656822" y="4213925"/>
            <a:ext cx="6542468" cy="1384995"/>
          </a:xfrm>
          <a:prstGeom prst="rect">
            <a:avLst/>
          </a:prstGeom>
          <a:noFill/>
        </p:spPr>
        <p:txBody>
          <a:bodyPr wrap="square" rtlCol="0">
            <a:spAutoFit/>
          </a:bodyPr>
          <a:lstStyle/>
          <a:p>
            <a:r>
              <a:rPr lang="es-MX" sz="2800" dirty="0" smtClean="0">
                <a:latin typeface="Century Gothic" panose="020B0502020202020204" pitchFamily="34" charset="0"/>
              </a:rPr>
              <a:t>“El sol sale después de que canta el gallo. Por lo tanto el sol sale </a:t>
            </a:r>
          </a:p>
          <a:p>
            <a:r>
              <a:rPr lang="es-MX" sz="2800" dirty="0">
                <a:latin typeface="Century Gothic" panose="020B0502020202020204" pitchFamily="34" charset="0"/>
              </a:rPr>
              <a:t>d</a:t>
            </a:r>
            <a:r>
              <a:rPr lang="es-MX" sz="2800" dirty="0" smtClean="0">
                <a:latin typeface="Century Gothic" panose="020B0502020202020204" pitchFamily="34" charset="0"/>
              </a:rPr>
              <a:t>ebido a que canta el gallo”</a:t>
            </a:r>
            <a:endParaRPr lang="es-MX" sz="2800" dirty="0">
              <a:latin typeface="Century Gothic" panose="020B0502020202020204" pitchFamily="34" charset="0"/>
            </a:endParaRPr>
          </a:p>
        </p:txBody>
      </p:sp>
    </p:spTree>
    <p:extLst>
      <p:ext uri="{BB962C8B-B14F-4D97-AF65-F5344CB8AC3E}">
        <p14:creationId xmlns:p14="http://schemas.microsoft.com/office/powerpoint/2010/main" val="2341222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AFE6482-91EA-4B2A-B340-11BCED102A4B}"/>
              </a:ext>
            </a:extLst>
          </p:cNvPr>
          <p:cNvSpPr>
            <a:spLocks noGrp="1"/>
          </p:cNvSpPr>
          <p:nvPr>
            <p:ph type="title"/>
          </p:nvPr>
        </p:nvSpPr>
        <p:spPr>
          <a:xfrm>
            <a:off x="1130270" y="953324"/>
            <a:ext cx="9603275" cy="650189"/>
          </a:xfrm>
        </p:spPr>
        <p:txBody>
          <a:bodyPr/>
          <a:lstStyle/>
          <a:p>
            <a:r>
              <a:rPr lang="es-MX" b="1" dirty="0">
                <a:solidFill>
                  <a:schemeClr val="accent1"/>
                </a:solidFill>
              </a:rPr>
              <a:t>Tipos de falacias y ejemplos </a:t>
            </a:r>
          </a:p>
        </p:txBody>
      </p:sp>
      <p:sp>
        <p:nvSpPr>
          <p:cNvPr id="3" name="Marcador de contenido 2">
            <a:extLst>
              <a:ext uri="{FF2B5EF4-FFF2-40B4-BE49-F238E27FC236}">
                <a16:creationId xmlns="" xmlns:a16="http://schemas.microsoft.com/office/drawing/2014/main" id="{0C560627-7046-4290-B497-6F89AB4F825F}"/>
              </a:ext>
            </a:extLst>
          </p:cNvPr>
          <p:cNvSpPr>
            <a:spLocks noGrp="1"/>
          </p:cNvSpPr>
          <p:nvPr>
            <p:ph idx="1"/>
          </p:nvPr>
        </p:nvSpPr>
        <p:spPr>
          <a:xfrm>
            <a:off x="0" y="1530209"/>
            <a:ext cx="12483548" cy="4605548"/>
          </a:xfrm>
        </p:spPr>
        <p:txBody>
          <a:bodyPr/>
          <a:lstStyle/>
          <a:p>
            <a:pPr>
              <a:buFont typeface="Wingdings" panose="05000000000000000000" pitchFamily="2" charset="2"/>
              <a:buChar char="Ø"/>
            </a:pPr>
            <a:r>
              <a:rPr lang="es-MX" dirty="0"/>
              <a:t> EVIDENCIA ANECDÓTICA:                                                                                                                                  Se utiliza como explicación de una situación una circunstancia que puede ser casual.       Ejemplo: </a:t>
            </a:r>
            <a:r>
              <a:rPr lang="es-MX" i="1" u="sng" dirty="0"/>
              <a:t>Rompió un espejo y esa misma tarde tuvo un accidente.</a:t>
            </a:r>
          </a:p>
          <a:p>
            <a:pPr>
              <a:buFont typeface="Wingdings" panose="05000000000000000000" pitchFamily="2" charset="2"/>
              <a:buChar char="Ø"/>
            </a:pPr>
            <a:r>
              <a:rPr lang="es-MX" dirty="0"/>
              <a:t>FALACIAS DE LA COMPOSICIÓN:                                                                                                                Cuando se concluye que una propiedad compartida por un número de cosas en particular también es compartida por la suma de estos entes. Ejemplo</a:t>
            </a:r>
            <a:r>
              <a:rPr lang="es-MX" u="sng" dirty="0"/>
              <a:t>: </a:t>
            </a:r>
            <a:r>
              <a:rPr lang="es-MX" i="1" u="sng" dirty="0"/>
              <a:t>El Real Madrid es uno de los mejores equipos de la liga española, ya que todos sus jugadores son grandes estrellas.</a:t>
            </a:r>
          </a:p>
          <a:p>
            <a:pPr>
              <a:buFont typeface="Wingdings" panose="05000000000000000000" pitchFamily="2" charset="2"/>
              <a:buChar char="Ø"/>
            </a:pPr>
            <a:r>
              <a:rPr lang="es-MX" dirty="0"/>
              <a:t>FALACIA DE LA DIVISIÓN:                                                                                                                        Consiste en asumir que la propiedad de algo debe aplicarse a sus partes (al contrario que la falacia de la composición).</a:t>
            </a:r>
          </a:p>
          <a:p>
            <a:endParaRPr lang="es-MX" dirty="0"/>
          </a:p>
          <a:p>
            <a:endParaRPr lang="es-MX" dirty="0"/>
          </a:p>
        </p:txBody>
      </p:sp>
    </p:spTree>
    <p:extLst>
      <p:ext uri="{BB962C8B-B14F-4D97-AF65-F5344CB8AC3E}">
        <p14:creationId xmlns:p14="http://schemas.microsoft.com/office/powerpoint/2010/main" val="2026320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74403" y="2218148"/>
            <a:ext cx="11229462" cy="3785652"/>
          </a:xfrm>
          <a:prstGeom prst="rect">
            <a:avLst/>
          </a:prstGeom>
          <a:noFill/>
        </p:spPr>
        <p:txBody>
          <a:bodyPr wrap="square" rtlCol="0">
            <a:spAutoFit/>
          </a:bodyPr>
          <a:lstStyle/>
          <a:p>
            <a:pPr algn="just"/>
            <a:r>
              <a:rPr lang="es-MX" sz="2400" b="1" dirty="0" smtClean="0">
                <a:solidFill>
                  <a:schemeClr val="accent3">
                    <a:lumMod val="50000"/>
                  </a:schemeClr>
                </a:solidFill>
                <a:latin typeface="Century Gothic" panose="020B0502020202020204" pitchFamily="34" charset="0"/>
              </a:rPr>
              <a:t>La apelación a las emociones (argumento ad </a:t>
            </a:r>
            <a:r>
              <a:rPr lang="es-MX" sz="2400" b="1" dirty="0" err="1" smtClean="0">
                <a:solidFill>
                  <a:schemeClr val="accent3">
                    <a:lumMod val="50000"/>
                  </a:schemeClr>
                </a:solidFill>
                <a:latin typeface="Century Gothic" panose="020B0502020202020204" pitchFamily="34" charset="0"/>
              </a:rPr>
              <a:t>populum</a:t>
            </a:r>
            <a:r>
              <a:rPr lang="es-MX" sz="2400" b="1" dirty="0" smtClean="0">
                <a:solidFill>
                  <a:schemeClr val="accent3">
                    <a:lumMod val="50000"/>
                  </a:schemeClr>
                </a:solidFill>
                <a:latin typeface="Century Gothic" panose="020B0502020202020204" pitchFamily="34" charset="0"/>
              </a:rPr>
              <a:t>) Al pueblo.</a:t>
            </a:r>
          </a:p>
          <a:p>
            <a:pPr algn="just"/>
            <a:r>
              <a:rPr lang="es-MX" sz="2400" dirty="0" smtClean="0">
                <a:latin typeface="Century Gothic" panose="020B0502020202020204" pitchFamily="34" charset="0"/>
              </a:rPr>
              <a:t>Utiliza mecanismos pensados para provocar entusiasmo en pro o en contra de una causa.</a:t>
            </a:r>
          </a:p>
          <a:p>
            <a:pPr algn="just"/>
            <a:endParaRPr lang="es-MX" sz="2400" dirty="0" smtClean="0">
              <a:latin typeface="Century Gothic" panose="020B0502020202020204" pitchFamily="34" charset="0"/>
            </a:endParaRPr>
          </a:p>
          <a:p>
            <a:pPr marL="285750" indent="-285750" algn="just">
              <a:buFont typeface="Wingdings" panose="05000000000000000000" pitchFamily="2" charset="2"/>
              <a:buChar char="Ø"/>
            </a:pPr>
            <a:r>
              <a:rPr lang="es-MX" sz="2400" dirty="0" smtClean="0">
                <a:latin typeface="Century Gothic" panose="020B0502020202020204" pitchFamily="34" charset="0"/>
              </a:rPr>
              <a:t>El patriotismo</a:t>
            </a:r>
          </a:p>
          <a:p>
            <a:pPr marL="285750" indent="-285750" algn="just">
              <a:buFont typeface="Wingdings" panose="05000000000000000000" pitchFamily="2" charset="2"/>
              <a:buChar char="Ø"/>
            </a:pPr>
            <a:r>
              <a:rPr lang="es-MX" sz="2400" dirty="0" smtClean="0">
                <a:latin typeface="Century Gothic" panose="020B0502020202020204" pitchFamily="34" charset="0"/>
              </a:rPr>
              <a:t>Productos anunciados en TV</a:t>
            </a:r>
          </a:p>
          <a:p>
            <a:pPr marL="285750" indent="-285750" algn="just">
              <a:buFont typeface="Wingdings" panose="05000000000000000000" pitchFamily="2" charset="2"/>
              <a:buChar char="Ø"/>
            </a:pPr>
            <a:r>
              <a:rPr lang="es-MX" sz="2400" dirty="0" smtClean="0">
                <a:latin typeface="Century Gothic" panose="020B0502020202020204" pitchFamily="34" charset="0"/>
              </a:rPr>
              <a:t>Mercadotecnia en espectaculares</a:t>
            </a:r>
          </a:p>
          <a:p>
            <a:pPr marL="285750" indent="-285750" algn="just">
              <a:buFont typeface="Wingdings" panose="05000000000000000000" pitchFamily="2" charset="2"/>
              <a:buChar char="Ø"/>
            </a:pPr>
            <a:endParaRPr lang="es-MX" sz="2400" dirty="0">
              <a:latin typeface="Century Gothic" panose="020B0502020202020204" pitchFamily="34" charset="0"/>
            </a:endParaRPr>
          </a:p>
          <a:p>
            <a:pPr algn="just"/>
            <a:r>
              <a:rPr lang="es-MX" sz="2400" dirty="0" smtClean="0">
                <a:latin typeface="Century Gothic" panose="020B0502020202020204" pitchFamily="34" charset="0"/>
              </a:rPr>
              <a:t>La mera asociación de un producto con un sentimiento o con una emoción agradable no es en sí misma un argumento.</a:t>
            </a:r>
            <a:endParaRPr lang="es-MX" sz="2400" dirty="0">
              <a:latin typeface="Century Gothic" panose="020B0502020202020204" pitchFamily="34" charset="0"/>
            </a:endParaRPr>
          </a:p>
        </p:txBody>
      </p:sp>
      <p:sp>
        <p:nvSpPr>
          <p:cNvPr id="5" name="CuadroTexto 4"/>
          <p:cNvSpPr txBox="1"/>
          <p:nvPr/>
        </p:nvSpPr>
        <p:spPr>
          <a:xfrm>
            <a:off x="5357612" y="875764"/>
            <a:ext cx="6393097" cy="707886"/>
          </a:xfrm>
          <a:prstGeom prst="rect">
            <a:avLst/>
          </a:prstGeom>
          <a:noFill/>
        </p:spPr>
        <p:txBody>
          <a:bodyPr wrap="none" rtlCol="0">
            <a:spAutoFit/>
          </a:bodyPr>
          <a:lstStyle/>
          <a:p>
            <a:r>
              <a:rPr lang="es-MX" sz="4000" dirty="0" smtClean="0">
                <a:solidFill>
                  <a:srgbClr val="7030A0"/>
                </a:solidFill>
                <a:latin typeface="Century Gothic" panose="020B0502020202020204" pitchFamily="34" charset="0"/>
              </a:rPr>
              <a:t>Clasificación de Falacias</a:t>
            </a:r>
            <a:endParaRPr lang="es-MX" sz="4000" dirty="0">
              <a:solidFill>
                <a:srgbClr val="7030A0"/>
              </a:solidFill>
              <a:latin typeface="Century Gothic" panose="020B0502020202020204" pitchFamily="34" charset="0"/>
            </a:endParaRPr>
          </a:p>
        </p:txBody>
      </p:sp>
      <p:sp>
        <p:nvSpPr>
          <p:cNvPr id="6" name="CuadroTexto 5"/>
          <p:cNvSpPr txBox="1"/>
          <p:nvPr/>
        </p:nvSpPr>
        <p:spPr>
          <a:xfrm>
            <a:off x="374403" y="1382163"/>
            <a:ext cx="3608680" cy="646331"/>
          </a:xfrm>
          <a:prstGeom prst="rect">
            <a:avLst/>
          </a:prstGeom>
          <a:noFill/>
        </p:spPr>
        <p:txBody>
          <a:bodyPr wrap="none" rtlCol="0">
            <a:spAutoFit/>
          </a:bodyPr>
          <a:lstStyle/>
          <a:p>
            <a:r>
              <a:rPr lang="es-MX" sz="3600" b="1" dirty="0">
                <a:solidFill>
                  <a:schemeClr val="accent3">
                    <a:lumMod val="50000"/>
                  </a:schemeClr>
                </a:solidFill>
                <a:latin typeface="Century Gothic" panose="020B0502020202020204" pitchFamily="34" charset="0"/>
              </a:rPr>
              <a:t>De </a:t>
            </a:r>
            <a:r>
              <a:rPr lang="es-MX" sz="3600" b="1" dirty="0" smtClean="0">
                <a:solidFill>
                  <a:schemeClr val="accent3">
                    <a:lumMod val="50000"/>
                  </a:schemeClr>
                </a:solidFill>
                <a:latin typeface="Century Gothic" panose="020B0502020202020204" pitchFamily="34" charset="0"/>
              </a:rPr>
              <a:t>Irrelevancia</a:t>
            </a:r>
            <a:endParaRPr lang="es-MX" sz="3600" dirty="0"/>
          </a:p>
        </p:txBody>
      </p:sp>
    </p:spTree>
    <p:extLst>
      <p:ext uri="{BB962C8B-B14F-4D97-AF65-F5344CB8AC3E}">
        <p14:creationId xmlns:p14="http://schemas.microsoft.com/office/powerpoint/2010/main" val="2107183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81825" y="837127"/>
            <a:ext cx="8714245" cy="954107"/>
          </a:xfrm>
          <a:prstGeom prst="rect">
            <a:avLst/>
          </a:prstGeom>
          <a:noFill/>
        </p:spPr>
        <p:txBody>
          <a:bodyPr wrap="none" rtlCol="0">
            <a:spAutoFit/>
          </a:bodyPr>
          <a:lstStyle/>
          <a:p>
            <a:pPr algn="ctr"/>
            <a:r>
              <a:rPr lang="es-MX" sz="2800" dirty="0" smtClean="0">
                <a:solidFill>
                  <a:srgbClr val="7030A0"/>
                </a:solidFill>
                <a:latin typeface="Century Gothic" panose="020B0502020202020204" pitchFamily="34" charset="0"/>
              </a:rPr>
              <a:t>Falacias de apelación al sentimiento o emoción</a:t>
            </a:r>
          </a:p>
          <a:p>
            <a:pPr algn="ctr"/>
            <a:r>
              <a:rPr lang="es-MX" sz="2800" dirty="0" smtClean="0">
                <a:solidFill>
                  <a:srgbClr val="7030A0"/>
                </a:solidFill>
                <a:latin typeface="Century Gothic" panose="020B0502020202020204" pitchFamily="34" charset="0"/>
              </a:rPr>
              <a:t> (Ad </a:t>
            </a:r>
            <a:r>
              <a:rPr lang="es-MX" sz="2800" dirty="0" err="1" smtClean="0">
                <a:solidFill>
                  <a:srgbClr val="7030A0"/>
                </a:solidFill>
                <a:latin typeface="Century Gothic" panose="020B0502020202020204" pitchFamily="34" charset="0"/>
              </a:rPr>
              <a:t>misericordiam</a:t>
            </a:r>
            <a:r>
              <a:rPr lang="es-MX" sz="2800" dirty="0" smtClean="0">
                <a:solidFill>
                  <a:srgbClr val="7030A0"/>
                </a:solidFill>
                <a:latin typeface="Century Gothic" panose="020B0502020202020204" pitchFamily="34" charset="0"/>
              </a:rPr>
              <a:t>) </a:t>
            </a:r>
            <a:endParaRPr lang="es-MX" sz="2800" dirty="0">
              <a:solidFill>
                <a:srgbClr val="7030A0"/>
              </a:solidFill>
              <a:latin typeface="Century Gothic" panose="020B0502020202020204" pitchFamily="34" charset="0"/>
            </a:endParaRPr>
          </a:p>
        </p:txBody>
      </p:sp>
      <p:sp>
        <p:nvSpPr>
          <p:cNvPr id="5" name="CuadroTexto 4"/>
          <p:cNvSpPr txBox="1"/>
          <p:nvPr/>
        </p:nvSpPr>
        <p:spPr>
          <a:xfrm>
            <a:off x="798489" y="1966451"/>
            <a:ext cx="10612193" cy="1323439"/>
          </a:xfrm>
          <a:prstGeom prst="rect">
            <a:avLst/>
          </a:prstGeom>
          <a:noFill/>
        </p:spPr>
        <p:txBody>
          <a:bodyPr wrap="square" rtlCol="0">
            <a:spAutoFit/>
          </a:bodyPr>
          <a:lstStyle/>
          <a:p>
            <a:pPr marL="285750" indent="-285750">
              <a:buFont typeface="Wingdings" panose="05000000000000000000" pitchFamily="2" charset="2"/>
              <a:buChar char="Ø"/>
            </a:pPr>
            <a:r>
              <a:rPr lang="es-MX" sz="2000" dirty="0" smtClean="0">
                <a:latin typeface="Century Gothic" panose="020B0502020202020204" pitchFamily="34" charset="0"/>
              </a:rPr>
              <a:t>Se busca benevolencia del otro para lograr una acción o tomar una postura.</a:t>
            </a:r>
          </a:p>
          <a:p>
            <a:pPr marL="285750" indent="-285750">
              <a:buFont typeface="Wingdings" panose="05000000000000000000" pitchFamily="2" charset="2"/>
              <a:buChar char="Ø"/>
            </a:pPr>
            <a:r>
              <a:rPr lang="es-MX" sz="2000" dirty="0" smtClean="0">
                <a:latin typeface="Century Gothic" panose="020B0502020202020204" pitchFamily="34" charset="0"/>
              </a:rPr>
              <a:t>No se busca convencer, sino conmover.</a:t>
            </a:r>
          </a:p>
          <a:p>
            <a:pPr marL="285750" indent="-285750">
              <a:buFont typeface="Wingdings" panose="05000000000000000000" pitchFamily="2" charset="2"/>
              <a:buChar char="Ø"/>
            </a:pPr>
            <a:r>
              <a:rPr lang="es-MX" sz="2000" dirty="0" smtClean="0">
                <a:latin typeface="Century Gothic" panose="020B0502020202020204" pitchFamily="34" charset="0"/>
              </a:rPr>
              <a:t>Son comunes los ruegos y frases que provocan lástima.</a:t>
            </a:r>
          </a:p>
          <a:p>
            <a:pPr marL="285750" indent="-285750">
              <a:buFont typeface="Wingdings" panose="05000000000000000000" pitchFamily="2" charset="2"/>
              <a:buChar char="Ø"/>
            </a:pPr>
            <a:r>
              <a:rPr lang="es-MX" sz="2000" dirty="0" smtClean="0">
                <a:latin typeface="Century Gothic" panose="020B0502020202020204" pitchFamily="34" charset="0"/>
              </a:rPr>
              <a:t>Anula el diálogo al no ofrecer razones.</a:t>
            </a:r>
            <a:endParaRPr lang="es-MX" sz="2000" dirty="0">
              <a:latin typeface="Century Gothic" panose="020B0502020202020204" pitchFamily="34" charset="0"/>
            </a:endParaRPr>
          </a:p>
        </p:txBody>
      </p:sp>
      <p:pic>
        <p:nvPicPr>
          <p:cNvPr id="6" name="Imagen 5"/>
          <p:cNvPicPr>
            <a:picLocks noChangeAspect="1"/>
          </p:cNvPicPr>
          <p:nvPr/>
        </p:nvPicPr>
        <p:blipFill>
          <a:blip r:embed="rId2"/>
          <a:stretch>
            <a:fillRect/>
          </a:stretch>
        </p:blipFill>
        <p:spPr>
          <a:xfrm>
            <a:off x="4378816" y="3289890"/>
            <a:ext cx="6782413" cy="2531637"/>
          </a:xfrm>
          <a:prstGeom prst="rect">
            <a:avLst/>
          </a:prstGeom>
        </p:spPr>
      </p:pic>
    </p:spTree>
    <p:extLst>
      <p:ext uri="{BB962C8B-B14F-4D97-AF65-F5344CB8AC3E}">
        <p14:creationId xmlns:p14="http://schemas.microsoft.com/office/powerpoint/2010/main" val="4052569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081825" y="837127"/>
            <a:ext cx="8714245" cy="954107"/>
          </a:xfrm>
          <a:prstGeom prst="rect">
            <a:avLst/>
          </a:prstGeom>
          <a:noFill/>
        </p:spPr>
        <p:txBody>
          <a:bodyPr wrap="none" rtlCol="0">
            <a:spAutoFit/>
          </a:bodyPr>
          <a:lstStyle/>
          <a:p>
            <a:pPr algn="ctr"/>
            <a:r>
              <a:rPr lang="es-MX" sz="2800" dirty="0" smtClean="0">
                <a:solidFill>
                  <a:srgbClr val="7030A0"/>
                </a:solidFill>
                <a:latin typeface="Century Gothic" panose="020B0502020202020204" pitchFamily="34" charset="0"/>
              </a:rPr>
              <a:t>Falacias de apelación a l sentimiento o emoción</a:t>
            </a:r>
          </a:p>
          <a:p>
            <a:pPr algn="ctr"/>
            <a:r>
              <a:rPr lang="es-MX" sz="2800" dirty="0" smtClean="0">
                <a:solidFill>
                  <a:srgbClr val="7030A0"/>
                </a:solidFill>
                <a:latin typeface="Century Gothic" panose="020B0502020202020204" pitchFamily="34" charset="0"/>
              </a:rPr>
              <a:t> (Ad </a:t>
            </a:r>
            <a:r>
              <a:rPr lang="es-MX" sz="2800" dirty="0" err="1" smtClean="0">
                <a:solidFill>
                  <a:srgbClr val="7030A0"/>
                </a:solidFill>
                <a:latin typeface="Century Gothic" panose="020B0502020202020204" pitchFamily="34" charset="0"/>
              </a:rPr>
              <a:t>misericordiam</a:t>
            </a:r>
            <a:r>
              <a:rPr lang="es-MX" sz="2800" dirty="0" smtClean="0">
                <a:solidFill>
                  <a:srgbClr val="7030A0"/>
                </a:solidFill>
                <a:latin typeface="Century Gothic" panose="020B0502020202020204" pitchFamily="34" charset="0"/>
              </a:rPr>
              <a:t>) </a:t>
            </a:r>
            <a:endParaRPr lang="es-MX" sz="2800" dirty="0">
              <a:solidFill>
                <a:srgbClr val="7030A0"/>
              </a:solidFill>
              <a:latin typeface="Century Gothic" panose="020B0502020202020204" pitchFamily="34" charset="0"/>
            </a:endParaRPr>
          </a:p>
        </p:txBody>
      </p:sp>
      <p:pic>
        <p:nvPicPr>
          <p:cNvPr id="5" name="Imagen 4"/>
          <p:cNvPicPr>
            <a:picLocks noChangeAspect="1"/>
          </p:cNvPicPr>
          <p:nvPr/>
        </p:nvPicPr>
        <p:blipFill>
          <a:blip r:embed="rId2"/>
          <a:stretch>
            <a:fillRect/>
          </a:stretch>
        </p:blipFill>
        <p:spPr>
          <a:xfrm>
            <a:off x="2768958" y="2234486"/>
            <a:ext cx="5881182" cy="3803999"/>
          </a:xfrm>
          <a:prstGeom prst="rect">
            <a:avLst/>
          </a:prstGeom>
        </p:spPr>
      </p:pic>
    </p:spTree>
    <p:extLst>
      <p:ext uri="{BB962C8B-B14F-4D97-AF65-F5344CB8AC3E}">
        <p14:creationId xmlns:p14="http://schemas.microsoft.com/office/powerpoint/2010/main" val="37267426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65915" y="927279"/>
            <a:ext cx="8763938" cy="523220"/>
          </a:xfrm>
          <a:prstGeom prst="rect">
            <a:avLst/>
          </a:prstGeom>
          <a:noFill/>
        </p:spPr>
        <p:txBody>
          <a:bodyPr wrap="none" rtlCol="0">
            <a:spAutoFit/>
          </a:bodyPr>
          <a:lstStyle/>
          <a:p>
            <a:r>
              <a:rPr lang="es-MX" sz="2800" dirty="0" smtClean="0">
                <a:solidFill>
                  <a:srgbClr val="7030A0"/>
                </a:solidFill>
                <a:latin typeface="Century Gothic" panose="020B0502020202020204" pitchFamily="34" charset="0"/>
              </a:rPr>
              <a:t>Falacias de apelación a la fuerza ( Ad </a:t>
            </a:r>
            <a:r>
              <a:rPr lang="es-MX" sz="2800" dirty="0" err="1" smtClean="0">
                <a:solidFill>
                  <a:srgbClr val="7030A0"/>
                </a:solidFill>
                <a:latin typeface="Century Gothic" panose="020B0502020202020204" pitchFamily="34" charset="0"/>
              </a:rPr>
              <a:t>baculum</a:t>
            </a:r>
            <a:r>
              <a:rPr lang="es-MX" sz="2800" dirty="0" smtClean="0">
                <a:solidFill>
                  <a:srgbClr val="7030A0"/>
                </a:solidFill>
                <a:latin typeface="Century Gothic" panose="020B0502020202020204" pitchFamily="34" charset="0"/>
              </a:rPr>
              <a:t> )</a:t>
            </a:r>
            <a:endParaRPr lang="es-MX" sz="2800" dirty="0">
              <a:solidFill>
                <a:srgbClr val="7030A0"/>
              </a:solidFill>
              <a:latin typeface="Century Gothic" panose="020B0502020202020204" pitchFamily="34" charset="0"/>
            </a:endParaRPr>
          </a:p>
        </p:txBody>
      </p:sp>
      <p:sp>
        <p:nvSpPr>
          <p:cNvPr id="5" name="CuadroTexto 4"/>
          <p:cNvSpPr txBox="1"/>
          <p:nvPr/>
        </p:nvSpPr>
        <p:spPr>
          <a:xfrm>
            <a:off x="1629040" y="4832371"/>
            <a:ext cx="8100813" cy="1200329"/>
          </a:xfrm>
          <a:prstGeom prst="rect">
            <a:avLst/>
          </a:prstGeom>
          <a:noFill/>
        </p:spPr>
        <p:txBody>
          <a:bodyPr wrap="square" rtlCol="0">
            <a:spAutoFit/>
          </a:bodyPr>
          <a:lstStyle/>
          <a:p>
            <a:pPr marL="285750" indent="-285750">
              <a:buFont typeface="Wingdings" panose="05000000000000000000" pitchFamily="2" charset="2"/>
              <a:buChar char="Ø"/>
            </a:pPr>
            <a:r>
              <a:rPr lang="es-MX" sz="2400" dirty="0" smtClean="0">
                <a:latin typeface="Century Gothic" panose="020B0502020202020204" pitchFamily="34" charset="0"/>
              </a:rPr>
              <a:t>Se utiliza la fuerza para imponer una postura.</a:t>
            </a:r>
          </a:p>
          <a:p>
            <a:pPr marL="285750" indent="-285750">
              <a:buFont typeface="Wingdings" panose="05000000000000000000" pitchFamily="2" charset="2"/>
              <a:buChar char="Ø"/>
            </a:pPr>
            <a:r>
              <a:rPr lang="es-MX" sz="2400" dirty="0" smtClean="0">
                <a:latin typeface="Century Gothic" panose="020B0502020202020204" pitchFamily="34" charset="0"/>
              </a:rPr>
              <a:t>No se busca convencer, sino asustar.</a:t>
            </a:r>
          </a:p>
          <a:p>
            <a:pPr marL="285750" indent="-285750">
              <a:buFont typeface="Wingdings" panose="05000000000000000000" pitchFamily="2" charset="2"/>
              <a:buChar char="Ø"/>
            </a:pPr>
            <a:r>
              <a:rPr lang="es-MX" sz="2400" dirty="0" smtClean="0">
                <a:latin typeface="Century Gothic" panose="020B0502020202020204" pitchFamily="34" charset="0"/>
              </a:rPr>
              <a:t>Son comunes las amenazas y la coacción.</a:t>
            </a:r>
            <a:endParaRPr lang="es-MX" sz="2400" dirty="0">
              <a:latin typeface="Century Gothic" panose="020B0502020202020204" pitchFamily="34" charset="0"/>
            </a:endParaRPr>
          </a:p>
        </p:txBody>
      </p:sp>
      <p:pic>
        <p:nvPicPr>
          <p:cNvPr id="6" name="Imagen 5"/>
          <p:cNvPicPr>
            <a:picLocks noChangeAspect="1"/>
          </p:cNvPicPr>
          <p:nvPr/>
        </p:nvPicPr>
        <p:blipFill rotWithShape="1">
          <a:blip r:embed="rId2"/>
          <a:srcRect l="4253" t="8719" r="3908" b="9216"/>
          <a:stretch/>
        </p:blipFill>
        <p:spPr>
          <a:xfrm>
            <a:off x="1217051" y="1789153"/>
            <a:ext cx="8590210" cy="2704564"/>
          </a:xfrm>
          <a:prstGeom prst="rect">
            <a:avLst/>
          </a:prstGeom>
        </p:spPr>
      </p:pic>
    </p:spTree>
    <p:extLst>
      <p:ext uri="{BB962C8B-B14F-4D97-AF65-F5344CB8AC3E}">
        <p14:creationId xmlns:p14="http://schemas.microsoft.com/office/powerpoint/2010/main" val="3841310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4353059" y="1951198"/>
            <a:ext cx="3401580" cy="3878391"/>
          </a:xfrm>
          <a:prstGeom prst="rect">
            <a:avLst/>
          </a:prstGeom>
        </p:spPr>
      </p:pic>
      <p:sp>
        <p:nvSpPr>
          <p:cNvPr id="5" name="CuadroTexto 4"/>
          <p:cNvSpPr txBox="1"/>
          <p:nvPr/>
        </p:nvSpPr>
        <p:spPr>
          <a:xfrm>
            <a:off x="1790163" y="1159099"/>
            <a:ext cx="8763938" cy="523220"/>
          </a:xfrm>
          <a:prstGeom prst="rect">
            <a:avLst/>
          </a:prstGeom>
          <a:noFill/>
        </p:spPr>
        <p:txBody>
          <a:bodyPr wrap="none" rtlCol="0">
            <a:spAutoFit/>
          </a:bodyPr>
          <a:lstStyle/>
          <a:p>
            <a:r>
              <a:rPr lang="es-MX" sz="2800" dirty="0" smtClean="0">
                <a:solidFill>
                  <a:srgbClr val="7030A0"/>
                </a:solidFill>
                <a:latin typeface="Century Gothic" panose="020B0502020202020204" pitchFamily="34" charset="0"/>
              </a:rPr>
              <a:t>Falacias de apelación a la fuerza ( Ad </a:t>
            </a:r>
            <a:r>
              <a:rPr lang="es-MX" sz="2800" dirty="0" err="1" smtClean="0">
                <a:solidFill>
                  <a:srgbClr val="7030A0"/>
                </a:solidFill>
                <a:latin typeface="Century Gothic" panose="020B0502020202020204" pitchFamily="34" charset="0"/>
              </a:rPr>
              <a:t>baculum</a:t>
            </a:r>
            <a:r>
              <a:rPr lang="es-MX" sz="2800" dirty="0" smtClean="0">
                <a:solidFill>
                  <a:srgbClr val="7030A0"/>
                </a:solidFill>
                <a:latin typeface="Century Gothic" panose="020B0502020202020204" pitchFamily="34" charset="0"/>
              </a:rPr>
              <a:t> )</a:t>
            </a:r>
            <a:endParaRPr lang="es-MX" sz="2800" dirty="0">
              <a:solidFill>
                <a:srgbClr val="7030A0"/>
              </a:solidFill>
              <a:latin typeface="Century Gothic" panose="020B0502020202020204" pitchFamily="34" charset="0"/>
            </a:endParaRPr>
          </a:p>
        </p:txBody>
      </p:sp>
    </p:spTree>
    <p:extLst>
      <p:ext uri="{BB962C8B-B14F-4D97-AF65-F5344CB8AC3E}">
        <p14:creationId xmlns:p14="http://schemas.microsoft.com/office/powerpoint/2010/main" val="212199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01520" y="901521"/>
            <a:ext cx="10676321" cy="646331"/>
          </a:xfrm>
          <a:prstGeom prst="rect">
            <a:avLst/>
          </a:prstGeom>
          <a:noFill/>
        </p:spPr>
        <p:txBody>
          <a:bodyPr wrap="none" rtlCol="0">
            <a:spAutoFit/>
          </a:bodyPr>
          <a:lstStyle/>
          <a:p>
            <a:r>
              <a:rPr lang="es-MX" sz="3600" dirty="0" smtClean="0">
                <a:solidFill>
                  <a:srgbClr val="7030A0"/>
                </a:solidFill>
                <a:latin typeface="Century Gothic" panose="020B0502020202020204" pitchFamily="34" charset="0"/>
              </a:rPr>
              <a:t>El argumento contra la persona (Ad hominem)</a:t>
            </a:r>
            <a:endParaRPr lang="es-MX" sz="3600" dirty="0">
              <a:solidFill>
                <a:srgbClr val="7030A0"/>
              </a:solidFill>
              <a:latin typeface="Century Gothic" panose="020B0502020202020204" pitchFamily="34" charset="0"/>
            </a:endParaRPr>
          </a:p>
        </p:txBody>
      </p:sp>
      <p:sp>
        <p:nvSpPr>
          <p:cNvPr id="5" name="CuadroTexto 4"/>
          <p:cNvSpPr txBox="1"/>
          <p:nvPr/>
        </p:nvSpPr>
        <p:spPr>
          <a:xfrm>
            <a:off x="437883" y="2498502"/>
            <a:ext cx="4056845" cy="2677656"/>
          </a:xfrm>
          <a:prstGeom prst="rect">
            <a:avLst/>
          </a:prstGeom>
          <a:noFill/>
        </p:spPr>
        <p:txBody>
          <a:bodyPr wrap="square" rtlCol="0">
            <a:spAutoFit/>
          </a:bodyPr>
          <a:lstStyle/>
          <a:p>
            <a:pPr marL="285750" indent="-285750">
              <a:buFont typeface="Wingdings" panose="05000000000000000000" pitchFamily="2" charset="2"/>
              <a:buChar char="Ø"/>
            </a:pPr>
            <a:r>
              <a:rPr lang="es-MX" sz="2400" dirty="0" smtClean="0">
                <a:latin typeface="Century Gothic" panose="020B0502020202020204" pitchFamily="34" charset="0"/>
              </a:rPr>
              <a:t>Ataca a la persona o interlocutor.</a:t>
            </a:r>
          </a:p>
          <a:p>
            <a:pPr marL="285750" indent="-285750">
              <a:buFont typeface="Wingdings" panose="05000000000000000000" pitchFamily="2" charset="2"/>
              <a:buChar char="Ø"/>
            </a:pPr>
            <a:r>
              <a:rPr lang="es-MX" sz="2400" dirty="0" smtClean="0">
                <a:latin typeface="Century Gothic" panose="020B0502020202020204" pitchFamily="34" charset="0"/>
              </a:rPr>
              <a:t>Se basa en la descalificación del adversario.</a:t>
            </a:r>
          </a:p>
          <a:p>
            <a:pPr marL="285750" indent="-285750">
              <a:buFont typeface="Wingdings" panose="05000000000000000000" pitchFamily="2" charset="2"/>
              <a:buChar char="Ø"/>
            </a:pPr>
            <a:r>
              <a:rPr lang="es-MX" sz="2400" dirty="0" smtClean="0">
                <a:latin typeface="Century Gothic" panose="020B0502020202020204" pitchFamily="34" charset="0"/>
              </a:rPr>
              <a:t>Es común en debates y discursos políticos.</a:t>
            </a:r>
            <a:endParaRPr lang="es-MX" sz="2400" dirty="0">
              <a:latin typeface="Century Gothic" panose="020B0502020202020204" pitchFamily="34" charset="0"/>
            </a:endParaRPr>
          </a:p>
        </p:txBody>
      </p:sp>
      <p:pic>
        <p:nvPicPr>
          <p:cNvPr id="6" name="Imagen 5"/>
          <p:cNvPicPr>
            <a:picLocks noChangeAspect="1"/>
          </p:cNvPicPr>
          <p:nvPr/>
        </p:nvPicPr>
        <p:blipFill>
          <a:blip r:embed="rId2"/>
          <a:stretch>
            <a:fillRect/>
          </a:stretch>
        </p:blipFill>
        <p:spPr>
          <a:xfrm>
            <a:off x="4584880" y="2083158"/>
            <a:ext cx="7297155" cy="3957779"/>
          </a:xfrm>
          <a:prstGeom prst="rect">
            <a:avLst/>
          </a:prstGeom>
        </p:spPr>
      </p:pic>
    </p:spTree>
    <p:extLst>
      <p:ext uri="{BB962C8B-B14F-4D97-AF65-F5344CB8AC3E}">
        <p14:creationId xmlns:p14="http://schemas.microsoft.com/office/powerpoint/2010/main" val="23559513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753932" y="1648495"/>
            <a:ext cx="5913549" cy="4435162"/>
          </a:xfrm>
          <a:prstGeom prst="rect">
            <a:avLst/>
          </a:prstGeom>
        </p:spPr>
      </p:pic>
      <p:sp>
        <p:nvSpPr>
          <p:cNvPr id="5" name="CuadroTexto 4"/>
          <p:cNvSpPr txBox="1"/>
          <p:nvPr/>
        </p:nvSpPr>
        <p:spPr>
          <a:xfrm>
            <a:off x="901520" y="901521"/>
            <a:ext cx="10676321" cy="646331"/>
          </a:xfrm>
          <a:prstGeom prst="rect">
            <a:avLst/>
          </a:prstGeom>
          <a:noFill/>
        </p:spPr>
        <p:txBody>
          <a:bodyPr wrap="none" rtlCol="0">
            <a:spAutoFit/>
          </a:bodyPr>
          <a:lstStyle/>
          <a:p>
            <a:r>
              <a:rPr lang="es-MX" sz="3600" dirty="0" smtClean="0">
                <a:solidFill>
                  <a:srgbClr val="7030A0"/>
                </a:solidFill>
                <a:latin typeface="Century Gothic" panose="020B0502020202020204" pitchFamily="34" charset="0"/>
              </a:rPr>
              <a:t>El argumento contra la persona (Ad hominem)</a:t>
            </a:r>
            <a:endParaRPr lang="es-MX" sz="3600" dirty="0">
              <a:solidFill>
                <a:srgbClr val="7030A0"/>
              </a:solidFill>
              <a:latin typeface="Century Gothic" panose="020B0502020202020204" pitchFamily="34" charset="0"/>
            </a:endParaRPr>
          </a:p>
        </p:txBody>
      </p:sp>
    </p:spTree>
    <p:extLst>
      <p:ext uri="{BB962C8B-B14F-4D97-AF65-F5344CB8AC3E}">
        <p14:creationId xmlns:p14="http://schemas.microsoft.com/office/powerpoint/2010/main" val="1486399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249250" y="103031"/>
            <a:ext cx="1577676" cy="646331"/>
          </a:xfrm>
          <a:prstGeom prst="rect">
            <a:avLst/>
          </a:prstGeom>
          <a:noFill/>
        </p:spPr>
        <p:txBody>
          <a:bodyPr wrap="none" rtlCol="0">
            <a:spAutoFit/>
          </a:bodyPr>
          <a:lstStyle/>
          <a:p>
            <a:r>
              <a:rPr lang="es-MX" sz="3600" dirty="0" smtClean="0"/>
              <a:t>Índice</a:t>
            </a:r>
            <a:endParaRPr lang="es-MX" sz="3600" dirty="0"/>
          </a:p>
        </p:txBody>
      </p:sp>
      <p:sp>
        <p:nvSpPr>
          <p:cNvPr id="5" name="CuadroTexto 4"/>
          <p:cNvSpPr txBox="1"/>
          <p:nvPr/>
        </p:nvSpPr>
        <p:spPr>
          <a:xfrm>
            <a:off x="1249250" y="1159099"/>
            <a:ext cx="4129657" cy="4524315"/>
          </a:xfrm>
          <a:prstGeom prst="rect">
            <a:avLst/>
          </a:prstGeom>
          <a:noFill/>
        </p:spPr>
        <p:txBody>
          <a:bodyPr wrap="none" rtlCol="0">
            <a:spAutoFit/>
          </a:bodyPr>
          <a:lstStyle/>
          <a:p>
            <a:r>
              <a:rPr lang="es-MX" dirty="0" smtClean="0"/>
              <a:t>Introducción</a:t>
            </a:r>
          </a:p>
          <a:p>
            <a:r>
              <a:rPr lang="es-MX" dirty="0" smtClean="0"/>
              <a:t>Propósito educativo</a:t>
            </a:r>
          </a:p>
          <a:p>
            <a:r>
              <a:rPr lang="es-MX" dirty="0" smtClean="0"/>
              <a:t>Aprendizaje</a:t>
            </a:r>
          </a:p>
          <a:p>
            <a:r>
              <a:rPr lang="es-MX" dirty="0" smtClean="0"/>
              <a:t>Comparación de Falacia y Sofisma</a:t>
            </a:r>
          </a:p>
          <a:p>
            <a:r>
              <a:rPr lang="es-MX" dirty="0" smtClean="0"/>
              <a:t>Las Falacias</a:t>
            </a:r>
          </a:p>
          <a:p>
            <a:r>
              <a:rPr lang="es-MX" dirty="0" smtClean="0"/>
              <a:t>Cuándo se emplean las Falacias</a:t>
            </a:r>
          </a:p>
          <a:p>
            <a:r>
              <a:rPr lang="es-MX" dirty="0" smtClean="0"/>
              <a:t>Argumentos Falaces</a:t>
            </a:r>
          </a:p>
          <a:p>
            <a:r>
              <a:rPr lang="es-MX" dirty="0" smtClean="0"/>
              <a:t>Tipos de Falacias y ejemplos</a:t>
            </a:r>
          </a:p>
          <a:p>
            <a:r>
              <a:rPr lang="es-MX" dirty="0" smtClean="0"/>
              <a:t>Ejercicios</a:t>
            </a:r>
          </a:p>
          <a:p>
            <a:r>
              <a:rPr lang="es-MX" dirty="0" smtClean="0"/>
              <a:t>Los Sofismas</a:t>
            </a:r>
          </a:p>
          <a:p>
            <a:r>
              <a:rPr lang="es-MX" dirty="0" smtClean="0"/>
              <a:t>Cuándo se emplean las Sofismas</a:t>
            </a:r>
          </a:p>
          <a:p>
            <a:r>
              <a:rPr lang="es-MX" dirty="0" smtClean="0"/>
              <a:t>Tipos de Sofismas y ejemplos</a:t>
            </a:r>
          </a:p>
          <a:p>
            <a:r>
              <a:rPr lang="es-MX" dirty="0" smtClean="0"/>
              <a:t>Paralogismo y sus tipos</a:t>
            </a:r>
          </a:p>
          <a:p>
            <a:r>
              <a:rPr lang="es-MX" dirty="0" smtClean="0"/>
              <a:t>Conclusión</a:t>
            </a:r>
          </a:p>
          <a:p>
            <a:r>
              <a:rPr lang="es-MX" dirty="0" smtClean="0"/>
              <a:t>Ejercicios</a:t>
            </a:r>
          </a:p>
          <a:p>
            <a:r>
              <a:rPr lang="es-MX" dirty="0" smtClean="0"/>
              <a:t>Bibliografía</a:t>
            </a:r>
            <a:endParaRPr lang="es-MX" dirty="0"/>
          </a:p>
        </p:txBody>
      </p:sp>
      <p:pic>
        <p:nvPicPr>
          <p:cNvPr id="6" name="Imagen 5"/>
          <p:cNvPicPr>
            <a:picLocks noChangeAspect="1"/>
          </p:cNvPicPr>
          <p:nvPr/>
        </p:nvPicPr>
        <p:blipFill rotWithShape="1">
          <a:blip r:embed="rId2"/>
          <a:srcRect l="26441" r="28617"/>
          <a:stretch/>
        </p:blipFill>
        <p:spPr>
          <a:xfrm>
            <a:off x="7249296" y="1286448"/>
            <a:ext cx="3620473" cy="3272673"/>
          </a:xfrm>
          <a:prstGeom prst="rect">
            <a:avLst/>
          </a:prstGeom>
        </p:spPr>
      </p:pic>
    </p:spTree>
    <p:extLst>
      <p:ext uri="{BB962C8B-B14F-4D97-AF65-F5344CB8AC3E}">
        <p14:creationId xmlns:p14="http://schemas.microsoft.com/office/powerpoint/2010/main" val="14273751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2704564" y="1005122"/>
            <a:ext cx="4451663" cy="4874084"/>
          </a:xfrm>
          <a:prstGeom prst="rect">
            <a:avLst/>
          </a:prstGeom>
        </p:spPr>
      </p:pic>
      <p:sp>
        <p:nvSpPr>
          <p:cNvPr id="5" name="CuadroTexto 4"/>
          <p:cNvSpPr txBox="1"/>
          <p:nvPr/>
        </p:nvSpPr>
        <p:spPr>
          <a:xfrm>
            <a:off x="7315199" y="2768958"/>
            <a:ext cx="3815468" cy="523220"/>
          </a:xfrm>
          <a:prstGeom prst="rect">
            <a:avLst/>
          </a:prstGeom>
          <a:noFill/>
        </p:spPr>
        <p:txBody>
          <a:bodyPr wrap="none" rtlCol="0">
            <a:spAutoFit/>
          </a:bodyPr>
          <a:lstStyle/>
          <a:p>
            <a:r>
              <a:rPr lang="es-MX" sz="2800" dirty="0" smtClean="0">
                <a:latin typeface="Century Gothic" panose="020B0502020202020204" pitchFamily="34" charset="0"/>
              </a:rPr>
              <a:t>Falacia ad hominem</a:t>
            </a:r>
            <a:endParaRPr lang="es-MX" sz="2800" dirty="0">
              <a:latin typeface="Century Gothic" panose="020B0502020202020204" pitchFamily="34" charset="0"/>
            </a:endParaRPr>
          </a:p>
        </p:txBody>
      </p:sp>
    </p:spTree>
    <p:extLst>
      <p:ext uri="{BB962C8B-B14F-4D97-AF65-F5344CB8AC3E}">
        <p14:creationId xmlns:p14="http://schemas.microsoft.com/office/powerpoint/2010/main" val="3238544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65915" y="1081826"/>
            <a:ext cx="9937336" cy="523220"/>
          </a:xfrm>
          <a:prstGeom prst="rect">
            <a:avLst/>
          </a:prstGeom>
          <a:noFill/>
        </p:spPr>
        <p:txBody>
          <a:bodyPr wrap="none" rtlCol="0">
            <a:spAutoFit/>
          </a:bodyPr>
          <a:lstStyle/>
          <a:p>
            <a:r>
              <a:rPr lang="es-MX" sz="2800" dirty="0" smtClean="0">
                <a:solidFill>
                  <a:srgbClr val="FF00FF"/>
                </a:solidFill>
                <a:latin typeface="Century Gothic" panose="020B0502020202020204" pitchFamily="34" charset="0"/>
              </a:rPr>
              <a:t>Falacias de apelación a la ignorancia (Ad </a:t>
            </a:r>
            <a:r>
              <a:rPr lang="es-MX" sz="2800" dirty="0" err="1" smtClean="0">
                <a:solidFill>
                  <a:srgbClr val="FF00FF"/>
                </a:solidFill>
                <a:latin typeface="Century Gothic" panose="020B0502020202020204" pitchFamily="34" charset="0"/>
              </a:rPr>
              <a:t>ignorantiam</a:t>
            </a:r>
            <a:r>
              <a:rPr lang="es-MX" sz="2800" dirty="0" smtClean="0">
                <a:solidFill>
                  <a:srgbClr val="FF00FF"/>
                </a:solidFill>
                <a:latin typeface="Century Gothic" panose="020B0502020202020204" pitchFamily="34" charset="0"/>
              </a:rPr>
              <a:t>)</a:t>
            </a:r>
            <a:endParaRPr lang="es-MX" sz="2800" dirty="0">
              <a:solidFill>
                <a:srgbClr val="FF00FF"/>
              </a:solidFill>
              <a:latin typeface="Century Gothic" panose="020B0502020202020204" pitchFamily="34" charset="0"/>
            </a:endParaRPr>
          </a:p>
        </p:txBody>
      </p:sp>
      <p:sp>
        <p:nvSpPr>
          <p:cNvPr id="5" name="CuadroTexto 4"/>
          <p:cNvSpPr txBox="1"/>
          <p:nvPr/>
        </p:nvSpPr>
        <p:spPr>
          <a:xfrm>
            <a:off x="656824" y="2434107"/>
            <a:ext cx="5035639" cy="3046988"/>
          </a:xfrm>
          <a:prstGeom prst="rect">
            <a:avLst/>
          </a:prstGeom>
          <a:noFill/>
        </p:spPr>
        <p:txBody>
          <a:bodyPr wrap="square" rtlCol="0">
            <a:spAutoFit/>
          </a:bodyPr>
          <a:lstStyle/>
          <a:p>
            <a:pPr marL="285750" indent="-285750">
              <a:buFont typeface="Wingdings" panose="05000000000000000000" pitchFamily="2" charset="2"/>
              <a:buChar char="Ø"/>
            </a:pPr>
            <a:r>
              <a:rPr lang="es-MX" sz="2400" dirty="0" smtClean="0">
                <a:latin typeface="Century Gothic" panose="020B0502020202020204" pitchFamily="34" charset="0"/>
              </a:rPr>
              <a:t>Se apoya en la falta de conocimiento y en la falta de capacidad del oponente para presentar pruebas que refuten la afirmación.</a:t>
            </a:r>
          </a:p>
          <a:p>
            <a:pPr marL="285750" indent="-285750">
              <a:buFont typeface="Wingdings" panose="05000000000000000000" pitchFamily="2" charset="2"/>
              <a:buChar char="Ø"/>
            </a:pPr>
            <a:r>
              <a:rPr lang="es-MX" sz="2400" dirty="0" smtClean="0">
                <a:latin typeface="Century Gothic" panose="020B0502020202020204" pitchFamily="34" charset="0"/>
              </a:rPr>
              <a:t>No se ofrecen pruebas.</a:t>
            </a:r>
          </a:p>
          <a:p>
            <a:pPr marL="285750" indent="-285750">
              <a:buFont typeface="Wingdings" panose="05000000000000000000" pitchFamily="2" charset="2"/>
              <a:buChar char="Ø"/>
            </a:pPr>
            <a:r>
              <a:rPr lang="es-MX" sz="2400" dirty="0" smtClean="0">
                <a:latin typeface="Century Gothic" panose="020B0502020202020204" pitchFamily="34" charset="0"/>
              </a:rPr>
              <a:t>Busca suprimir la crítica por parte del interlocutor.</a:t>
            </a:r>
            <a:endParaRPr lang="es-MX" sz="2400" dirty="0">
              <a:latin typeface="Century Gothic" panose="020B0502020202020204" pitchFamily="34" charset="0"/>
            </a:endParaRPr>
          </a:p>
        </p:txBody>
      </p:sp>
      <p:pic>
        <p:nvPicPr>
          <p:cNvPr id="6" name="Imagen 5"/>
          <p:cNvPicPr>
            <a:picLocks noChangeAspect="1"/>
          </p:cNvPicPr>
          <p:nvPr/>
        </p:nvPicPr>
        <p:blipFill rotWithShape="1">
          <a:blip r:embed="rId2"/>
          <a:srcRect l="16020" t="5047" r="13832" b="8294"/>
          <a:stretch/>
        </p:blipFill>
        <p:spPr>
          <a:xfrm>
            <a:off x="6336405" y="1899634"/>
            <a:ext cx="4413161" cy="4093175"/>
          </a:xfrm>
          <a:prstGeom prst="rect">
            <a:avLst/>
          </a:prstGeom>
        </p:spPr>
      </p:pic>
    </p:spTree>
    <p:extLst>
      <p:ext uri="{BB962C8B-B14F-4D97-AF65-F5344CB8AC3E}">
        <p14:creationId xmlns:p14="http://schemas.microsoft.com/office/powerpoint/2010/main" val="42106560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965915" y="927279"/>
            <a:ext cx="9929321" cy="523220"/>
          </a:xfrm>
          <a:prstGeom prst="rect">
            <a:avLst/>
          </a:prstGeom>
          <a:noFill/>
        </p:spPr>
        <p:txBody>
          <a:bodyPr wrap="none" rtlCol="0">
            <a:spAutoFit/>
          </a:bodyPr>
          <a:lstStyle/>
          <a:p>
            <a:r>
              <a:rPr lang="es-MX" sz="2800" dirty="0" smtClean="0">
                <a:solidFill>
                  <a:schemeClr val="accent1"/>
                </a:solidFill>
                <a:latin typeface="Century Gothic" panose="020B0502020202020204" pitchFamily="34" charset="0"/>
              </a:rPr>
              <a:t>Falacias de apelación a la Autoridad(Ad </a:t>
            </a:r>
            <a:r>
              <a:rPr lang="es-MX" sz="2800" dirty="0" err="1" smtClean="0">
                <a:solidFill>
                  <a:schemeClr val="accent1"/>
                </a:solidFill>
                <a:latin typeface="Century Gothic" panose="020B0502020202020204" pitchFamily="34" charset="0"/>
              </a:rPr>
              <a:t>verecundiam</a:t>
            </a:r>
            <a:r>
              <a:rPr lang="es-MX" sz="2800" dirty="0" smtClean="0">
                <a:solidFill>
                  <a:schemeClr val="accent1"/>
                </a:solidFill>
                <a:latin typeface="Century Gothic" panose="020B0502020202020204" pitchFamily="34" charset="0"/>
              </a:rPr>
              <a:t>)</a:t>
            </a:r>
            <a:endParaRPr lang="es-MX" sz="2800" dirty="0">
              <a:solidFill>
                <a:schemeClr val="accent1"/>
              </a:solidFill>
              <a:latin typeface="Century Gothic" panose="020B0502020202020204" pitchFamily="34" charset="0"/>
            </a:endParaRPr>
          </a:p>
        </p:txBody>
      </p:sp>
      <p:sp>
        <p:nvSpPr>
          <p:cNvPr id="5" name="CuadroTexto 4"/>
          <p:cNvSpPr txBox="1"/>
          <p:nvPr/>
        </p:nvSpPr>
        <p:spPr>
          <a:xfrm>
            <a:off x="296213" y="4414342"/>
            <a:ext cx="11526591" cy="1569660"/>
          </a:xfrm>
          <a:prstGeom prst="rect">
            <a:avLst/>
          </a:prstGeom>
          <a:noFill/>
        </p:spPr>
        <p:txBody>
          <a:bodyPr wrap="square" rtlCol="0">
            <a:spAutoFit/>
          </a:bodyPr>
          <a:lstStyle/>
          <a:p>
            <a:pPr marL="285750" indent="-285750">
              <a:buFont typeface="Wingdings" panose="05000000000000000000" pitchFamily="2" charset="2"/>
              <a:buChar char="Ø"/>
            </a:pPr>
            <a:r>
              <a:rPr lang="es-MX" sz="2400" dirty="0" smtClean="0">
                <a:latin typeface="Century Gothic" panose="020B0502020202020204" pitchFamily="34" charset="0"/>
              </a:rPr>
              <a:t>Se apoya en la supuesta autoridad de una persona  no en la corrección de los argumentos.</a:t>
            </a:r>
          </a:p>
          <a:p>
            <a:pPr marL="285750" indent="-285750">
              <a:buFont typeface="Wingdings" panose="05000000000000000000" pitchFamily="2" charset="2"/>
              <a:buChar char="Ø"/>
            </a:pPr>
            <a:r>
              <a:rPr lang="es-MX" sz="2400" dirty="0" smtClean="0">
                <a:latin typeface="Century Gothic" panose="020B0502020202020204" pitchFamily="34" charset="0"/>
              </a:rPr>
              <a:t>No se ofrecen pruebas, solo se enuncia a la autoridad como fundamento.</a:t>
            </a:r>
          </a:p>
          <a:p>
            <a:pPr marL="285750" indent="-285750">
              <a:buFont typeface="Wingdings" panose="05000000000000000000" pitchFamily="2" charset="2"/>
              <a:buChar char="Ø"/>
            </a:pPr>
            <a:r>
              <a:rPr lang="es-MX" sz="2400" dirty="0" smtClean="0">
                <a:latin typeface="Century Gothic" panose="020B0502020202020204" pitchFamily="34" charset="0"/>
              </a:rPr>
              <a:t>Busca suprimir la crítica por parte de interlocutor.</a:t>
            </a:r>
            <a:endParaRPr lang="es-MX" sz="2400" dirty="0">
              <a:latin typeface="Century Gothic" panose="020B0502020202020204" pitchFamily="34" charset="0"/>
            </a:endParaRPr>
          </a:p>
        </p:txBody>
      </p:sp>
      <p:pic>
        <p:nvPicPr>
          <p:cNvPr id="6" name="Imagen 5"/>
          <p:cNvPicPr>
            <a:picLocks noChangeAspect="1"/>
          </p:cNvPicPr>
          <p:nvPr/>
        </p:nvPicPr>
        <p:blipFill rotWithShape="1">
          <a:blip r:embed="rId2"/>
          <a:srcRect t="47214" r="34832" b="24555"/>
          <a:stretch/>
        </p:blipFill>
        <p:spPr>
          <a:xfrm>
            <a:off x="632676" y="2226489"/>
            <a:ext cx="4915269" cy="1596980"/>
          </a:xfrm>
          <a:prstGeom prst="rect">
            <a:avLst/>
          </a:prstGeom>
        </p:spPr>
      </p:pic>
      <p:pic>
        <p:nvPicPr>
          <p:cNvPr id="7" name="Imagen 6"/>
          <p:cNvPicPr>
            <a:picLocks noChangeAspect="1"/>
          </p:cNvPicPr>
          <p:nvPr/>
        </p:nvPicPr>
        <p:blipFill rotWithShape="1">
          <a:blip r:embed="rId3"/>
          <a:srcRect l="11164" t="22215" r="49174"/>
          <a:stretch/>
        </p:blipFill>
        <p:spPr>
          <a:xfrm>
            <a:off x="5930575" y="1663075"/>
            <a:ext cx="2472744" cy="2723808"/>
          </a:xfrm>
          <a:prstGeom prst="rect">
            <a:avLst/>
          </a:prstGeom>
        </p:spPr>
      </p:pic>
    </p:spTree>
    <p:extLst>
      <p:ext uri="{BB962C8B-B14F-4D97-AF65-F5344CB8AC3E}">
        <p14:creationId xmlns:p14="http://schemas.microsoft.com/office/powerpoint/2010/main" val="2063020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8860664" y="1390467"/>
            <a:ext cx="2683748" cy="707886"/>
          </a:xfrm>
          <a:prstGeom prst="rect">
            <a:avLst/>
          </a:prstGeom>
          <a:noFill/>
        </p:spPr>
        <p:txBody>
          <a:bodyPr wrap="none" rtlCol="0">
            <a:spAutoFit/>
          </a:bodyPr>
          <a:lstStyle/>
          <a:p>
            <a:r>
              <a:rPr lang="es-MX" sz="4000" dirty="0" smtClean="0">
                <a:solidFill>
                  <a:schemeClr val="accent1"/>
                </a:solidFill>
                <a:latin typeface="Century Gothic" panose="020B0502020202020204" pitchFamily="34" charset="0"/>
              </a:rPr>
              <a:t>Ejercicio 1</a:t>
            </a:r>
            <a:endParaRPr lang="es-MX" sz="4000" dirty="0">
              <a:solidFill>
                <a:schemeClr val="accent1"/>
              </a:solidFill>
              <a:latin typeface="Century Gothic" panose="020B0502020202020204" pitchFamily="34" charset="0"/>
            </a:endParaRPr>
          </a:p>
        </p:txBody>
      </p:sp>
      <p:sp>
        <p:nvSpPr>
          <p:cNvPr id="5" name="CuadroTexto 4"/>
          <p:cNvSpPr txBox="1"/>
          <p:nvPr/>
        </p:nvSpPr>
        <p:spPr>
          <a:xfrm>
            <a:off x="502276" y="1390467"/>
            <a:ext cx="7302322" cy="4708981"/>
          </a:xfrm>
          <a:prstGeom prst="rect">
            <a:avLst/>
          </a:prstGeom>
          <a:noFill/>
        </p:spPr>
        <p:txBody>
          <a:bodyPr wrap="square" rtlCol="0">
            <a:spAutoFit/>
          </a:bodyPr>
          <a:lstStyle/>
          <a:p>
            <a:pPr algn="just"/>
            <a:r>
              <a:rPr lang="es-MX" sz="2000" dirty="0" smtClean="0">
                <a:latin typeface="Century Gothic" panose="020B0502020202020204" pitchFamily="34" charset="0"/>
              </a:rPr>
              <a:t>1.- Elegir 10 comerciales de televisión e identifica dos en cada uno, de las falacias que ya se explicaron anteriormente.</a:t>
            </a:r>
          </a:p>
          <a:p>
            <a:pPr algn="just"/>
            <a:r>
              <a:rPr lang="es-MX" sz="2000" dirty="0" smtClean="0">
                <a:latin typeface="Century Gothic" panose="020B0502020202020204" pitchFamily="34" charset="0"/>
              </a:rPr>
              <a:t>2.- Elige 3 diferentes noticieros en televisión e identifica </a:t>
            </a:r>
            <a:r>
              <a:rPr lang="es-MX" sz="2000" dirty="0">
                <a:latin typeface="Century Gothic" panose="020B0502020202020204" pitchFamily="34" charset="0"/>
              </a:rPr>
              <a:t>una en cada uno de ellos de </a:t>
            </a:r>
            <a:r>
              <a:rPr lang="es-MX" sz="2000" dirty="0" smtClean="0">
                <a:latin typeface="Century Gothic" panose="020B0502020202020204" pitchFamily="34" charset="0"/>
              </a:rPr>
              <a:t>las falacias que ya se explicaron anteriormente.</a:t>
            </a:r>
          </a:p>
          <a:p>
            <a:pPr algn="just"/>
            <a:r>
              <a:rPr lang="es-MX" sz="2000" dirty="0" smtClean="0">
                <a:latin typeface="Century Gothic" panose="020B0502020202020204" pitchFamily="34" charset="0"/>
              </a:rPr>
              <a:t>3.- Elige 5 diferentes sitios Web e identifica una falacia en cada uno de ellos, de las que ya se explicaron anteriormente.</a:t>
            </a:r>
          </a:p>
          <a:p>
            <a:pPr algn="just"/>
            <a:r>
              <a:rPr lang="es-MX" sz="2000" dirty="0" smtClean="0">
                <a:latin typeface="Century Gothic" panose="020B0502020202020204" pitchFamily="34" charset="0"/>
              </a:rPr>
              <a:t>4.- Realiza una presentación en donde expliques cada una de las falacias que identificaste tanto en los comerciales, como en los noticieros de televisión y en los sitios Web; y explica cómo se presenta la información engañosa. </a:t>
            </a:r>
          </a:p>
          <a:p>
            <a:pPr algn="just"/>
            <a:r>
              <a:rPr lang="es-MX" sz="2000" dirty="0" smtClean="0">
                <a:latin typeface="Century Gothic" panose="020B0502020202020204" pitchFamily="34" charset="0"/>
              </a:rPr>
              <a:t>Expón brevemente tu trabajo al resto del grupo.</a:t>
            </a:r>
            <a:endParaRPr lang="es-MX" sz="2000" dirty="0">
              <a:latin typeface="Century Gothic" panose="020B0502020202020204" pitchFamily="34" charset="0"/>
            </a:endParaRPr>
          </a:p>
        </p:txBody>
      </p:sp>
      <p:pic>
        <p:nvPicPr>
          <p:cNvPr id="6" name="Imagen 5"/>
          <p:cNvPicPr>
            <a:picLocks noChangeAspect="1"/>
          </p:cNvPicPr>
          <p:nvPr/>
        </p:nvPicPr>
        <p:blipFill>
          <a:blip r:embed="rId2"/>
          <a:stretch>
            <a:fillRect/>
          </a:stretch>
        </p:blipFill>
        <p:spPr>
          <a:xfrm>
            <a:off x="8177682" y="2446985"/>
            <a:ext cx="3852673" cy="3686712"/>
          </a:xfrm>
          <a:prstGeom prst="rect">
            <a:avLst/>
          </a:prstGeom>
        </p:spPr>
      </p:pic>
    </p:spTree>
    <p:extLst>
      <p:ext uri="{BB962C8B-B14F-4D97-AF65-F5344CB8AC3E}">
        <p14:creationId xmlns:p14="http://schemas.microsoft.com/office/powerpoint/2010/main" val="3086118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stretch>
            <a:fillRect/>
          </a:stretch>
        </p:blipFill>
        <p:spPr>
          <a:xfrm>
            <a:off x="102880" y="2320118"/>
            <a:ext cx="11822165" cy="2947917"/>
          </a:xfrm>
          <a:prstGeom prst="rect">
            <a:avLst/>
          </a:prstGeom>
        </p:spPr>
      </p:pic>
      <p:sp>
        <p:nvSpPr>
          <p:cNvPr id="12" name="CuadroTexto 11"/>
          <p:cNvSpPr txBox="1"/>
          <p:nvPr/>
        </p:nvSpPr>
        <p:spPr>
          <a:xfrm>
            <a:off x="8369345" y="1090216"/>
            <a:ext cx="2683748" cy="707886"/>
          </a:xfrm>
          <a:prstGeom prst="rect">
            <a:avLst/>
          </a:prstGeom>
          <a:noFill/>
        </p:spPr>
        <p:txBody>
          <a:bodyPr wrap="none" rtlCol="0">
            <a:spAutoFit/>
          </a:bodyPr>
          <a:lstStyle/>
          <a:p>
            <a:r>
              <a:rPr lang="es-MX" sz="4000" dirty="0" smtClean="0">
                <a:solidFill>
                  <a:schemeClr val="accent1"/>
                </a:solidFill>
                <a:latin typeface="Century Gothic" panose="020B0502020202020204" pitchFamily="34" charset="0"/>
              </a:rPr>
              <a:t>Ejercicio 2</a:t>
            </a:r>
            <a:endParaRPr lang="es-MX" sz="4000" dirty="0">
              <a:solidFill>
                <a:schemeClr val="accent1"/>
              </a:solidFill>
              <a:latin typeface="Century Gothic" panose="020B0502020202020204" pitchFamily="34" charset="0"/>
            </a:endParaRPr>
          </a:p>
        </p:txBody>
      </p:sp>
    </p:spTree>
    <p:extLst>
      <p:ext uri="{BB962C8B-B14F-4D97-AF65-F5344CB8AC3E}">
        <p14:creationId xmlns:p14="http://schemas.microsoft.com/office/powerpoint/2010/main" val="3452806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439236" y="95535"/>
            <a:ext cx="4923143" cy="523220"/>
          </a:xfrm>
          <a:prstGeom prst="rect">
            <a:avLst/>
          </a:prstGeom>
          <a:noFill/>
        </p:spPr>
        <p:txBody>
          <a:bodyPr wrap="none" rtlCol="0">
            <a:spAutoFit/>
          </a:bodyPr>
          <a:lstStyle/>
          <a:p>
            <a:r>
              <a:rPr lang="es-MX" sz="2800" dirty="0" smtClean="0">
                <a:solidFill>
                  <a:schemeClr val="accent1"/>
                </a:solidFill>
              </a:rPr>
              <a:t>Historieta sobre las Falacias</a:t>
            </a:r>
            <a:endParaRPr lang="es-MX" sz="2800" dirty="0">
              <a:solidFill>
                <a:schemeClr val="accent1"/>
              </a:solidFill>
            </a:endParaRPr>
          </a:p>
        </p:txBody>
      </p:sp>
      <p:sp>
        <p:nvSpPr>
          <p:cNvPr id="5" name="CuadroTexto 4"/>
          <p:cNvSpPr txBox="1"/>
          <p:nvPr/>
        </p:nvSpPr>
        <p:spPr>
          <a:xfrm>
            <a:off x="382138" y="1215494"/>
            <a:ext cx="11345839" cy="4801314"/>
          </a:xfrm>
          <a:prstGeom prst="rect">
            <a:avLst/>
          </a:prstGeom>
          <a:noFill/>
        </p:spPr>
        <p:txBody>
          <a:bodyPr wrap="square" rtlCol="0">
            <a:spAutoFit/>
          </a:bodyPr>
          <a:lstStyle/>
          <a:p>
            <a:pPr algn="just"/>
            <a:r>
              <a:rPr lang="es-MX" dirty="0"/>
              <a:t>A continuación lee con detenimiento el texto “Los políticos y la falacia de la composición abierta”, elabora una historieta de cuatro cuadros en donde se pueda apreciar el contenido del texto presentando las falacias del poder. Escribe un pequeño  texto a manera de explicación de tu historieta.</a:t>
            </a:r>
          </a:p>
          <a:p>
            <a:pPr algn="just"/>
            <a:r>
              <a:rPr lang="es-MX" dirty="0"/>
              <a:t>Los elementos de una historieta son:</a:t>
            </a:r>
          </a:p>
          <a:p>
            <a:pPr algn="just"/>
            <a:r>
              <a:rPr lang="es-MX" dirty="0"/>
              <a:t>Viñeta: es el espacio o cuadro que representa un instante de la historieta.</a:t>
            </a:r>
          </a:p>
          <a:p>
            <a:pPr algn="just"/>
            <a:r>
              <a:rPr lang="es-MX" dirty="0"/>
              <a:t>Dibujo: es la representación del ambiente donde se desarrolla la historia.</a:t>
            </a:r>
          </a:p>
          <a:p>
            <a:pPr algn="just"/>
            <a:r>
              <a:rPr lang="es-MX" dirty="0"/>
              <a:t>Globo o bocadillo: es el espacio donde se escribe lo que piensan o dicen los personajes.</a:t>
            </a:r>
          </a:p>
          <a:p>
            <a:pPr algn="just"/>
            <a:r>
              <a:rPr lang="es-MX" dirty="0"/>
              <a:t>Texto: es la parte escrita de la historieta.</a:t>
            </a:r>
          </a:p>
          <a:p>
            <a:pPr algn="just"/>
            <a:r>
              <a:rPr lang="es-MX" dirty="0"/>
              <a:t>Cartela: es aquello que dice el narrador y que apoya al desarrollo de la historia.</a:t>
            </a:r>
          </a:p>
          <a:p>
            <a:pPr algn="just"/>
            <a:r>
              <a:rPr lang="es-MX" dirty="0"/>
              <a:t>Onomatopeya: es la representación de un sonido o ruido.</a:t>
            </a:r>
          </a:p>
          <a:p>
            <a:pPr algn="just"/>
            <a:r>
              <a:rPr lang="es-MX" dirty="0"/>
              <a:t>Metáforas visuales: son gráficos que se usan para expresar contenidos relacionados con el funcionamiento psicológico o emocional de los personajes.</a:t>
            </a:r>
          </a:p>
          <a:p>
            <a:pPr algn="just"/>
            <a:r>
              <a:rPr lang="es-MX" dirty="0"/>
              <a:t>Figuras cinéticas: son gráficos que se utilizan para dar la sensación de movimiento a los personajes y los diferentes objetos.</a:t>
            </a:r>
          </a:p>
          <a:p>
            <a:pPr algn="just"/>
            <a:r>
              <a:rPr lang="es-MX" dirty="0"/>
              <a:t>Código gestual: los gestos de los personajes.</a:t>
            </a:r>
          </a:p>
          <a:p>
            <a:pPr algn="just"/>
            <a:endParaRPr lang="es-MX" dirty="0"/>
          </a:p>
        </p:txBody>
      </p:sp>
    </p:spTree>
    <p:extLst>
      <p:ext uri="{BB962C8B-B14F-4D97-AF65-F5344CB8AC3E}">
        <p14:creationId xmlns:p14="http://schemas.microsoft.com/office/powerpoint/2010/main" val="28024784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2702257" y="0"/>
            <a:ext cx="5894562" cy="646331"/>
          </a:xfrm>
          <a:prstGeom prst="rect">
            <a:avLst/>
          </a:prstGeom>
          <a:noFill/>
        </p:spPr>
        <p:txBody>
          <a:bodyPr wrap="none" rtlCol="0">
            <a:spAutoFit/>
          </a:bodyPr>
          <a:lstStyle/>
          <a:p>
            <a:pPr algn="ctr"/>
            <a:r>
              <a:rPr lang="es-MX" b="1" dirty="0"/>
              <a:t>LOS POLÍTICOS Y LA FALACIA DE LA COMPOSICIÓN </a:t>
            </a:r>
            <a:endParaRPr lang="es-MX" dirty="0"/>
          </a:p>
          <a:p>
            <a:pPr algn="ctr"/>
            <a:r>
              <a:rPr lang="es-MX" b="1" dirty="0"/>
              <a:t>Godofredo Rivera</a:t>
            </a:r>
            <a:endParaRPr lang="es-MX" dirty="0"/>
          </a:p>
        </p:txBody>
      </p:sp>
      <p:sp>
        <p:nvSpPr>
          <p:cNvPr id="5" name="CuadroTexto 4"/>
          <p:cNvSpPr txBox="1"/>
          <p:nvPr/>
        </p:nvSpPr>
        <p:spPr>
          <a:xfrm>
            <a:off x="313898" y="859809"/>
            <a:ext cx="11468669" cy="5355312"/>
          </a:xfrm>
          <a:prstGeom prst="rect">
            <a:avLst/>
          </a:prstGeom>
          <a:noFill/>
        </p:spPr>
        <p:txBody>
          <a:bodyPr wrap="square" rtlCol="0">
            <a:spAutoFit/>
          </a:bodyPr>
          <a:lstStyle/>
          <a:p>
            <a:pPr algn="just"/>
            <a:r>
              <a:rPr lang="es-MX" dirty="0"/>
              <a:t>“Votar por el político que más ‘cosas’ promete, equivale a mayores libertades como persona. La falacia de la composición abierta, la extrapolación ilimitada, son el ingrediente ideal para la esclavitud”.</a:t>
            </a:r>
          </a:p>
          <a:p>
            <a:pPr algn="just"/>
            <a:r>
              <a:rPr lang="es-MX" dirty="0"/>
              <a:t>Se está a favor de muchas cosas deseables sin prestar atención al hecho más fundamental</a:t>
            </a:r>
          </a:p>
          <a:p>
            <a:pPr algn="just"/>
            <a:r>
              <a:rPr lang="es-MX" dirty="0"/>
              <a:t>de la economía: los recursos son de forma inherente limitados y tienen usos alternativos. Y los primeros que pecan y pretenden escapar de esta gran verdad son los políticos.</a:t>
            </a:r>
          </a:p>
          <a:p>
            <a:pPr algn="just"/>
            <a:r>
              <a:rPr lang="es-MX" dirty="0"/>
              <a:t>¿Quién podría estar en contra de la salud o la educación? Nadie en su sano juicio. Pero</a:t>
            </a:r>
          </a:p>
          <a:p>
            <a:pPr algn="just"/>
            <a:r>
              <a:rPr lang="es-MX" dirty="0"/>
              <a:t>estamos pasando por alto un elemento fundamental. Estamos ante un problema de composición abierta, es decir, sin importar cuánto se haga en salud y educación, siempre se podrá hacer más. No obstante, lo anterior, hay una limitante: los recursos son finitos y tienen usos alternativos que también son valiosos.</a:t>
            </a:r>
          </a:p>
          <a:p>
            <a:pPr algn="just"/>
            <a:r>
              <a:rPr lang="es-MX" dirty="0"/>
              <a:t>Aquí surge un tema que los economistas denominan como la falacia de la composición</a:t>
            </a:r>
          </a:p>
          <a:p>
            <a:pPr algn="just"/>
            <a:r>
              <a:rPr lang="es-MX" dirty="0"/>
              <a:t>abierta, es decir, pensar que las leyes y las distintas políticas que se proponen no tienen límites fijos ni presentan costos de oportunidad (la segunda alternativa más valiosa que dejo de considerar). Así las cosas, se habla de construir más y más hospitales, más y más escuelas, más y más universidades, de hacer obligatorio el bachillerato, etcétera.</a:t>
            </a:r>
          </a:p>
          <a:p>
            <a:pPr algn="just"/>
            <a:r>
              <a:rPr lang="es-MX" dirty="0"/>
              <a:t>La educación, la salud o la infraestructura, sin dudas son deseables, pero, ¿se podría dedicar todo el PIB a esos rubros? Obvio no (y sería totalmente indeseable; es como si a un individuo se le obligara a gastar todo su ingreso en tratamientos médicos, una verdadera aberración</a:t>
            </a:r>
            <a:r>
              <a:rPr lang="es-MX" dirty="0" smtClean="0"/>
              <a:t>).</a:t>
            </a:r>
            <a:endParaRPr lang="es-MX" dirty="0"/>
          </a:p>
        </p:txBody>
      </p:sp>
    </p:spTree>
    <p:extLst>
      <p:ext uri="{BB962C8B-B14F-4D97-AF65-F5344CB8AC3E}">
        <p14:creationId xmlns:p14="http://schemas.microsoft.com/office/powerpoint/2010/main" val="33674763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86855" y="928048"/>
            <a:ext cx="11300345" cy="5016758"/>
          </a:xfrm>
          <a:prstGeom prst="rect">
            <a:avLst/>
          </a:prstGeom>
          <a:noFill/>
        </p:spPr>
        <p:txBody>
          <a:bodyPr wrap="square" rtlCol="0">
            <a:spAutoFit/>
          </a:bodyPr>
          <a:lstStyle/>
          <a:p>
            <a:pPr algn="just"/>
            <a:r>
              <a:rPr lang="es-MX" sz="1600" dirty="0"/>
              <a:t>México tiene uno de los presupuestos más altos para educación y los resultados son inferiores al de otras naciones que dedican menos recursos a dichos rubros. Lo mismo en salud.</a:t>
            </a:r>
          </a:p>
          <a:p>
            <a:pPr algn="just"/>
            <a:r>
              <a:rPr lang="es-MX" sz="1600" dirty="0"/>
              <a:t>Entre más gasto público se destina a un rubro, mayores tendrán que ser los impuestos para</a:t>
            </a:r>
          </a:p>
          <a:p>
            <a:pPr algn="just"/>
            <a:r>
              <a:rPr lang="es-MX" sz="1600" dirty="0"/>
              <a:t>sufragarlo. Y no olvidar que cuando se demanda cualquier política sin límites fijos (ejemplo: las políticas ambientales), se deja afuera el concepto de los intercambios. Eso es lo que hace que tales exigencias sean de composición abierta en lo tocante a las cantidades de dinero que se requieren y con frecuencia a las restricciones que se imponen a la libertad de los individuos para hacer cumplir estas demandas.</a:t>
            </a:r>
          </a:p>
          <a:p>
            <a:pPr algn="just"/>
            <a:r>
              <a:rPr lang="es-MX" sz="1600" dirty="0"/>
              <a:t>Si construyo y construyo universidades en un lugar donde la industria y los negocios son</a:t>
            </a:r>
          </a:p>
          <a:p>
            <a:pPr algn="just"/>
            <a:r>
              <a:rPr lang="es-MX" sz="1600" dirty="0"/>
              <a:t>escasos, estaré dilapidando recursos y sólo obtendré desempleados. Si tomo en cuenta el intercambio, sólo construiré los colegios que vayan acorde a la demanda del mercado. Esta cruda realidad es la que no aceptan los ignorantes, en especial los políticos.</a:t>
            </a:r>
          </a:p>
          <a:p>
            <a:pPr algn="just"/>
            <a:r>
              <a:rPr lang="es-MX" sz="1600" dirty="0"/>
              <a:t>Las exigencias sin límites fijos son un mandato para burocracias gubernamentales cada vez más amplias, con presupuestos y poderes cada vez más poderosos.</a:t>
            </a:r>
          </a:p>
          <a:p>
            <a:pPr algn="just"/>
            <a:r>
              <a:rPr lang="es-MX" sz="1600" dirty="0"/>
              <a:t>Por ejemplo: hace unos días la Comisión Federal de Competencia hizo ejemplo de una extrapolación ilimitada, de una verdadera falacia de la composición abierta: Pensar que una fusión entre dos empresas de telecomunicaciones resultaría en otro monopolio. Así, lo mejor fue combatir (prohibir la fusión) al monopolio desde sus “inicios”. Lamentable, porque el costo será enorme para los consumidores de telefonía celular. Como bien afirma el economista liberal Thomas </a:t>
            </a:r>
            <a:r>
              <a:rPr lang="es-MX" sz="1600" dirty="0" err="1"/>
              <a:t>Sowell</a:t>
            </a:r>
            <a:r>
              <a:rPr lang="es-MX" sz="1600" dirty="0"/>
              <a:t>, “si se ha de creer en las extrapolaciones ilimitadas, mediante tal razonamiento, el hecho de que la temperatura haya aumentado 10 grados desde el amanecer significa que todos estaremos achicharrados antes de fin de mes</a:t>
            </a:r>
            <a:r>
              <a:rPr lang="es-MX" sz="1600" dirty="0" smtClean="0"/>
              <a:t>”.</a:t>
            </a:r>
            <a:endParaRPr lang="es-MX" sz="1600" dirty="0"/>
          </a:p>
        </p:txBody>
      </p:sp>
    </p:spTree>
    <p:extLst>
      <p:ext uri="{BB962C8B-B14F-4D97-AF65-F5344CB8AC3E}">
        <p14:creationId xmlns:p14="http://schemas.microsoft.com/office/powerpoint/2010/main" val="8970331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82139" y="1050881"/>
            <a:ext cx="11559652" cy="5062924"/>
          </a:xfrm>
          <a:prstGeom prst="rect">
            <a:avLst/>
          </a:prstGeom>
          <a:noFill/>
        </p:spPr>
        <p:txBody>
          <a:bodyPr wrap="square" rtlCol="0">
            <a:spAutoFit/>
          </a:bodyPr>
          <a:lstStyle/>
          <a:p>
            <a:pPr algn="just"/>
            <a:r>
              <a:rPr lang="es-MX" sz="1700" dirty="0"/>
              <a:t>¿Por qué este argumento amigo lector? Porque ya hay candidatos en los principales partidos políticos y ya empiezan a llenarnos de promesas incumplibles o que requerirían de un altísimo costo para llevarlas a cabo. Algunos políticos, por ejemplo: quieren que México tenga los niveles de contaminación de los países escandinavos y pretenden imponer leyes draconianas para el sector productivo, sin pensar en el alto costo y pasando por alto que dichas naciones atravesaron por un proceso de crecimiento intenso que ha estado ausente en México.</a:t>
            </a:r>
          </a:p>
          <a:p>
            <a:pPr algn="just"/>
            <a:r>
              <a:rPr lang="es-MX" sz="1700" dirty="0"/>
              <a:t>Otros más nos hablan de construir estados de bienestar costosísimos en términos fiscales</a:t>
            </a:r>
          </a:p>
          <a:p>
            <a:pPr algn="just"/>
            <a:r>
              <a:rPr lang="es-MX" sz="1700" dirty="0"/>
              <a:t>y que simplemente son financieramente inviables para México. Nuevamente, la falacia de la composición abierta hace su aparición.</a:t>
            </a:r>
          </a:p>
          <a:p>
            <a:pPr algn="just"/>
            <a:r>
              <a:rPr lang="es-MX" sz="1700" dirty="0"/>
              <a:t>Hace unos años nos dijeron que invertir en salud y educación sería lo mejor para México y</a:t>
            </a:r>
          </a:p>
          <a:p>
            <a:pPr algn="just"/>
            <a:r>
              <a:rPr lang="es-MX" sz="1700" dirty="0"/>
              <a:t>hoy vemos los deleznables resultados: educación de mala calidad, servicios de salud costosos y pésimos y una buena parte del gasto público dedicado a cubrir las pensiones de una gigantesca burocracia médica y magisterial.</a:t>
            </a:r>
          </a:p>
          <a:p>
            <a:pPr algn="just"/>
            <a:r>
              <a:rPr lang="es-MX" sz="1700" dirty="0"/>
              <a:t>Así no se hacen las cosas, pero los políticos piensan más en maximizar los votos por lo que</a:t>
            </a:r>
          </a:p>
          <a:p>
            <a:pPr algn="just"/>
            <a:r>
              <a:rPr lang="es-MX" sz="1700" dirty="0"/>
              <a:t>siempre se refugian en temas electoreros (más becas para todos, prepa sí, más guarderías,</a:t>
            </a:r>
          </a:p>
          <a:p>
            <a:pPr algn="just"/>
            <a:r>
              <a:rPr lang="es-MX" sz="1700" dirty="0"/>
              <a:t>más dinero a madres solteras, más hospitales y escuelas, más subsidio a pequeñas y medianas empresas, más bancos de desarrollo y un larguísimo etcétera) en lugar de pensar en que cada política pública que se propone implica un costo que puede ser altísimo en función del uso alternativo de los recursos y, lo peor, un costo para las libertades individuales.</a:t>
            </a:r>
          </a:p>
        </p:txBody>
      </p:sp>
    </p:spTree>
    <p:extLst>
      <p:ext uri="{BB962C8B-B14F-4D97-AF65-F5344CB8AC3E}">
        <p14:creationId xmlns:p14="http://schemas.microsoft.com/office/powerpoint/2010/main" val="35845206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91318" y="955343"/>
            <a:ext cx="10890914" cy="1200329"/>
          </a:xfrm>
          <a:prstGeom prst="rect">
            <a:avLst/>
          </a:prstGeom>
          <a:noFill/>
        </p:spPr>
        <p:txBody>
          <a:bodyPr wrap="square" rtlCol="0">
            <a:spAutoFit/>
          </a:bodyPr>
          <a:lstStyle/>
          <a:p>
            <a:pPr algn="just"/>
            <a:r>
              <a:rPr lang="es-MX" dirty="0"/>
              <a:t>No lo olvide amigo lector, si vota por el político que más “cosas” promete, perderá mayores</a:t>
            </a:r>
          </a:p>
          <a:p>
            <a:pPr algn="just"/>
            <a:r>
              <a:rPr lang="es-MX" dirty="0"/>
              <a:t>libertades como persona. </a:t>
            </a:r>
            <a:r>
              <a:rPr lang="es-MX" dirty="0" err="1"/>
              <a:t>Probadísimo</a:t>
            </a:r>
            <a:r>
              <a:rPr lang="es-MX" dirty="0"/>
              <a:t>. Políticas públicas sin límite son la antesala del infierno, son la antesala del endeudamiento y alza de impuestos. La falacia de la composición abierta, la extrapolación ilimitada, son el ingrediente ideal para la esclavitud. No lo olvide</a:t>
            </a:r>
            <a:r>
              <a:rPr lang="es-MX" dirty="0" smtClean="0"/>
              <a:t>.</a:t>
            </a:r>
            <a:endParaRPr lang="es-MX" dirty="0"/>
          </a:p>
        </p:txBody>
      </p:sp>
      <p:pic>
        <p:nvPicPr>
          <p:cNvPr id="5" name="Imagen 4"/>
          <p:cNvPicPr>
            <a:picLocks noChangeAspect="1"/>
          </p:cNvPicPr>
          <p:nvPr/>
        </p:nvPicPr>
        <p:blipFill>
          <a:blip r:embed="rId2"/>
          <a:stretch>
            <a:fillRect/>
          </a:stretch>
        </p:blipFill>
        <p:spPr>
          <a:xfrm>
            <a:off x="641445" y="2333093"/>
            <a:ext cx="11136573" cy="3740557"/>
          </a:xfrm>
          <a:prstGeom prst="rect">
            <a:avLst/>
          </a:prstGeom>
        </p:spPr>
      </p:pic>
    </p:spTree>
    <p:extLst>
      <p:ext uri="{BB962C8B-B14F-4D97-AF65-F5344CB8AC3E}">
        <p14:creationId xmlns:p14="http://schemas.microsoft.com/office/powerpoint/2010/main" val="518914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1DA47618-776F-4454-A39C-E41997389177}"/>
              </a:ext>
            </a:extLst>
          </p:cNvPr>
          <p:cNvSpPr>
            <a:spLocks noGrp="1"/>
          </p:cNvSpPr>
          <p:nvPr>
            <p:ph type="title"/>
          </p:nvPr>
        </p:nvSpPr>
        <p:spPr/>
        <p:txBody>
          <a:bodyPr>
            <a:normAutofit/>
          </a:bodyPr>
          <a:lstStyle/>
          <a:p>
            <a:pPr algn="ctr"/>
            <a:r>
              <a:rPr lang="es-MX" sz="4000" b="1" i="1" dirty="0"/>
              <a:t>Introducción </a:t>
            </a:r>
          </a:p>
        </p:txBody>
      </p:sp>
      <p:sp>
        <p:nvSpPr>
          <p:cNvPr id="3" name="Marcador de contenido 2">
            <a:extLst>
              <a:ext uri="{FF2B5EF4-FFF2-40B4-BE49-F238E27FC236}">
                <a16:creationId xmlns="" xmlns:a16="http://schemas.microsoft.com/office/drawing/2014/main" id="{758E7315-ABBD-45F4-8D8F-70729C8CEBFE}"/>
              </a:ext>
            </a:extLst>
          </p:cNvPr>
          <p:cNvSpPr>
            <a:spLocks noGrp="1"/>
          </p:cNvSpPr>
          <p:nvPr>
            <p:ph idx="1"/>
          </p:nvPr>
        </p:nvSpPr>
        <p:spPr/>
        <p:txBody>
          <a:bodyPr/>
          <a:lstStyle/>
          <a:p>
            <a:pPr marL="0" indent="0" algn="just">
              <a:buNone/>
            </a:pPr>
            <a:r>
              <a:rPr lang="es-MX" sz="2400" b="1" dirty="0"/>
              <a:t>La lógica: </a:t>
            </a:r>
            <a:r>
              <a:rPr lang="es-MX" sz="2400" dirty="0"/>
              <a:t>Es la ciencia por la cual conocemos las leyes que deben cumplirse para que los razonamientos sean correctos. Todos los procesos discursivos que contrarían tales leyes constituyen razonamientos inválidos, algunos de los cuales, tiene un aspecto de un raciocinio correcto, y en tal caso se denominan falacias.</a:t>
            </a:r>
          </a:p>
          <a:p>
            <a:pPr marL="0" indent="0">
              <a:buNone/>
            </a:pPr>
            <a:endParaRPr lang="es-MX" dirty="0"/>
          </a:p>
        </p:txBody>
      </p:sp>
    </p:spTree>
    <p:extLst>
      <p:ext uri="{BB962C8B-B14F-4D97-AF65-F5344CB8AC3E}">
        <p14:creationId xmlns:p14="http://schemas.microsoft.com/office/powerpoint/2010/main" val="29958653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C014BF94-4DFC-4A65-99BF-76277891EA0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B255C7B1-10DA-4D61-B560-5E1F081B347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 xmlns:a16="http://schemas.microsoft.com/office/drawing/2014/main" id="{B94431E4-B659-4F84-A129-09120F978D00}"/>
              </a:ext>
            </a:extLst>
          </p:cNvPr>
          <p:cNvSpPr>
            <a:spLocks noGrp="1"/>
          </p:cNvSpPr>
          <p:nvPr>
            <p:ph type="title"/>
          </p:nvPr>
        </p:nvSpPr>
        <p:spPr>
          <a:xfrm>
            <a:off x="1121028" y="948706"/>
            <a:ext cx="4507707" cy="1049235"/>
          </a:xfrm>
        </p:spPr>
        <p:txBody>
          <a:bodyPr>
            <a:normAutofit/>
          </a:bodyPr>
          <a:lstStyle/>
          <a:p>
            <a:pPr algn="ctr"/>
            <a:r>
              <a:rPr lang="es-MX" b="1"/>
              <a:t>Los sofismas </a:t>
            </a:r>
          </a:p>
        </p:txBody>
      </p:sp>
      <p:pic>
        <p:nvPicPr>
          <p:cNvPr id="14" name="Picture 13">
            <a:extLst>
              <a:ext uri="{FF2B5EF4-FFF2-40B4-BE49-F238E27FC236}">
                <a16:creationId xmlns="" xmlns:a16="http://schemas.microsoft.com/office/drawing/2014/main" id="{88C29B8B-A62C-43CE-92FF-12EAA1D01B53}"/>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t="474" r="60419" b="36564"/>
          <a:stretch/>
        </p:blipFill>
        <p:spPr>
          <a:xfrm>
            <a:off x="1125460" y="643464"/>
            <a:ext cx="4526280" cy="155448"/>
          </a:xfrm>
          <a:prstGeom prst="rect">
            <a:avLst/>
          </a:prstGeom>
          <a:noFill/>
          <a:ln>
            <a:noFill/>
          </a:ln>
        </p:spPr>
      </p:pic>
      <p:sp>
        <p:nvSpPr>
          <p:cNvPr id="3" name="Marcador de contenido 2">
            <a:extLst>
              <a:ext uri="{FF2B5EF4-FFF2-40B4-BE49-F238E27FC236}">
                <a16:creationId xmlns="" xmlns:a16="http://schemas.microsoft.com/office/drawing/2014/main" id="{558F4C49-F950-42C1-9178-7A79EB7C78C9}"/>
              </a:ext>
            </a:extLst>
          </p:cNvPr>
          <p:cNvSpPr>
            <a:spLocks noGrp="1"/>
          </p:cNvSpPr>
          <p:nvPr>
            <p:ph idx="1"/>
          </p:nvPr>
        </p:nvSpPr>
        <p:spPr>
          <a:xfrm>
            <a:off x="0" y="1510748"/>
            <a:ext cx="6094108" cy="4187686"/>
          </a:xfrm>
        </p:spPr>
        <p:txBody>
          <a:bodyPr>
            <a:normAutofit fontScale="92500" lnSpcReduction="20000"/>
          </a:bodyPr>
          <a:lstStyle/>
          <a:p>
            <a:pPr marL="0" indent="0">
              <a:lnSpc>
                <a:spcPct val="110000"/>
              </a:lnSpc>
              <a:buNone/>
            </a:pPr>
            <a:r>
              <a:rPr lang="es-MX" sz="2400" b="1" dirty="0"/>
              <a:t>Que es</a:t>
            </a:r>
            <a:r>
              <a:rPr lang="es-MX" sz="2400" b="1" dirty="0">
                <a:latin typeface="Arial" panose="020B0604020202020204" pitchFamily="34" charset="0"/>
                <a:cs typeface="Arial" panose="020B0604020202020204" pitchFamily="34" charset="0"/>
              </a:rPr>
              <a:t>?</a:t>
            </a:r>
            <a:endParaRPr lang="es-MX" sz="2400" b="1" dirty="0"/>
          </a:p>
          <a:p>
            <a:pPr>
              <a:lnSpc>
                <a:spcPct val="110000"/>
              </a:lnSpc>
            </a:pPr>
            <a:r>
              <a:rPr lang="es-MX" sz="2400" dirty="0"/>
              <a:t>Un sofisma es una refutación o silogismo aparente, con objetivo de defender algo falso confundiendo al oyente o interlocutor, mediante una argucia en la argumentación.</a:t>
            </a:r>
          </a:p>
          <a:p>
            <a:pPr>
              <a:lnSpc>
                <a:spcPct val="110000"/>
              </a:lnSpc>
            </a:pPr>
            <a:r>
              <a:rPr lang="es-MX" sz="2400" dirty="0"/>
              <a:t>Sofisma es cualquier declaración falsa que aparenta haber sido obtenida mediante una metodología sistemática.</a:t>
            </a:r>
          </a:p>
          <a:p>
            <a:pPr>
              <a:lnSpc>
                <a:spcPct val="110000"/>
              </a:lnSpc>
            </a:pPr>
            <a:r>
              <a:rPr lang="es-MX" sz="2400" dirty="0"/>
              <a:t>Un sofisma es un patrón de razonamiento incorrecto, una trampa dialéctica o retórica.</a:t>
            </a:r>
          </a:p>
          <a:p>
            <a:pPr marL="0" indent="0">
              <a:lnSpc>
                <a:spcPct val="110000"/>
              </a:lnSpc>
              <a:buNone/>
            </a:pPr>
            <a:endParaRPr lang="es-MX" sz="1600" dirty="0"/>
          </a:p>
        </p:txBody>
      </p:sp>
      <p:pic>
        <p:nvPicPr>
          <p:cNvPr id="5" name="Imagen 4">
            <a:extLst>
              <a:ext uri="{FF2B5EF4-FFF2-40B4-BE49-F238E27FC236}">
                <a16:creationId xmlns="" xmlns:a16="http://schemas.microsoft.com/office/drawing/2014/main" id="{BC3D43C1-6954-4335-8E8F-CA814D61BBE2}"/>
              </a:ext>
            </a:extLst>
          </p:cNvPr>
          <p:cNvPicPr>
            <a:picLocks noChangeAspect="1"/>
          </p:cNvPicPr>
          <p:nvPr/>
        </p:nvPicPr>
        <p:blipFill>
          <a:blip r:embed="rId3"/>
          <a:stretch>
            <a:fillRect/>
          </a:stretch>
        </p:blipFill>
        <p:spPr>
          <a:xfrm>
            <a:off x="6094411" y="1895853"/>
            <a:ext cx="4960442" cy="2480221"/>
          </a:xfrm>
          <a:prstGeom prst="rect">
            <a:avLst/>
          </a:prstGeom>
        </p:spPr>
      </p:pic>
      <p:pic>
        <p:nvPicPr>
          <p:cNvPr id="16" name="Picture 15">
            <a:extLst>
              <a:ext uri="{FF2B5EF4-FFF2-40B4-BE49-F238E27FC236}">
                <a16:creationId xmlns="" xmlns:a16="http://schemas.microsoft.com/office/drawing/2014/main" id="{F873EA42-E9E9-4806-A9F6-1718BE38B727}"/>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t="1538" b="-1538"/>
          <a:stretch/>
        </p:blipFill>
        <p:spPr>
          <a:xfrm>
            <a:off x="0" y="6119336"/>
            <a:ext cx="12192000" cy="742950"/>
          </a:xfrm>
          <a:prstGeom prst="rect">
            <a:avLst/>
          </a:prstGeom>
        </p:spPr>
      </p:pic>
      <p:cxnSp>
        <p:nvCxnSpPr>
          <p:cNvPr id="18" name="Straight Connector 17">
            <a:extLst>
              <a:ext uri="{FF2B5EF4-FFF2-40B4-BE49-F238E27FC236}">
                <a16:creationId xmlns="" xmlns:a16="http://schemas.microsoft.com/office/drawing/2014/main" id="{A99D5523-0BC8-4D5A-871C-69C0725E7363}"/>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9472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5143F8E-DB33-4B11-9778-6677BFA22140}"/>
              </a:ext>
            </a:extLst>
          </p:cNvPr>
          <p:cNvSpPr>
            <a:spLocks noGrp="1"/>
          </p:cNvSpPr>
          <p:nvPr>
            <p:ph type="title"/>
          </p:nvPr>
        </p:nvSpPr>
        <p:spPr/>
        <p:txBody>
          <a:bodyPr/>
          <a:lstStyle/>
          <a:p>
            <a:pPr algn="ctr"/>
            <a:r>
              <a:rPr lang="es-MX" b="1" dirty="0"/>
              <a:t>Cuando se emplea </a:t>
            </a:r>
          </a:p>
        </p:txBody>
      </p:sp>
      <p:sp>
        <p:nvSpPr>
          <p:cNvPr id="3" name="Marcador de contenido 2">
            <a:extLst>
              <a:ext uri="{FF2B5EF4-FFF2-40B4-BE49-F238E27FC236}">
                <a16:creationId xmlns="" xmlns:a16="http://schemas.microsoft.com/office/drawing/2014/main" id="{38600200-EF86-4D0F-982B-B52596F2770C}"/>
              </a:ext>
            </a:extLst>
          </p:cNvPr>
          <p:cNvSpPr>
            <a:spLocks noGrp="1"/>
          </p:cNvSpPr>
          <p:nvPr>
            <p:ph idx="1"/>
          </p:nvPr>
        </p:nvSpPr>
        <p:spPr/>
        <p:txBody>
          <a:bodyPr/>
          <a:lstStyle/>
          <a:p>
            <a:pPr marL="0" indent="0" algn="just">
              <a:buNone/>
            </a:pPr>
            <a:r>
              <a:rPr lang="es-MX" sz="2400" dirty="0" smtClean="0"/>
              <a:t>Se </a:t>
            </a:r>
            <a:r>
              <a:rPr lang="es-MX" sz="2400" dirty="0"/>
              <a:t>usará para avanzar una conclusión errónea, para despreciar o evitar los argumentos válidos de los demás sin tener contra-argumentación. Los sofismas se atacan a la forma en </a:t>
            </a:r>
            <a:r>
              <a:rPr lang="es-MX" sz="2400" dirty="0" smtClean="0"/>
              <a:t>lugar del </a:t>
            </a:r>
            <a:r>
              <a:rPr lang="es-MX" sz="2400" dirty="0"/>
              <a:t>fondo y tienen la apariencia de un razonamiento correcto. </a:t>
            </a:r>
            <a:endParaRPr lang="es-MX" dirty="0"/>
          </a:p>
        </p:txBody>
      </p:sp>
    </p:spTree>
    <p:extLst>
      <p:ext uri="{BB962C8B-B14F-4D97-AF65-F5344CB8AC3E}">
        <p14:creationId xmlns:p14="http://schemas.microsoft.com/office/powerpoint/2010/main" val="4863248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B06D417-34EA-442F-A1A7-1289D2ECD8F7}"/>
              </a:ext>
            </a:extLst>
          </p:cNvPr>
          <p:cNvSpPr>
            <a:spLocks noGrp="1"/>
          </p:cNvSpPr>
          <p:nvPr>
            <p:ph type="title"/>
          </p:nvPr>
        </p:nvSpPr>
        <p:spPr/>
        <p:txBody>
          <a:bodyPr/>
          <a:lstStyle/>
          <a:p>
            <a:r>
              <a:rPr lang="es-MX" dirty="0"/>
              <a:t>Tipos de sofismas y ejemplos </a:t>
            </a:r>
          </a:p>
        </p:txBody>
      </p:sp>
      <p:sp>
        <p:nvSpPr>
          <p:cNvPr id="3" name="Marcador de contenido 2">
            <a:extLst>
              <a:ext uri="{FF2B5EF4-FFF2-40B4-BE49-F238E27FC236}">
                <a16:creationId xmlns="" xmlns:a16="http://schemas.microsoft.com/office/drawing/2014/main" id="{FA5E978A-D0E7-476F-B665-259E0693979D}"/>
              </a:ext>
            </a:extLst>
          </p:cNvPr>
          <p:cNvSpPr>
            <a:spLocks noGrp="1"/>
          </p:cNvSpPr>
          <p:nvPr>
            <p:ph idx="1"/>
          </p:nvPr>
        </p:nvSpPr>
        <p:spPr>
          <a:xfrm>
            <a:off x="0" y="1550631"/>
            <a:ext cx="12192000" cy="4558621"/>
          </a:xfrm>
        </p:spPr>
        <p:txBody>
          <a:bodyPr>
            <a:normAutofit fontScale="92500" lnSpcReduction="20000"/>
          </a:bodyPr>
          <a:lstStyle/>
          <a:p>
            <a:pPr>
              <a:buFont typeface="Wingdings" panose="05000000000000000000" pitchFamily="2" charset="2"/>
              <a:buChar char="Ø"/>
            </a:pPr>
            <a:r>
              <a:rPr lang="es-MX" b="1" dirty="0"/>
              <a:t>Sofismas de equivocidad: </a:t>
            </a:r>
            <a:r>
              <a:rPr lang="es-MX" dirty="0"/>
              <a:t>Cuando dentro de un mismo razonamiento un término se toma una vez con un significado y otra vez con otro significado, puede resultar un </a:t>
            </a:r>
            <a:r>
              <a:rPr lang="es-MX" dirty="0" err="1"/>
              <a:t>paralogismo.</a:t>
            </a:r>
            <a:r>
              <a:rPr lang="es-MX" i="1" u="sng" dirty="0" err="1"/>
              <a:t>Ej</a:t>
            </a:r>
            <a:r>
              <a:rPr lang="es-MX" i="1" u="sng" dirty="0"/>
              <a:t>: El fin de las cosas es su perfección--La muerte es el fin de la vida La muerte es la perfección de la vida</a:t>
            </a:r>
          </a:p>
          <a:p>
            <a:endParaRPr lang="es-MX" dirty="0"/>
          </a:p>
          <a:p>
            <a:pPr>
              <a:buFont typeface="Wingdings" panose="05000000000000000000" pitchFamily="2" charset="2"/>
              <a:buChar char="Ø"/>
            </a:pPr>
            <a:r>
              <a:rPr lang="es-MX" b="1" dirty="0"/>
              <a:t>Sofismas de distinta suposición</a:t>
            </a:r>
            <a:r>
              <a:rPr lang="es-MX" dirty="0"/>
              <a:t>: Dentro de los sofismas por homonimia están aquellos que provienen de distinta "suposición" que en cada premisa tiene un término común. La falla consiste en razonar como si el término mantuviese contante su suposición, cuando en realidad ella varía. </a:t>
            </a:r>
            <a:r>
              <a:rPr lang="es-MX" i="1" u="sng" dirty="0" err="1"/>
              <a:t>Ej</a:t>
            </a:r>
            <a:r>
              <a:rPr lang="es-MX" i="1" u="sng" dirty="0"/>
              <a:t>: Mozart es músico--Músico es palabra esdrújula--Mozart es palabra esdrújula</a:t>
            </a:r>
          </a:p>
          <a:p>
            <a:endParaRPr lang="es-MX" dirty="0"/>
          </a:p>
          <a:p>
            <a:pPr>
              <a:buFont typeface="Wingdings" panose="05000000000000000000" pitchFamily="2" charset="2"/>
              <a:buChar char="Ø"/>
            </a:pPr>
            <a:r>
              <a:rPr lang="es-MX" b="1" dirty="0"/>
              <a:t>Sofismas de anfibología: </a:t>
            </a:r>
            <a:r>
              <a:rPr lang="es-MX" dirty="0"/>
              <a:t>Cuando la ambigüedad no está encerrada en un término determinado, sino que afecta a toda una proposición, el paralogismo que de allí puede resultar se llama "falacia de anfibología". </a:t>
            </a:r>
            <a:r>
              <a:rPr lang="es-MX" i="1" u="sng" dirty="0" err="1"/>
              <a:t>Ej</a:t>
            </a:r>
            <a:r>
              <a:rPr lang="es-MX" i="1" u="sng" dirty="0"/>
              <a:t>: Puedo caminar y no caminar--Pero caminar y no caminar es imposible--Puedo lo imposible</a:t>
            </a:r>
          </a:p>
        </p:txBody>
      </p:sp>
    </p:spTree>
    <p:extLst>
      <p:ext uri="{BB962C8B-B14F-4D97-AF65-F5344CB8AC3E}">
        <p14:creationId xmlns:p14="http://schemas.microsoft.com/office/powerpoint/2010/main" val="35794022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3C85608-139E-41EC-BDC9-2D835B368ECC}"/>
              </a:ext>
            </a:extLst>
          </p:cNvPr>
          <p:cNvSpPr>
            <a:spLocks noGrp="1"/>
          </p:cNvSpPr>
          <p:nvPr>
            <p:ph type="title"/>
          </p:nvPr>
        </p:nvSpPr>
        <p:spPr/>
        <p:txBody>
          <a:bodyPr/>
          <a:lstStyle/>
          <a:p>
            <a:pPr algn="ctr"/>
            <a:r>
              <a:rPr lang="es-MX" b="1" dirty="0"/>
              <a:t>Paralogismo</a:t>
            </a:r>
          </a:p>
        </p:txBody>
      </p:sp>
      <p:sp>
        <p:nvSpPr>
          <p:cNvPr id="3" name="Marcador de contenido 2">
            <a:extLst>
              <a:ext uri="{FF2B5EF4-FFF2-40B4-BE49-F238E27FC236}">
                <a16:creationId xmlns="" xmlns:a16="http://schemas.microsoft.com/office/drawing/2014/main" id="{AC21FC12-B58C-4677-8006-5B63F54D10D5}"/>
              </a:ext>
            </a:extLst>
          </p:cNvPr>
          <p:cNvSpPr>
            <a:spLocks noGrp="1"/>
          </p:cNvSpPr>
          <p:nvPr>
            <p:ph idx="1"/>
          </p:nvPr>
        </p:nvSpPr>
        <p:spPr>
          <a:xfrm>
            <a:off x="1130271" y="2171769"/>
            <a:ext cx="4236860" cy="3294576"/>
          </a:xfrm>
        </p:spPr>
        <p:txBody>
          <a:bodyPr/>
          <a:lstStyle/>
          <a:p>
            <a:pPr marL="0" indent="0">
              <a:buNone/>
            </a:pPr>
            <a:r>
              <a:rPr lang="es-MX" dirty="0"/>
              <a:t>Se conoce como paralogismo al raciocinio falso o incorrecto realizado de buena fe por falta de consciencia de su engaño o falsedad. </a:t>
            </a:r>
          </a:p>
        </p:txBody>
      </p:sp>
      <p:sp>
        <p:nvSpPr>
          <p:cNvPr id="4" name="CuadroTexto 3">
            <a:extLst>
              <a:ext uri="{FF2B5EF4-FFF2-40B4-BE49-F238E27FC236}">
                <a16:creationId xmlns="" xmlns:a16="http://schemas.microsoft.com/office/drawing/2014/main" id="{A367300F-2E28-47DE-8E25-63F31DAB4C8B}"/>
              </a:ext>
            </a:extLst>
          </p:cNvPr>
          <p:cNvSpPr txBox="1"/>
          <p:nvPr/>
        </p:nvSpPr>
        <p:spPr>
          <a:xfrm>
            <a:off x="5459896" y="2128464"/>
            <a:ext cx="5486400" cy="923330"/>
          </a:xfrm>
          <a:prstGeom prst="rect">
            <a:avLst/>
          </a:prstGeom>
          <a:noFill/>
        </p:spPr>
        <p:txBody>
          <a:bodyPr wrap="square" rtlCol="0">
            <a:spAutoFit/>
          </a:bodyPr>
          <a:lstStyle/>
          <a:p>
            <a:r>
              <a:rPr lang="es-MX" dirty="0"/>
              <a:t>Como tal, el paralogismo es un razonamiento inválido, sin la intención de engañar con el uso de un lenguaje ilógico, sin sentido. </a:t>
            </a:r>
          </a:p>
        </p:txBody>
      </p:sp>
      <p:pic>
        <p:nvPicPr>
          <p:cNvPr id="6" name="Imagen 5">
            <a:extLst>
              <a:ext uri="{FF2B5EF4-FFF2-40B4-BE49-F238E27FC236}">
                <a16:creationId xmlns="" xmlns:a16="http://schemas.microsoft.com/office/drawing/2014/main" id="{91E13DEE-A83C-4AE5-BBD1-C3670F04FD4F}"/>
              </a:ext>
            </a:extLst>
          </p:cNvPr>
          <p:cNvPicPr>
            <a:picLocks noChangeAspect="1"/>
          </p:cNvPicPr>
          <p:nvPr/>
        </p:nvPicPr>
        <p:blipFill>
          <a:blip r:embed="rId2"/>
          <a:stretch>
            <a:fillRect/>
          </a:stretch>
        </p:blipFill>
        <p:spPr>
          <a:xfrm>
            <a:off x="5816305" y="3216107"/>
            <a:ext cx="4773582" cy="2688569"/>
          </a:xfrm>
          <a:prstGeom prst="rect">
            <a:avLst/>
          </a:prstGeom>
        </p:spPr>
      </p:pic>
    </p:spTree>
    <p:extLst>
      <p:ext uri="{BB962C8B-B14F-4D97-AF65-F5344CB8AC3E}">
        <p14:creationId xmlns:p14="http://schemas.microsoft.com/office/powerpoint/2010/main" val="32431161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24162969-79AB-4666-AF1D-E849C7303C70}"/>
              </a:ext>
            </a:extLst>
          </p:cNvPr>
          <p:cNvSpPr>
            <a:spLocks noGrp="1"/>
          </p:cNvSpPr>
          <p:nvPr>
            <p:ph type="title"/>
          </p:nvPr>
        </p:nvSpPr>
        <p:spPr/>
        <p:txBody>
          <a:bodyPr/>
          <a:lstStyle/>
          <a:p>
            <a:r>
              <a:rPr lang="es-MX" dirty="0"/>
              <a:t>Tipos de paralogismos </a:t>
            </a:r>
          </a:p>
        </p:txBody>
      </p:sp>
      <p:sp>
        <p:nvSpPr>
          <p:cNvPr id="3" name="Marcador de contenido 2">
            <a:extLst>
              <a:ext uri="{FF2B5EF4-FFF2-40B4-BE49-F238E27FC236}">
                <a16:creationId xmlns="" xmlns:a16="http://schemas.microsoft.com/office/drawing/2014/main" id="{145868AD-56A5-4E75-9764-ABF14ABA0FF8}"/>
              </a:ext>
            </a:extLst>
          </p:cNvPr>
          <p:cNvSpPr>
            <a:spLocks noGrp="1"/>
          </p:cNvSpPr>
          <p:nvPr>
            <p:ph idx="1"/>
          </p:nvPr>
        </p:nvSpPr>
        <p:spPr>
          <a:xfrm>
            <a:off x="918236" y="1781711"/>
            <a:ext cx="10677416" cy="3757697"/>
          </a:xfrm>
        </p:spPr>
        <p:txBody>
          <a:bodyPr>
            <a:normAutofit lnSpcReduction="10000"/>
          </a:bodyPr>
          <a:lstStyle/>
          <a:p>
            <a:r>
              <a:rPr lang="es-MX" dirty="0"/>
              <a:t>Paralogismo semántico: se presenta cuando existe contradicción en las premisas, y por lo tanto, la conclusión no deriva de ellas.</a:t>
            </a:r>
          </a:p>
          <a:p>
            <a:r>
              <a:rPr lang="es-MX" dirty="0"/>
              <a:t>Paralogismo sintáctico: surge por la ambigüedad, oscuridad, vaguedad, y falta de definición de las palabras que forman las premisas.</a:t>
            </a:r>
          </a:p>
          <a:p>
            <a:r>
              <a:rPr lang="es-MX" dirty="0"/>
              <a:t>Paralogismo pragmático: no presenta incoherencia entre las premisas y conclusión, pero una falta de credibilidad por carecer de justificación las premisas.</a:t>
            </a:r>
          </a:p>
          <a:p>
            <a:r>
              <a:rPr lang="es-MX" dirty="0"/>
              <a:t>Paralogismo de desplazamiento de definición: se origina por la aparición en la premisa de una palabra con dos significados diferentes.</a:t>
            </a:r>
          </a:p>
        </p:txBody>
      </p:sp>
    </p:spTree>
    <p:extLst>
      <p:ext uri="{BB962C8B-B14F-4D97-AF65-F5344CB8AC3E}">
        <p14:creationId xmlns:p14="http://schemas.microsoft.com/office/powerpoint/2010/main" val="20575906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CB91527A-84B2-48D0-8CA7-E58EE08DB1AD}"/>
              </a:ext>
            </a:extLst>
          </p:cNvPr>
          <p:cNvSpPr>
            <a:spLocks noGrp="1"/>
          </p:cNvSpPr>
          <p:nvPr>
            <p:ph type="title"/>
          </p:nvPr>
        </p:nvSpPr>
        <p:spPr/>
        <p:txBody>
          <a:bodyPr/>
          <a:lstStyle/>
          <a:p>
            <a:r>
              <a:rPr lang="es-MX" dirty="0"/>
              <a:t>Conclusión </a:t>
            </a:r>
          </a:p>
        </p:txBody>
      </p:sp>
      <p:sp>
        <p:nvSpPr>
          <p:cNvPr id="3" name="Marcador de contenido 2">
            <a:extLst>
              <a:ext uri="{FF2B5EF4-FFF2-40B4-BE49-F238E27FC236}">
                <a16:creationId xmlns="" xmlns:a16="http://schemas.microsoft.com/office/drawing/2014/main" id="{1F5E472A-2F74-4FD8-A433-1C7F8E8394EC}"/>
              </a:ext>
            </a:extLst>
          </p:cNvPr>
          <p:cNvSpPr>
            <a:spLocks noGrp="1"/>
          </p:cNvSpPr>
          <p:nvPr>
            <p:ph idx="1"/>
          </p:nvPr>
        </p:nvSpPr>
        <p:spPr>
          <a:xfrm>
            <a:off x="1037504" y="1646829"/>
            <a:ext cx="9603275" cy="3294576"/>
          </a:xfrm>
        </p:spPr>
        <p:txBody>
          <a:bodyPr/>
          <a:lstStyle/>
          <a:p>
            <a:pPr marL="0" indent="0">
              <a:buNone/>
            </a:pPr>
            <a:r>
              <a:rPr lang="es-MX" dirty="0"/>
              <a:t>Paralogismo y falacia son otras maneras de nombrarlo. Las tres palabras se refieren exactamente a lo mismo y el contexto es lo que diferencia uno del otro ya que un paralogismo se enuncia sin pensarlo mientras que un sofisma o falacia se enuncia con la intención de engañar. </a:t>
            </a:r>
          </a:p>
        </p:txBody>
      </p:sp>
    </p:spTree>
    <p:extLst>
      <p:ext uri="{BB962C8B-B14F-4D97-AF65-F5344CB8AC3E}">
        <p14:creationId xmlns:p14="http://schemas.microsoft.com/office/powerpoint/2010/main" val="38374703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500283" y="936622"/>
            <a:ext cx="3155577" cy="523220"/>
          </a:xfrm>
          <a:prstGeom prst="rect">
            <a:avLst/>
          </a:prstGeom>
          <a:noFill/>
        </p:spPr>
        <p:txBody>
          <a:bodyPr wrap="square" rtlCol="0">
            <a:spAutoFit/>
          </a:bodyPr>
          <a:lstStyle/>
          <a:p>
            <a:pPr algn="ctr"/>
            <a:r>
              <a:rPr lang="es-MX" sz="2800" dirty="0" smtClean="0"/>
              <a:t>Ejercicio 3</a:t>
            </a:r>
            <a:endParaRPr lang="es-MX" sz="2800" dirty="0"/>
          </a:p>
        </p:txBody>
      </p:sp>
      <p:sp>
        <p:nvSpPr>
          <p:cNvPr id="2" name="CuadroTexto 1"/>
          <p:cNvSpPr txBox="1"/>
          <p:nvPr/>
        </p:nvSpPr>
        <p:spPr>
          <a:xfrm>
            <a:off x="1306808" y="1810871"/>
            <a:ext cx="9269506" cy="2031325"/>
          </a:xfrm>
          <a:prstGeom prst="rect">
            <a:avLst/>
          </a:prstGeom>
          <a:noFill/>
        </p:spPr>
        <p:txBody>
          <a:bodyPr wrap="square" rtlCol="0">
            <a:spAutoFit/>
          </a:bodyPr>
          <a:lstStyle/>
          <a:p>
            <a:pPr algn="just"/>
            <a:r>
              <a:rPr lang="es-MX" dirty="0" smtClean="0"/>
              <a:t>Consulta el siguiente video y llega a tus propias conclusiones si el caso que se te  presenta es sofisma, describe por que sí o por que no: ¿tú que opinas, afecta para la economía mexicana el aumento del dólar?</a:t>
            </a:r>
          </a:p>
          <a:p>
            <a:pPr algn="just"/>
            <a:r>
              <a:rPr lang="es-MX" dirty="0" smtClean="0">
                <a:hlinkClick r:id="rId2"/>
              </a:rPr>
              <a:t>https</a:t>
            </a:r>
            <a:r>
              <a:rPr lang="es-MX" dirty="0">
                <a:hlinkClick r:id="rId2"/>
              </a:rPr>
              <a:t>://</a:t>
            </a:r>
            <a:r>
              <a:rPr lang="es-MX" dirty="0" smtClean="0">
                <a:hlinkClick r:id="rId2"/>
              </a:rPr>
              <a:t>www.youtube.com/watch?v=a16sF1q9thg</a:t>
            </a:r>
            <a:endParaRPr lang="es-MX" dirty="0" smtClean="0"/>
          </a:p>
          <a:p>
            <a:pPr algn="just"/>
            <a:endParaRPr lang="es-MX" dirty="0"/>
          </a:p>
          <a:p>
            <a:pPr algn="just"/>
            <a:r>
              <a:rPr lang="es-MX" dirty="0" smtClean="0"/>
              <a:t>“El aumento de la divisa no afecta a los mexicanos, señalaron los conductores”</a:t>
            </a:r>
          </a:p>
          <a:p>
            <a:pPr algn="just"/>
            <a:endParaRPr lang="es-MX"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4878" y="3842196"/>
            <a:ext cx="4733365" cy="1848970"/>
          </a:xfrm>
          <a:prstGeom prst="rect">
            <a:avLst/>
          </a:prstGeom>
        </p:spPr>
      </p:pic>
    </p:spTree>
    <p:extLst>
      <p:ext uri="{BB962C8B-B14F-4D97-AF65-F5344CB8AC3E}">
        <p14:creationId xmlns:p14="http://schemas.microsoft.com/office/powerpoint/2010/main" val="36457755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0270" y="953324"/>
            <a:ext cx="9603275" cy="606535"/>
          </a:xfrm>
        </p:spPr>
        <p:txBody>
          <a:bodyPr>
            <a:normAutofit fontScale="90000"/>
          </a:bodyPr>
          <a:lstStyle/>
          <a:p>
            <a:pPr algn="ctr"/>
            <a:r>
              <a:rPr lang="es-MX" dirty="0" smtClean="0"/>
              <a:t>Ejercicio 4</a:t>
            </a:r>
            <a:br>
              <a:rPr lang="es-MX" dirty="0" smtClean="0"/>
            </a:br>
            <a:r>
              <a:rPr lang="es-MX" dirty="0" smtClean="0"/>
              <a:t/>
            </a:r>
            <a:br>
              <a:rPr lang="es-MX" dirty="0" smtClean="0"/>
            </a:br>
            <a:endParaRPr lang="es-MX" dirty="0"/>
          </a:p>
        </p:txBody>
      </p:sp>
      <p:sp>
        <p:nvSpPr>
          <p:cNvPr id="3" name="Marcador de contenido 2"/>
          <p:cNvSpPr>
            <a:spLocks noGrp="1"/>
          </p:cNvSpPr>
          <p:nvPr>
            <p:ph idx="1"/>
          </p:nvPr>
        </p:nvSpPr>
        <p:spPr>
          <a:xfrm>
            <a:off x="1130270" y="1559859"/>
            <a:ext cx="9603275" cy="3906486"/>
          </a:xfrm>
        </p:spPr>
        <p:txBody>
          <a:bodyPr>
            <a:normAutofit lnSpcReduction="10000"/>
          </a:bodyPr>
          <a:lstStyle/>
          <a:p>
            <a:pPr marL="0" indent="0" algn="just">
              <a:buNone/>
            </a:pPr>
            <a:r>
              <a:rPr lang="es-MX" dirty="0"/>
              <a:t>• Recuerda: “Sofisma, significa razón o argumento aparente con que se quiere defender o persuadir lo que es falso. Utiliza lo que actualmente está en tema de discusión para que tú mismo identifiques sí es sofisma o es en verdad algo que contribuirá para la calidad educativa. </a:t>
            </a:r>
            <a:endParaRPr lang="es-MX" dirty="0" smtClean="0"/>
          </a:p>
          <a:p>
            <a:pPr marL="0" indent="0" algn="just">
              <a:buNone/>
            </a:pPr>
            <a:r>
              <a:rPr lang="es-MX" dirty="0" smtClean="0"/>
              <a:t>• </a:t>
            </a:r>
            <a:r>
              <a:rPr lang="es-MX" dirty="0"/>
              <a:t>Consulta las ligas que se te presentan, en una se incluye un artículo de la Reforma Educativa, así como un documento donde se describe en lo que consiste dicha reforma. </a:t>
            </a:r>
            <a:endParaRPr lang="es-MX" dirty="0" smtClean="0"/>
          </a:p>
          <a:p>
            <a:pPr marL="0" indent="0" algn="just">
              <a:buNone/>
            </a:pPr>
            <a:r>
              <a:rPr lang="es-MX" dirty="0" smtClean="0"/>
              <a:t>• </a:t>
            </a:r>
            <a:r>
              <a:rPr lang="es-MX" dirty="0"/>
              <a:t>Analiza la información que se te proporciona y llega a tus propias conclusiones si el caso que se te presenta es un sofisma (identifica qué tipo), describe porqué sí o por qué no y emite tu punto de vista:</a:t>
            </a:r>
          </a:p>
        </p:txBody>
      </p:sp>
    </p:spTree>
    <p:extLst>
      <p:ext uri="{BB962C8B-B14F-4D97-AF65-F5344CB8AC3E}">
        <p14:creationId xmlns:p14="http://schemas.microsoft.com/office/powerpoint/2010/main" val="39707138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0270" y="953325"/>
            <a:ext cx="9603275" cy="624463"/>
          </a:xfrm>
        </p:spPr>
        <p:txBody>
          <a:bodyPr>
            <a:normAutofit fontScale="90000"/>
          </a:bodyPr>
          <a:lstStyle/>
          <a:p>
            <a:pPr algn="ctr"/>
            <a:r>
              <a:rPr lang="es-MX" dirty="0" smtClean="0"/>
              <a:t>Actividad de Reflexión</a:t>
            </a:r>
            <a:br>
              <a:rPr lang="es-MX" dirty="0" smtClean="0"/>
            </a:br>
            <a:endParaRPr lang="es-MX" dirty="0"/>
          </a:p>
        </p:txBody>
      </p:sp>
      <p:sp>
        <p:nvSpPr>
          <p:cNvPr id="3" name="Marcador de contenido 2"/>
          <p:cNvSpPr>
            <a:spLocks noGrp="1"/>
          </p:cNvSpPr>
          <p:nvPr>
            <p:ph idx="1"/>
          </p:nvPr>
        </p:nvSpPr>
        <p:spPr>
          <a:xfrm>
            <a:off x="1130270" y="1577788"/>
            <a:ext cx="9603275" cy="1252749"/>
          </a:xfrm>
        </p:spPr>
        <p:txBody>
          <a:bodyPr/>
          <a:lstStyle/>
          <a:p>
            <a:r>
              <a:rPr lang="es-MX" dirty="0">
                <a:hlinkClick r:id="rId2"/>
              </a:rPr>
              <a:t>https://</a:t>
            </a:r>
            <a:r>
              <a:rPr lang="es-MX" dirty="0" smtClean="0">
                <a:hlinkClick r:id="rId2"/>
              </a:rPr>
              <a:t>www.nl.gob.mx/servicios/reforma-educativa</a:t>
            </a:r>
            <a:endParaRPr lang="es-MX" dirty="0" smtClean="0"/>
          </a:p>
          <a:p>
            <a:r>
              <a:rPr lang="es-MX" dirty="0" smtClean="0">
                <a:hlinkClick r:id="rId3"/>
              </a:rPr>
              <a:t>https</a:t>
            </a:r>
            <a:r>
              <a:rPr lang="es-MX" dirty="0">
                <a:hlinkClick r:id="rId3"/>
              </a:rPr>
              <a:t>://www.jornada.com.mx/2013/01/15/opinion/017a1pol</a:t>
            </a:r>
            <a:endParaRPr lang="es-MX" dirty="0"/>
          </a:p>
        </p:txBody>
      </p:sp>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157" y="2974882"/>
            <a:ext cx="4287090" cy="2784104"/>
          </a:xfrm>
          <a:prstGeom prst="rect">
            <a:avLst/>
          </a:prstGeom>
        </p:spPr>
      </p:pic>
      <p:pic>
        <p:nvPicPr>
          <p:cNvPr id="5" name="Imagen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31908" y="2998044"/>
            <a:ext cx="4801638" cy="2760942"/>
          </a:xfrm>
          <a:prstGeom prst="rect">
            <a:avLst/>
          </a:prstGeom>
        </p:spPr>
      </p:pic>
    </p:spTree>
    <p:extLst>
      <p:ext uri="{BB962C8B-B14F-4D97-AF65-F5344CB8AC3E}">
        <p14:creationId xmlns:p14="http://schemas.microsoft.com/office/powerpoint/2010/main" val="36537070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es-MX" dirty="0" smtClean="0"/>
              <a:t>Semejanzas y diferencias </a:t>
            </a:r>
            <a:br>
              <a:rPr lang="es-MX" dirty="0" smtClean="0"/>
            </a:br>
            <a:r>
              <a:rPr lang="es-MX" dirty="0" smtClean="0"/>
              <a:t>entre los sofismas y las falacias</a:t>
            </a:r>
            <a:br>
              <a:rPr lang="es-MX" dirty="0" smtClean="0"/>
            </a:br>
            <a:endParaRPr lang="es-MX" dirty="0"/>
          </a:p>
        </p:txBody>
      </p:sp>
      <p:sp>
        <p:nvSpPr>
          <p:cNvPr id="5" name="Marcador de contenido 4"/>
          <p:cNvSpPr>
            <a:spLocks noGrp="1"/>
          </p:cNvSpPr>
          <p:nvPr>
            <p:ph idx="1"/>
          </p:nvPr>
        </p:nvSpPr>
        <p:spPr>
          <a:xfrm>
            <a:off x="1130270" y="2002559"/>
            <a:ext cx="10344554" cy="3463786"/>
          </a:xfrm>
        </p:spPr>
        <p:txBody>
          <a:bodyPr>
            <a:noAutofit/>
          </a:bodyPr>
          <a:lstStyle/>
          <a:p>
            <a:pPr algn="just"/>
            <a:r>
              <a:rPr lang="es-MX" sz="1600" dirty="0"/>
              <a:t>Sofisma y falacia no son lo mismo, no son sinónimos pero su relación es muy estrecha. </a:t>
            </a:r>
            <a:endParaRPr lang="es-MX" sz="1600" dirty="0" smtClean="0"/>
          </a:p>
          <a:p>
            <a:pPr algn="just"/>
            <a:r>
              <a:rPr lang="es-MX" sz="1600" dirty="0" smtClean="0"/>
              <a:t>El </a:t>
            </a:r>
            <a:r>
              <a:rPr lang="es-MX" sz="1600" dirty="0"/>
              <a:t>sofisma es un argumento aparentemente verdadero con que se quiere defender o persuadir lo que es falso. </a:t>
            </a:r>
            <a:endParaRPr lang="es-MX" sz="1600" dirty="0" smtClean="0"/>
          </a:p>
          <a:p>
            <a:pPr algn="just"/>
            <a:r>
              <a:rPr lang="es-MX" sz="1600" dirty="0" smtClean="0"/>
              <a:t>Una </a:t>
            </a:r>
            <a:r>
              <a:rPr lang="es-MX" sz="1600" dirty="0"/>
              <a:t>semejanza en ambos es que se basan en un aspecto falso de la realidad</a:t>
            </a:r>
            <a:r>
              <a:rPr lang="es-MX" sz="1600" dirty="0" smtClean="0"/>
              <a:t>.</a:t>
            </a:r>
          </a:p>
          <a:p>
            <a:pPr algn="just"/>
            <a:r>
              <a:rPr lang="es-MX" sz="1600" dirty="0" smtClean="0"/>
              <a:t> </a:t>
            </a:r>
            <a:r>
              <a:rPr lang="es-MX" sz="1600" dirty="0"/>
              <a:t>La falacia no implica que se intente argumentar, es una mentira cuyo fin es dañar a alguien. </a:t>
            </a:r>
            <a:endParaRPr lang="es-MX" sz="1600" dirty="0" smtClean="0"/>
          </a:p>
          <a:p>
            <a:pPr algn="just"/>
            <a:r>
              <a:rPr lang="es-MX" sz="1600" dirty="0" smtClean="0"/>
              <a:t>El </a:t>
            </a:r>
            <a:r>
              <a:rPr lang="es-MX" sz="1600" dirty="0"/>
              <a:t>sofisma tiene argumentación y tiene como fin defender algo falso. Es la herramienta del embaucador para hacer creíbles sus mentiras, éstas se construyen con premisas verdaderas, conclusiones falsas, pero válidas. </a:t>
            </a:r>
            <a:endParaRPr lang="es-MX" sz="1600" dirty="0" smtClean="0"/>
          </a:p>
          <a:p>
            <a:pPr algn="just"/>
            <a:r>
              <a:rPr lang="es-MX" sz="1600" dirty="0" smtClean="0"/>
              <a:t>Por </a:t>
            </a:r>
            <a:r>
              <a:rPr lang="es-MX" sz="1600" dirty="0"/>
              <a:t>tanto, un sofisma es cualquier argumentación adulterada que se usa para defender una falacia, mientras que una falacia es una declaración, noción, creencia, razonamiento o argumento basado en una deducción falsa, errónea o inválida.</a:t>
            </a:r>
          </a:p>
        </p:txBody>
      </p:sp>
    </p:spTree>
    <p:extLst>
      <p:ext uri="{BB962C8B-B14F-4D97-AF65-F5344CB8AC3E}">
        <p14:creationId xmlns:p14="http://schemas.microsoft.com/office/powerpoint/2010/main" val="2340153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3940935" y="991672"/>
            <a:ext cx="4195379" cy="584775"/>
          </a:xfrm>
          <a:prstGeom prst="rect">
            <a:avLst/>
          </a:prstGeom>
          <a:noFill/>
        </p:spPr>
        <p:txBody>
          <a:bodyPr wrap="none" rtlCol="0">
            <a:spAutoFit/>
          </a:bodyPr>
          <a:lstStyle/>
          <a:p>
            <a:r>
              <a:rPr lang="es-MX" sz="3200" b="1" dirty="0" smtClean="0"/>
              <a:t>Propósito educativo</a:t>
            </a:r>
            <a:endParaRPr lang="es-MX" sz="3200" b="1" dirty="0"/>
          </a:p>
        </p:txBody>
      </p:sp>
      <p:sp>
        <p:nvSpPr>
          <p:cNvPr id="5" name="CuadroTexto 4"/>
          <p:cNvSpPr txBox="1"/>
          <p:nvPr/>
        </p:nvSpPr>
        <p:spPr>
          <a:xfrm>
            <a:off x="6542467" y="1898504"/>
            <a:ext cx="4211392" cy="3416320"/>
          </a:xfrm>
          <a:prstGeom prst="rect">
            <a:avLst/>
          </a:prstGeom>
          <a:noFill/>
        </p:spPr>
        <p:txBody>
          <a:bodyPr wrap="square" rtlCol="0">
            <a:spAutoFit/>
          </a:bodyPr>
          <a:lstStyle/>
          <a:p>
            <a:r>
              <a:rPr lang="es-MX" sz="2400" dirty="0">
                <a:latin typeface="Century Gothic" panose="020B0502020202020204" pitchFamily="34" charset="0"/>
              </a:rPr>
              <a:t>Que el estudiante identifique las características de los argumentos falaces para ser capaz de combatirlos y aplicarlos en situaciones comunicativas diversas, a fin de sostener un diálogo racional</a:t>
            </a:r>
            <a:r>
              <a:rPr lang="es-MX" sz="2400" dirty="0" smtClean="0">
                <a:latin typeface="Century Gothic" panose="020B0502020202020204" pitchFamily="34" charset="0"/>
              </a:rPr>
              <a:t>.</a:t>
            </a:r>
            <a:endParaRPr lang="es-MX" sz="2400" dirty="0"/>
          </a:p>
        </p:txBody>
      </p:sp>
      <p:pic>
        <p:nvPicPr>
          <p:cNvPr id="6" name="Imagen 5"/>
          <p:cNvPicPr>
            <a:picLocks noChangeAspect="1"/>
          </p:cNvPicPr>
          <p:nvPr/>
        </p:nvPicPr>
        <p:blipFill>
          <a:blip r:embed="rId2"/>
          <a:stretch>
            <a:fillRect/>
          </a:stretch>
        </p:blipFill>
        <p:spPr>
          <a:xfrm>
            <a:off x="347012" y="1918952"/>
            <a:ext cx="5315443" cy="3539430"/>
          </a:xfrm>
          <a:prstGeom prst="rect">
            <a:avLst/>
          </a:prstGeom>
        </p:spPr>
      </p:pic>
    </p:spTree>
    <p:extLst>
      <p:ext uri="{BB962C8B-B14F-4D97-AF65-F5344CB8AC3E}">
        <p14:creationId xmlns:p14="http://schemas.microsoft.com/office/powerpoint/2010/main" val="34710097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Ejercicio 5</a:t>
            </a:r>
            <a:br>
              <a:rPr lang="es-MX" dirty="0" smtClean="0"/>
            </a:br>
            <a:endParaRPr lang="es-MX" dirty="0"/>
          </a:p>
        </p:txBody>
      </p:sp>
      <p:sp>
        <p:nvSpPr>
          <p:cNvPr id="3" name="Marcador de contenido 2"/>
          <p:cNvSpPr>
            <a:spLocks noGrp="1"/>
          </p:cNvSpPr>
          <p:nvPr>
            <p:ph idx="1"/>
          </p:nvPr>
        </p:nvSpPr>
        <p:spPr/>
        <p:txBody>
          <a:bodyPr/>
          <a:lstStyle/>
          <a:p>
            <a:pPr algn="just"/>
            <a:r>
              <a:rPr lang="es-MX" dirty="0"/>
              <a:t>Realiza un mapa conceptual empleando algún programa o aplicación que te permita imprimirlo, en el habrás de plantear todos los contenidos que se han abordado sobre sofismas y falacias, así como su clasificación. Al término de tu mapa redacta una conclusión estableciendo la importancia de poder identificar la información de éstos para poder tomar decisiones adecuadas en nuestra vida cotidiana basados en esta información.</a:t>
            </a:r>
          </a:p>
        </p:txBody>
      </p:sp>
    </p:spTree>
    <p:extLst>
      <p:ext uri="{BB962C8B-B14F-4D97-AF65-F5344CB8AC3E}">
        <p14:creationId xmlns:p14="http://schemas.microsoft.com/office/powerpoint/2010/main" val="4725925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Elementos de un mapa conceptual</a:t>
            </a:r>
            <a:endParaRPr lang="es-MX" dirty="0"/>
          </a:p>
        </p:txBody>
      </p:sp>
      <p:sp>
        <p:nvSpPr>
          <p:cNvPr id="3" name="Marcador de contenido 2"/>
          <p:cNvSpPr>
            <a:spLocks noGrp="1"/>
          </p:cNvSpPr>
          <p:nvPr>
            <p:ph idx="1"/>
          </p:nvPr>
        </p:nvSpPr>
        <p:spPr>
          <a:xfrm>
            <a:off x="1130270" y="1685365"/>
            <a:ext cx="9603275" cy="3780980"/>
          </a:xfrm>
        </p:spPr>
        <p:txBody>
          <a:bodyPr>
            <a:normAutofit fontScale="85000" lnSpcReduction="20000"/>
          </a:bodyPr>
          <a:lstStyle/>
          <a:p>
            <a:r>
              <a:rPr lang="es-MX" b="1" dirty="0"/>
              <a:t>Los conceptos: </a:t>
            </a:r>
            <a:r>
              <a:rPr lang="es-MX" dirty="0"/>
              <a:t>regularidad en los acontecimientos o en los objetos que se designa a través de un término. Libro, mamífero o atmósfera son ejemplos de </a:t>
            </a:r>
            <a:r>
              <a:rPr lang="es-MX" dirty="0" smtClean="0"/>
              <a:t>conceptos.</a:t>
            </a:r>
          </a:p>
          <a:p>
            <a:r>
              <a:rPr lang="es-MX" b="1" dirty="0" smtClean="0"/>
              <a:t>Palabras </a:t>
            </a:r>
            <a:r>
              <a:rPr lang="es-MX" b="1" dirty="0"/>
              <a:t>de enlace: </a:t>
            </a:r>
            <a:r>
              <a:rPr lang="es-MX" dirty="0"/>
              <a:t>que se utilizan para unir los conceptos y para indicar el tipo de relación que se establece entre ellos. Por ejemplo: si relacionamos los conceptos edad y experiencia, mediante las palabras de enlace proporciona o modifica, las proposiciones que genera son parecidas, pero no idénticas. </a:t>
            </a:r>
            <a:endParaRPr lang="es-MX" dirty="0" smtClean="0"/>
          </a:p>
          <a:p>
            <a:r>
              <a:rPr lang="es-MX" b="1" dirty="0" smtClean="0"/>
              <a:t>Las </a:t>
            </a:r>
            <a:r>
              <a:rPr lang="es-MX" b="1" dirty="0"/>
              <a:t>proposiciones: </a:t>
            </a:r>
            <a:r>
              <a:rPr lang="es-MX" dirty="0"/>
              <a:t>dos o más términos conceptuales unidos por palabras para formar una unidad semántica. La ciudad tiene una zona industrial o el ser humano necesita oxígeno son ejemplos de proposiciones. </a:t>
            </a:r>
            <a:endParaRPr lang="es-MX" dirty="0" smtClean="0"/>
          </a:p>
          <a:p>
            <a:r>
              <a:rPr lang="es-MX" b="1" dirty="0" smtClean="0"/>
              <a:t>La </a:t>
            </a:r>
            <a:r>
              <a:rPr lang="es-MX" b="1" dirty="0"/>
              <a:t>elipse u óvalo: </a:t>
            </a:r>
            <a:r>
              <a:rPr lang="es-MX" dirty="0"/>
              <a:t>los conceptos se colocan dentro de la elipse y las palabras enlace se escriben sobre o junto a la línea que une los conceptos. Pueden utilizarse también: rectángulos, cuadrados, círculos</a:t>
            </a:r>
          </a:p>
        </p:txBody>
      </p:sp>
    </p:spTree>
    <p:extLst>
      <p:ext uri="{BB962C8B-B14F-4D97-AF65-F5344CB8AC3E}">
        <p14:creationId xmlns:p14="http://schemas.microsoft.com/office/powerpoint/2010/main" val="29370176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30270" y="953325"/>
            <a:ext cx="9603275" cy="696182"/>
          </a:xfrm>
        </p:spPr>
        <p:txBody>
          <a:bodyPr/>
          <a:lstStyle/>
          <a:p>
            <a:pPr algn="ctr"/>
            <a:r>
              <a:rPr lang="es-MX" dirty="0" smtClean="0"/>
              <a:t>Ejemplo mapa conceptual</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25271" y="2171700"/>
            <a:ext cx="6687670" cy="3294063"/>
          </a:xfrm>
        </p:spPr>
      </p:pic>
    </p:spTree>
    <p:extLst>
      <p:ext uri="{BB962C8B-B14F-4D97-AF65-F5344CB8AC3E}">
        <p14:creationId xmlns:p14="http://schemas.microsoft.com/office/powerpoint/2010/main" val="41358437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Referencias bibliográficas</a:t>
            </a:r>
            <a:endParaRPr lang="es-MX" dirty="0"/>
          </a:p>
        </p:txBody>
      </p:sp>
      <p:sp>
        <p:nvSpPr>
          <p:cNvPr id="3" name="Marcador de contenido 2"/>
          <p:cNvSpPr>
            <a:spLocks noGrp="1"/>
          </p:cNvSpPr>
          <p:nvPr>
            <p:ph idx="1"/>
          </p:nvPr>
        </p:nvSpPr>
        <p:spPr/>
        <p:txBody>
          <a:bodyPr/>
          <a:lstStyle/>
          <a:p>
            <a:r>
              <a:rPr lang="es-MX" dirty="0" smtClean="0"/>
              <a:t>Lerma, M. (1998). Falacias lógicas. Sociedad para el avance del pensamiento crítico </a:t>
            </a:r>
            <a:r>
              <a:rPr lang="es-MX" dirty="0">
                <a:hlinkClick r:id="rId2"/>
              </a:rPr>
              <a:t>https://</a:t>
            </a:r>
            <a:r>
              <a:rPr lang="es-MX" dirty="0" smtClean="0">
                <a:hlinkClick r:id="rId2"/>
              </a:rPr>
              <a:t>www.escepticos.es/webanterior/alojadas/falacias1.html</a:t>
            </a:r>
            <a:endParaRPr lang="es-MX" dirty="0" smtClean="0"/>
          </a:p>
          <a:p>
            <a:r>
              <a:rPr lang="es-MX" dirty="0"/>
              <a:t>Falacias lógicas </a:t>
            </a:r>
            <a:r>
              <a:rPr lang="es-MX" dirty="0">
                <a:hlinkClick r:id="rId3"/>
              </a:rPr>
              <a:t>http://www.xtec.cat/~lvallmaj/preso/fal-log2.htm</a:t>
            </a:r>
            <a:endParaRPr lang="es-MX" dirty="0"/>
          </a:p>
          <a:p>
            <a:r>
              <a:rPr lang="es-MX" dirty="0"/>
              <a:t>Hernández </a:t>
            </a:r>
            <a:r>
              <a:rPr lang="es-MX" dirty="0" err="1"/>
              <a:t>Deciderio</a:t>
            </a:r>
            <a:r>
              <a:rPr lang="es-MX" dirty="0"/>
              <a:t>, Gabriela y Rodríguez Jiménez, Gabriela. Lógica ¿Para qué? Argumenta, debate y decide racionalmente. México, Pearson, 2008.</a:t>
            </a:r>
          </a:p>
        </p:txBody>
      </p:sp>
    </p:spTree>
    <p:extLst>
      <p:ext uri="{BB962C8B-B14F-4D97-AF65-F5344CB8AC3E}">
        <p14:creationId xmlns:p14="http://schemas.microsoft.com/office/powerpoint/2010/main" val="3107518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605307" y="1460061"/>
            <a:ext cx="3474028" cy="769441"/>
          </a:xfrm>
          <a:prstGeom prst="rect">
            <a:avLst/>
          </a:prstGeom>
          <a:noFill/>
        </p:spPr>
        <p:txBody>
          <a:bodyPr wrap="none" rtlCol="0">
            <a:spAutoFit/>
          </a:bodyPr>
          <a:lstStyle/>
          <a:p>
            <a:r>
              <a:rPr lang="es-MX" sz="4400" dirty="0" smtClean="0">
                <a:latin typeface="Century Gothic" panose="020B0502020202020204" pitchFamily="34" charset="0"/>
              </a:rPr>
              <a:t>Aprendizaje</a:t>
            </a:r>
            <a:endParaRPr lang="es-MX" sz="4400" dirty="0">
              <a:latin typeface="Century Gothic" panose="020B0502020202020204" pitchFamily="34" charset="0"/>
            </a:endParaRPr>
          </a:p>
        </p:txBody>
      </p:sp>
      <p:sp>
        <p:nvSpPr>
          <p:cNvPr id="5" name="CuadroTexto 4"/>
          <p:cNvSpPr txBox="1"/>
          <p:nvPr/>
        </p:nvSpPr>
        <p:spPr>
          <a:xfrm>
            <a:off x="605307" y="2665927"/>
            <a:ext cx="5928948" cy="1754326"/>
          </a:xfrm>
          <a:prstGeom prst="rect">
            <a:avLst/>
          </a:prstGeom>
          <a:noFill/>
        </p:spPr>
        <p:txBody>
          <a:bodyPr wrap="square" rtlCol="0">
            <a:spAutoFit/>
          </a:bodyPr>
          <a:lstStyle/>
          <a:p>
            <a:r>
              <a:rPr lang="es-MX" sz="3600" dirty="0" smtClean="0">
                <a:latin typeface="Century Gothic" panose="020B0502020202020204" pitchFamily="34" charset="0"/>
              </a:rPr>
              <a:t>Identificar cuando un argumento que parece bueno, es malo.</a:t>
            </a:r>
            <a:endParaRPr lang="es-MX" sz="3600" dirty="0">
              <a:latin typeface="Century Gothic" panose="020B0502020202020204" pitchFamily="34" charset="0"/>
            </a:endParaRPr>
          </a:p>
        </p:txBody>
      </p:sp>
      <p:pic>
        <p:nvPicPr>
          <p:cNvPr id="6" name="Imagen 5"/>
          <p:cNvPicPr>
            <a:picLocks noChangeAspect="1"/>
          </p:cNvPicPr>
          <p:nvPr/>
        </p:nvPicPr>
        <p:blipFill>
          <a:blip r:embed="rId2"/>
          <a:stretch>
            <a:fillRect/>
          </a:stretch>
        </p:blipFill>
        <p:spPr>
          <a:xfrm>
            <a:off x="6229056" y="2229502"/>
            <a:ext cx="5385693" cy="3643263"/>
          </a:xfrm>
          <a:prstGeom prst="rect">
            <a:avLst/>
          </a:prstGeom>
        </p:spPr>
      </p:pic>
    </p:spTree>
    <p:extLst>
      <p:ext uri="{BB962C8B-B14F-4D97-AF65-F5344CB8AC3E}">
        <p14:creationId xmlns:p14="http://schemas.microsoft.com/office/powerpoint/2010/main" val="251269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14411EE-0181-4475-935F-8AB2249B7AB1}"/>
              </a:ext>
            </a:extLst>
          </p:cNvPr>
          <p:cNvSpPr>
            <a:spLocks noGrp="1"/>
          </p:cNvSpPr>
          <p:nvPr>
            <p:ph type="title"/>
          </p:nvPr>
        </p:nvSpPr>
        <p:spPr>
          <a:xfrm>
            <a:off x="299657" y="636104"/>
            <a:ext cx="6975786" cy="689113"/>
          </a:xfrm>
        </p:spPr>
        <p:txBody>
          <a:bodyPr>
            <a:normAutofit fontScale="90000"/>
          </a:bodyPr>
          <a:lstStyle/>
          <a:p>
            <a:r>
              <a:rPr lang="es-MX" b="1" dirty="0"/>
              <a:t>Comparación de </a:t>
            </a:r>
            <a:r>
              <a:rPr lang="es-MX" b="1" dirty="0" smtClean="0"/>
              <a:t>falacia </a:t>
            </a:r>
            <a:r>
              <a:rPr lang="es-MX" b="1" dirty="0"/>
              <a:t>y </a:t>
            </a:r>
            <a:r>
              <a:rPr lang="es-MX" b="1" dirty="0" smtClean="0"/>
              <a:t>sofisma</a:t>
            </a:r>
            <a:endParaRPr lang="es-MX" b="1" dirty="0"/>
          </a:p>
        </p:txBody>
      </p:sp>
      <p:sp>
        <p:nvSpPr>
          <p:cNvPr id="4" name="Marcador de texto 3">
            <a:extLst>
              <a:ext uri="{FF2B5EF4-FFF2-40B4-BE49-F238E27FC236}">
                <a16:creationId xmlns="" xmlns:a16="http://schemas.microsoft.com/office/drawing/2014/main" id="{BA82BF42-B767-423F-A077-A793C894CD17}"/>
              </a:ext>
            </a:extLst>
          </p:cNvPr>
          <p:cNvSpPr>
            <a:spLocks noGrp="1"/>
          </p:cNvSpPr>
          <p:nvPr>
            <p:ph type="body" sz="half" idx="2"/>
          </p:nvPr>
        </p:nvSpPr>
        <p:spPr>
          <a:xfrm>
            <a:off x="331304" y="1325217"/>
            <a:ext cx="6944139" cy="3511825"/>
          </a:xfrm>
        </p:spPr>
        <p:txBody>
          <a:bodyPr>
            <a:noAutofit/>
          </a:bodyPr>
          <a:lstStyle/>
          <a:p>
            <a:r>
              <a:rPr lang="es-MX" sz="2000" b="1" dirty="0"/>
              <a:t>Sofismas:</a:t>
            </a:r>
          </a:p>
          <a:p>
            <a:pPr algn="just"/>
            <a:r>
              <a:rPr lang="es-MX" sz="2000" dirty="0"/>
              <a:t>Razón o argumento aparente con que se quiere defender o persuadir lo que es falso o también, argumento capcioso con que se pretende hacerse pasar por falso o verdadero.</a:t>
            </a:r>
          </a:p>
          <a:p>
            <a:r>
              <a:rPr lang="es-MX" sz="2000" b="1" dirty="0"/>
              <a:t>Falacias:</a:t>
            </a:r>
          </a:p>
          <a:p>
            <a:pPr algn="just"/>
            <a:r>
              <a:rPr lang="es-MX" sz="2000" dirty="0"/>
              <a:t>Razón o argumento no valido o incorrecto pero con apariencia de razonamiento correcto:</a:t>
            </a:r>
          </a:p>
          <a:p>
            <a:pPr marL="342900" indent="-342900" algn="just">
              <a:buFont typeface="+mj-lt"/>
              <a:buAutoNum type="arabicPeriod"/>
            </a:pPr>
            <a:r>
              <a:rPr lang="es-MX" sz="2000" dirty="0"/>
              <a:t>Engaño, fraude o mentira con que se intenta dañar a alguien.</a:t>
            </a:r>
          </a:p>
          <a:p>
            <a:pPr marL="342900" indent="-342900" algn="just">
              <a:buFont typeface="+mj-lt"/>
              <a:buAutoNum type="arabicPeriod"/>
            </a:pPr>
            <a:r>
              <a:rPr lang="es-MX" sz="2000" dirty="0"/>
              <a:t>Habito de emplear falsedades en daño ajeno.</a:t>
            </a:r>
          </a:p>
        </p:txBody>
      </p:sp>
      <p:pic>
        <p:nvPicPr>
          <p:cNvPr id="5" name="Imagen 4">
            <a:extLst>
              <a:ext uri="{FF2B5EF4-FFF2-40B4-BE49-F238E27FC236}">
                <a16:creationId xmlns="" xmlns:a16="http://schemas.microsoft.com/office/drawing/2014/main" id="{FD72AFDE-5972-408E-A19A-B7503FDE2E49}"/>
              </a:ext>
            </a:extLst>
          </p:cNvPr>
          <p:cNvPicPr>
            <a:picLocks noChangeAspect="1"/>
          </p:cNvPicPr>
          <p:nvPr/>
        </p:nvPicPr>
        <p:blipFill>
          <a:blip r:embed="rId2"/>
          <a:stretch>
            <a:fillRect/>
          </a:stretch>
        </p:blipFill>
        <p:spPr>
          <a:xfrm>
            <a:off x="7784823" y="834887"/>
            <a:ext cx="3532533" cy="4492487"/>
          </a:xfrm>
          <a:prstGeom prst="rect">
            <a:avLst/>
          </a:prstGeom>
        </p:spPr>
      </p:pic>
    </p:spTree>
    <p:extLst>
      <p:ext uri="{BB962C8B-B14F-4D97-AF65-F5344CB8AC3E}">
        <p14:creationId xmlns:p14="http://schemas.microsoft.com/office/powerpoint/2010/main" val="31859365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28" name="Picture 9">
            <a:extLst>
              <a:ext uri="{FF2B5EF4-FFF2-40B4-BE49-F238E27FC236}">
                <a16:creationId xmlns="" xmlns:a16="http://schemas.microsoft.com/office/drawing/2014/main" id="{CB1DE69F-569C-4A49-8E50-4093C135AECF}"/>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a:xfrm>
            <a:off x="0" y="6119336"/>
            <a:ext cx="12192000" cy="742950"/>
          </a:xfrm>
          <a:prstGeom prst="rect">
            <a:avLst/>
          </a:prstGeom>
        </p:spPr>
      </p:pic>
      <p:sp>
        <p:nvSpPr>
          <p:cNvPr id="29" name="Rectangle 11">
            <a:extLst>
              <a:ext uri="{FF2B5EF4-FFF2-40B4-BE49-F238E27FC236}">
                <a16:creationId xmlns="" xmlns:a16="http://schemas.microsoft.com/office/drawing/2014/main" id="{50B488F5-9CE4-4346-B22F-600286ED4D8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0" name="Straight Connector 13">
            <a:extLst>
              <a:ext uri="{FF2B5EF4-FFF2-40B4-BE49-F238E27FC236}">
                <a16:creationId xmlns="" xmlns:a16="http://schemas.microsoft.com/office/drawing/2014/main" id="{5F76596F-57DF-4A0C-96D9-046DC3B30E9F}"/>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31" name="Picture 15">
            <a:extLst>
              <a:ext uri="{FF2B5EF4-FFF2-40B4-BE49-F238E27FC236}">
                <a16:creationId xmlns="" xmlns:a16="http://schemas.microsoft.com/office/drawing/2014/main" id="{38DB3A91-B9E8-4451-ACED-026398635D07}"/>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l="-115" r="15828" b="36435"/>
          <a:stretch/>
        </p:blipFill>
        <p:spPr>
          <a:xfrm>
            <a:off x="1125460" y="643464"/>
            <a:ext cx="9610344" cy="155448"/>
          </a:xfrm>
          <a:prstGeom prst="rect">
            <a:avLst/>
          </a:prstGeom>
          <a:noFill/>
          <a:ln>
            <a:noFill/>
          </a:ln>
        </p:spPr>
      </p:pic>
      <p:sp>
        <p:nvSpPr>
          <p:cNvPr id="2" name="Título 1">
            <a:extLst>
              <a:ext uri="{FF2B5EF4-FFF2-40B4-BE49-F238E27FC236}">
                <a16:creationId xmlns="" xmlns:a16="http://schemas.microsoft.com/office/drawing/2014/main" id="{DD079E26-42EB-4B1E-8A13-2E12E0D541C4}"/>
              </a:ext>
            </a:extLst>
          </p:cNvPr>
          <p:cNvSpPr>
            <a:spLocks noGrp="1"/>
          </p:cNvSpPr>
          <p:nvPr>
            <p:ph type="title"/>
          </p:nvPr>
        </p:nvSpPr>
        <p:spPr>
          <a:xfrm>
            <a:off x="1130270" y="953324"/>
            <a:ext cx="9603275" cy="1049235"/>
          </a:xfrm>
        </p:spPr>
        <p:txBody>
          <a:bodyPr vert="horz" lIns="91440" tIns="45720" rIns="91440" bIns="45720" rtlCol="0" anchor="t">
            <a:normAutofit/>
          </a:bodyPr>
          <a:lstStyle/>
          <a:p>
            <a:pPr algn="ctr"/>
            <a:r>
              <a:rPr lang="en-US" b="1" dirty="0"/>
              <a:t>Las </a:t>
            </a:r>
            <a:r>
              <a:rPr lang="en-US" b="1" dirty="0" err="1"/>
              <a:t>falacias</a:t>
            </a:r>
            <a:endParaRPr lang="en-US" b="1" dirty="0"/>
          </a:p>
        </p:txBody>
      </p:sp>
      <p:sp>
        <p:nvSpPr>
          <p:cNvPr id="3" name="Marcador de contenido 2">
            <a:extLst>
              <a:ext uri="{FF2B5EF4-FFF2-40B4-BE49-F238E27FC236}">
                <a16:creationId xmlns="" xmlns:a16="http://schemas.microsoft.com/office/drawing/2014/main" id="{6277BC04-43F3-4CDA-90AD-7DA813C074BC}"/>
              </a:ext>
            </a:extLst>
          </p:cNvPr>
          <p:cNvSpPr>
            <a:spLocks noGrp="1"/>
          </p:cNvSpPr>
          <p:nvPr>
            <p:ph sz="half" idx="1"/>
          </p:nvPr>
        </p:nvSpPr>
        <p:spPr>
          <a:xfrm>
            <a:off x="106018" y="1484243"/>
            <a:ext cx="5314121" cy="3564835"/>
          </a:xfrm>
        </p:spPr>
        <p:txBody>
          <a:bodyPr vert="horz" lIns="91440" tIns="45720" rIns="91440" bIns="45720" rtlCol="0" anchor="t">
            <a:normAutofit fontScale="25000" lnSpcReduction="20000"/>
          </a:bodyPr>
          <a:lstStyle/>
          <a:p>
            <a:pPr marL="0" indent="0" algn="just">
              <a:lnSpc>
                <a:spcPct val="110000"/>
              </a:lnSpc>
              <a:buNone/>
            </a:pPr>
            <a:r>
              <a:rPr lang="en-US" sz="1400" b="1" dirty="0"/>
              <a:t> </a:t>
            </a:r>
            <a:r>
              <a:rPr lang="en-US" sz="8000" b="1" dirty="0" smtClean="0"/>
              <a:t>Que </a:t>
            </a:r>
            <a:r>
              <a:rPr lang="en-US" sz="8000" b="1" dirty="0"/>
              <a:t>es?</a:t>
            </a:r>
          </a:p>
          <a:p>
            <a:pPr algn="just">
              <a:lnSpc>
                <a:spcPct val="110000"/>
              </a:lnSpc>
            </a:pPr>
            <a:r>
              <a:rPr lang="en-US" sz="8000" dirty="0"/>
              <a:t>Una </a:t>
            </a:r>
            <a:r>
              <a:rPr lang="en-US" sz="8000" dirty="0" err="1"/>
              <a:t>falacia</a:t>
            </a:r>
            <a:r>
              <a:rPr lang="en-US" sz="8000" dirty="0"/>
              <a:t> </a:t>
            </a:r>
            <a:r>
              <a:rPr lang="en-US" sz="8000" dirty="0" err="1"/>
              <a:t>lógica</a:t>
            </a:r>
            <a:r>
              <a:rPr lang="en-US" sz="8000" dirty="0"/>
              <a:t> es una </a:t>
            </a:r>
            <a:r>
              <a:rPr lang="en-US" sz="8000" dirty="0" err="1"/>
              <a:t>proposición</a:t>
            </a:r>
            <a:r>
              <a:rPr lang="en-US" sz="8000" dirty="0"/>
              <a:t> </a:t>
            </a:r>
            <a:r>
              <a:rPr lang="en-US" sz="8000" dirty="0" err="1"/>
              <a:t>presentada</a:t>
            </a:r>
            <a:r>
              <a:rPr lang="en-US" sz="8000" dirty="0"/>
              <a:t> </a:t>
            </a:r>
            <a:r>
              <a:rPr lang="en-US" sz="8000" dirty="0" err="1"/>
              <a:t>como</a:t>
            </a:r>
            <a:r>
              <a:rPr lang="en-US" sz="8000" dirty="0"/>
              <a:t> </a:t>
            </a:r>
            <a:r>
              <a:rPr lang="en-US" sz="8000" dirty="0" err="1"/>
              <a:t>verdadera</a:t>
            </a:r>
            <a:r>
              <a:rPr lang="en-US" sz="8000" dirty="0"/>
              <a:t> </a:t>
            </a:r>
            <a:r>
              <a:rPr lang="en-US" sz="8000" dirty="0" err="1"/>
              <a:t>en</a:t>
            </a:r>
            <a:r>
              <a:rPr lang="en-US" sz="8000" dirty="0"/>
              <a:t> una </a:t>
            </a:r>
            <a:r>
              <a:rPr lang="en-US" sz="8000" dirty="0" err="1"/>
              <a:t>afirmación</a:t>
            </a:r>
            <a:r>
              <a:rPr lang="en-US" sz="8000" dirty="0"/>
              <a:t>, </a:t>
            </a:r>
            <a:r>
              <a:rPr lang="en-US" sz="8000" dirty="0" err="1"/>
              <a:t>pero</a:t>
            </a:r>
            <a:r>
              <a:rPr lang="en-US" sz="8000" dirty="0"/>
              <a:t> que solo lo es </a:t>
            </a:r>
            <a:r>
              <a:rPr lang="en-US" sz="8000" dirty="0" err="1"/>
              <a:t>aparentemente</a:t>
            </a:r>
            <a:r>
              <a:rPr lang="en-US" sz="8000" dirty="0"/>
              <a:t>.</a:t>
            </a:r>
          </a:p>
          <a:p>
            <a:pPr algn="just">
              <a:lnSpc>
                <a:spcPct val="110000"/>
              </a:lnSpc>
            </a:pPr>
            <a:r>
              <a:rPr lang="en-US" sz="8000" dirty="0"/>
              <a:t>Una </a:t>
            </a:r>
            <a:r>
              <a:rPr lang="en-US" sz="8000" dirty="0" err="1"/>
              <a:t>falacia</a:t>
            </a:r>
            <a:r>
              <a:rPr lang="en-US" sz="8000" dirty="0"/>
              <a:t> </a:t>
            </a:r>
            <a:r>
              <a:rPr lang="en-US" sz="8000" dirty="0" err="1"/>
              <a:t>lógica</a:t>
            </a:r>
            <a:r>
              <a:rPr lang="en-US" sz="8000" dirty="0"/>
              <a:t> es la </a:t>
            </a:r>
            <a:r>
              <a:rPr lang="en-US" sz="8000" dirty="0" err="1"/>
              <a:t>aplicación</a:t>
            </a:r>
            <a:r>
              <a:rPr lang="en-US" sz="8000" dirty="0"/>
              <a:t> </a:t>
            </a:r>
            <a:r>
              <a:rPr lang="en-US" sz="8000" dirty="0" err="1"/>
              <a:t>incorrecta</a:t>
            </a:r>
            <a:r>
              <a:rPr lang="en-US" sz="8000" dirty="0"/>
              <a:t> de un principio </a:t>
            </a:r>
            <a:r>
              <a:rPr lang="en-US" sz="8000" dirty="0" err="1"/>
              <a:t>lógico</a:t>
            </a:r>
            <a:r>
              <a:rPr lang="en-US" sz="8000" dirty="0"/>
              <a:t> </a:t>
            </a:r>
            <a:r>
              <a:rPr lang="en-US" sz="8000" dirty="0" err="1"/>
              <a:t>válido</a:t>
            </a:r>
            <a:r>
              <a:rPr lang="en-US" sz="8000" dirty="0"/>
              <a:t>, o la </a:t>
            </a:r>
            <a:r>
              <a:rPr lang="en-US" sz="8000" dirty="0" err="1"/>
              <a:t>aplicación</a:t>
            </a:r>
            <a:r>
              <a:rPr lang="en-US" sz="8000" dirty="0"/>
              <a:t> de un principio </a:t>
            </a:r>
            <a:r>
              <a:rPr lang="en-US" sz="8000" dirty="0" err="1"/>
              <a:t>inexistente</a:t>
            </a:r>
            <a:r>
              <a:rPr lang="en-US" sz="8000" dirty="0"/>
              <a:t>.</a:t>
            </a:r>
          </a:p>
          <a:p>
            <a:pPr algn="just">
              <a:lnSpc>
                <a:spcPct val="110000"/>
              </a:lnSpc>
            </a:pPr>
            <a:r>
              <a:rPr lang="en-US" sz="8000" dirty="0"/>
              <a:t>Una </a:t>
            </a:r>
            <a:r>
              <a:rPr lang="en-US" sz="8000" dirty="0" err="1"/>
              <a:t>falacia</a:t>
            </a:r>
            <a:r>
              <a:rPr lang="en-US" sz="8000" dirty="0"/>
              <a:t> es una </a:t>
            </a:r>
            <a:r>
              <a:rPr lang="en-US" sz="8000" dirty="0" err="1"/>
              <a:t>declaración</a:t>
            </a:r>
            <a:r>
              <a:rPr lang="en-US" sz="8000" dirty="0"/>
              <a:t>, </a:t>
            </a:r>
            <a:r>
              <a:rPr lang="en-US" sz="8000" dirty="0" err="1"/>
              <a:t>noción</a:t>
            </a:r>
            <a:r>
              <a:rPr lang="en-US" sz="8000" dirty="0"/>
              <a:t>, </a:t>
            </a:r>
            <a:r>
              <a:rPr lang="en-US" sz="8000" dirty="0" err="1"/>
              <a:t>creencia</a:t>
            </a:r>
            <a:r>
              <a:rPr lang="en-US" sz="8000" dirty="0"/>
              <a:t>, </a:t>
            </a:r>
            <a:r>
              <a:rPr lang="en-US" sz="8000" dirty="0" err="1"/>
              <a:t>razonamiento</a:t>
            </a:r>
            <a:r>
              <a:rPr lang="en-US" sz="8000" dirty="0"/>
              <a:t> o </a:t>
            </a:r>
            <a:r>
              <a:rPr lang="en-US" sz="8000" dirty="0" err="1"/>
              <a:t>argumento</a:t>
            </a:r>
            <a:r>
              <a:rPr lang="en-US" sz="8000" dirty="0"/>
              <a:t> </a:t>
            </a:r>
            <a:r>
              <a:rPr lang="en-US" sz="8000" dirty="0" err="1"/>
              <a:t>basado</a:t>
            </a:r>
            <a:r>
              <a:rPr lang="en-US" sz="8000" dirty="0"/>
              <a:t> </a:t>
            </a:r>
            <a:r>
              <a:rPr lang="en-US" sz="8000" dirty="0" err="1"/>
              <a:t>en</a:t>
            </a:r>
            <a:r>
              <a:rPr lang="en-US" sz="8000" dirty="0"/>
              <a:t> una </a:t>
            </a:r>
            <a:r>
              <a:rPr lang="en-US" sz="8000" dirty="0" err="1"/>
              <a:t>deducción</a:t>
            </a:r>
            <a:r>
              <a:rPr lang="en-US" sz="8000" dirty="0"/>
              <a:t> falsa, </a:t>
            </a:r>
            <a:r>
              <a:rPr lang="en-US" sz="8000" dirty="0" err="1"/>
              <a:t>errónea</a:t>
            </a:r>
            <a:r>
              <a:rPr lang="en-US" sz="8000" dirty="0"/>
              <a:t> o </a:t>
            </a:r>
            <a:r>
              <a:rPr lang="en-US" sz="8000" dirty="0" err="1"/>
              <a:t>inválida</a:t>
            </a:r>
            <a:r>
              <a:rPr lang="en-US" sz="8000" dirty="0"/>
              <a:t>.</a:t>
            </a:r>
          </a:p>
        </p:txBody>
      </p:sp>
      <p:pic>
        <p:nvPicPr>
          <p:cNvPr id="6" name="Imagen 5">
            <a:extLst>
              <a:ext uri="{FF2B5EF4-FFF2-40B4-BE49-F238E27FC236}">
                <a16:creationId xmlns="" xmlns:a16="http://schemas.microsoft.com/office/drawing/2014/main" id="{CE688EB7-16E1-48F3-8DB7-B0D015622C6C}"/>
              </a:ext>
            </a:extLst>
          </p:cNvPr>
          <p:cNvPicPr>
            <a:picLocks noChangeAspect="1"/>
          </p:cNvPicPr>
          <p:nvPr/>
        </p:nvPicPr>
        <p:blipFill>
          <a:blip r:embed="rId4"/>
          <a:stretch>
            <a:fillRect/>
          </a:stretch>
        </p:blipFill>
        <p:spPr>
          <a:xfrm>
            <a:off x="6096000" y="1918937"/>
            <a:ext cx="4771177" cy="3786648"/>
          </a:xfrm>
          <a:prstGeom prst="rect">
            <a:avLst/>
          </a:prstGeom>
        </p:spPr>
      </p:pic>
    </p:spTree>
    <p:extLst>
      <p:ext uri="{BB962C8B-B14F-4D97-AF65-F5344CB8AC3E}">
        <p14:creationId xmlns:p14="http://schemas.microsoft.com/office/powerpoint/2010/main" val="11624963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695459" y="1881118"/>
            <a:ext cx="4700789" cy="3970318"/>
          </a:xfrm>
          <a:prstGeom prst="rect">
            <a:avLst/>
          </a:prstGeom>
          <a:noFill/>
        </p:spPr>
        <p:txBody>
          <a:bodyPr wrap="square" rtlCol="0">
            <a:spAutoFit/>
          </a:bodyPr>
          <a:lstStyle/>
          <a:p>
            <a:pPr algn="just"/>
            <a:r>
              <a:rPr lang="es-MX" dirty="0" smtClean="0">
                <a:latin typeface="Century Gothic" panose="020B0502020202020204" pitchFamily="34" charset="0"/>
              </a:rPr>
              <a:t>Existen muchas clases de equivocaciones en un argumento, pero las falacias revisten un interés especial porque se sabe que son engañosas; cualquiera puede ser engañado por ellas. Por lo tanto, una falacia se define como el tipo de argumento que puede parecer correcto, pero que mediante una revisión más minuciosa, se prueba que no lo es.</a:t>
            </a:r>
          </a:p>
          <a:p>
            <a:pPr algn="just"/>
            <a:r>
              <a:rPr lang="es-MX" dirty="0">
                <a:latin typeface="Century Gothic" panose="020B0502020202020204" pitchFamily="34" charset="0"/>
              </a:rPr>
              <a:t>Las trampas que ponen las falacias pueden evadirse cuando se comprenden bien los tipos de errores</a:t>
            </a:r>
          </a:p>
          <a:p>
            <a:pPr algn="just"/>
            <a:r>
              <a:rPr lang="es-MX" dirty="0">
                <a:latin typeface="Century Gothic" panose="020B0502020202020204" pitchFamily="34" charset="0"/>
              </a:rPr>
              <a:t>de razonamiento que provocan</a:t>
            </a:r>
            <a:r>
              <a:rPr lang="es-MX" dirty="0" smtClean="0">
                <a:latin typeface="Century Gothic" panose="020B0502020202020204" pitchFamily="34" charset="0"/>
              </a:rPr>
              <a:t>.</a:t>
            </a:r>
            <a:endParaRPr lang="es-MX" dirty="0">
              <a:latin typeface="Century Gothic" panose="020B0502020202020204" pitchFamily="34" charset="0"/>
            </a:endParaRPr>
          </a:p>
        </p:txBody>
      </p:sp>
      <p:sp>
        <p:nvSpPr>
          <p:cNvPr id="6" name="CuadroTexto 5"/>
          <p:cNvSpPr txBox="1"/>
          <p:nvPr/>
        </p:nvSpPr>
        <p:spPr>
          <a:xfrm>
            <a:off x="4159877" y="785611"/>
            <a:ext cx="7449475" cy="923330"/>
          </a:xfrm>
          <a:prstGeom prst="rect">
            <a:avLst/>
          </a:prstGeom>
          <a:noFill/>
        </p:spPr>
        <p:txBody>
          <a:bodyPr wrap="none" rtlCol="0">
            <a:spAutoFit/>
          </a:bodyPr>
          <a:lstStyle/>
          <a:p>
            <a:r>
              <a:rPr lang="es-MX" sz="5400" dirty="0" smtClean="0">
                <a:solidFill>
                  <a:srgbClr val="7030A0"/>
                </a:solidFill>
                <a:latin typeface="Century Gothic" panose="020B0502020202020204" pitchFamily="34" charset="0"/>
              </a:rPr>
              <a:t>¿Qué es una falacia?</a:t>
            </a:r>
            <a:endParaRPr lang="es-MX" sz="5400" dirty="0">
              <a:solidFill>
                <a:srgbClr val="7030A0"/>
              </a:solidFill>
              <a:latin typeface="Century Gothic" panose="020B0502020202020204" pitchFamily="34" charset="0"/>
            </a:endParaRPr>
          </a:p>
        </p:txBody>
      </p:sp>
      <p:pic>
        <p:nvPicPr>
          <p:cNvPr id="7" name="Imagen 6"/>
          <p:cNvPicPr>
            <a:picLocks noChangeAspect="1"/>
          </p:cNvPicPr>
          <p:nvPr/>
        </p:nvPicPr>
        <p:blipFill>
          <a:blip r:embed="rId2"/>
          <a:stretch>
            <a:fillRect/>
          </a:stretch>
        </p:blipFill>
        <p:spPr>
          <a:xfrm>
            <a:off x="6145905" y="1683913"/>
            <a:ext cx="5556697" cy="4167523"/>
          </a:xfrm>
          <a:prstGeom prst="rect">
            <a:avLst/>
          </a:prstGeom>
        </p:spPr>
      </p:pic>
    </p:spTree>
    <p:extLst>
      <p:ext uri="{BB962C8B-B14F-4D97-AF65-F5344CB8AC3E}">
        <p14:creationId xmlns:p14="http://schemas.microsoft.com/office/powerpoint/2010/main" val="1552586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631064" y="1470184"/>
            <a:ext cx="5050933" cy="4170628"/>
          </a:xfrm>
          <a:prstGeom prst="rect">
            <a:avLst/>
          </a:prstGeom>
        </p:spPr>
      </p:pic>
      <p:pic>
        <p:nvPicPr>
          <p:cNvPr id="6" name="Imagen 5"/>
          <p:cNvPicPr>
            <a:picLocks noChangeAspect="1"/>
          </p:cNvPicPr>
          <p:nvPr/>
        </p:nvPicPr>
        <p:blipFill>
          <a:blip r:embed="rId3"/>
          <a:stretch>
            <a:fillRect/>
          </a:stretch>
        </p:blipFill>
        <p:spPr>
          <a:xfrm>
            <a:off x="6201043" y="1650421"/>
            <a:ext cx="5501292" cy="3810154"/>
          </a:xfrm>
          <a:prstGeom prst="rect">
            <a:avLst/>
          </a:prstGeom>
        </p:spPr>
      </p:pic>
    </p:spTree>
    <p:extLst>
      <p:ext uri="{BB962C8B-B14F-4D97-AF65-F5344CB8AC3E}">
        <p14:creationId xmlns:p14="http://schemas.microsoft.com/office/powerpoint/2010/main" val="2611523778"/>
      </p:ext>
    </p:extLst>
  </p:cSld>
  <p:clrMapOvr>
    <a:masterClrMapping/>
  </p:clrMapOvr>
</p:sld>
</file>

<file path=ppt/theme/theme1.xml><?xml version="1.0" encoding="utf-8"?>
<a:theme xmlns:a="http://schemas.openxmlformats.org/drawingml/2006/main" name="Galería">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2CB663"/>
      </a:accent4>
      <a:accent5>
        <a:srgbClr val="DF8822"/>
      </a:accent5>
      <a:accent6>
        <a:srgbClr val="BC410A"/>
      </a:accent6>
      <a:hlink>
        <a:srgbClr val="5977C4"/>
      </a:hlink>
      <a:folHlink>
        <a:srgbClr val="A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docProps/app.xml><?xml version="1.0" encoding="utf-8"?>
<Properties xmlns="http://schemas.openxmlformats.org/officeDocument/2006/extended-properties" xmlns:vt="http://schemas.openxmlformats.org/officeDocument/2006/docPropsVTypes">
  <TotalTime>3082</TotalTime>
  <Words>3305</Words>
  <Application>Microsoft Office PowerPoint</Application>
  <PresentationFormat>Panorámica</PresentationFormat>
  <Paragraphs>198</Paragraphs>
  <Slides>43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43</vt:i4>
      </vt:variant>
    </vt:vector>
  </HeadingPairs>
  <TitlesOfParts>
    <vt:vector size="47" baseType="lpstr">
      <vt:lpstr>Arial</vt:lpstr>
      <vt:lpstr>Century Gothic</vt:lpstr>
      <vt:lpstr>Wingdings</vt:lpstr>
      <vt:lpstr>Galería</vt:lpstr>
      <vt:lpstr>Falacias y Sofismas </vt:lpstr>
      <vt:lpstr>Presentación de PowerPoint</vt:lpstr>
      <vt:lpstr>Introducción </vt:lpstr>
      <vt:lpstr>Presentación de PowerPoint</vt:lpstr>
      <vt:lpstr>Presentación de PowerPoint</vt:lpstr>
      <vt:lpstr>Comparación de falacia y sofisma</vt:lpstr>
      <vt:lpstr>Las falacias</vt:lpstr>
      <vt:lpstr>Presentación de PowerPoint</vt:lpstr>
      <vt:lpstr>Presentación de PowerPoint</vt:lpstr>
      <vt:lpstr>Cuando se emplea </vt:lpstr>
      <vt:lpstr>Presentación de PowerPoint</vt:lpstr>
      <vt:lpstr>Tipos de falacias y ejemplos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Los sofismas </vt:lpstr>
      <vt:lpstr>Cuando se emplea </vt:lpstr>
      <vt:lpstr>Tipos de sofismas y ejemplos </vt:lpstr>
      <vt:lpstr>Paralogismo</vt:lpstr>
      <vt:lpstr>Tipos de paralogismos </vt:lpstr>
      <vt:lpstr>Conclusión </vt:lpstr>
      <vt:lpstr>Presentación de PowerPoint</vt:lpstr>
      <vt:lpstr>Ejercicio 4  </vt:lpstr>
      <vt:lpstr>Actividad de Reflexión </vt:lpstr>
      <vt:lpstr>Semejanzas y diferencias  entre los sofismas y las falacias </vt:lpstr>
      <vt:lpstr>Ejercicio 5 </vt:lpstr>
      <vt:lpstr>Elementos de un mapa conceptual</vt:lpstr>
      <vt:lpstr>Ejemplo mapa conceptual</vt:lpstr>
      <vt:lpstr>Referencias bibliográficas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Falacias y Sofismas</dc:title>
  <dc:creator>Mtra. Ana Marsela López Estrada</dc:creator>
  <cp:lastModifiedBy>User</cp:lastModifiedBy>
  <cp:revision>26</cp:revision>
  <dcterms:created xsi:type="dcterms:W3CDTF">2019-05-24T04:49:45Z</dcterms:created>
  <dcterms:modified xsi:type="dcterms:W3CDTF">2020-08-04T21:31:15Z</dcterms:modified>
</cp:coreProperties>
</file>