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3" r:id="rId33"/>
    <p:sldId id="294" r:id="rId34"/>
    <p:sldId id="295" r:id="rId35"/>
    <p:sldId id="296" r:id="rId36"/>
    <p:sldId id="297" r:id="rId37"/>
    <p:sldId id="298" r:id="rId38"/>
    <p:sldId id="299" r:id="rId39"/>
    <p:sldId id="300" r:id="rId40"/>
    <p:sldId id="301" r:id="rId41"/>
    <p:sldId id="302" r:id="rId42"/>
    <p:sldId id="304" r:id="rId43"/>
    <p:sldId id="303" r:id="rId44"/>
    <p:sldId id="305" r:id="rId45"/>
    <p:sldId id="306" r:id="rId46"/>
    <p:sldId id="307" r:id="rId47"/>
    <p:sldId id="308" r:id="rId48"/>
    <p:sldId id="309" r:id="rId49"/>
    <p:sldId id="310" r:id="rId50"/>
    <p:sldId id="311" r:id="rId51"/>
    <p:sldId id="312"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7" r:id="rId72"/>
    <p:sldId id="338" r:id="rId73"/>
    <p:sldId id="339" r:id="rId74"/>
    <p:sldId id="334" r:id="rId75"/>
    <p:sldId id="335" r:id="rId76"/>
    <p:sldId id="336" r:id="rId77"/>
    <p:sldId id="313"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p:scale>
          <a:sx n="77" d="100"/>
          <a:sy n="77" d="100"/>
        </p:scale>
        <p:origin x="-294"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8/1/2020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23A1CC3-2375-41D4-9E03-427CAF2A4C1A}" type="datetimeFigureOut">
              <a:rPr lang="en-US" dirty="0"/>
              <a:t>8/1/2020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FF16868-8199-4C2C-A5B1-63AEE139F88E}" type="datetimeFigureOut">
              <a:rPr lang="en-US" dirty="0"/>
              <a:t>8/1/2020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AD9FF7F-6988-44CC-821B-644E70CD2F73}" type="datetimeFigureOut">
              <a:rPr lang="en-US" dirty="0"/>
              <a:t>8/1/2020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C12C299-16B2-4475-990D-751901EACC14}" type="datetimeFigureOut">
              <a:rPr lang="en-US" dirty="0"/>
              <a:t>8/1/2020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8/1/2020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8/1/2020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8/1/2020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8/1/2020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8/1/2020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34E6425-0181-43F2-84FC-787E803FD2F8}" type="datetimeFigureOut">
              <a:rPr lang="en-US" dirty="0"/>
              <a:t>8/1/2020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8/1/2020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8/1/2020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8/1/2020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8/1/2020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6E86A4C-8E40-4F87-A4F0-01A0687C5742}" type="datetimeFigureOut">
              <a:rPr lang="en-US" dirty="0"/>
              <a:t>8/1/2020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35E72C73-2D91-4E12-BA25-F0AA0C03599B}" type="datetimeFigureOut">
              <a:rPr lang="en-US" dirty="0"/>
              <a:t>8/1/2020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8/1/2020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17.xml"/><Relationship Id="rId7" Type="http://schemas.openxmlformats.org/officeDocument/2006/relationships/slide" Target="slide4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27.xml"/><Relationship Id="rId4" Type="http://schemas.openxmlformats.org/officeDocument/2006/relationships/slide" Target="slide19.xm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es.wikipedia.org/wiki/Cifra_(matem%C3%A1tica)" TargetMode="External"/><Relationship Id="rId2" Type="http://schemas.openxmlformats.org/officeDocument/2006/relationships/hyperlink" Target="https://es.wikipedia.org/wiki/Sistema_de_numeraci%C3%B3n" TargetMode="External"/><Relationship Id="rId1" Type="http://schemas.openxmlformats.org/officeDocument/2006/relationships/slideLayout" Target="../slideLayouts/slideLayout2.xml"/><Relationship Id="rId6" Type="http://schemas.openxmlformats.org/officeDocument/2006/relationships/hyperlink" Target="https://es.wikipedia.org/wiki/Grafema" TargetMode="External"/><Relationship Id="rId5" Type="http://schemas.openxmlformats.org/officeDocument/2006/relationships/hyperlink" Target="https://es.wikipedia.org/wiki/Sistema_de_numeraci%C3%B3n_decimal" TargetMode="External"/><Relationship Id="rId4" Type="http://schemas.openxmlformats.org/officeDocument/2006/relationships/hyperlink" Target="https://es.wikipedia.org/wiki/Base_(aritm%C3%A9tica)"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54955" y="1503947"/>
            <a:ext cx="8825658" cy="2189748"/>
          </a:xfrm>
        </p:spPr>
        <p:txBody>
          <a:bodyPr/>
          <a:lstStyle/>
          <a:p>
            <a:pPr algn="ctr"/>
            <a:r>
              <a:rPr lang="es-MX" dirty="0">
                <a:latin typeface="Aparajita" panose="020B0604020202020204" pitchFamily="34" charset="0"/>
                <a:cs typeface="Aparajita" panose="020B0604020202020204" pitchFamily="34" charset="0"/>
              </a:rPr>
              <a:t>PRESENTACIÓN ELECTRÓNICA DE SITEMAS DIGITALES I</a:t>
            </a:r>
          </a:p>
        </p:txBody>
      </p:sp>
      <p:sp>
        <p:nvSpPr>
          <p:cNvPr id="3" name="Subtítulo 2"/>
          <p:cNvSpPr>
            <a:spLocks noGrp="1"/>
          </p:cNvSpPr>
          <p:nvPr>
            <p:ph type="subTitle" idx="1"/>
          </p:nvPr>
        </p:nvSpPr>
        <p:spPr>
          <a:xfrm>
            <a:off x="1154954" y="4777380"/>
            <a:ext cx="9023761" cy="1442946"/>
          </a:xfrm>
        </p:spPr>
        <p:txBody>
          <a:bodyPr>
            <a:normAutofit fontScale="25000" lnSpcReduction="20000"/>
          </a:bodyPr>
          <a:lstStyle/>
          <a:p>
            <a:r>
              <a:rPr lang="es-MX" sz="4800" dirty="0"/>
              <a:t> CENTRO DE ENSEÑANZA TECNICA INDUSTRIA</a:t>
            </a:r>
            <a:r>
              <a:rPr lang="es-MX" dirty="0"/>
              <a:t>L </a:t>
            </a:r>
          </a:p>
          <a:p>
            <a:r>
              <a:rPr lang="es-MX" sz="4800" dirty="0"/>
              <a:t>DESARROLLO DE SOFTWARE </a:t>
            </a:r>
          </a:p>
          <a:p>
            <a:r>
              <a:rPr lang="es-MX" sz="4800" dirty="0"/>
              <a:t>ACADEMIA SISTEMAS DIGITALES  </a:t>
            </a:r>
          </a:p>
          <a:p>
            <a:r>
              <a:rPr lang="es-MX" sz="4800" dirty="0"/>
              <a:t>                                                      </a:t>
            </a:r>
          </a:p>
          <a:p>
            <a:r>
              <a:rPr lang="es-MX" sz="4800" dirty="0"/>
              <a:t>                                                                             ELABORADO POR Elizabeth </a:t>
            </a:r>
            <a:r>
              <a:rPr lang="es-MX" sz="4800" dirty="0" err="1"/>
              <a:t>alvarez</a:t>
            </a:r>
            <a:r>
              <a:rPr lang="es-MX" sz="4800" dirty="0"/>
              <a:t> del castillo .s.   </a:t>
            </a:r>
            <a:r>
              <a:rPr lang="es-MX" sz="4800" dirty="0" err="1"/>
              <a:t>Ago</a:t>
            </a:r>
            <a:r>
              <a:rPr lang="es-MX" sz="4800" dirty="0"/>
              <a:t>-dic 2018</a:t>
            </a:r>
          </a:p>
        </p:txBody>
      </p:sp>
    </p:spTree>
    <p:extLst>
      <p:ext uri="{BB962C8B-B14F-4D97-AF65-F5344CB8AC3E}">
        <p14:creationId xmlns:p14="http://schemas.microsoft.com/office/powerpoint/2010/main" val="1043901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47920"/>
            <a:ext cx="8761413" cy="6088984"/>
          </a:xfrm>
        </p:spPr>
        <p:txBody>
          <a:bodyPr/>
          <a:lstStyle/>
          <a:p>
            <a:r>
              <a:rPr lang="es-MX" dirty="0">
                <a:solidFill>
                  <a:schemeClr val="tx1"/>
                </a:solidFill>
              </a:rPr>
              <a:t>Ejemplos Digitales.</a:t>
            </a:r>
          </a:p>
        </p:txBody>
      </p:sp>
    </p:spTree>
    <p:extLst>
      <p:ext uri="{BB962C8B-B14F-4D97-AF65-F5344CB8AC3E}">
        <p14:creationId xmlns:p14="http://schemas.microsoft.com/office/powerpoint/2010/main" val="46183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pic>
        <p:nvPicPr>
          <p:cNvPr id="4" name="Marcador de contenido 3"/>
          <p:cNvPicPr>
            <a:picLocks noGrp="1" noChangeAspect="1"/>
          </p:cNvPicPr>
          <p:nvPr>
            <p:ph idx="1"/>
          </p:nvPr>
        </p:nvPicPr>
        <p:blipFill>
          <a:blip r:embed="rId2"/>
          <a:stretch>
            <a:fillRect/>
          </a:stretch>
        </p:blipFill>
        <p:spPr>
          <a:xfrm>
            <a:off x="1393493" y="351572"/>
            <a:ext cx="9407029" cy="6271353"/>
          </a:xfrm>
        </p:spPr>
      </p:pic>
    </p:spTree>
    <p:extLst>
      <p:ext uri="{BB962C8B-B14F-4D97-AF65-F5344CB8AC3E}">
        <p14:creationId xmlns:p14="http://schemas.microsoft.com/office/powerpoint/2010/main" val="2648500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487883" y="237090"/>
            <a:ext cx="5076258" cy="3172271"/>
          </a:xfrm>
        </p:spPr>
      </p:pic>
      <p:pic>
        <p:nvPicPr>
          <p:cNvPr id="5" name="Imagen 4"/>
          <p:cNvPicPr>
            <a:picLocks noChangeAspect="1"/>
          </p:cNvPicPr>
          <p:nvPr/>
        </p:nvPicPr>
        <p:blipFill>
          <a:blip r:embed="rId3"/>
          <a:stretch>
            <a:fillRect/>
          </a:stretch>
        </p:blipFill>
        <p:spPr>
          <a:xfrm>
            <a:off x="6852278" y="359104"/>
            <a:ext cx="4445711" cy="2928242"/>
          </a:xfrm>
          <a:prstGeom prst="rect">
            <a:avLst/>
          </a:prstGeom>
        </p:spPr>
      </p:pic>
      <p:pic>
        <p:nvPicPr>
          <p:cNvPr id="6" name="Imagen 5"/>
          <p:cNvPicPr>
            <a:picLocks noChangeAspect="1"/>
          </p:cNvPicPr>
          <p:nvPr/>
        </p:nvPicPr>
        <p:blipFill>
          <a:blip r:embed="rId4"/>
          <a:stretch>
            <a:fillRect/>
          </a:stretch>
        </p:blipFill>
        <p:spPr>
          <a:xfrm>
            <a:off x="3910031" y="3409361"/>
            <a:ext cx="4289026" cy="3256482"/>
          </a:xfrm>
          <a:prstGeom prst="rect">
            <a:avLst/>
          </a:prstGeom>
        </p:spPr>
      </p:pic>
    </p:spTree>
    <p:extLst>
      <p:ext uri="{BB962C8B-B14F-4D97-AF65-F5344CB8AC3E}">
        <p14:creationId xmlns:p14="http://schemas.microsoft.com/office/powerpoint/2010/main" val="52566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116948" y="529858"/>
            <a:ext cx="9721667" cy="2276060"/>
          </a:xfrm>
        </p:spPr>
      </p:pic>
      <p:pic>
        <p:nvPicPr>
          <p:cNvPr id="5" name="Imagen 4"/>
          <p:cNvPicPr>
            <a:picLocks noChangeAspect="1"/>
          </p:cNvPicPr>
          <p:nvPr/>
        </p:nvPicPr>
        <p:blipFill>
          <a:blip r:embed="rId3"/>
          <a:stretch>
            <a:fillRect/>
          </a:stretch>
        </p:blipFill>
        <p:spPr>
          <a:xfrm>
            <a:off x="1211363" y="3999014"/>
            <a:ext cx="9532835" cy="1618363"/>
          </a:xfrm>
          <a:prstGeom prst="rect">
            <a:avLst/>
          </a:prstGeom>
        </p:spPr>
      </p:pic>
    </p:spTree>
    <p:extLst>
      <p:ext uri="{BB962C8B-B14F-4D97-AF65-F5344CB8AC3E}">
        <p14:creationId xmlns:p14="http://schemas.microsoft.com/office/powerpoint/2010/main" val="17353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47919"/>
            <a:ext cx="8761413" cy="6325077"/>
          </a:xfrm>
        </p:spPr>
        <p:txBody>
          <a:bodyPr/>
          <a:lstStyle/>
          <a:p>
            <a:r>
              <a:rPr lang="es-MX" dirty="0">
                <a:solidFill>
                  <a:schemeClr val="tx1"/>
                </a:solidFill>
              </a:rPr>
              <a:t>Ejemplos Analógicos</a:t>
            </a:r>
          </a:p>
        </p:txBody>
      </p:sp>
    </p:spTree>
    <p:extLst>
      <p:ext uri="{BB962C8B-B14F-4D97-AF65-F5344CB8AC3E}">
        <p14:creationId xmlns:p14="http://schemas.microsoft.com/office/powerpoint/2010/main" val="483953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40906" y="4350291"/>
            <a:ext cx="6122161" cy="1738313"/>
          </a:xfrm>
          <a:prstGeom prst="rect">
            <a:avLst/>
          </a:prstGeom>
        </p:spPr>
      </p:pic>
      <p:pic>
        <p:nvPicPr>
          <p:cNvPr id="7" name="Imagen 6"/>
          <p:cNvPicPr>
            <a:picLocks noChangeAspect="1"/>
          </p:cNvPicPr>
          <p:nvPr/>
        </p:nvPicPr>
        <p:blipFill>
          <a:blip r:embed="rId3"/>
          <a:stretch>
            <a:fillRect/>
          </a:stretch>
        </p:blipFill>
        <p:spPr>
          <a:xfrm>
            <a:off x="7400844" y="2408708"/>
            <a:ext cx="3414713" cy="3399536"/>
          </a:xfrm>
          <a:prstGeom prst="rect">
            <a:avLst/>
          </a:prstGeom>
        </p:spPr>
      </p:pic>
      <p:sp>
        <p:nvSpPr>
          <p:cNvPr id="8" name="Rectángulo 7"/>
          <p:cNvSpPr/>
          <p:nvPr/>
        </p:nvSpPr>
        <p:spPr>
          <a:xfrm>
            <a:off x="2851484" y="1034715"/>
            <a:ext cx="5991726" cy="646331"/>
          </a:xfrm>
          <a:prstGeom prst="rect">
            <a:avLst/>
          </a:prstGeom>
        </p:spPr>
        <p:txBody>
          <a:bodyPr wrap="square">
            <a:spAutoFit/>
          </a:bodyPr>
          <a:lstStyle/>
          <a:p>
            <a:pPr algn="ctr"/>
            <a:r>
              <a:rPr lang="es-MX" sz="3600" dirty="0"/>
              <a:t>Ejemplos Analógicos</a:t>
            </a:r>
          </a:p>
        </p:txBody>
      </p:sp>
    </p:spTree>
    <p:extLst>
      <p:ext uri="{BB962C8B-B14F-4D97-AF65-F5344CB8AC3E}">
        <p14:creationId xmlns:p14="http://schemas.microsoft.com/office/powerpoint/2010/main" val="168099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solidFill>
                  <a:schemeClr val="tx1"/>
                </a:solidFill>
              </a:rPr>
              <a:t>Ejemplos Analógicos</a:t>
            </a:r>
            <a:endParaRPr lang="es-MX" dirty="0"/>
          </a:p>
        </p:txBody>
      </p:sp>
      <p:sp>
        <p:nvSpPr>
          <p:cNvPr id="4" name="CuadroTexto 3"/>
          <p:cNvSpPr txBox="1"/>
          <p:nvPr/>
        </p:nvSpPr>
        <p:spPr>
          <a:xfrm>
            <a:off x="3368842" y="6497053"/>
            <a:ext cx="3356811" cy="369332"/>
          </a:xfrm>
          <a:prstGeom prst="rect">
            <a:avLst/>
          </a:prstGeom>
          <a:noFill/>
        </p:spPr>
        <p:txBody>
          <a:bodyPr wrap="square" rtlCol="0">
            <a:spAutoFit/>
          </a:bodyPr>
          <a:lstStyle/>
          <a:p>
            <a:r>
              <a:rPr lang="es-MX" dirty="0">
                <a:hlinkClick r:id="rId2" action="ppaction://hlinksldjump"/>
              </a:rPr>
              <a:t>Regresar al menú</a:t>
            </a:r>
            <a:endParaRPr lang="es-MX" dirty="0"/>
          </a:p>
        </p:txBody>
      </p:sp>
      <p:pic>
        <p:nvPicPr>
          <p:cNvPr id="5" name="Marcador de contenido 4"/>
          <p:cNvPicPr>
            <a:picLocks noGrp="1" noChangeAspect="1"/>
          </p:cNvPicPr>
          <p:nvPr>
            <p:ph idx="1"/>
          </p:nvPr>
        </p:nvPicPr>
        <p:blipFill>
          <a:blip r:embed="rId3"/>
          <a:stretch>
            <a:fillRect/>
          </a:stretch>
        </p:blipFill>
        <p:spPr>
          <a:xfrm>
            <a:off x="1794585" y="2717090"/>
            <a:ext cx="2286000" cy="1714500"/>
          </a:xfrm>
          <a:prstGeom prst="rect">
            <a:avLst/>
          </a:prstGeom>
        </p:spPr>
      </p:pic>
      <p:pic>
        <p:nvPicPr>
          <p:cNvPr id="6" name="Imagen 5"/>
          <p:cNvPicPr>
            <a:picLocks noChangeAspect="1"/>
          </p:cNvPicPr>
          <p:nvPr/>
        </p:nvPicPr>
        <p:blipFill>
          <a:blip r:embed="rId4"/>
          <a:stretch>
            <a:fillRect/>
          </a:stretch>
        </p:blipFill>
        <p:spPr>
          <a:xfrm>
            <a:off x="5767148" y="2537727"/>
            <a:ext cx="4827910" cy="3102231"/>
          </a:xfrm>
          <a:prstGeom prst="rect">
            <a:avLst/>
          </a:prstGeom>
        </p:spPr>
      </p:pic>
    </p:spTree>
    <p:extLst>
      <p:ext uri="{BB962C8B-B14F-4D97-AF65-F5344CB8AC3E}">
        <p14:creationId xmlns:p14="http://schemas.microsoft.com/office/powerpoint/2010/main" val="230441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Sistemas combinatorios y secuenciales</a:t>
            </a:r>
          </a:p>
        </p:txBody>
      </p:sp>
      <p:sp>
        <p:nvSpPr>
          <p:cNvPr id="3" name="2 Subtítulo"/>
          <p:cNvSpPr>
            <a:spLocks noGrp="1"/>
          </p:cNvSpPr>
          <p:nvPr>
            <p:ph type="subTitle" idx="1"/>
          </p:nvPr>
        </p:nvSpPr>
        <p:spPr>
          <a:xfrm rot="19140000">
            <a:off x="2669145" y="2428118"/>
            <a:ext cx="6511131" cy="329259"/>
          </a:xfrm>
        </p:spPr>
        <p:txBody>
          <a:bodyPr>
            <a:normAutofit fontScale="92500" lnSpcReduction="10000"/>
          </a:bodyPr>
          <a:lstStyle/>
          <a:p>
            <a:r>
              <a:rPr lang="es-MX" dirty="0"/>
              <a:t>Sistemas  digitales  i</a:t>
            </a:r>
          </a:p>
        </p:txBody>
      </p:sp>
    </p:spTree>
    <p:extLst>
      <p:ext uri="{BB962C8B-B14F-4D97-AF65-F5344CB8AC3E}">
        <p14:creationId xmlns:p14="http://schemas.microsoft.com/office/powerpoint/2010/main" val="200676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INTRODUCCION</a:t>
            </a:r>
          </a:p>
        </p:txBody>
      </p:sp>
      <p:sp>
        <p:nvSpPr>
          <p:cNvPr id="3" name="2 Marcador de contenido"/>
          <p:cNvSpPr>
            <a:spLocks noGrp="1"/>
          </p:cNvSpPr>
          <p:nvPr>
            <p:ph idx="1"/>
          </p:nvPr>
        </p:nvSpPr>
        <p:spPr/>
        <p:txBody>
          <a:bodyPr>
            <a:normAutofit/>
          </a:bodyPr>
          <a:lstStyle/>
          <a:p>
            <a:r>
              <a:rPr lang="es-MX" sz="2000" dirty="0">
                <a:latin typeface="Century Gothic" panose="020B0502020202020204" pitchFamily="34" charset="0"/>
              </a:rPr>
              <a:t>Al hablar de sistemas, nos referimos al enfoque sistémico con el que serán tratadas las funciones de conmutación. </a:t>
            </a:r>
          </a:p>
          <a:p>
            <a:pPr algn="just"/>
            <a:r>
              <a:rPr lang="es-MX" sz="2000" dirty="0">
                <a:latin typeface="Century Gothic" panose="020B0502020202020204" pitchFamily="34" charset="0"/>
              </a:rPr>
              <a:t>Dentro de este enfoque sistémico, existen 2 grandes áreas: los Sistemas Combinatorios y los Sistemas Secuenciales.</a:t>
            </a:r>
          </a:p>
          <a:p>
            <a:pPr algn="just"/>
            <a:r>
              <a:rPr lang="es-MX" sz="2000" dirty="0">
                <a:latin typeface="Century Gothic" panose="020B0502020202020204" pitchFamily="34" charset="0"/>
              </a:rPr>
              <a:t> Los sistemas combinatorios están formados por un conjunto de compuertas interconectadas cuya salida, en un momento dado, esta únicamente en función de la entrada, en ese mismo instante. </a:t>
            </a:r>
          </a:p>
          <a:p>
            <a:pPr algn="just"/>
            <a:r>
              <a:rPr lang="es-MX" sz="2000" dirty="0">
                <a:latin typeface="Century Gothic" panose="020B0502020202020204" pitchFamily="34" charset="0"/>
              </a:rPr>
              <a:t>Por esto se dice que los sistemas combinatorios no cuentan con memoria.</a:t>
            </a:r>
          </a:p>
        </p:txBody>
      </p:sp>
    </p:spTree>
    <p:extLst>
      <p:ext uri="{BB962C8B-B14F-4D97-AF65-F5344CB8AC3E}">
        <p14:creationId xmlns:p14="http://schemas.microsoft.com/office/powerpoint/2010/main" val="414146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SISTEMAS COMBINATORIOS</a:t>
            </a:r>
          </a:p>
        </p:txBody>
      </p:sp>
      <p:sp>
        <p:nvSpPr>
          <p:cNvPr id="3" name="2 Marcador de contenido"/>
          <p:cNvSpPr>
            <a:spLocks noGrp="1"/>
          </p:cNvSpPr>
          <p:nvPr>
            <p:ph idx="1"/>
          </p:nvPr>
        </p:nvSpPr>
        <p:spPr>
          <a:xfrm>
            <a:off x="2351583" y="1335505"/>
            <a:ext cx="7564783" cy="4896852"/>
          </a:xfrm>
        </p:spPr>
        <p:txBody>
          <a:bodyPr>
            <a:normAutofit fontScale="85000" lnSpcReduction="10000"/>
          </a:bodyPr>
          <a:lstStyle/>
          <a:p>
            <a:pPr algn="just"/>
            <a:endParaRPr lang="es-MX" sz="2000" dirty="0">
              <a:solidFill>
                <a:schemeClr val="tx1"/>
              </a:solidFill>
              <a:latin typeface="Century Gothic" panose="020B0502020202020204" pitchFamily="34" charset="0"/>
            </a:endParaRPr>
          </a:p>
          <a:p>
            <a:pPr algn="just"/>
            <a:endParaRPr lang="es-MX" sz="2000" dirty="0">
              <a:solidFill>
                <a:schemeClr val="tx1"/>
              </a:solidFill>
              <a:latin typeface="Century Gothic" panose="020B0502020202020204" pitchFamily="34" charset="0"/>
            </a:endParaRPr>
          </a:p>
          <a:p>
            <a:pPr algn="just"/>
            <a:endParaRPr lang="es-MX" sz="2000" dirty="0">
              <a:solidFill>
                <a:schemeClr val="tx1"/>
              </a:solidFill>
              <a:latin typeface="Century Gothic" panose="020B0502020202020204" pitchFamily="34" charset="0"/>
            </a:endParaRPr>
          </a:p>
          <a:p>
            <a:pPr marL="0" indent="0" algn="just">
              <a:buNone/>
            </a:pPr>
            <a:r>
              <a:rPr lang="es-MX" sz="2000" dirty="0">
                <a:latin typeface="Century Gothic" panose="020B0502020202020204" pitchFamily="34" charset="0"/>
              </a:rPr>
              <a:t>Un sistema combinatorios puede tener n entradas y m salidas. </a:t>
            </a:r>
          </a:p>
          <a:p>
            <a:pPr algn="just"/>
            <a:endParaRPr lang="es-MX" sz="2000" dirty="0">
              <a:solidFill>
                <a:schemeClr val="tx1"/>
              </a:solidFill>
              <a:latin typeface="Century Gothic" panose="020B0502020202020204" pitchFamily="34" charset="0"/>
            </a:endParaRPr>
          </a:p>
          <a:p>
            <a:pPr algn="just"/>
            <a:endParaRPr lang="es-MX" sz="2000" dirty="0">
              <a:latin typeface="Century Gothic" panose="020B0502020202020204" pitchFamily="34" charset="0"/>
            </a:endParaRPr>
          </a:p>
          <a:p>
            <a:pPr algn="just"/>
            <a:endParaRPr lang="es-MX" sz="2000" dirty="0">
              <a:latin typeface="Century Gothic" panose="020B0502020202020204" pitchFamily="34" charset="0"/>
            </a:endParaRPr>
          </a:p>
          <a:p>
            <a:pPr algn="just"/>
            <a:endParaRPr lang="es-MX" sz="2000" dirty="0">
              <a:latin typeface="Century Gothic" panose="020B0502020202020204" pitchFamily="34" charset="0"/>
            </a:endParaRPr>
          </a:p>
          <a:p>
            <a:pPr algn="just"/>
            <a:endParaRPr lang="es-MX" sz="2000" dirty="0">
              <a:latin typeface="Century Gothic" panose="020B0502020202020204" pitchFamily="34" charset="0"/>
            </a:endParaRPr>
          </a:p>
          <a:p>
            <a:pPr algn="just"/>
            <a:endParaRPr lang="es-MX" sz="2000" dirty="0">
              <a:latin typeface="Century Gothic" panose="020B0502020202020204" pitchFamily="34" charset="0"/>
            </a:endParaRPr>
          </a:p>
          <a:p>
            <a:pPr algn="just"/>
            <a:r>
              <a:rPr lang="es-MX" sz="2000" dirty="0">
                <a:latin typeface="Century Gothic" panose="020B0502020202020204" pitchFamily="34" charset="0"/>
              </a:rPr>
              <a:t>Los sistemas combinatorios relativamente pequeños (menores a 100 compuertas), pueden ser construidos con compuertas convencionales.</a:t>
            </a:r>
          </a:p>
          <a:p>
            <a:pPr algn="just"/>
            <a:r>
              <a:rPr lang="es-MX" sz="2000" dirty="0">
                <a:latin typeface="Century Gothic" panose="020B0502020202020204" pitchFamily="34" charset="0"/>
              </a:rPr>
              <a:t> Típicamente se utilizan únicamente compuertas NAND o NOR. </a:t>
            </a:r>
          </a:p>
        </p:txBody>
      </p:sp>
      <p:pic>
        <p:nvPicPr>
          <p:cNvPr id="2050" name="Picture 2" descr="https://i.gyazo.com/221c3e0a811ab4c0d37a7dea64972f05.png"/>
          <p:cNvPicPr>
            <a:picLocks noChangeAspect="1" noChangeArrowheads="1"/>
          </p:cNvPicPr>
          <p:nvPr/>
        </p:nvPicPr>
        <p:blipFill rotWithShape="1">
          <a:blip r:embed="rId2">
            <a:extLst>
              <a:ext uri="{28A0092B-C50C-407E-A947-70E740481C1C}">
                <a14:useLocalDpi xmlns:a14="http://schemas.microsoft.com/office/drawing/2010/main" val="0"/>
              </a:ext>
            </a:extLst>
          </a:blip>
          <a:srcRect l="1648" t="5558" r="1575" b="11525"/>
          <a:stretch/>
        </p:blipFill>
        <p:spPr bwMode="auto">
          <a:xfrm>
            <a:off x="3258455" y="3130564"/>
            <a:ext cx="5296277" cy="124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6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INDICE</a:t>
            </a:r>
          </a:p>
        </p:txBody>
      </p:sp>
      <p:sp>
        <p:nvSpPr>
          <p:cNvPr id="3" name="Marcador de contenido 2"/>
          <p:cNvSpPr>
            <a:spLocks noGrp="1"/>
          </p:cNvSpPr>
          <p:nvPr>
            <p:ph idx="1"/>
          </p:nvPr>
        </p:nvSpPr>
        <p:spPr>
          <a:xfrm>
            <a:off x="1154954" y="1182624"/>
            <a:ext cx="8825659" cy="5474208"/>
          </a:xfrm>
        </p:spPr>
        <p:txBody>
          <a:bodyPr>
            <a:normAutofit fontScale="40000" lnSpcReduction="20000"/>
          </a:bodyPr>
          <a:lstStyle/>
          <a:p>
            <a:pPr marL="0" indent="0">
              <a:buNone/>
            </a:pPr>
            <a:endParaRPr lang="es-MX" b="1" dirty="0"/>
          </a:p>
          <a:p>
            <a:pPr marL="0" indent="0">
              <a:buNone/>
            </a:pPr>
            <a:endParaRPr lang="es-MX" b="1" dirty="0"/>
          </a:p>
          <a:p>
            <a:pPr marL="0" indent="0">
              <a:buNone/>
            </a:pPr>
            <a:r>
              <a:rPr lang="es-MX" b="1" dirty="0"/>
              <a:t>  </a:t>
            </a:r>
          </a:p>
          <a:p>
            <a:pPr marL="0" indent="0">
              <a:buNone/>
            </a:pPr>
            <a:r>
              <a:rPr lang="es-MX" sz="2500" b="1" dirty="0">
                <a:solidFill>
                  <a:schemeClr val="bg2"/>
                </a:solidFill>
              </a:rPr>
              <a:t>UNIDAD 1. Introducción a los sistemas digitales </a:t>
            </a:r>
          </a:p>
          <a:p>
            <a:pPr marL="0" indent="0">
              <a:buNone/>
            </a:pPr>
            <a:r>
              <a:rPr lang="es-MX" sz="2500" dirty="0">
                <a:solidFill>
                  <a:schemeClr val="bg2"/>
                </a:solidFill>
              </a:rPr>
              <a:t>1.1 Concepto básicos</a:t>
            </a:r>
            <a:r>
              <a:rPr lang="es-MX" sz="2500" dirty="0"/>
              <a:t/>
            </a:r>
            <a:br>
              <a:rPr lang="es-MX" sz="2500" dirty="0"/>
            </a:br>
            <a:r>
              <a:rPr lang="es-MX" sz="2500" i="1" u="sng" dirty="0">
                <a:hlinkClick r:id="rId2" action="ppaction://hlinksldjump"/>
              </a:rPr>
              <a:t>1.1.1  Sistemas digitales y analógicos</a:t>
            </a:r>
            <a:r>
              <a:rPr lang="es-MX" sz="2500" i="1" dirty="0">
                <a:hlinkClick r:id="rId2" action="ppaction://hlinksldjump"/>
              </a:rPr>
              <a:t/>
            </a:r>
            <a:br>
              <a:rPr lang="es-MX" sz="2500" i="1" dirty="0">
                <a:hlinkClick r:id="rId2" action="ppaction://hlinksldjump"/>
              </a:rPr>
            </a:br>
            <a:r>
              <a:rPr lang="es-MX" sz="2500" u="sng" dirty="0">
                <a:hlinkClick r:id="rId3" action="ppaction://hlinksldjump"/>
              </a:rPr>
              <a:t>1.1.2 Sistemas digitales combinacionales y secuenciales</a:t>
            </a:r>
            <a:r>
              <a:rPr lang="es-MX" sz="2500" dirty="0">
                <a:hlinkClick r:id="rId4" action="ppaction://hlinksldjump"/>
              </a:rPr>
              <a:t/>
            </a:r>
            <a:br>
              <a:rPr lang="es-MX" sz="2500" dirty="0">
                <a:hlinkClick r:id="rId4" action="ppaction://hlinksldjump"/>
              </a:rPr>
            </a:br>
            <a:r>
              <a:rPr lang="es-MX" sz="2500" u="sng" dirty="0">
                <a:hlinkClick r:id="rId5" action="ppaction://hlinksldjump"/>
              </a:rPr>
              <a:t>1.2 Fundamentos de sistemas digitales</a:t>
            </a:r>
            <a:r>
              <a:rPr lang="es-MX" sz="2500" dirty="0">
                <a:hlinkClick r:id="rId5" action="ppaction://hlinksldjump"/>
              </a:rPr>
              <a:t/>
            </a:r>
            <a:br>
              <a:rPr lang="es-MX" sz="2500" dirty="0">
                <a:hlinkClick r:id="rId5" action="ppaction://hlinksldjump"/>
              </a:rPr>
            </a:br>
            <a:r>
              <a:rPr lang="es-MX" sz="2500" u="sng" dirty="0">
                <a:hlinkClick r:id="rId6" action="ppaction://hlinksldjump"/>
              </a:rPr>
              <a:t>1.2.1  Sistemas numéricos y conversiones</a:t>
            </a:r>
            <a:r>
              <a:rPr lang="es-MX" sz="2500" dirty="0">
                <a:hlinkClick r:id="rId6" action="ppaction://hlinksldjump"/>
              </a:rPr>
              <a:t/>
            </a:r>
            <a:br>
              <a:rPr lang="es-MX" sz="2500" dirty="0">
                <a:hlinkClick r:id="rId6" action="ppaction://hlinksldjump"/>
              </a:rPr>
            </a:br>
            <a:r>
              <a:rPr lang="es-MX" sz="2500" dirty="0"/>
              <a:t>1.2.2 Operaciones aritméticas básicas</a:t>
            </a:r>
            <a:br>
              <a:rPr lang="es-MX" sz="2500" dirty="0"/>
            </a:br>
            <a:r>
              <a:rPr lang="es-MX" sz="2500" dirty="0"/>
              <a:t>1.2.3 Códigos binarios</a:t>
            </a:r>
            <a:br>
              <a:rPr lang="es-MX" sz="2500" dirty="0"/>
            </a:br>
            <a:r>
              <a:rPr lang="es-MX" sz="2500" u="sng" dirty="0">
                <a:hlinkClick r:id="rId7" action="ppaction://hlinksldjump"/>
              </a:rPr>
              <a:t>1.3 Compuertas lógicas básicas y especiales (SSI)5</a:t>
            </a:r>
            <a:r>
              <a:rPr lang="es-MX" sz="2500" dirty="0">
                <a:hlinkClick r:id="rId7" action="ppaction://hlinksldjump"/>
              </a:rPr>
              <a:t/>
            </a:r>
            <a:br>
              <a:rPr lang="es-MX" sz="2500" dirty="0">
                <a:hlinkClick r:id="rId7" action="ppaction://hlinksldjump"/>
              </a:rPr>
            </a:br>
            <a:r>
              <a:rPr lang="es-MX" sz="2500" dirty="0"/>
              <a:t>1.3.1 Expresiones y compuertas lógicas</a:t>
            </a:r>
          </a:p>
          <a:p>
            <a:pPr marL="0" indent="0">
              <a:buNone/>
            </a:pPr>
            <a:r>
              <a:rPr lang="es-MX" sz="2500" dirty="0"/>
              <a:t>1.4 tipos de salidas para compuertas lógicas especiales </a:t>
            </a:r>
          </a:p>
          <a:p>
            <a:pPr marL="0" indent="0">
              <a:buNone/>
            </a:pPr>
            <a:r>
              <a:rPr lang="es-MX" sz="2500" dirty="0"/>
              <a:t>1.4.1 compuertas lógicas de 3er estado</a:t>
            </a:r>
          </a:p>
          <a:p>
            <a:pPr marL="0" indent="0">
              <a:buNone/>
            </a:pPr>
            <a:r>
              <a:rPr lang="es-MX" sz="2500" b="1" dirty="0"/>
              <a:t>Unidad 2. Fundamentos de desarrollo digital</a:t>
            </a:r>
            <a:r>
              <a:rPr lang="es-MX" sz="2500" u="sng" dirty="0">
                <a:hlinkClick r:id="rId8" action="ppaction://hlinksldjump"/>
              </a:rPr>
              <a:t> </a:t>
            </a:r>
            <a:endParaRPr lang="es-MX" sz="2500" dirty="0"/>
          </a:p>
          <a:p>
            <a:pPr marL="0" indent="0">
              <a:buNone/>
            </a:pPr>
            <a:r>
              <a:rPr lang="es-MX" sz="2500" dirty="0"/>
              <a:t>2.1Representación de funciones lógicas</a:t>
            </a:r>
          </a:p>
          <a:p>
            <a:pPr marL="0" indent="0">
              <a:buNone/>
            </a:pPr>
            <a:r>
              <a:rPr lang="es-MX" sz="2500" dirty="0"/>
              <a:t>2.1.1 expresiones lógicas </a:t>
            </a:r>
          </a:p>
          <a:p>
            <a:pPr marL="0" indent="0">
              <a:buNone/>
            </a:pPr>
            <a:r>
              <a:rPr lang="es-MX" sz="2500" dirty="0"/>
              <a:t>2.1.2 diagramas lógicos</a:t>
            </a:r>
          </a:p>
          <a:p>
            <a:pPr marL="0" indent="0">
              <a:buNone/>
            </a:pPr>
            <a:r>
              <a:rPr lang="es-MX" sz="2500" dirty="0"/>
              <a:t>2.1.3 tablas de verdad</a:t>
            </a:r>
          </a:p>
          <a:p>
            <a:pPr marL="0" indent="0">
              <a:buNone/>
            </a:pPr>
            <a:r>
              <a:rPr lang="es-MX" sz="2500" dirty="0"/>
              <a:t>2.2 Simplificación DE ESPRESIONES LÓGICAS POR MEDIO GRAFICO</a:t>
            </a:r>
          </a:p>
          <a:p>
            <a:pPr marL="0" indent="0">
              <a:buNone/>
            </a:pPr>
            <a:r>
              <a:rPr lang="es-MX" sz="2500" dirty="0"/>
              <a:t>2.2.1 Algebra de Boole</a:t>
            </a:r>
          </a:p>
          <a:p>
            <a:pPr marL="0" indent="0">
              <a:buNone/>
            </a:pPr>
            <a:r>
              <a:rPr lang="es-MX" sz="2500" dirty="0"/>
              <a:t>2.2.2 teoremas de </a:t>
            </a:r>
            <a:r>
              <a:rPr lang="es-MX" sz="2500" dirty="0" err="1"/>
              <a:t>DeMorgan</a:t>
            </a:r>
            <a:endParaRPr lang="es-MX" sz="2500" dirty="0"/>
          </a:p>
          <a:p>
            <a:pPr marL="0" indent="0">
              <a:buNone/>
            </a:pPr>
            <a:r>
              <a:rPr lang="es-MX" sz="2500" dirty="0"/>
              <a:t>2.3 Simplificación de expresiones lógicas por método grafico</a:t>
            </a:r>
            <a:br>
              <a:rPr lang="es-MX" sz="2500" dirty="0"/>
            </a:br>
            <a:r>
              <a:rPr lang="es-MX" sz="2500" dirty="0"/>
              <a:t>2.3.1 Mapas de KARNAUGH</a:t>
            </a:r>
          </a:p>
          <a:p>
            <a:pPr marL="0" indent="0">
              <a:buNone/>
            </a:pPr>
            <a:r>
              <a:rPr lang="es-MX" sz="2500" dirty="0"/>
              <a:t>UNIDAD 3 Lógica Combinatoria en circuitos integrados de mediana escala de integración </a:t>
            </a:r>
          </a:p>
          <a:p>
            <a:pPr marL="0" indent="0">
              <a:buNone/>
            </a:pPr>
            <a:r>
              <a:rPr lang="es-MX" sz="2500" dirty="0"/>
              <a:t>3.1 Codificador y Decodificador</a:t>
            </a:r>
          </a:p>
        </p:txBody>
      </p:sp>
      <p:pic>
        <p:nvPicPr>
          <p:cNvPr id="4" name="Picture 2210" descr="Logo_CETI"/>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09698" y="2603500"/>
            <a:ext cx="1722120" cy="1131570"/>
          </a:xfrm>
          <a:prstGeom prst="rect">
            <a:avLst/>
          </a:prstGeom>
          <a:noFill/>
          <a:ln>
            <a:noFill/>
          </a:ln>
        </p:spPr>
      </p:pic>
    </p:spTree>
    <p:extLst>
      <p:ext uri="{BB962C8B-B14F-4D97-AF65-F5344CB8AC3E}">
        <p14:creationId xmlns:p14="http://schemas.microsoft.com/office/powerpoint/2010/main" val="4292310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Utilizando compuertas NAND </a:t>
            </a:r>
          </a:p>
        </p:txBody>
      </p:sp>
      <p:pic>
        <p:nvPicPr>
          <p:cNvPr id="3076" name="Picture 4" descr="https://i.gyazo.com/6984983c3887a821f724afac74db082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3055" y="3289702"/>
            <a:ext cx="78867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951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844040"/>
            <a:ext cx="8077200" cy="3169920"/>
          </a:xfrm>
          <a:prstGeom prst="rect">
            <a:avLst/>
          </a:prstGeom>
        </p:spPr>
      </p:pic>
    </p:spTree>
    <p:extLst>
      <p:ext uri="{BB962C8B-B14F-4D97-AF65-F5344CB8AC3E}">
        <p14:creationId xmlns:p14="http://schemas.microsoft.com/office/powerpoint/2010/main" val="1778131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Utilizando compuertas NOR </a:t>
            </a:r>
          </a:p>
        </p:txBody>
      </p:sp>
      <p:pic>
        <p:nvPicPr>
          <p:cNvPr id="5122" name="Picture 2" descr="https://i.gyazo.com/36c2fd22bef2ddc753ac2e98a5bddc9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877" y="3122497"/>
            <a:ext cx="787717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735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gyazo.com/4912b76586ec20ce96b6d044895469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612" y="898322"/>
            <a:ext cx="8696325"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73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Sistemas Secuenciales </a:t>
            </a:r>
          </a:p>
        </p:txBody>
      </p:sp>
      <p:sp>
        <p:nvSpPr>
          <p:cNvPr id="3" name="2 Marcador de contenido"/>
          <p:cNvSpPr>
            <a:spLocks noGrp="1"/>
          </p:cNvSpPr>
          <p:nvPr>
            <p:ph idx="1"/>
          </p:nvPr>
        </p:nvSpPr>
        <p:spPr>
          <a:xfrm>
            <a:off x="1775190" y="2424101"/>
            <a:ext cx="7520940" cy="4056564"/>
          </a:xfrm>
        </p:spPr>
        <p:txBody>
          <a:bodyPr>
            <a:normAutofit lnSpcReduction="10000"/>
          </a:bodyPr>
          <a:lstStyle/>
          <a:p>
            <a:pPr algn="just"/>
            <a:r>
              <a:rPr lang="es-MX" sz="2000" dirty="0">
                <a:latin typeface="Century Gothic" panose="020B0502020202020204" pitchFamily="34" charset="0"/>
              </a:rPr>
              <a:t>un circuito secuencial está compuesto por circuitos combinatorios y elementos de memoria. </a:t>
            </a:r>
          </a:p>
          <a:p>
            <a:pPr algn="just"/>
            <a:r>
              <a:rPr lang="es-MX" sz="2000" dirty="0">
                <a:latin typeface="Century Gothic" panose="020B0502020202020204" pitchFamily="34" charset="0"/>
              </a:rPr>
              <a:t>En un circuito secuencial la salida actual depende de la entrada actual y del estado actual del circuito. </a:t>
            </a:r>
          </a:p>
          <a:p>
            <a:pPr algn="just"/>
            <a:r>
              <a:rPr lang="es-MX" sz="2000" dirty="0">
                <a:latin typeface="Century Gothic" panose="020B0502020202020204" pitchFamily="34" charset="0"/>
              </a:rPr>
              <a:t>La parte combinatoria del circuito acepta entradas externas y desde los elementos de memoria. </a:t>
            </a:r>
          </a:p>
          <a:p>
            <a:pPr algn="just"/>
            <a:r>
              <a:rPr lang="es-MX" sz="2000" dirty="0">
                <a:latin typeface="Century Gothic" panose="020B0502020202020204" pitchFamily="34" charset="0"/>
              </a:rPr>
              <a:t>Algunas de las salidas del circuito combinatorio se utilizan para determinar los valores que se almacenaran en los elementos de memoria. </a:t>
            </a:r>
          </a:p>
          <a:p>
            <a:pPr algn="just"/>
            <a:r>
              <a:rPr lang="es-MX" sz="2000" dirty="0">
                <a:latin typeface="Century Gothic" panose="020B0502020202020204" pitchFamily="34" charset="0"/>
              </a:rPr>
              <a:t>Las salidas del sistema secuencial pueden corresponder tanto a salidas del circuito combinatorio, como de los elementos de memoria. </a:t>
            </a:r>
          </a:p>
        </p:txBody>
      </p:sp>
    </p:spTree>
    <p:extLst>
      <p:ext uri="{BB962C8B-B14F-4D97-AF65-F5344CB8AC3E}">
        <p14:creationId xmlns:p14="http://schemas.microsoft.com/office/powerpoint/2010/main" val="2551389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gyazo.com/6c65d92baf74813b810836a29208d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188640"/>
            <a:ext cx="64389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543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806116"/>
            <a:ext cx="9408695" cy="874516"/>
          </a:xfrm>
        </p:spPr>
        <p:txBody>
          <a:bodyPr/>
          <a:lstStyle/>
          <a:p>
            <a:pPr algn="ctr"/>
            <a:r>
              <a:rPr lang="es-MX" dirty="0"/>
              <a:t>Universalidad de las compuertas </a:t>
            </a:r>
            <a:br>
              <a:rPr lang="es-MX" dirty="0"/>
            </a:br>
            <a:r>
              <a:rPr lang="es-MX" dirty="0" err="1"/>
              <a:t>nand</a:t>
            </a:r>
            <a:r>
              <a:rPr lang="es-MX" dirty="0"/>
              <a:t> y </a:t>
            </a:r>
            <a:r>
              <a:rPr lang="es-MX" dirty="0" err="1"/>
              <a:t>nor</a:t>
            </a:r>
            <a:endParaRPr lang="es-MX" dirty="0"/>
          </a:p>
        </p:txBody>
      </p:sp>
      <p:sp>
        <p:nvSpPr>
          <p:cNvPr id="3" name="2 Marcador de contenido"/>
          <p:cNvSpPr>
            <a:spLocks noGrp="1"/>
          </p:cNvSpPr>
          <p:nvPr>
            <p:ph idx="1"/>
          </p:nvPr>
        </p:nvSpPr>
        <p:spPr>
          <a:xfrm>
            <a:off x="673768" y="2603500"/>
            <a:ext cx="10984832" cy="3873682"/>
          </a:xfrm>
        </p:spPr>
        <p:txBody>
          <a:bodyPr/>
          <a:lstStyle/>
          <a:p>
            <a:pPr marL="0" indent="0">
              <a:buNone/>
            </a:pPr>
            <a:endParaRPr lang="es-MX" b="0" u="sng" dirty="0">
              <a:solidFill>
                <a:srgbClr val="0070C0"/>
              </a:solidFill>
              <a:latin typeface="Century Gothic" panose="020B0502020202020204" pitchFamily="34" charset="0"/>
            </a:endParaRPr>
          </a:p>
          <a:p>
            <a:pPr marL="0" indent="0">
              <a:buNone/>
            </a:pPr>
            <a:endParaRPr lang="es-MX" b="0" dirty="0">
              <a:latin typeface="Century Gothic" panose="020B0502020202020204" pitchFamily="34" charset="0"/>
            </a:endParaRPr>
          </a:p>
          <a:p>
            <a:pPr marL="0" indent="0">
              <a:buNone/>
            </a:pPr>
            <a:endParaRPr lang="es-MX" b="0" dirty="0">
              <a:latin typeface="Century Gothic" panose="020B0502020202020204" pitchFamily="34" charset="0"/>
            </a:endParaRPr>
          </a:p>
          <a:p>
            <a:pPr marL="0" indent="0">
              <a:buNone/>
            </a:pPr>
            <a:endParaRPr lang="es-MX" b="0" dirty="0">
              <a:latin typeface="Century Gothic" panose="020B0502020202020204" pitchFamily="34" charset="0"/>
            </a:endParaRPr>
          </a:p>
        </p:txBody>
      </p:sp>
      <p:sp>
        <p:nvSpPr>
          <p:cNvPr id="4" name="Rectángulo 3"/>
          <p:cNvSpPr/>
          <p:nvPr/>
        </p:nvSpPr>
        <p:spPr>
          <a:xfrm>
            <a:off x="5816714" y="6107850"/>
            <a:ext cx="2146742" cy="369332"/>
          </a:xfrm>
          <a:prstGeom prst="rect">
            <a:avLst/>
          </a:prstGeom>
        </p:spPr>
        <p:txBody>
          <a:bodyPr wrap="none">
            <a:spAutoFit/>
          </a:bodyPr>
          <a:lstStyle/>
          <a:p>
            <a:r>
              <a:rPr lang="es-MX" dirty="0">
                <a:hlinkClick r:id="rId2" action="ppaction://hlinksldjump"/>
              </a:rPr>
              <a:t>Regresar al menú</a:t>
            </a:r>
            <a:endParaRPr lang="es-MX" dirty="0"/>
          </a:p>
        </p:txBody>
      </p:sp>
      <p:sp>
        <p:nvSpPr>
          <p:cNvPr id="5" name="Rectángulo 4"/>
          <p:cNvSpPr/>
          <p:nvPr/>
        </p:nvSpPr>
        <p:spPr>
          <a:xfrm>
            <a:off x="793339" y="2153652"/>
            <a:ext cx="10865261" cy="4524315"/>
          </a:xfrm>
          <a:prstGeom prst="rect">
            <a:avLst/>
          </a:prstGeom>
        </p:spPr>
        <p:txBody>
          <a:bodyPr wrap="square">
            <a:spAutoFit/>
          </a:bodyPr>
          <a:lstStyle/>
          <a:p>
            <a:r>
              <a:rPr lang="es-MX" dirty="0"/>
              <a:t>Los circuitos digitales con más frecuencia se construyen mediante compuertas NAND </a:t>
            </a:r>
            <a:r>
              <a:rPr lang="es-MX" i="1" dirty="0"/>
              <a:t>y   </a:t>
            </a:r>
            <a:r>
              <a:rPr lang="es-MX" dirty="0"/>
              <a:t>NOR que con compuertas OR Y AND. </a:t>
            </a:r>
            <a:r>
              <a:rPr lang="es-MX" i="1" dirty="0"/>
              <a:t>Las  </a:t>
            </a:r>
            <a:r>
              <a:rPr lang="es-MX" dirty="0"/>
              <a:t>compuertas NAND </a:t>
            </a:r>
            <a:r>
              <a:rPr lang="es-MX" i="1" dirty="0"/>
              <a:t>y    </a:t>
            </a:r>
            <a:r>
              <a:rPr lang="es-MX" dirty="0"/>
              <a:t>NOR son más </a:t>
            </a:r>
            <a:r>
              <a:rPr lang="es-MX" dirty="0" err="1"/>
              <a:t>faciles</a:t>
            </a:r>
            <a:r>
              <a:rPr lang="es-MX" dirty="0"/>
              <a:t> de fabricar con componentes electrónicos  </a:t>
            </a:r>
            <a:r>
              <a:rPr lang="es-MX" i="1" dirty="0"/>
              <a:t>y    </a:t>
            </a:r>
            <a:r>
              <a:rPr lang="es-MX" dirty="0"/>
              <a:t>son las compuertas básicas que se utilizan en todas Las familias de </a:t>
            </a:r>
            <a:r>
              <a:rPr lang="es-MX" dirty="0" err="1"/>
              <a:t>CI's</a:t>
            </a:r>
            <a:r>
              <a:rPr lang="es-MX" dirty="0"/>
              <a:t> de Lógica digital·. Debido a la importancia de Las compuertas NAND y   NOR en el diseño de circuitos digitales, se han desarrollado reglas Y procedimientos para la conversión de Las funciones booleanas </a:t>
            </a:r>
            <a:r>
              <a:rPr lang="es-MX" i="1" dirty="0"/>
              <a:t>dadas   </a:t>
            </a:r>
            <a:r>
              <a:rPr lang="es-MX" dirty="0"/>
              <a:t>en términos de ·compuertas AND, OR y NOT en diagramas </a:t>
            </a:r>
            <a:r>
              <a:rPr lang="pt-BR" dirty="0"/>
              <a:t>esquemáticos lógicos equivalentes NAND o NOR.</a:t>
            </a:r>
          </a:p>
          <a:p>
            <a:endParaRPr lang="pt-BR" dirty="0"/>
          </a:p>
          <a:p>
            <a:endParaRPr lang="pt-BR" dirty="0"/>
          </a:p>
          <a:p>
            <a:endParaRPr lang="pt-BR" dirty="0"/>
          </a:p>
          <a:p>
            <a:endParaRPr lang="pt-BR" dirty="0"/>
          </a:p>
          <a:p>
            <a:endParaRPr lang="pt-BR" dirty="0"/>
          </a:p>
          <a:p>
            <a:endParaRPr lang="pt-BR" dirty="0"/>
          </a:p>
          <a:p>
            <a:endParaRPr lang="pt-BR" dirty="0"/>
          </a:p>
          <a:p>
            <a:endParaRPr lang="pt-BR" dirty="0"/>
          </a:p>
          <a:p>
            <a:endParaRPr lang="pt-BR" dirty="0"/>
          </a:p>
        </p:txBody>
      </p:sp>
      <p:pic>
        <p:nvPicPr>
          <p:cNvPr id="6" name="Marcador de contenido 4"/>
          <p:cNvPicPr>
            <a:picLocks noChangeAspect="1"/>
          </p:cNvPicPr>
          <p:nvPr/>
        </p:nvPicPr>
        <p:blipFill>
          <a:blip r:embed="rId3"/>
          <a:stretch>
            <a:fillRect/>
          </a:stretch>
        </p:blipFill>
        <p:spPr>
          <a:xfrm>
            <a:off x="793340" y="4218046"/>
            <a:ext cx="4777282" cy="2459921"/>
          </a:xfrm>
          <a:prstGeom prst="rect">
            <a:avLst/>
          </a:prstGeom>
        </p:spPr>
      </p:pic>
      <p:pic>
        <p:nvPicPr>
          <p:cNvPr id="7" name="Marcador de contenido 3"/>
          <p:cNvPicPr>
            <a:picLocks noChangeAspect="1"/>
          </p:cNvPicPr>
          <p:nvPr/>
        </p:nvPicPr>
        <p:blipFill>
          <a:blip r:embed="rId4"/>
          <a:stretch>
            <a:fillRect/>
          </a:stretch>
        </p:blipFill>
        <p:spPr>
          <a:xfrm>
            <a:off x="6519801" y="3852702"/>
            <a:ext cx="4789883" cy="2255148"/>
          </a:xfrm>
          <a:prstGeom prst="rect">
            <a:avLst/>
          </a:prstGeom>
        </p:spPr>
      </p:pic>
    </p:spTree>
    <p:extLst>
      <p:ext uri="{BB962C8B-B14F-4D97-AF65-F5344CB8AC3E}">
        <p14:creationId xmlns:p14="http://schemas.microsoft.com/office/powerpoint/2010/main" val="1193247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dirty="0">
                <a:latin typeface="Century Gothic" pitchFamily="34" charset="0"/>
              </a:rPr>
              <a:t>NOTACIÓN POSICIONAL Y NO POSICIONAL </a:t>
            </a:r>
          </a:p>
        </p:txBody>
      </p:sp>
      <p:sp>
        <p:nvSpPr>
          <p:cNvPr id="3" name="2 Subtítulo"/>
          <p:cNvSpPr>
            <a:spLocks noGrp="1"/>
          </p:cNvSpPr>
          <p:nvPr>
            <p:ph type="subTitle" idx="1"/>
          </p:nvPr>
        </p:nvSpPr>
        <p:spPr/>
        <p:txBody>
          <a:bodyPr>
            <a:normAutofit fontScale="92500" lnSpcReduction="10000"/>
          </a:bodyPr>
          <a:lstStyle/>
          <a:p>
            <a:endParaRPr lang="es-MX" sz="2400" dirty="0">
              <a:latin typeface="Century Gothic" pitchFamily="34" charset="0"/>
            </a:endParaRPr>
          </a:p>
          <a:p>
            <a:r>
              <a:rPr lang="es-MX" sz="2400" dirty="0">
                <a:latin typeface="Century Gothic" pitchFamily="34" charset="0"/>
              </a:rPr>
              <a:t>Sistemas digitales </a:t>
            </a:r>
            <a:r>
              <a:rPr lang="es-MX" dirty="0">
                <a:latin typeface="Century Gothic" pitchFamily="34" charset="0"/>
              </a:rPr>
              <a:t>I</a:t>
            </a:r>
          </a:p>
        </p:txBody>
      </p:sp>
    </p:spTree>
    <p:extLst>
      <p:ext uri="{BB962C8B-B14F-4D97-AF65-F5344CB8AC3E}">
        <p14:creationId xmlns:p14="http://schemas.microsoft.com/office/powerpoint/2010/main" val="4104004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latin typeface="Century Gothic" pitchFamily="34" charset="0"/>
              </a:rPr>
              <a:t>POSICIONAL </a:t>
            </a:r>
          </a:p>
        </p:txBody>
      </p:sp>
      <p:sp>
        <p:nvSpPr>
          <p:cNvPr id="3" name="2 Marcador de contenido"/>
          <p:cNvSpPr>
            <a:spLocks noGrp="1"/>
          </p:cNvSpPr>
          <p:nvPr>
            <p:ph idx="1"/>
          </p:nvPr>
        </p:nvSpPr>
        <p:spPr/>
        <p:txBody>
          <a:bodyPr>
            <a:normAutofit lnSpcReduction="10000"/>
          </a:bodyPr>
          <a:lstStyle/>
          <a:p>
            <a:r>
              <a:rPr lang="es-MX" sz="2000" dirty="0">
                <a:latin typeface="Century Gothic" pitchFamily="34" charset="0"/>
              </a:rPr>
              <a:t>La </a:t>
            </a:r>
            <a:r>
              <a:rPr lang="es-MX" sz="2000" b="1" dirty="0">
                <a:latin typeface="Century Gothic" pitchFamily="34" charset="0"/>
              </a:rPr>
              <a:t>notación posicional</a:t>
            </a:r>
            <a:r>
              <a:rPr lang="es-MX" sz="2000" dirty="0">
                <a:latin typeface="Century Gothic" pitchFamily="34" charset="0"/>
              </a:rPr>
              <a:t> es un </a:t>
            </a:r>
            <a:r>
              <a:rPr lang="es-MX" sz="2000" dirty="0">
                <a:latin typeface="Century Gothic" pitchFamily="34" charset="0"/>
                <a:hlinkClick r:id="rId2" tooltip="Sistema de numeración"/>
              </a:rPr>
              <a:t>sistema de numeración</a:t>
            </a:r>
            <a:r>
              <a:rPr lang="es-MX" sz="2000" dirty="0">
                <a:latin typeface="Century Gothic" pitchFamily="34" charset="0"/>
              </a:rPr>
              <a:t> en el cual cada </a:t>
            </a:r>
            <a:r>
              <a:rPr lang="es-MX" sz="2000" dirty="0">
                <a:latin typeface="Century Gothic" pitchFamily="34" charset="0"/>
                <a:hlinkClick r:id="rId3" tooltip="Cifra (matemática)"/>
              </a:rPr>
              <a:t>dígito</a:t>
            </a:r>
            <a:r>
              <a:rPr lang="es-MX" sz="2000" dirty="0">
                <a:latin typeface="Century Gothic" pitchFamily="34" charset="0"/>
              </a:rPr>
              <a:t> posee un valor que depende de su posición relativa, la cual está determinada por la </a:t>
            </a:r>
            <a:r>
              <a:rPr lang="es-MX" sz="2000" dirty="0">
                <a:latin typeface="Century Gothic" pitchFamily="34" charset="0"/>
                <a:hlinkClick r:id="rId4" tooltip="Base (aritmética)"/>
              </a:rPr>
              <a:t>base</a:t>
            </a:r>
            <a:r>
              <a:rPr lang="es-MX" sz="2000" dirty="0">
                <a:latin typeface="Century Gothic" pitchFamily="34" charset="0"/>
              </a:rPr>
              <a:t>, que es el número de dígitos necesarios para escribir cualquier número. Un ejemplo de numeración posicional es el habitualmente usado </a:t>
            </a:r>
            <a:r>
              <a:rPr lang="es-MX" sz="2000" dirty="0">
                <a:latin typeface="Century Gothic" pitchFamily="34" charset="0"/>
                <a:hlinkClick r:id="rId5" tooltip="Sistema de numeración decimal"/>
              </a:rPr>
              <a:t>sistema decimal</a:t>
            </a:r>
            <a:r>
              <a:rPr lang="es-MX" sz="2000" dirty="0">
                <a:latin typeface="Century Gothic" pitchFamily="34" charset="0"/>
              </a:rPr>
              <a:t> (base 10), necesitándose diez dígitos diferentes, los cuales deberán estar constituidos de un símbolo (</a:t>
            </a:r>
            <a:r>
              <a:rPr lang="es-MX" sz="2000" dirty="0">
                <a:latin typeface="Century Gothic" pitchFamily="34" charset="0"/>
                <a:hlinkClick r:id="rId6" tooltip="Grafema"/>
              </a:rPr>
              <a:t>grafema</a:t>
            </a:r>
            <a:r>
              <a:rPr lang="es-MX" sz="2000" dirty="0">
                <a:latin typeface="Century Gothic" pitchFamily="34" charset="0"/>
              </a:rPr>
              <a:t>), cuyo valor en orden creciente es: 0, 1, 2, 3, 4, 5, 6, 7, 8, 9. Para los números escritos en sistemas de bases menores se usan sólo los dígitos de menor valor; para los escritos con bases mayores que 10 se utilizan letras: 0, 1, 2, 3, 4, 5, 6, 7, 8, 9, A, B, C, D, ... ,,</a:t>
            </a:r>
          </a:p>
        </p:txBody>
      </p:sp>
    </p:spTree>
    <p:extLst>
      <p:ext uri="{BB962C8B-B14F-4D97-AF65-F5344CB8AC3E}">
        <p14:creationId xmlns:p14="http://schemas.microsoft.com/office/powerpoint/2010/main" val="177808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NO POSICIONAL </a:t>
            </a:r>
          </a:p>
        </p:txBody>
      </p:sp>
      <p:sp>
        <p:nvSpPr>
          <p:cNvPr id="3" name="2 Marcador de contenido"/>
          <p:cNvSpPr>
            <a:spLocks noGrp="1"/>
          </p:cNvSpPr>
          <p:nvPr>
            <p:ph idx="1"/>
          </p:nvPr>
        </p:nvSpPr>
        <p:spPr>
          <a:xfrm>
            <a:off x="1969169" y="2707106"/>
            <a:ext cx="8229600" cy="3212431"/>
          </a:xfrm>
        </p:spPr>
        <p:txBody>
          <a:bodyPr/>
          <a:lstStyle/>
          <a:p>
            <a:r>
              <a:rPr lang="es-MX" dirty="0"/>
              <a:t>No posicional es cuando tiene el mismo valor, sin importar qué posición o lugar ocupe, eso pasa con los números romanos.</a:t>
            </a:r>
          </a:p>
          <a:p>
            <a:r>
              <a:rPr lang="es-MX" dirty="0"/>
              <a:t>X = 10</a:t>
            </a:r>
          </a:p>
          <a:p>
            <a:r>
              <a:rPr lang="es-MX" dirty="0" err="1"/>
              <a:t>lX</a:t>
            </a:r>
            <a:r>
              <a:rPr lang="es-MX" dirty="0"/>
              <a:t> = -1 + 10 = 9</a:t>
            </a:r>
          </a:p>
          <a:p>
            <a:r>
              <a:rPr lang="es-MX" dirty="0"/>
              <a:t>XXX = 10+10+10 = 30</a:t>
            </a:r>
          </a:p>
          <a:p>
            <a:r>
              <a:rPr lang="es-MX" dirty="0"/>
              <a:t>XC = 100-10 = 90</a:t>
            </a:r>
          </a:p>
          <a:p>
            <a:r>
              <a:rPr lang="es-MX" dirty="0"/>
              <a:t>En todos los ejemplos la X vale siempre 10.</a:t>
            </a:r>
          </a:p>
          <a:p>
            <a:endParaRPr lang="es-MX" dirty="0"/>
          </a:p>
        </p:txBody>
      </p:sp>
    </p:spTree>
    <p:extLst>
      <p:ext uri="{BB962C8B-B14F-4D97-AF65-F5344CB8AC3E}">
        <p14:creationId xmlns:p14="http://schemas.microsoft.com/office/powerpoint/2010/main" val="331387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a:t>SISTEMAS DIGITALES I</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169023481"/>
              </p:ext>
            </p:extLst>
          </p:nvPr>
        </p:nvGraphicFramePr>
        <p:xfrm>
          <a:off x="962527" y="2514600"/>
          <a:ext cx="9745580" cy="3982453"/>
        </p:xfrm>
        <a:graphic>
          <a:graphicData uri="http://schemas.openxmlformats.org/drawingml/2006/table">
            <a:tbl>
              <a:tblPr firstRow="1" firstCol="1" bandRow="1">
                <a:tableStyleId>{5C22544A-7EE6-4342-B048-85BDC9FD1C3A}</a:tableStyleId>
              </a:tblPr>
              <a:tblGrid>
                <a:gridCol w="973657">
                  <a:extLst>
                    <a:ext uri="{9D8B030D-6E8A-4147-A177-3AD203B41FA5}">
                      <a16:colId xmlns:a16="http://schemas.microsoft.com/office/drawing/2014/main" xmlns="" val="20000"/>
                    </a:ext>
                  </a:extLst>
                </a:gridCol>
                <a:gridCol w="802498">
                  <a:extLst>
                    <a:ext uri="{9D8B030D-6E8A-4147-A177-3AD203B41FA5}">
                      <a16:colId xmlns:a16="http://schemas.microsoft.com/office/drawing/2014/main" xmlns="" val="20001"/>
                    </a:ext>
                  </a:extLst>
                </a:gridCol>
                <a:gridCol w="773220">
                  <a:extLst>
                    <a:ext uri="{9D8B030D-6E8A-4147-A177-3AD203B41FA5}">
                      <a16:colId xmlns:a16="http://schemas.microsoft.com/office/drawing/2014/main" xmlns="" val="20002"/>
                    </a:ext>
                  </a:extLst>
                </a:gridCol>
                <a:gridCol w="752201">
                  <a:extLst>
                    <a:ext uri="{9D8B030D-6E8A-4147-A177-3AD203B41FA5}">
                      <a16:colId xmlns:a16="http://schemas.microsoft.com/office/drawing/2014/main" xmlns="" val="20003"/>
                    </a:ext>
                  </a:extLst>
                </a:gridCol>
                <a:gridCol w="774722">
                  <a:extLst>
                    <a:ext uri="{9D8B030D-6E8A-4147-A177-3AD203B41FA5}">
                      <a16:colId xmlns:a16="http://schemas.microsoft.com/office/drawing/2014/main" xmlns="" val="20004"/>
                    </a:ext>
                  </a:extLst>
                </a:gridCol>
                <a:gridCol w="912100">
                  <a:extLst>
                    <a:ext uri="{9D8B030D-6E8A-4147-A177-3AD203B41FA5}">
                      <a16:colId xmlns:a16="http://schemas.microsoft.com/office/drawing/2014/main" xmlns="" val="20005"/>
                    </a:ext>
                  </a:extLst>
                </a:gridCol>
                <a:gridCol w="699651">
                  <a:extLst>
                    <a:ext uri="{9D8B030D-6E8A-4147-A177-3AD203B41FA5}">
                      <a16:colId xmlns:a16="http://schemas.microsoft.com/office/drawing/2014/main" xmlns="" val="20006"/>
                    </a:ext>
                  </a:extLst>
                </a:gridCol>
                <a:gridCol w="702655">
                  <a:extLst>
                    <a:ext uri="{9D8B030D-6E8A-4147-A177-3AD203B41FA5}">
                      <a16:colId xmlns:a16="http://schemas.microsoft.com/office/drawing/2014/main" xmlns="" val="20007"/>
                    </a:ext>
                  </a:extLst>
                </a:gridCol>
                <a:gridCol w="813759">
                  <a:extLst>
                    <a:ext uri="{9D8B030D-6E8A-4147-A177-3AD203B41FA5}">
                      <a16:colId xmlns:a16="http://schemas.microsoft.com/office/drawing/2014/main" xmlns="" val="20008"/>
                    </a:ext>
                  </a:extLst>
                </a:gridCol>
                <a:gridCol w="82577">
                  <a:extLst>
                    <a:ext uri="{9D8B030D-6E8A-4147-A177-3AD203B41FA5}">
                      <a16:colId xmlns:a16="http://schemas.microsoft.com/office/drawing/2014/main" xmlns="" val="20009"/>
                    </a:ext>
                  </a:extLst>
                </a:gridCol>
                <a:gridCol w="82577">
                  <a:extLst>
                    <a:ext uri="{9D8B030D-6E8A-4147-A177-3AD203B41FA5}">
                      <a16:colId xmlns:a16="http://schemas.microsoft.com/office/drawing/2014/main" xmlns="" val="20010"/>
                    </a:ext>
                  </a:extLst>
                </a:gridCol>
                <a:gridCol w="426398">
                  <a:extLst>
                    <a:ext uri="{9D8B030D-6E8A-4147-A177-3AD203B41FA5}">
                      <a16:colId xmlns:a16="http://schemas.microsoft.com/office/drawing/2014/main" xmlns="" val="20011"/>
                    </a:ext>
                  </a:extLst>
                </a:gridCol>
                <a:gridCol w="836278">
                  <a:extLst>
                    <a:ext uri="{9D8B030D-6E8A-4147-A177-3AD203B41FA5}">
                      <a16:colId xmlns:a16="http://schemas.microsoft.com/office/drawing/2014/main" xmlns="" val="20012"/>
                    </a:ext>
                  </a:extLst>
                </a:gridCol>
                <a:gridCol w="1113287">
                  <a:extLst>
                    <a:ext uri="{9D8B030D-6E8A-4147-A177-3AD203B41FA5}">
                      <a16:colId xmlns:a16="http://schemas.microsoft.com/office/drawing/2014/main" xmlns="" val="20013"/>
                    </a:ext>
                  </a:extLst>
                </a:gridCol>
              </a:tblGrid>
              <a:tr h="687222">
                <a:tc>
                  <a:txBody>
                    <a:bodyPr/>
                    <a:lstStyle/>
                    <a:p>
                      <a:pPr algn="ctr">
                        <a:lnSpc>
                          <a:spcPct val="107000"/>
                        </a:lnSpc>
                        <a:spcAft>
                          <a:spcPts val="0"/>
                        </a:spcAft>
                      </a:pPr>
                      <a:r>
                        <a:rPr lang="es-MX" sz="700" dirty="0">
                          <a:effectLst/>
                        </a:rPr>
                        <a:t>Carrera: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07000"/>
                        </a:lnSpc>
                        <a:spcAft>
                          <a:spcPts val="0"/>
                        </a:spcAft>
                      </a:pPr>
                      <a:r>
                        <a:rPr lang="es-MX" sz="1000" dirty="0">
                          <a:effectLst/>
                        </a:rPr>
                        <a:t>DESARROLLO DE SOFTWARE</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tc>
                  <a:txBody>
                    <a:bodyPr/>
                    <a:lstStyle/>
                    <a:p>
                      <a:pPr algn="ctr">
                        <a:lnSpc>
                          <a:spcPct val="107000"/>
                        </a:lnSpc>
                        <a:spcAft>
                          <a:spcPts val="0"/>
                        </a:spcAft>
                      </a:pPr>
                      <a:r>
                        <a:rPr lang="es-MX" sz="700">
                          <a:effectLst/>
                        </a:rPr>
                        <a:t>Modalidad: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MX" sz="700">
                          <a:effectLst/>
                        </a:rPr>
                        <a:t>PRESENCIAL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a:txBody>
                    <a:bodyPr/>
                    <a:lstStyle/>
                    <a:p>
                      <a:pPr algn="ctr">
                        <a:lnSpc>
                          <a:spcPct val="107000"/>
                        </a:lnSpc>
                        <a:spcAft>
                          <a:spcPts val="0"/>
                        </a:spcAft>
                      </a:pPr>
                      <a:r>
                        <a:rPr lang="es-MX" sz="700">
                          <a:effectLst/>
                        </a:rPr>
                        <a:t>Asignatura: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4">
                  <a:txBody>
                    <a:bodyPr/>
                    <a:lstStyle/>
                    <a:p>
                      <a:pPr algn="ctr">
                        <a:lnSpc>
                          <a:spcPct val="107000"/>
                        </a:lnSpc>
                        <a:spcAft>
                          <a:spcPts val="0"/>
                        </a:spcAft>
                      </a:pPr>
                      <a:r>
                        <a:rPr lang="es-MX" sz="900">
                          <a:effectLst/>
                        </a:rPr>
                        <a:t>SISTEMAS DIGITALES I</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a:txBody>
                    <a:bodyPr/>
                    <a:lstStyle/>
                    <a:p>
                      <a:pPr algn="ctr">
                        <a:lnSpc>
                          <a:spcPct val="107000"/>
                        </a:lnSpc>
                        <a:spcAft>
                          <a:spcPts val="0"/>
                        </a:spcAft>
                      </a:pPr>
                      <a:r>
                        <a:rPr lang="es-MX" sz="700">
                          <a:effectLst/>
                        </a:rPr>
                        <a:t>Fecha de Act. de la UAC: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MX" sz="1000">
                          <a:effectLst/>
                        </a:rPr>
                        <a:t>28/Enero/2017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687222">
                <a:tc>
                  <a:txBody>
                    <a:bodyPr/>
                    <a:lstStyle/>
                    <a:p>
                      <a:pPr algn="ctr">
                        <a:lnSpc>
                          <a:spcPct val="107000"/>
                        </a:lnSpc>
                        <a:spcAft>
                          <a:spcPts val="0"/>
                        </a:spcAft>
                      </a:pPr>
                      <a:r>
                        <a:rPr lang="es-MX" sz="700">
                          <a:effectLst/>
                        </a:rPr>
                        <a:t>Clave: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MPF0603DSO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Semestre: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Créditos: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División: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07000"/>
                        </a:lnSpc>
                        <a:spcAft>
                          <a:spcPts val="0"/>
                        </a:spcAft>
                      </a:pPr>
                      <a:r>
                        <a:rPr lang="es-MX" sz="700">
                          <a:effectLst/>
                        </a:rPr>
                        <a:t>Informática y Computación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tc gridSpan="2">
                  <a:txBody>
                    <a:bodyPr/>
                    <a:lstStyle/>
                    <a:p>
                      <a:pPr algn="ctr">
                        <a:lnSpc>
                          <a:spcPct val="107000"/>
                        </a:lnSpc>
                        <a:spcAft>
                          <a:spcPts val="0"/>
                        </a:spcAft>
                      </a:pPr>
                      <a:r>
                        <a:rPr lang="es-MX" sz="700">
                          <a:effectLst/>
                        </a:rPr>
                        <a:t>Academia: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gridSpan="2">
                  <a:txBody>
                    <a:bodyPr/>
                    <a:lstStyle/>
                    <a:p>
                      <a:pPr algn="ctr">
                        <a:lnSpc>
                          <a:spcPct val="107000"/>
                        </a:lnSpc>
                        <a:spcAft>
                          <a:spcPts val="0"/>
                        </a:spcAft>
                      </a:pPr>
                      <a:r>
                        <a:rPr lang="es-MX" sz="700">
                          <a:effectLst/>
                        </a:rPr>
                        <a:t>Sistemas Digitales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extLst>
                  <a:ext uri="{0D108BD9-81ED-4DB2-BD59-A6C34878D82A}">
                    <a16:rowId xmlns:a16="http://schemas.microsoft.com/office/drawing/2014/main" xmlns="" val="10001"/>
                  </a:ext>
                </a:extLst>
              </a:tr>
              <a:tr h="687222">
                <a:tc>
                  <a:txBody>
                    <a:bodyPr/>
                    <a:lstStyle/>
                    <a:p>
                      <a:pPr algn="ctr">
                        <a:lnSpc>
                          <a:spcPct val="107000"/>
                        </a:lnSpc>
                        <a:spcAft>
                          <a:spcPts val="0"/>
                        </a:spcAft>
                      </a:pPr>
                      <a:r>
                        <a:rPr lang="es-MX" sz="700">
                          <a:effectLst/>
                        </a:rPr>
                        <a:t>Hrs. total</a:t>
                      </a:r>
                      <a:br>
                        <a:rPr lang="es-MX" sz="700">
                          <a:effectLst/>
                        </a:rPr>
                      </a:br>
                      <a:r>
                        <a:rPr lang="es-MX" sz="700">
                          <a:effectLst/>
                        </a:rPr>
                        <a:t>Semana: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MX" sz="700">
                          <a:effectLst/>
                        </a:rPr>
                        <a:t>Hrs. Teoría: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MX" sz="700">
                          <a:effectLst/>
                        </a:rPr>
                        <a:t>Hrs. Práctica: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Hrs. Semestre: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72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Campo Disciplinar: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07000"/>
                        </a:lnSpc>
                        <a:spcAft>
                          <a:spcPts val="0"/>
                        </a:spcAft>
                      </a:pPr>
                      <a:r>
                        <a:rPr lang="es-MX" sz="700">
                          <a:effectLst/>
                        </a:rPr>
                        <a:t>N/A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tc>
                  <a:txBody>
                    <a:bodyPr/>
                    <a:lstStyle/>
                    <a:p>
                      <a:pPr algn="ctr">
                        <a:lnSpc>
                          <a:spcPct val="107000"/>
                        </a:lnSpc>
                        <a:spcAft>
                          <a:spcPts val="0"/>
                        </a:spcAft>
                      </a:pPr>
                      <a:r>
                        <a:rPr lang="es-MX" sz="700">
                          <a:effectLst/>
                        </a:rPr>
                        <a:t>Componente de Formación: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a:effectLst/>
                        </a:rPr>
                        <a:t>Profesional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1920787">
                <a:tc>
                  <a:txBody>
                    <a:bodyPr/>
                    <a:lstStyle/>
                    <a:p>
                      <a:pPr algn="ctr">
                        <a:lnSpc>
                          <a:spcPct val="107000"/>
                        </a:lnSpc>
                        <a:spcAft>
                          <a:spcPts val="0"/>
                        </a:spcAft>
                      </a:pPr>
                      <a:r>
                        <a:rPr lang="es-MX" sz="700">
                          <a:effectLst/>
                        </a:rPr>
                        <a:t>Plantel: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es-MX" sz="700">
                          <a:effectLst/>
                        </a:rPr>
                        <a:t>Colomos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gridSpan="2">
                  <a:txBody>
                    <a:bodyPr/>
                    <a:lstStyle/>
                    <a:p>
                      <a:pPr algn="ctr">
                        <a:lnSpc>
                          <a:spcPct val="107000"/>
                        </a:lnSpc>
                        <a:spcAft>
                          <a:spcPts val="0"/>
                        </a:spcAft>
                      </a:pPr>
                      <a:r>
                        <a:rPr lang="es-MX" sz="700">
                          <a:effectLst/>
                        </a:rPr>
                        <a:t>Nombre del/la 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gridSpan="4">
                  <a:txBody>
                    <a:bodyPr/>
                    <a:lstStyle/>
                    <a:p>
                      <a:pPr>
                        <a:lnSpc>
                          <a:spcPct val="107000"/>
                        </a:lnSpc>
                        <a:spcAft>
                          <a:spcPts val="0"/>
                        </a:spcAft>
                      </a:pPr>
                      <a:r>
                        <a:rPr lang="es-MX" sz="1000" dirty="0">
                          <a:effectLst/>
                        </a:rPr>
                        <a:t>ELIZABETH ALVAREZ DEL CASTILLO .S.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hMerge="1">
                  <a:txBody>
                    <a:bodyPr/>
                    <a:lstStyle/>
                    <a:p>
                      <a:endParaRPr lang="es-MX"/>
                    </a:p>
                  </a:txBody>
                  <a:tcPr/>
                </a:tc>
                <a:tc hMerge="1">
                  <a:txBody>
                    <a:bodyPr/>
                    <a:lstStyle/>
                    <a:p>
                      <a:endParaRPr lang="es-MX"/>
                    </a:p>
                  </a:txBody>
                  <a:tcPr/>
                </a:tc>
                <a:tc gridSpan="2">
                  <a:txBody>
                    <a:bodyPr/>
                    <a:lstStyle/>
                    <a:p>
                      <a:pPr algn="ctr">
                        <a:lnSpc>
                          <a:spcPct val="107000"/>
                        </a:lnSpc>
                        <a:spcAft>
                          <a:spcPts val="0"/>
                        </a:spcAft>
                      </a:pPr>
                      <a:r>
                        <a:rPr lang="es-MX" sz="700">
                          <a:effectLst/>
                        </a:rPr>
                        <a:t>No. Nomina: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MX"/>
                    </a:p>
                  </a:txBody>
                  <a:tcPr/>
                </a:tc>
                <a:tc>
                  <a:txBody>
                    <a:bodyPr/>
                    <a:lstStyle/>
                    <a:p>
                      <a:pPr algn="ctr">
                        <a:lnSpc>
                          <a:spcPct val="107000"/>
                        </a:lnSpc>
                        <a:spcAft>
                          <a:spcPts val="0"/>
                        </a:spcAft>
                      </a:pPr>
                      <a:r>
                        <a:rPr lang="es-MX" sz="700">
                          <a:effectLst/>
                        </a:rPr>
                        <a:t>1388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MX"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MX" sz="7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Tree>
    <p:extLst>
      <p:ext uri="{BB962C8B-B14F-4D97-AF65-F5344CB8AC3E}">
        <p14:creationId xmlns:p14="http://schemas.microsoft.com/office/powerpoint/2010/main" val="2267629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ISERUQERAWFRUWFRgYFRUVFRcXGBgfGBcWFxcWGBgYHSggGBsmHhUaIzYiJSkrLi4yFx8zODMtNyguLisBCgoKDg0OGxAQGi0lHyYwLy0rLS0tLS0tLy03MC8tMS8tLS0tLS0vLS03LystLystLS0tLS8tNS0tLS0tLSstLf/AABEIAIYBeAMBIgACEQEDEQH/xAAbAAEAAwEBAQEAAAAAAAAAAAAABAUGAwEHAv/EADwQAAIBAwMCBQMCBAMHBQEAAAECAwAEEQUSIRMxBhQiQVEyYXFCgRUjgpEzcqEHFkNic5OxJIOSorIl/8QAFgEBAQEAAAAAAAAAAAAAAAAAAAEC/8QAIxEBAAMAAQMEAwEAAAAAAAAAAAERQSEx0fBRobHBInGREv/aAAwDAQACEQMRAD8A+4VxN2gkEO71lS+3B+kEDJPYcn37847Gu1Zzw2xe61B2+oTpEPkIkKFQPtmRm/qNQXEOpwvM9ssgMsaq0iDOVD7tuT2ydp47/wB6gQeLLN5/LLPmQuyD0SBGZfqjWUr02cYPpDE8H4NUeh6bHb6peRW6BB5O3PckljJdZZmJJZie7Ekmq1XH8GsFUjqeYtFUA89RbhN4+cjDZ+wNIlGv1rXBBIkQVCzo75kk6ahUKA+ra3OXHtjgkkVZW94js6K2WQgOMEYyoYdxyCD3HHf4NQbvw9A+dq9Isrq5iCrvWTHUVvTzu2j1fUMcEVXz/wAvVbdU4ElnMrr8iGSIxn+nquP66DS0rOeKopiydKO8cYOfKz28QHI+sTOpJ/FSfC0cojbqpcod/AupYZWxgfSYWYBfsec5qq91XxVZ20nSmn2sAGbCOyoG+lpXVSsQPsXIzirjcMZzx3zWKs5I0Gs9YgYlZn3H9BtIQhOfbAx+xqZ05v4JtOet5HH33dH/AM1m/wAbTaWGleK7O5k6UM+5iCy5SRVcKcM0TsoWUD5QnvSLxZZNP5ZZ8yFyg9D7C6/VGsu3ps4wfSGzweOKor2RHXR+iQSZVMeD+kWkwc8e2Dj8kVW27j+CWagjq+Yt1xnnqrcr1B/mBD5/erqXw19/4rs4ZuhLPtcFQ3okZUL/AECSRVKRk+24jOa/WseKLS1cRzzbW27yAjvtXOOo+xT00yD6mwODzWXldBYayspGerddQe+GiXp/fJUqBU3wy+24uxOw6nl7Vmyf0CDBPP6d4f8A1qRKr/U/ENtbpHJLLxL/AIYRHlZ+N2USNWZhjnIFSrLUYZohPFIrREEhweMDvnPbGDnPbFYLwNxPp5bgNpTiHOe3WibA/o6f7Crbwzp8VzDdLIgkhN/cMi5O1sPzkA4Zd+84OQapbUaZqEVxEs8Lh43yVYZwcEjIz7cVKrM/7OR//NtwPhu3/UetNVIKUpRSlKUClKUClKUClKUClKUHCa7RXSNmw0hIQYJJ2jce3YAe545HyK4nVIeuLXqDrGMydPnOwMF3H2AywHPfnHY1UWTl9WuQ3/CtoBGPgSPMzsPyY1H9FV0GmxQa2nSQKZLK4dzklnYzwcszEk/AyeBgDAqQlrq58V2cc/lnnxIGVD6JCis+NqPKF2IxyMKWB5HzUnW9SaBUKxGQu4TAEhA9LMWPTjdgMLj6e5FYh2A0fU0Yjq9e9BGeeo0zmH9yGjI/atqukoVVhmKThmki2qzNtKnfkESfUeGB+e4Boa7WGpxy7VDqXMayYXJG1sgFWIG4ZBHbPbIGam1ldZt1t5tOWEYxI8GAeSjQOxGT/wA0SHPyKrbe3u9y5t9VA3DJa7sSvf8AUBLkj8VYGi1LxZZ28phmnCuNu/0Oyx7vp6rqpWLPtvIzVyzADJOABkk9vzWEWWNbbWRKVBEs5kz8NAnTzn5TaB+KstdjmOiSqM9XyLDjvu6XP71L4WOtLHSPFVndP0oJtzbSygpIgdQcFo2dQJFBI5Ukcj5ry18WWck/l0nzIWZB6JAjMv1IkpXY7DByFYkYPwapNYkDyaV0GGS0jLg/8PykoJ/y7jGPztqttnX+D6aqEdTrWiqPfesi9QY75AD5/fNVm2tu/FlnFN5d58OGVW9EhRWfGxXkC7EY5GAxB5HzXur+KbS1fpzzbW2hyAkj7FJwHkKKRGmQfU2BweeKyNwwGkasrkdTrXoIzzudmMA/JUx4/arTRHCS6kJ2UNtiZsnHo8sgyc/p3B/9azfC61N5qMUULXEkirEq72cn0hcZzx3/AG71IhlDKHU5DAEH7Hkd6+dXmmJJ4bV549zxaa7Rhs+g+XO1tucbwMYJGRzjua3mkf4EX/TT/wDIrXqX0TKUpRSlKUHlVsGmmO6knQjbMq9RffenpVx85X0n/Iv3qyqui1LfcSQqAViRTK3wz8qgHztG4/5l+aglJZxiRpggEjKqs+OSFLFVJ+AWP9zUKDw5ZpObpLSJZiSTKI1Dknuc47n5qBonijzN1PAIHjjiiikV5AVaQSNINwQ8qv8AL4zgn4xioVv4ruCsV09tGtpNMsaMJGMqiR9kUjrs24ZiOAeN1IGwqtg00+ae6cgnYIogP0pncxP/ADM3f7ItU3jHWpo4sRpLF6lLSdIuNokQbAY9wUtu7nHAPuRV1banm5e2dcEIssZ59aH0twezKw5Hwy/NElY17VbqmvWtsVFzdQwlgSolkVCwHcjcRmuul6tb3Kl7aeOZQcFonVwDjOCVJwcEVVR9R8OWdxIs09pFJIuNruiswwcjkipvko+p1tg6m3Zvxztznbn4zzWc1DxHdb7nyttHJHaYEpeVkeRumsrLEAhHCsOWPJ49qvf4pH5bzef5fS6uf+Xbu/8AFTLNcNN8OWdvI0sFrFFI2dzoiqTk5PIFIvDlms5ultIROSSZRGofJ4Jzjv8AeqnT/Ed1vtvNW0Ucd1kRFJWd0bptKqyAoByqnkHgjFcbfxZcMsd2baMWcsyxq3VYzBXfpxyldm3aWxwGyAwP2qpa8vPDlnLMLmW0heZcYkaNSw2/TyR7V7qvh60uWV7m1ilZPpaRFYjnOAT7Z9qpNR8UXK+Zmhto3t7RispaVhK+xQ0piUIR6QcDJ5II4qV4m8V+WSMxQPM0hiOQCI0SR1Te7nj34UZY/GMmoq01TQ7a5RY7i3jlRTlVdAwXjHGe3FSrS0SJFiiRURRhUUAKB8ADtXavao4WdokSCOJAiL2VRgDJycD8mu9KUClKUClKUClKUClKUClKUClKUFZNpp80l0hAOwxSg/qXO5CD8q2f2dqlmzj6onKL1AhQPj1BSQxXPwSoP7Co02o/+pS2QAnYZJTn6FztX92bOPsrVWWfijq3/k1gcJ0ZJOs4KbzHIkbBEYZKgt9R4Ptkc1IRPn8OWbzi6e0iaYEESmNS4I7HOO4+atKx8viy42yXSW0Zs452iZjKwlISTpSTKuzbtDAnGckDNWXiG7OzAkaA5bYzMI0kOxiB1FDFQPq5AztA7Zpips2nF7pJ3I2RIwjX33vwzn8KMD/M32qxqj0jWWZoI5VIM1ssqMRtYsoXqoy9lb1KcA+7fFTtU1m2tgpubiKEMSFMsioDjuBuIzVSHG+8OWc0qzzWkMkq4xI8alhjtyR7VN8lH1DNsXqFAhfHJUEkKT8ZJ/vUbS9ctbnd5a5im2Y3dKRX25zjO0nGcH+xqs1HWrlrmS2soInMMaPK00jIMyb9kabUb1YQkk4AyvzUVP0vw7aWztJb2sUTt9TRoqk++Mj2pb+HLOOc3SWkSzHOZVjUPz3OcdzXXQtVW6torlQVEiBtp7rnup+4OR+1Z628WXDLHdm3jFnLKsaOJWMoV36ccrLs27WYjgNkBgftV1MXlz4cs5JxdPaQtMMEStGpcY7HOO4r3U/DtpcuslxaxSunCs6KxHOcZPtmqO+8V3CrcXMdvG1rbSMkjNKwlbpHEzooQrheeCcnae1S/E/iryvTWOB5WeSEFsERxrNKIw7ORgnJ4UZPzgc1FX1zapJG0UiBkZSrIR6SpGCpHxiukcYUBVGABgD4A7Cv0DXtUKUpQKUpQeVnPDSlbrUEb6jcJIPujwxhD+Moy/0mtHXA2adXrY9ezZkE8rnOCOxwe2e2T8moSobeyc6pdOUYRvaW6B8HaSHudyg9iQGHH3FZ+C3ne0ttKNpMrwzQiSVkxD04JVcyLLnDbggAA5y3IGDX0WlIgMVm7tS2rwbR/h2k5kPwJJIRGp/Jjc/0Gry7voosdWVI93C72C5/GTzSCzRHeRR6pCC7ZJJ2jAAz2A+BxyT7mmoiavp00pUxXbQAA5CxRPu++ZFOMfauukWUsSkS3LTknIZo40wMAYxGoB+efmp1e1VYW4lmtZL+JbOebzLmS3aJNyMXhSNkd84jIdSctgYIwTzVoNL/APQfwvDbvJ9Pftbp52bMb8YznnHfFaWlSuKNthoHmu2sIWs54fLOJLhpU2KCkLxhI2ziQlnByuRgHJ7VCtrac2cGkm0mDxTRK8pTEPThmD9US5w25UGFHqy3IFfRqVUp8/vhPDHf2SWk0j3MkrW8ipuiPmFAzJJnEe1i2c44HGauPFOmv/Dkt40Z2RrYYUFjiOSPJwPgKTWoxTFSvr2KBXtKVVKUpQKUpQKUpQKUpQKUpQKUpQKUpQZuxQrq1yWH+Ja25jPyI3mDqPwXU/1ilxayHV4pgjdMWUyF8HaGM0JCk/JCk4+xq8ms0d0kYeuPOxgSCNwww47g8cHjgH2Fd6kI+cyW84tJ9I8pMXknlVJQn8npTTs/VMucDajnK/VleAeK+iJGAAvcAAf2r9VznnVFLuwVRyWYgAfck8CqUodeXdfWCL9SvNK32QRFCfxukQVZavYyyhRFctAQTkrHHJu+38xTj9qkpZoJTNj1soUsST6VJIA+Bkk8d671FV2kWE0W7q3TT5xjdHFHtxnOOmoznPv8VQ3E8lnfXMxtZ5o7mOEoYIzIQ8QdGRgD6MgoQTx9WSK19KSM54TtWtrS2s5kbqNG7OUUtGjE73UuOF5fAz3wcdqzlpbTmzt9INpMHiliV5SmIenBKr9US5w25UGFHqy3IFfRqVUp87vbeaO2vtMW0nZ7mW46MqpmErdEsXaTOE2GRsg4Pp4BzV74y092s4ookZylxaHCgk7UniLNx7AAkn7Vp69qK8Fe0pVClKUClKUHlUemXbTXdydx2W5WFFyQpYqskjsB3+pFHxtb5q8qg0iAwXl0hB2zss8Z9s7FjlTPyCit+HHxU1JVmhXN0uo3a3UwfbawSLHHuEUe57jKoCeThBlyAT8AYAqrd5UtLXVfNTtLLNCZUaZzCUnlVDGsJ9ChVcYIAOV5Jyc7GDR9t7NdlwRLDFFsx26bStnOec9Xtj2qmt/CUwEVu90jWkMyyxxiEiU9N+pFG8u8qUVgOyAnaMnvSLJTtds55B0zEsiyK6SSRqiSLE2N0S9R+7Y5bIxgcZxj9Q3TRX4tiW6c8BlQEk7GhKI6jngFXQ4HGVc+9X9UAgMupCbB2W0DR59meZkZgPnaka/9z7U0lK1nUpoSoigSUEEktOsWOewDA5rro19JKrNLCsZDYAWZZQRgHOVAx+K91LRLW5Km5tYZioIUyxJIVz3A3g4rppulQW6lLe3ihUnJWKNYwTjGSFABOAOftVVkJ7eW7fUJfNTxG3cx24ilZETZDHIXdB6ZSXY8OGGAAAOc3f8AHW/hfnwPV5XrY+/T3dvzUXUvDdwZLjy12kMd1gzK0JkdTsWJmhbeApKKPqVhkZq2/hZ2eWynluh0tm09Tttzv3Y27fbbnPOfas8/5pNZiC3ktH0+bzVxKbhxHcCWVpEcyQvIHVD6YyHUfQFGCRg8YltLdjV4VlmHSeG4KQx7goCNCFaQk+tzuPsAucDPJPbTfDVwHt/NXaTR2uTCFhMbsdjRK8rF2DEIx+kKMnNWl1pJe8hu94AiiljKY5bqGMg5zxjp9se9XUxbUpSq0UpSgUpSgUpSgUpSgUpSgUpSgUpSgUpSgovONLqBgDEJbwrI4BIDtMXVAcdwqxscH3dT7VVW012NYVJ5wY2tJmSGPcI12zQqrNn65CG74GM4HuTZC3MOpNLzsuYUTPsrwFyAfjckh/7dSZdIJvkvd4wlu8OzHJ3yRvu3Z9unjGPepHf7T1Y6SSVrOfVzdTiWOeVkjWVhCI4Z2QQmH6G3InJI3ZY4I4xrdasJLi2lT0OXQmFSu3aSpAyxY5PPfAqql8JTkPbLdItnJO0rxdEmX1ydWSJZd+0IzE90JAYgGteBVNUd5dNDewAsTHcK0ZUkkK8YMiMo9srvB+cL8VK1m/lhCmKFZSSchplix+CwOah6hCZr+3AB22weV29tzqY40z7nBdj8YX5qy1LSLe4AW4t4pgpyoljSQAnuQGBwahCPo2oyzburAsWMY2zrLnOc52gbe3+tUk9s17f3UL3E8UdvHCIxBM8XrlDu0jFCN+AEAByODwc1odM0W2tt3lraGHdjd0okj3YzjdsAzjJ7/Jqr1LRLnzD3NncxxNNGiSiWEyg9PfsdNsi7WAdhzkHjjikq7+CtQe4sYJpTmQrh2xjcyMUZsfcqT+9VnWuxq8KTTDpPBcFIY9wUBGhCtISfW53H2AXOB7k3Oj6U1rHBbxOphijKvvUmRyANrBwwC87icqc59vdc6SXvYbveAIopYymOT1DGc5zxjp9se9WeqYtqUpRSlKUClKUClKUHlcjcoHEW4bypYL74BAJ+wyRXWs54dcyXV+7dxMsK/IRIkYAf1SO39VQXaX0TStAsimRFVnQHlQ2QpI9s7T/aoUPiWzeby63UZl3FNobuy53ID2LDByoORg/FZ3Q9NS31S8jgUjNnbMSzMzOxe6G93YlnY4HJJPAquXA0aw246nmLTGO/U8wm/wC+fqz9s5pEo1dt4kUuepGY49s7rIWzlbeQRyFlA9P1bh34znB4q8VgRkHIPY1VWegRxyGTe7DEoVHKFEEziSQLhQTkgfUTgcVD8BzFrMIe0U08KH5WGZ40/wDqooNFTNfP7l7ve2P43jccbRpW3v8Ap3c4+M81u3i3IVJYblwSDtYZGMgr2b7iqr8W9/FI8kaSKzxECRQclCRuAb4OOcVJrG+CbGOC91KGJAqLLBgD5NvGzMSeSxJJJPJJrZUgKUpQKUpQKUpQKUpQKUpQKUpQKUpQKUpQKUpQKUpQR727SKNpZDhVGScEn8ADkk9gB3zUbVdagtlRp5AnUkSOMH6mZyAqhRyTzz8ck9qrPFznq2Ef6HvBv+PRDNKgP9aL/aoP+0XT4unFcdNTL5qzQSEZYL5qMlQfYE98d+M9qndF7rGvwWzKkhdnfJWOKKSaQhcbm2RKWCjI5xjkVxuNfUxQzwL1Y5ZI0352hQ8ixnIPq3At9OP0nJFV8kgj1omRwoewAi3HHKTsZQM++HjPHx9q5+CbRZrWQtzG1/cTQkHAKi6eSNgR3UkZHsQaee5Pn8aa3vEd5I1PqjIDgggjIDAjPcEHuOOD8GpFZudyurxBe0llL1P/AGpYemT/AN2T+5r8+K7CWV0McNy4CnJgvntQOf1KrjcfvRWmqDqOrwQNEksgVpnCRL3ZmPwBzge57Cofha0eOJleOZCXzie6a6bsBkOzHaOPp/J96q/GdhEJbWcRr1WvLdTJj1YG/C59h9hV1MW+r+Jbe2fpyGRn27ysUMszKvbe4iU7F4PJx2NWVpcpKiyxsGR1DKw5BBGQRWZsbhItUvjM6pugtnUuQoKIJg2CfZWyT8bx81I/2dqRp1vkYBUlRjGFZ2aMY9vSRUgtpKUpVUpSlApSlApSlB5VZbaa0d1LMm3ZMqmRfcSINoccc5TAPPHTX5NWdQI9S3XDwKuREgaV8/SX5RAMcnaCTzwCvzUHZLGMStOEAkdVRn5yVQsVHxwXb+9QYPDFmk3mEtkEm4uG5wGb6nVc7VY5OWAycn5qLonipLq6ngSJ1SKON1lcFeoHaRcqrAHZ/L4Y9/bjBMK28XTN0p3tFW0mmWKOXrZk9bbI5Hi2YVGbA4ckbhkd8BqLzf036W3qbTs3Ehd2ON2BnGa4aLpwt4EgU52Lyx7sx5Zz9yxJ/eqe1vZjNKYZvMJGkoYHaqGUONkUZUEjaAysTnnHvnF5pl8k8KTp9LqGGeCM+xHsR2I+1IRKpVQ3iiwBKm/tgQcEG4iBBHBBG7vVlLOqqXYgKAWLewAGSf7VVcrewjSSSVEAeUqZG59RVQqk/hQB+1Saz2geKVumuf5TxpblfVICrMGjEm8owBQYPAPP4qLpviqZzbyS2Yjt7pgsMnV3SLuUtH1Y9gCbgMelmwSM4qDWUrIf73y48yLVTZifombrfzeJeiZOlsx09/vvzjnFa6qPaUpQKUpQKUpQKUpQKUpQKUpQKUpQKUpQKUpQV+tad14tgba6srxvjO10IZTj3GRgj3BIqTcWqSKFlRXAKthlDAMpDKwB9wQCD7YqJruomCMFQGkd1jiU9i7nAzj9I5J+ymqrxV4lktTEkdu0haWBZJCpWJBLKI87ifU/fCrnHBOBjMF1qWlW9woW4t4plByBLGsgB+QGBwakxRKqhVUKoGAAMAAdgAOwqh1XVblrrydmsIdIRNK84cqA7siIqoQSSUfnPGOxzVPqXiKea0ikRXiPVUTmIF8NHcLE8KsBnBIbJIHAx78IRqbXTsXEty7bmdVjQDsiLk4+5LMxJ/yj2qxqrg1I+ae1cAExiWEjI3LkI4IJ+pWI7e0i17qviC1tmC3E6xlhlQ2eQOM9qKsq5T2yPt3orbWDLuUHaw7MM9iPmuGl6rBcqXglWRQdpK9s4Bx/rVR4g8RyQTwQR27MJJo45JmBWNA+cBTx1HOPbIHv8Gi21HR7a42+Ytoptv09WNH2/jcDipijHA4ArOahq1291Ja2Sw5hjR5Xn3kMZN+yNAhGDhCSxzjK8GoqeJ57hbVLSONZbiJ5XM25kiEZVXXahBdt7be47E/YxGvpWO/3quDGkKxRC7e6e1IJYwqY0aUynGGK9MAheDlgM+9JvFVxDHPHNFE1zHLDFGIyyxyG5KrC53ZZBuJBHqxsPJpatjSs9o+q3IuWs7wRb+iJo5IQ6qy7yjqVckhlO3nODvHbtWhqhSlKBSlKDys54ZUrdagrfUbhX/KtBEEI+3pI/pNaOo/kk6vXAw+zYSD9S53AMPfBJx8bj81CVBbWjnVbtijBHs7dA+DtJD3O4BuxIDDj7is9AJXs7XSvLTrNFPAsrNE4iVIJVdpRMRsYMqcAEnLDIHOPpFKRA4x2sakusaKfdgoB+/IFUXgFD5Tcfpee4kj/AMjzyNHj7bSKtppoZ+pbCZSxUq6pIOooPB4Byvfv7ZqVBCqKqIoVVAVVHYADAA+2KIzcnh26LEi7twCSQDYITjPYnq8n71plGAK/VKqsjp2nu91qysrKsxiVGKkBs2qISpIw2Dxx8VV2M0k8Wn2RtZ0kgkia4LxOscfQU5xKw2ybmAA2E9+cV9BpUiCXzYpJ5FtH8vP1jOyB+lJ0um1yZOr18bP8M9s5zxivpCivaVUp7SvKUV7SlKBSlKBSlKBSlKBSlKBSlKBSlKBSlKDN+L4z1LGY/RFeKX+wkilhU/8AzlX+9frxxZSTW8aRIXYXVs5A9lSeNnbn4AJ/ary6tkkRo5FDKwwwPuDXRVwMVBltTWa21BrxLWW4jmtkiYQ7CyNE8jKSHZfSwlIyO2371O8G6e8FqBKu2SSSWZ0yDsM0ry7Mjgkb8cccVeVFvNQiix1ZAuc4z8DufsBkZPYZpHCKa9Qvq1vtH+DazmQ/HVeFY1/fpuf6KsdV0yWVgY72e3AGCsSwEN9z1YnOfxipkNqis7qvqkILNkknAAHfsAB2HHf5rvRUHS7J4lKyXMtwSchpRECOB6R0kQY4zyM81XeLLOSTyvTQtsu4nbHsq7ssfsM1fUqjJ3ZntL64uEtJbiO4iix0enlXi6ilXDuuAwZcEZ7Gq7TtJuLHyU/l3mKQSxXCQlSytK6zblDsoZQwYcH3Fb2lRKfP00m5TZqHlWMnnpLh7dWQyCOSEwADLbS4ARiM/IzS/wBJubjzF8LZ0k69pJDA7IJHW0cOQcMVVm3OACfjNfQKUKZfSY5bi/N69tJAkdt0EE2wO5eRZJDtRmAUbEAJPPNamvKVR7SleUV7SvK9oPKpNOvWmu7jDHp2+2JVzgM7KsjsfnAZFHxhvmrus/o0XRvbqJu07LcRH5GxY5V/KsgP4kWpqSr9Cv7v+IXaXciELbQSLFFnZHuacMoY4Mh9AyxAz8DFVkF3cJaW2qm7lZppoTJEWHR6c8oTpqm307Q4II5JXknNauDRyt9NdlgVlghiC85HTaZiT9j1R/aqa38K3IWG1kuIjaQzLIoWNhKyxv1IomO7aACFywHIXsM0glMtNLm6kiqJYY3Fxubr9QF5JA0UkXOUwCxI2qBuA9WM1YeGNSNxbJI2N4LRy47b4mMcmPtuU1PvLlYo3lc4VFLMfsBk1VeDrBobVRICryPJM6n9LTSNKU/bfj9qQa4ya7eBiBo85AJAYT2eCM9xmbOPyM1eys2wlVBbaSqscAnHALAHAz74NUsngnTWJZtOtiSSSTChJJ5JPFXyrgYHaqrGeH9TuVl1LzcokMBRlVAVRAbcS7EB5Pf6jye/Haoli1xDHYXsl5LI1xJGtxGxBibrqcCNMfy9jFcY7gc571pLDRClxeyuwZLpoyFAOQFhWIg/Oduf3qq03wzdL5WGe5je3tGDJtjYSy7FKxdQlio25ycDkgdqkdklU+cuDZHV/Ny7hOzdEEdHpLcGLpdPb36Yzu77vfHFSrs3Fwt/dJeSxNbu6W6IQIx0o1YmRCP5m5ic59sYx3qT/upc7DZ+Yj8mZzLjpt1tpl65h3btu3fxux9PGPeuuo+G7om6jt7mJILs7n3xs0kRZAkhjIYKchcjI4J96frzoI1tcSahcFRcywRJaW8qiFghL3AdizNjJChVwvbk5B4qHpWpz3r2lo9xIn8ieSeSIiN5GgmW3HqA9IJLMduOw9qvLnQLiKbr2MsSboEgdJkZhiLd03Uqw5G8gg9+ORiuEfhWWAW0lrMnWgjkjczIxWUSsskhwjZQ70DDv7j70SpTPBl5I6XEMshka2upIeo2NzKAsibsAAsEkUE+5BNaKqjw3pLW8bCSQSSyyvLK4XapZz2UZJCgAKMnOFFW9VYKUpRSlKUClKUClKUClKUClKUClKGgofFd2QIbdWKtcziHcCQQu15JCCOx2RsAfbNVn+0FLhYUeO46USSwBkQeuQmdF2s5PpTB7AZPzjg2niuzLLDcIpZraZZgoBJK7WjkAA7nZIxA9yBUjxBpfm4BFv2euJ923d/hyLJjGR324+2az3SVLq1uLvUvJyvKIYrRZtscskW55JXQFmiZWO0RHjOPX24qs0ayuJ4y6SsZLd7y0SRpWVhsuMRSsRnq4EYyp4bHOa0mtaJLJMl1bXIgmWNomLRCZHRiGwU3KcgjIIPue9TNA0oWsAhDlzlnd2wC7yMXkcgcDLMTgcDNWBBW4aHUFhLErcQNJ9lkhKKxHwGWReO38v71+vEOtSW7qsa2pDKSfMXnlz3/AEr0n3D78V55VpdRExBCW8LRqSMBnmKM2M9wqxqM9suR7Vb3FjFIcyRI5HALIrY/GRQQvD+pPPGzyCAENgeXuPMLjAPLbEwee2PjnmqTxiLkT2ri42w+ahXpIMF87txkfPK8DCgD75rVW9skYxGioDzhVCj84FQdb0rzHR9e3pTpL9Od2zPp7jGc9+fxV2DFDcWAvtQuYp5JhHbxQCJYppYcNKJGeQmJl3HhQM5A2njmqrSZnv8AyVtcSylPLTPLskeJpXilWFSzRkNju2AeSRWl1XQJmuGubS78u8kaxy7oRMGCFijKCy7HXe3PI55BxXKXwmY0tvJ3HRktkaNXeMTB0fbvWRNy5yVDZBBB+3FSDlnI5pHZNMM0piGoTQs/UcSNElv11j6oO/u6rnOcJ3pqUz2xuNPimlEbXNiiM0ju8aXUgjlRJGJf9DEEnI31oG8InooFumFylw1yLkxqcyMGVsxZAKFGK7QRxjnPNet4RLwzLPdF55pI5OusaoI2hKmHpx5I2qVBwxOcnJp58FKPWJm017qK2eTadOluEWWWSYRyROE3hpWZueqpIzj0fepT2Y0+a0kilnfriRJhJNJKHIheUSbXYhW3J+nA9R4q1g8LM/Xa+uPMPNAbclI+iixndkKoZjuJYksW9hjGKaZ4bmWWOS6vPMCBWWFRCsWNw2l5CGO99vGRtHJOPgM3YRmO0sNU60zTzyW3XzNIyOLplRk6RbYoXqAjaB9IpeRNJaXuqdaZbiGWcw4mkWNFt3ZVTpBgjAhOcgk7jV7YeEJIzDE95vtbdw8MHRVWG3PTV5dx3qmeMKp4GScc+X3hCRzNEt5ttJ5C80HRBc7jmRUm3ehXPf0kjJwRxh58Hny1NvJuRW+VB/uM0r9qKVSH6pSlFKUpQKUpQKUpQKUpQKUpQKUpQKUpQKUpQKUpQKUpQKUpQKUpQKUpQKUpQKUpQKUpQKUpQKUpQKUpQKUpQKUpQKUpQKUpQ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340" y="1340769"/>
            <a:ext cx="8660479" cy="3086447"/>
          </a:xfrm>
          <a:prstGeom prst="rect">
            <a:avLst/>
          </a:prstGeom>
        </p:spPr>
      </p:pic>
    </p:spTree>
    <p:extLst>
      <p:ext uri="{BB962C8B-B14F-4D97-AF65-F5344CB8AC3E}">
        <p14:creationId xmlns:p14="http://schemas.microsoft.com/office/powerpoint/2010/main" val="1388400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11" t="17657" r="38311" b="22350"/>
          <a:stretch/>
        </p:blipFill>
        <p:spPr bwMode="auto">
          <a:xfrm>
            <a:off x="2790260" y="836713"/>
            <a:ext cx="6760141" cy="484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421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Sistemas numéricos y conversiones entre sistemas </a:t>
            </a:r>
          </a:p>
        </p:txBody>
      </p:sp>
      <p:sp>
        <p:nvSpPr>
          <p:cNvPr id="3" name="Subtítulo 2"/>
          <p:cNvSpPr>
            <a:spLocks noGrp="1"/>
          </p:cNvSpPr>
          <p:nvPr>
            <p:ph type="subTitle" idx="1"/>
          </p:nvPr>
        </p:nvSpPr>
        <p:spPr/>
        <p:txBody>
          <a:bodyPr>
            <a:normAutofit/>
          </a:bodyPr>
          <a:lstStyle/>
          <a:p>
            <a:r>
              <a:rPr lang="es-MX" sz="2800" dirty="0"/>
              <a:t>Decimal, binario , octal y hexadecimal</a:t>
            </a:r>
          </a:p>
        </p:txBody>
      </p:sp>
    </p:spTree>
    <p:extLst>
      <p:ext uri="{BB962C8B-B14F-4D97-AF65-F5344CB8AC3E}">
        <p14:creationId xmlns:p14="http://schemas.microsoft.com/office/powerpoint/2010/main" val="1706615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867351" cy="1083732"/>
          </a:xfrm>
        </p:spPr>
        <p:txBody>
          <a:bodyPr/>
          <a:lstStyle/>
          <a:p>
            <a:r>
              <a:rPr lang="es-MX" dirty="0"/>
              <a:t>Conversiones entre sistemas  </a:t>
            </a:r>
            <a:br>
              <a:rPr lang="es-MX" dirty="0"/>
            </a:br>
            <a:r>
              <a:rPr lang="es-MX" dirty="0"/>
              <a:t>( De decimal a binario)</a:t>
            </a:r>
          </a:p>
        </p:txBody>
      </p:sp>
      <p:sp>
        <p:nvSpPr>
          <p:cNvPr id="3" name="Marcador de contenido 2"/>
          <p:cNvSpPr>
            <a:spLocks noGrp="1"/>
          </p:cNvSpPr>
          <p:nvPr>
            <p:ph idx="1"/>
          </p:nvPr>
        </p:nvSpPr>
        <p:spPr>
          <a:xfrm>
            <a:off x="1154954" y="2237875"/>
            <a:ext cx="10539741" cy="4090736"/>
          </a:xfrm>
        </p:spPr>
        <p:txBody>
          <a:bodyPr/>
          <a:lstStyle/>
          <a:p>
            <a:r>
              <a:rPr lang="es-MX" dirty="0"/>
              <a:t>Procedimiento: Divisiones sucesivas entre 2 </a:t>
            </a:r>
          </a:p>
          <a:p>
            <a:pPr marL="0" indent="0">
              <a:buNone/>
            </a:pPr>
            <a:r>
              <a:rPr lang="es-MX" dirty="0"/>
              <a:t>123/2=61 residuo= </a:t>
            </a:r>
            <a:r>
              <a:rPr lang="es-MX" b="1" dirty="0"/>
              <a:t>1 </a:t>
            </a:r>
            <a:r>
              <a:rPr lang="es-MX" dirty="0"/>
              <a:t>   61/2=30 residuo=</a:t>
            </a:r>
            <a:r>
              <a:rPr lang="es-MX" b="1" dirty="0"/>
              <a:t>1 </a:t>
            </a:r>
            <a:r>
              <a:rPr lang="es-MX" dirty="0"/>
              <a:t>   30/2=15 residuo=</a:t>
            </a:r>
            <a:r>
              <a:rPr lang="es-MX" b="1" dirty="0"/>
              <a:t>0 </a:t>
            </a:r>
            <a:r>
              <a:rPr lang="es-MX" dirty="0"/>
              <a:t>   15/2=7    residuo=</a:t>
            </a:r>
            <a:r>
              <a:rPr lang="es-MX" b="1" dirty="0"/>
              <a:t>1 </a:t>
            </a:r>
            <a:r>
              <a:rPr lang="es-MX" dirty="0"/>
              <a:t>   </a:t>
            </a:r>
          </a:p>
          <a:p>
            <a:pPr marL="0" indent="0">
              <a:buNone/>
            </a:pPr>
            <a:r>
              <a:rPr lang="es-MX" dirty="0"/>
              <a:t>7/2=3   residuo= </a:t>
            </a:r>
            <a:r>
              <a:rPr lang="es-MX" b="1" dirty="0"/>
              <a:t>1 </a:t>
            </a:r>
            <a:r>
              <a:rPr lang="es-MX" dirty="0"/>
              <a:t>   3/2=1    residuo= </a:t>
            </a:r>
            <a:r>
              <a:rPr lang="es-MX" b="1" dirty="0"/>
              <a:t>1  </a:t>
            </a:r>
            <a:r>
              <a:rPr lang="es-MX" dirty="0"/>
              <a:t> 1/2= 0 residuo=</a:t>
            </a:r>
            <a:r>
              <a:rPr lang="es-MX" b="1" dirty="0"/>
              <a:t>1</a:t>
            </a:r>
            <a:r>
              <a:rPr lang="es-MX" dirty="0"/>
              <a:t>  el último residuo que debe ser uno y se toma como </a:t>
            </a:r>
            <a:r>
              <a:rPr lang="es-MX" b="1" dirty="0"/>
              <a:t>MSD</a:t>
            </a:r>
            <a:r>
              <a:rPr lang="es-MX" dirty="0"/>
              <a:t> (digito mas significativo) y el primer residuo como el </a:t>
            </a:r>
            <a:r>
              <a:rPr lang="es-MX" b="1" dirty="0"/>
              <a:t>LSD </a:t>
            </a:r>
            <a:r>
              <a:rPr lang="es-MX" dirty="0"/>
              <a:t>(digito menos significativo)</a:t>
            </a:r>
          </a:p>
          <a:p>
            <a:pPr marL="0" indent="0">
              <a:buNone/>
            </a:pPr>
            <a:r>
              <a:rPr lang="es-MX" b="1" dirty="0"/>
              <a:t>123 base 10 = 1111011 base 2 </a:t>
            </a:r>
          </a:p>
          <a:p>
            <a:r>
              <a:rPr lang="es-MX" dirty="0"/>
              <a:t>789/2=394 residuo=</a:t>
            </a:r>
            <a:r>
              <a:rPr lang="es-MX" b="1" dirty="0"/>
              <a:t>1  </a:t>
            </a:r>
            <a:r>
              <a:rPr lang="es-MX" dirty="0"/>
              <a:t>  394/2=197 residuo=</a:t>
            </a:r>
            <a:r>
              <a:rPr lang="es-MX" b="1" dirty="0"/>
              <a:t>0 </a:t>
            </a:r>
            <a:r>
              <a:rPr lang="es-MX" dirty="0"/>
              <a:t>   197/2=98 residuo=</a:t>
            </a:r>
            <a:r>
              <a:rPr lang="es-MX" b="1" dirty="0"/>
              <a:t>1</a:t>
            </a:r>
            <a:r>
              <a:rPr lang="es-MX" dirty="0"/>
              <a:t>    98/2=49  residuo=</a:t>
            </a:r>
            <a:r>
              <a:rPr lang="es-MX" b="1" dirty="0"/>
              <a:t>0</a:t>
            </a:r>
          </a:p>
          <a:p>
            <a:pPr marL="0" indent="0">
              <a:buNone/>
            </a:pPr>
            <a:r>
              <a:rPr lang="es-MX" dirty="0"/>
              <a:t>49/2=24 residuo=</a:t>
            </a:r>
            <a:r>
              <a:rPr lang="es-MX" b="1" dirty="0"/>
              <a:t>1</a:t>
            </a:r>
            <a:r>
              <a:rPr lang="es-MX" dirty="0"/>
              <a:t>  24/2=12 residuo=</a:t>
            </a:r>
            <a:r>
              <a:rPr lang="es-MX" b="1" dirty="0"/>
              <a:t>0</a:t>
            </a:r>
            <a:r>
              <a:rPr lang="es-MX" dirty="0"/>
              <a:t>  12/2=6 residuo=</a:t>
            </a:r>
            <a:r>
              <a:rPr lang="es-MX" b="1" dirty="0"/>
              <a:t>0 </a:t>
            </a:r>
            <a:r>
              <a:rPr lang="es-MX" dirty="0"/>
              <a:t>  6/2=3 residuo=</a:t>
            </a:r>
            <a:r>
              <a:rPr lang="es-MX" b="1" dirty="0"/>
              <a:t>0</a:t>
            </a:r>
            <a:r>
              <a:rPr lang="es-MX" dirty="0"/>
              <a:t>  3/2=1 residuo=</a:t>
            </a:r>
            <a:r>
              <a:rPr lang="es-MX" b="1" dirty="0"/>
              <a:t>1</a:t>
            </a:r>
          </a:p>
          <a:p>
            <a:pPr marL="0" indent="0">
              <a:buNone/>
            </a:pPr>
            <a:r>
              <a:rPr lang="es-MX" dirty="0"/>
              <a:t>1/2 =0 residuo =</a:t>
            </a:r>
            <a:r>
              <a:rPr lang="es-MX" b="1" dirty="0"/>
              <a:t>1</a:t>
            </a:r>
          </a:p>
          <a:p>
            <a:pPr marL="0" indent="0">
              <a:buNone/>
            </a:pPr>
            <a:r>
              <a:rPr lang="es-MX" dirty="0"/>
              <a:t> </a:t>
            </a:r>
            <a:r>
              <a:rPr lang="es-MX" b="1" dirty="0"/>
              <a:t>789 base 10 =1100010101 base 2</a:t>
            </a:r>
          </a:p>
        </p:txBody>
      </p:sp>
    </p:spTree>
    <p:extLst>
      <p:ext uri="{BB962C8B-B14F-4D97-AF65-F5344CB8AC3E}">
        <p14:creationId xmlns:p14="http://schemas.microsoft.com/office/powerpoint/2010/main" val="1353549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Conversiones entre sistemas  </a:t>
            </a:r>
            <a:br>
              <a:rPr lang="es-MX" dirty="0"/>
            </a:br>
            <a:r>
              <a:rPr lang="es-MX" dirty="0"/>
              <a:t>( De decimal a binario) Ejercicios</a:t>
            </a:r>
          </a:p>
        </p:txBody>
      </p:sp>
      <p:sp>
        <p:nvSpPr>
          <p:cNvPr id="3" name="Marcador de contenido 2"/>
          <p:cNvSpPr>
            <a:spLocks noGrp="1"/>
          </p:cNvSpPr>
          <p:nvPr>
            <p:ph idx="1"/>
          </p:nvPr>
        </p:nvSpPr>
        <p:spPr>
          <a:xfrm>
            <a:off x="2538663" y="2514601"/>
            <a:ext cx="7652084" cy="3613484"/>
          </a:xfrm>
        </p:spPr>
        <p:txBody>
          <a:bodyPr/>
          <a:lstStyle/>
          <a:p>
            <a:pPr marL="0" indent="0">
              <a:buNone/>
            </a:pPr>
            <a:endParaRPr lang="es-MX" dirty="0"/>
          </a:p>
        </p:txBody>
      </p:sp>
      <p:graphicFrame>
        <p:nvGraphicFramePr>
          <p:cNvPr id="4" name="Tabla 3"/>
          <p:cNvGraphicFramePr>
            <a:graphicFrameLocks noGrp="1"/>
          </p:cNvGraphicFramePr>
          <p:nvPr>
            <p:extLst/>
          </p:nvPr>
        </p:nvGraphicFramePr>
        <p:xfrm>
          <a:off x="2514600" y="2603503"/>
          <a:ext cx="7688180" cy="3884527"/>
        </p:xfrm>
        <a:graphic>
          <a:graphicData uri="http://schemas.openxmlformats.org/drawingml/2006/table">
            <a:tbl>
              <a:tblPr firstRow="1" bandRow="1">
                <a:tableStyleId>{5C22544A-7EE6-4342-B048-85BDC9FD1C3A}</a:tableStyleId>
              </a:tblPr>
              <a:tblGrid>
                <a:gridCol w="3844090">
                  <a:extLst>
                    <a:ext uri="{9D8B030D-6E8A-4147-A177-3AD203B41FA5}">
                      <a16:colId xmlns:a16="http://schemas.microsoft.com/office/drawing/2014/main" xmlns="" val="20000"/>
                    </a:ext>
                  </a:extLst>
                </a:gridCol>
                <a:gridCol w="3844090">
                  <a:extLst>
                    <a:ext uri="{9D8B030D-6E8A-4147-A177-3AD203B41FA5}">
                      <a16:colId xmlns:a16="http://schemas.microsoft.com/office/drawing/2014/main" xmlns="" val="20001"/>
                    </a:ext>
                  </a:extLst>
                </a:gridCol>
              </a:tblGrid>
              <a:tr h="761869">
                <a:tc>
                  <a:txBody>
                    <a:bodyPr/>
                    <a:lstStyle/>
                    <a:p>
                      <a:r>
                        <a:rPr lang="es-MX" dirty="0"/>
                        <a:t>Ejercicios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a:t>Respuestas</a:t>
                      </a:r>
                    </a:p>
                    <a:p>
                      <a:endParaRPr lang="es-MX" dirty="0"/>
                    </a:p>
                  </a:txBody>
                  <a:tcPr/>
                </a:tc>
                <a:extLst>
                  <a:ext uri="{0D108BD9-81ED-4DB2-BD59-A6C34878D82A}">
                    <a16:rowId xmlns:a16="http://schemas.microsoft.com/office/drawing/2014/main" xmlns="" val="10000"/>
                  </a:ext>
                </a:extLst>
              </a:tr>
              <a:tr h="446094">
                <a:tc>
                  <a:txBody>
                    <a:bodyPr/>
                    <a:lstStyle/>
                    <a:p>
                      <a:r>
                        <a:rPr lang="es-MX" dirty="0"/>
                        <a:t>1) 189</a:t>
                      </a:r>
                    </a:p>
                  </a:txBody>
                  <a:tcPr/>
                </a:tc>
                <a:tc>
                  <a:txBody>
                    <a:bodyPr/>
                    <a:lstStyle/>
                    <a:p>
                      <a:r>
                        <a:rPr lang="es-MX" dirty="0"/>
                        <a:t>1)</a:t>
                      </a:r>
                      <a:r>
                        <a:rPr lang="es-MX" sz="1800" b="0" i="0" kern="1200" dirty="0">
                          <a:solidFill>
                            <a:schemeClr val="dk1"/>
                          </a:solidFill>
                          <a:effectLst/>
                          <a:latin typeface="+mn-lt"/>
                          <a:ea typeface="+mn-ea"/>
                          <a:cs typeface="+mn-cs"/>
                        </a:rPr>
                        <a:t>  10111101</a:t>
                      </a:r>
                      <a:endParaRPr lang="es-MX" dirty="0"/>
                    </a:p>
                  </a:txBody>
                  <a:tcPr/>
                </a:tc>
                <a:extLst>
                  <a:ext uri="{0D108BD9-81ED-4DB2-BD59-A6C34878D82A}">
                    <a16:rowId xmlns:a16="http://schemas.microsoft.com/office/drawing/2014/main" xmlns="" val="10001"/>
                  </a:ext>
                </a:extLst>
              </a:tr>
              <a:tr h="446094">
                <a:tc>
                  <a:txBody>
                    <a:bodyPr/>
                    <a:lstStyle/>
                    <a:p>
                      <a:r>
                        <a:rPr lang="es-MX" dirty="0"/>
                        <a:t>2)205</a:t>
                      </a:r>
                    </a:p>
                  </a:txBody>
                  <a:tcPr/>
                </a:tc>
                <a:tc>
                  <a:txBody>
                    <a:bodyPr/>
                    <a:lstStyle/>
                    <a:p>
                      <a:r>
                        <a:rPr lang="es-MX" dirty="0"/>
                        <a:t>2)</a:t>
                      </a:r>
                      <a:r>
                        <a:rPr lang="es-MX" sz="1800" b="0" i="0" kern="1200" dirty="0">
                          <a:solidFill>
                            <a:schemeClr val="dk1"/>
                          </a:solidFill>
                          <a:effectLst/>
                          <a:latin typeface="+mn-lt"/>
                          <a:ea typeface="+mn-ea"/>
                          <a:cs typeface="+mn-cs"/>
                        </a:rPr>
                        <a:t> 11001101 </a:t>
                      </a:r>
                      <a:endParaRPr lang="es-MX" dirty="0"/>
                    </a:p>
                  </a:txBody>
                  <a:tcPr/>
                </a:tc>
                <a:extLst>
                  <a:ext uri="{0D108BD9-81ED-4DB2-BD59-A6C34878D82A}">
                    <a16:rowId xmlns:a16="http://schemas.microsoft.com/office/drawing/2014/main" xmlns="" val="10002"/>
                  </a:ext>
                </a:extLst>
              </a:tr>
              <a:tr h="446094">
                <a:tc>
                  <a:txBody>
                    <a:bodyPr/>
                    <a:lstStyle/>
                    <a:p>
                      <a:r>
                        <a:rPr lang="es-MX" dirty="0"/>
                        <a:t>3)2313</a:t>
                      </a:r>
                    </a:p>
                  </a:txBody>
                  <a:tcPr/>
                </a:tc>
                <a:tc>
                  <a:txBody>
                    <a:bodyPr/>
                    <a:lstStyle/>
                    <a:p>
                      <a:r>
                        <a:rPr lang="es-MX" dirty="0"/>
                        <a:t>3)</a:t>
                      </a:r>
                      <a:r>
                        <a:rPr lang="es-MX" sz="1800" b="0" i="0" kern="1200" dirty="0">
                          <a:solidFill>
                            <a:schemeClr val="dk1"/>
                          </a:solidFill>
                          <a:effectLst/>
                          <a:latin typeface="+mn-lt"/>
                          <a:ea typeface="+mn-ea"/>
                          <a:cs typeface="+mn-cs"/>
                        </a:rPr>
                        <a:t> 100100001001 </a:t>
                      </a:r>
                      <a:endParaRPr lang="es-MX" dirty="0"/>
                    </a:p>
                  </a:txBody>
                  <a:tcPr/>
                </a:tc>
                <a:extLst>
                  <a:ext uri="{0D108BD9-81ED-4DB2-BD59-A6C34878D82A}">
                    <a16:rowId xmlns:a16="http://schemas.microsoft.com/office/drawing/2014/main" xmlns="" val="10003"/>
                  </a:ext>
                </a:extLst>
              </a:tr>
              <a:tr h="446094">
                <a:tc>
                  <a:txBody>
                    <a:bodyPr/>
                    <a:lstStyle/>
                    <a:p>
                      <a:r>
                        <a:rPr lang="es-MX" dirty="0"/>
                        <a:t>4)20024</a:t>
                      </a:r>
                    </a:p>
                  </a:txBody>
                  <a:tcPr/>
                </a:tc>
                <a:tc>
                  <a:txBody>
                    <a:bodyPr/>
                    <a:lstStyle/>
                    <a:p>
                      <a:r>
                        <a:rPr lang="es-MX" dirty="0"/>
                        <a:t>4)</a:t>
                      </a:r>
                      <a:r>
                        <a:rPr lang="es-MX" sz="1800" b="0" i="0" kern="1200" dirty="0">
                          <a:solidFill>
                            <a:schemeClr val="dk1"/>
                          </a:solidFill>
                          <a:effectLst/>
                          <a:latin typeface="+mn-lt"/>
                          <a:ea typeface="+mn-ea"/>
                          <a:cs typeface="+mn-cs"/>
                        </a:rPr>
                        <a:t> 11111101000</a:t>
                      </a:r>
                      <a:endParaRPr lang="es-MX" dirty="0"/>
                    </a:p>
                  </a:txBody>
                  <a:tcPr/>
                </a:tc>
                <a:extLst>
                  <a:ext uri="{0D108BD9-81ED-4DB2-BD59-A6C34878D82A}">
                    <a16:rowId xmlns:a16="http://schemas.microsoft.com/office/drawing/2014/main" xmlns="" val="10004"/>
                  </a:ext>
                </a:extLst>
              </a:tr>
              <a:tr h="446094">
                <a:tc>
                  <a:txBody>
                    <a:bodyPr/>
                    <a:lstStyle/>
                    <a:p>
                      <a:r>
                        <a:rPr lang="es-MX" dirty="0"/>
                        <a:t>5)128</a:t>
                      </a:r>
                    </a:p>
                  </a:txBody>
                  <a:tcPr/>
                </a:tc>
                <a:tc>
                  <a:txBody>
                    <a:bodyPr/>
                    <a:lstStyle/>
                    <a:p>
                      <a:r>
                        <a:rPr lang="es-MX" dirty="0"/>
                        <a:t>5)</a:t>
                      </a:r>
                      <a:r>
                        <a:rPr lang="es-MX" sz="1800" b="0" i="0" kern="1200" dirty="0">
                          <a:solidFill>
                            <a:schemeClr val="dk1"/>
                          </a:solidFill>
                          <a:effectLst/>
                          <a:latin typeface="+mn-lt"/>
                          <a:ea typeface="+mn-ea"/>
                          <a:cs typeface="+mn-cs"/>
                        </a:rPr>
                        <a:t> 1111111</a:t>
                      </a:r>
                      <a:endParaRPr lang="es-MX" dirty="0"/>
                    </a:p>
                  </a:txBody>
                  <a:tcPr/>
                </a:tc>
                <a:extLst>
                  <a:ext uri="{0D108BD9-81ED-4DB2-BD59-A6C34878D82A}">
                    <a16:rowId xmlns:a16="http://schemas.microsoft.com/office/drawing/2014/main" xmlns="" val="10005"/>
                  </a:ext>
                </a:extLst>
              </a:tr>
              <a:tr h="446094">
                <a:tc>
                  <a:txBody>
                    <a:bodyPr/>
                    <a:lstStyle/>
                    <a:p>
                      <a:r>
                        <a:rPr lang="es-MX" dirty="0"/>
                        <a:t>61024</a:t>
                      </a:r>
                    </a:p>
                  </a:txBody>
                  <a:tcPr/>
                </a:tc>
                <a:tc>
                  <a:txBody>
                    <a:bodyPr/>
                    <a:lstStyle/>
                    <a:p>
                      <a:r>
                        <a:rPr lang="es-MX" dirty="0"/>
                        <a:t>6)</a:t>
                      </a:r>
                      <a:r>
                        <a:rPr lang="es-MX" sz="1800" b="0" i="0" kern="1200" dirty="0">
                          <a:solidFill>
                            <a:schemeClr val="dk1"/>
                          </a:solidFill>
                          <a:effectLst/>
                          <a:latin typeface="+mn-lt"/>
                          <a:ea typeface="+mn-ea"/>
                          <a:cs typeface="+mn-cs"/>
                        </a:rPr>
                        <a:t> 10000000000</a:t>
                      </a:r>
                      <a:endParaRPr lang="es-MX" dirty="0"/>
                    </a:p>
                  </a:txBody>
                  <a:tcPr/>
                </a:tc>
                <a:extLst>
                  <a:ext uri="{0D108BD9-81ED-4DB2-BD59-A6C34878D82A}">
                    <a16:rowId xmlns:a16="http://schemas.microsoft.com/office/drawing/2014/main" xmlns="" val="10006"/>
                  </a:ext>
                </a:extLst>
              </a:tr>
              <a:tr h="446094">
                <a:tc>
                  <a:txBody>
                    <a:bodyPr/>
                    <a:lstStyle/>
                    <a:p>
                      <a:r>
                        <a:rPr lang="es-MX" dirty="0"/>
                        <a:t>7)255</a:t>
                      </a:r>
                    </a:p>
                  </a:txBody>
                  <a:tcPr/>
                </a:tc>
                <a:tc>
                  <a:txBody>
                    <a:bodyPr/>
                    <a:lstStyle/>
                    <a:p>
                      <a:r>
                        <a:rPr lang="es-MX" dirty="0"/>
                        <a:t>7)</a:t>
                      </a:r>
                      <a:r>
                        <a:rPr lang="es-MX" sz="1800" b="0" i="0" kern="1200" dirty="0">
                          <a:solidFill>
                            <a:schemeClr val="dk1"/>
                          </a:solidFill>
                          <a:effectLst/>
                          <a:latin typeface="+mn-lt"/>
                          <a:ea typeface="+mn-ea"/>
                          <a:cs typeface="+mn-cs"/>
                        </a:rPr>
                        <a:t> 11111111 </a:t>
                      </a:r>
                      <a:endParaRPr lang="es-MX"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054397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Conversión de binario a decimal</a:t>
            </a:r>
          </a:p>
        </p:txBody>
      </p:sp>
      <p:sp>
        <p:nvSpPr>
          <p:cNvPr id="3" name="Marcador de contenido 2"/>
          <p:cNvSpPr>
            <a:spLocks noGrp="1"/>
          </p:cNvSpPr>
          <p:nvPr>
            <p:ph idx="1"/>
          </p:nvPr>
        </p:nvSpPr>
        <p:spPr>
          <a:xfrm>
            <a:off x="1154954" y="2603499"/>
            <a:ext cx="8825659" cy="4122153"/>
          </a:xfrm>
        </p:spPr>
        <p:txBody>
          <a:bodyPr/>
          <a:lstStyle/>
          <a:p>
            <a:r>
              <a:rPr lang="es-MX" dirty="0"/>
              <a:t>El proceso se lleva a cabo por medio de elevar la base en este caso , base 2 a diferentes potencias por ejemplo el bit menos significativo se eleva a la potencia cero , el siguiente a la 1 , el siguiente al cuadrado y así sucesivamente, y se va multiplicando como se ve en el siguiente ejemplo:</a:t>
            </a:r>
          </a:p>
          <a:p>
            <a:endParaRPr lang="es-MX" dirty="0"/>
          </a:p>
          <a:p>
            <a:pPr marL="0" indent="0">
              <a:buNone/>
            </a:pPr>
            <a:endParaRPr lang="es-MX" dirty="0"/>
          </a:p>
        </p:txBody>
      </p:sp>
      <p:pic>
        <p:nvPicPr>
          <p:cNvPr id="12" name="Marcador de contenido 3"/>
          <p:cNvPicPr>
            <a:picLocks noChangeAspect="1"/>
          </p:cNvPicPr>
          <p:nvPr/>
        </p:nvPicPr>
        <p:blipFill>
          <a:blip r:embed="rId2"/>
          <a:stretch>
            <a:fillRect/>
          </a:stretch>
        </p:blipFill>
        <p:spPr>
          <a:xfrm>
            <a:off x="1805405" y="4168722"/>
            <a:ext cx="8824913" cy="1970278"/>
          </a:xfrm>
          <a:prstGeom prst="rect">
            <a:avLst/>
          </a:prstGeom>
        </p:spPr>
      </p:pic>
    </p:spTree>
    <p:extLst>
      <p:ext uri="{BB962C8B-B14F-4D97-AF65-F5344CB8AC3E}">
        <p14:creationId xmlns:p14="http://schemas.microsoft.com/office/powerpoint/2010/main" val="1274698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761413" cy="1083732"/>
          </a:xfrm>
        </p:spPr>
        <p:txBody>
          <a:bodyPr/>
          <a:lstStyle/>
          <a:p>
            <a:r>
              <a:rPr lang="es-MX" dirty="0"/>
              <a:t>Conversión de binario a decimal (Ejercicios)</a:t>
            </a:r>
          </a:p>
        </p:txBody>
      </p:sp>
      <p:graphicFrame>
        <p:nvGraphicFramePr>
          <p:cNvPr id="7" name="Marcador de contenido 6"/>
          <p:cNvGraphicFramePr>
            <a:graphicFrameLocks noGrp="1"/>
          </p:cNvGraphicFramePr>
          <p:nvPr>
            <p:ph idx="1"/>
            <p:extLst/>
          </p:nvPr>
        </p:nvGraphicFramePr>
        <p:xfrm>
          <a:off x="1155700" y="2603500"/>
          <a:ext cx="8824914" cy="2966720"/>
        </p:xfrm>
        <a:graphic>
          <a:graphicData uri="http://schemas.openxmlformats.org/drawingml/2006/table">
            <a:tbl>
              <a:tblPr firstRow="1" bandRow="1">
                <a:tableStyleId>{5C22544A-7EE6-4342-B048-85BDC9FD1C3A}</a:tableStyleId>
              </a:tblPr>
              <a:tblGrid>
                <a:gridCol w="4412457">
                  <a:extLst>
                    <a:ext uri="{9D8B030D-6E8A-4147-A177-3AD203B41FA5}">
                      <a16:colId xmlns:a16="http://schemas.microsoft.com/office/drawing/2014/main" xmlns="" val="20000"/>
                    </a:ext>
                  </a:extLst>
                </a:gridCol>
                <a:gridCol w="4412457">
                  <a:extLst>
                    <a:ext uri="{9D8B030D-6E8A-4147-A177-3AD203B41FA5}">
                      <a16:colId xmlns:a16="http://schemas.microsoft.com/office/drawing/2014/main" xmlns="" val="20001"/>
                    </a:ext>
                  </a:extLst>
                </a:gridCol>
              </a:tblGrid>
              <a:tr h="370840">
                <a:tc>
                  <a:txBody>
                    <a:bodyPr/>
                    <a:lstStyle/>
                    <a:p>
                      <a:r>
                        <a:rPr lang="es-MX" dirty="0"/>
                        <a:t>Ejercicios</a:t>
                      </a:r>
                      <a:r>
                        <a:rPr lang="es-MX" baseline="0" dirty="0"/>
                        <a:t> </a:t>
                      </a:r>
                      <a:endParaRPr lang="es-MX" dirty="0"/>
                    </a:p>
                  </a:txBody>
                  <a:tcPr/>
                </a:tc>
                <a:tc>
                  <a:txBody>
                    <a:bodyPr/>
                    <a:lstStyle/>
                    <a:p>
                      <a:r>
                        <a:rPr lang="es-MX" dirty="0"/>
                        <a:t>Respuestas</a:t>
                      </a:r>
                    </a:p>
                  </a:txBody>
                  <a:tcPr/>
                </a:tc>
                <a:extLst>
                  <a:ext uri="{0D108BD9-81ED-4DB2-BD59-A6C34878D82A}">
                    <a16:rowId xmlns:a16="http://schemas.microsoft.com/office/drawing/2014/main" xmlns="" val="10000"/>
                  </a:ext>
                </a:extLst>
              </a:tr>
              <a:tr h="370840">
                <a:tc>
                  <a:txBody>
                    <a:bodyPr/>
                    <a:lstStyle/>
                    <a:p>
                      <a:r>
                        <a:rPr lang="es-MX" dirty="0"/>
                        <a:t>1)</a:t>
                      </a:r>
                      <a:r>
                        <a:rPr lang="es-MX" sz="1800" b="0" i="0" kern="1200" dirty="0">
                          <a:solidFill>
                            <a:schemeClr val="dk1"/>
                          </a:solidFill>
                          <a:effectLst/>
                          <a:latin typeface="+mn-lt"/>
                          <a:ea typeface="+mn-ea"/>
                          <a:cs typeface="+mn-cs"/>
                        </a:rPr>
                        <a:t> 100110111 </a:t>
                      </a:r>
                      <a:endParaRPr lang="es-MX" dirty="0"/>
                    </a:p>
                  </a:txBody>
                  <a:tcPr/>
                </a:tc>
                <a:tc>
                  <a:txBody>
                    <a:bodyPr/>
                    <a:lstStyle/>
                    <a:p>
                      <a:r>
                        <a:rPr lang="es-MX" dirty="0"/>
                        <a:t>1)311</a:t>
                      </a:r>
                    </a:p>
                  </a:txBody>
                  <a:tcPr/>
                </a:tc>
                <a:extLst>
                  <a:ext uri="{0D108BD9-81ED-4DB2-BD59-A6C34878D82A}">
                    <a16:rowId xmlns:a16="http://schemas.microsoft.com/office/drawing/2014/main" xmlns="" val="10001"/>
                  </a:ext>
                </a:extLst>
              </a:tr>
              <a:tr h="370840">
                <a:tc>
                  <a:txBody>
                    <a:bodyPr/>
                    <a:lstStyle/>
                    <a:p>
                      <a:r>
                        <a:rPr lang="es-MX" dirty="0"/>
                        <a:t>2)</a:t>
                      </a:r>
                      <a:r>
                        <a:rPr lang="es-MX" sz="1800" b="0" i="0" kern="1200" dirty="0">
                          <a:solidFill>
                            <a:schemeClr val="dk1"/>
                          </a:solidFill>
                          <a:effectLst/>
                          <a:latin typeface="+mn-lt"/>
                          <a:ea typeface="+mn-ea"/>
                          <a:cs typeface="+mn-cs"/>
                        </a:rPr>
                        <a:t> 1111011101</a:t>
                      </a:r>
                      <a:endParaRPr lang="es-MX" dirty="0"/>
                    </a:p>
                  </a:txBody>
                  <a:tcPr/>
                </a:tc>
                <a:tc>
                  <a:txBody>
                    <a:bodyPr/>
                    <a:lstStyle/>
                    <a:p>
                      <a:r>
                        <a:rPr lang="es-MX" dirty="0"/>
                        <a:t>2)989</a:t>
                      </a:r>
                    </a:p>
                  </a:txBody>
                  <a:tcPr/>
                </a:tc>
                <a:extLst>
                  <a:ext uri="{0D108BD9-81ED-4DB2-BD59-A6C34878D82A}">
                    <a16:rowId xmlns:a16="http://schemas.microsoft.com/office/drawing/2014/main" xmlns="" val="10002"/>
                  </a:ext>
                </a:extLst>
              </a:tr>
              <a:tr h="370840">
                <a:tc>
                  <a:txBody>
                    <a:bodyPr/>
                    <a:lstStyle/>
                    <a:p>
                      <a:r>
                        <a:rPr lang="es-MX" dirty="0"/>
                        <a:t>3)</a:t>
                      </a:r>
                      <a:r>
                        <a:rPr lang="es-MX" sz="1800" b="0" i="0" kern="1200" dirty="0">
                          <a:solidFill>
                            <a:schemeClr val="dk1"/>
                          </a:solidFill>
                          <a:effectLst/>
                          <a:latin typeface="+mn-lt"/>
                          <a:ea typeface="+mn-ea"/>
                          <a:cs typeface="+mn-cs"/>
                        </a:rPr>
                        <a:t> 11111101111</a:t>
                      </a:r>
                      <a:endParaRPr lang="es-MX" dirty="0"/>
                    </a:p>
                  </a:txBody>
                  <a:tcPr/>
                </a:tc>
                <a:tc>
                  <a:txBody>
                    <a:bodyPr/>
                    <a:lstStyle/>
                    <a:p>
                      <a:r>
                        <a:rPr lang="es-MX" dirty="0"/>
                        <a:t>3)2031</a:t>
                      </a:r>
                    </a:p>
                  </a:txBody>
                  <a:tcPr/>
                </a:tc>
                <a:extLst>
                  <a:ext uri="{0D108BD9-81ED-4DB2-BD59-A6C34878D82A}">
                    <a16:rowId xmlns:a16="http://schemas.microsoft.com/office/drawing/2014/main" xmlns="" val="10003"/>
                  </a:ext>
                </a:extLst>
              </a:tr>
              <a:tr h="370840">
                <a:tc>
                  <a:txBody>
                    <a:bodyPr/>
                    <a:lstStyle/>
                    <a:p>
                      <a:r>
                        <a:rPr lang="es-MX" dirty="0"/>
                        <a:t>4)</a:t>
                      </a:r>
                      <a:r>
                        <a:rPr lang="es-MX" sz="1800" b="0" i="0" kern="1200" dirty="0">
                          <a:solidFill>
                            <a:schemeClr val="dk1"/>
                          </a:solidFill>
                          <a:effectLst/>
                          <a:latin typeface="+mn-lt"/>
                          <a:ea typeface="+mn-ea"/>
                          <a:cs typeface="+mn-cs"/>
                        </a:rPr>
                        <a:t> 111111111</a:t>
                      </a:r>
                      <a:endParaRPr lang="es-MX" dirty="0"/>
                    </a:p>
                  </a:txBody>
                  <a:tcPr/>
                </a:tc>
                <a:tc>
                  <a:txBody>
                    <a:bodyPr/>
                    <a:lstStyle/>
                    <a:p>
                      <a:r>
                        <a:rPr lang="es-MX" dirty="0"/>
                        <a:t>4)511</a:t>
                      </a:r>
                    </a:p>
                  </a:txBody>
                  <a:tcPr/>
                </a:tc>
                <a:extLst>
                  <a:ext uri="{0D108BD9-81ED-4DB2-BD59-A6C34878D82A}">
                    <a16:rowId xmlns:a16="http://schemas.microsoft.com/office/drawing/2014/main" xmlns="" val="10004"/>
                  </a:ext>
                </a:extLst>
              </a:tr>
              <a:tr h="370840">
                <a:tc>
                  <a:txBody>
                    <a:bodyPr/>
                    <a:lstStyle/>
                    <a:p>
                      <a:r>
                        <a:rPr lang="es-MX" dirty="0"/>
                        <a:t>5)</a:t>
                      </a:r>
                      <a:r>
                        <a:rPr lang="es-MX" sz="1800" b="0" i="0" kern="1200" dirty="0">
                          <a:solidFill>
                            <a:schemeClr val="dk1"/>
                          </a:solidFill>
                          <a:effectLst/>
                          <a:latin typeface="+mn-lt"/>
                          <a:ea typeface="+mn-ea"/>
                          <a:cs typeface="+mn-cs"/>
                        </a:rPr>
                        <a:t> 111110001101</a:t>
                      </a:r>
                      <a:endParaRPr lang="es-MX" dirty="0"/>
                    </a:p>
                  </a:txBody>
                  <a:tcPr/>
                </a:tc>
                <a:tc>
                  <a:txBody>
                    <a:bodyPr/>
                    <a:lstStyle/>
                    <a:p>
                      <a:r>
                        <a:rPr lang="es-MX" dirty="0"/>
                        <a:t>5)3981</a:t>
                      </a:r>
                    </a:p>
                  </a:txBody>
                  <a:tcPr/>
                </a:tc>
                <a:extLst>
                  <a:ext uri="{0D108BD9-81ED-4DB2-BD59-A6C34878D82A}">
                    <a16:rowId xmlns:a16="http://schemas.microsoft.com/office/drawing/2014/main" xmlns="" val="10005"/>
                  </a:ext>
                </a:extLst>
              </a:tr>
              <a:tr h="370840">
                <a:tc>
                  <a:txBody>
                    <a:bodyPr/>
                    <a:lstStyle/>
                    <a:p>
                      <a:r>
                        <a:rPr lang="es-MX" dirty="0"/>
                        <a:t>6)</a:t>
                      </a:r>
                      <a:r>
                        <a:rPr lang="es-MX" sz="1800" b="0" i="0" kern="1200" dirty="0">
                          <a:solidFill>
                            <a:schemeClr val="dk1"/>
                          </a:solidFill>
                          <a:effectLst/>
                          <a:latin typeface="+mn-lt"/>
                          <a:ea typeface="+mn-ea"/>
                          <a:cs typeface="+mn-cs"/>
                        </a:rPr>
                        <a:t> 1000000</a:t>
                      </a:r>
                      <a:endParaRPr lang="es-MX" dirty="0"/>
                    </a:p>
                  </a:txBody>
                  <a:tcPr/>
                </a:tc>
                <a:tc>
                  <a:txBody>
                    <a:bodyPr/>
                    <a:lstStyle/>
                    <a:p>
                      <a:r>
                        <a:rPr lang="es-MX" dirty="0"/>
                        <a:t>6)64</a:t>
                      </a:r>
                    </a:p>
                  </a:txBody>
                  <a:tcPr/>
                </a:tc>
                <a:extLst>
                  <a:ext uri="{0D108BD9-81ED-4DB2-BD59-A6C34878D82A}">
                    <a16:rowId xmlns:a16="http://schemas.microsoft.com/office/drawing/2014/main" xmlns="" val="10006"/>
                  </a:ext>
                </a:extLst>
              </a:tr>
              <a:tr h="370840">
                <a:tc>
                  <a:txBody>
                    <a:bodyPr/>
                    <a:lstStyle/>
                    <a:p>
                      <a:r>
                        <a:rPr lang="es-MX" dirty="0"/>
                        <a:t>7)</a:t>
                      </a:r>
                      <a:r>
                        <a:rPr lang="es-MX" sz="1800" b="0" i="0" kern="1200" dirty="0">
                          <a:solidFill>
                            <a:schemeClr val="dk1"/>
                          </a:solidFill>
                          <a:effectLst/>
                          <a:latin typeface="+mn-lt"/>
                          <a:ea typeface="+mn-ea"/>
                          <a:cs typeface="+mn-cs"/>
                        </a:rPr>
                        <a:t> 1111111111</a:t>
                      </a:r>
                      <a:endParaRPr lang="es-MX" dirty="0"/>
                    </a:p>
                  </a:txBody>
                  <a:tcPr/>
                </a:tc>
                <a:tc>
                  <a:txBody>
                    <a:bodyPr/>
                    <a:lstStyle/>
                    <a:p>
                      <a:r>
                        <a:rPr lang="es-MX" dirty="0"/>
                        <a:t>7)1023</a:t>
                      </a: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615897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Conversión de decimal a octal</a:t>
            </a:r>
          </a:p>
        </p:txBody>
      </p:sp>
      <p:sp>
        <p:nvSpPr>
          <p:cNvPr id="3" name="Marcador de contenido 2"/>
          <p:cNvSpPr>
            <a:spLocks noGrp="1"/>
          </p:cNvSpPr>
          <p:nvPr>
            <p:ph idx="1"/>
          </p:nvPr>
        </p:nvSpPr>
        <p:spPr>
          <a:xfrm>
            <a:off x="1154954" y="2370221"/>
            <a:ext cx="8825659" cy="3649579"/>
          </a:xfrm>
        </p:spPr>
        <p:txBody>
          <a:bodyPr>
            <a:normAutofit fontScale="92500" lnSpcReduction="20000"/>
          </a:bodyPr>
          <a:lstStyle/>
          <a:p>
            <a:pPr marL="0" indent="0">
              <a:buNone/>
            </a:pPr>
            <a:r>
              <a:rPr lang="es-MX" b="1" dirty="0"/>
              <a:t>Nota : En el sistema octal no existe ni el ocho ni el nueve.</a:t>
            </a:r>
          </a:p>
          <a:p>
            <a:pPr marL="0" indent="0">
              <a:buNone/>
            </a:pPr>
            <a:r>
              <a:rPr lang="es-MX" dirty="0"/>
              <a:t>Decimal a Octal (divisiones sucesivas entre 8)</a:t>
            </a:r>
          </a:p>
          <a:p>
            <a:pPr marL="0" indent="0">
              <a:buNone/>
            </a:pPr>
            <a:r>
              <a:rPr lang="es-MX" dirty="0"/>
              <a:t>100/8=12 residuo=</a:t>
            </a:r>
            <a:r>
              <a:rPr lang="es-MX" b="1" dirty="0"/>
              <a:t>4</a:t>
            </a:r>
            <a:r>
              <a:rPr lang="es-MX" dirty="0"/>
              <a:t>      12/8=1 residuo=</a:t>
            </a:r>
            <a:r>
              <a:rPr lang="es-MX" b="1" dirty="0"/>
              <a:t>4</a:t>
            </a:r>
            <a:r>
              <a:rPr lang="es-MX" dirty="0"/>
              <a:t>	1/8=0 residuo </a:t>
            </a:r>
            <a:r>
              <a:rPr lang="es-MX" b="1" dirty="0"/>
              <a:t>1</a:t>
            </a:r>
            <a:r>
              <a:rPr lang="es-MX" dirty="0"/>
              <a:t>= </a:t>
            </a:r>
          </a:p>
          <a:p>
            <a:pPr marL="0" indent="0">
              <a:buNone/>
            </a:pPr>
            <a:r>
              <a:rPr lang="es-MX" b="1" dirty="0"/>
              <a:t>100 base 10 = 144 base ocho</a:t>
            </a:r>
          </a:p>
          <a:p>
            <a:pPr marL="0" indent="0">
              <a:buNone/>
            </a:pPr>
            <a:endParaRPr lang="es-MX" b="1" dirty="0"/>
          </a:p>
          <a:p>
            <a:pPr marL="0" indent="0">
              <a:buNone/>
            </a:pPr>
            <a:r>
              <a:rPr lang="es-MX" dirty="0"/>
              <a:t>500/8=62 residuo=</a:t>
            </a:r>
            <a:r>
              <a:rPr lang="es-MX" b="1" dirty="0"/>
              <a:t>4 </a:t>
            </a:r>
            <a:r>
              <a:rPr lang="es-MX" dirty="0"/>
              <a:t>    62/8=12 residuo=</a:t>
            </a:r>
            <a:r>
              <a:rPr lang="es-MX" b="1" dirty="0"/>
              <a:t>6</a:t>
            </a:r>
            <a:r>
              <a:rPr lang="es-MX" dirty="0"/>
              <a:t>    12/8=1 residuo=</a:t>
            </a:r>
            <a:r>
              <a:rPr lang="es-MX" b="1" dirty="0"/>
              <a:t>4</a:t>
            </a:r>
            <a:r>
              <a:rPr lang="es-MX" dirty="0"/>
              <a:t>  1/8=0 residuo </a:t>
            </a:r>
            <a:r>
              <a:rPr lang="es-MX" b="1" dirty="0"/>
              <a:t>1</a:t>
            </a:r>
            <a:r>
              <a:rPr lang="es-MX" dirty="0"/>
              <a:t> </a:t>
            </a:r>
          </a:p>
          <a:p>
            <a:pPr marL="0" indent="0">
              <a:buNone/>
            </a:pPr>
            <a:r>
              <a:rPr lang="es-MX" dirty="0"/>
              <a:t>  </a:t>
            </a:r>
            <a:r>
              <a:rPr lang="es-MX" b="1" dirty="0"/>
              <a:t>500 base 10 = 1464 base ocho</a:t>
            </a:r>
          </a:p>
          <a:p>
            <a:pPr marL="0" indent="0">
              <a:buNone/>
            </a:pPr>
            <a:endParaRPr lang="es-MX" b="1" dirty="0"/>
          </a:p>
          <a:p>
            <a:pPr marL="0" indent="0">
              <a:buNone/>
            </a:pPr>
            <a:r>
              <a:rPr lang="es-MX" dirty="0"/>
              <a:t>620/8=77 residuo=</a:t>
            </a:r>
            <a:r>
              <a:rPr lang="es-MX" b="1" dirty="0"/>
              <a:t>4</a:t>
            </a:r>
            <a:r>
              <a:rPr lang="es-MX" dirty="0"/>
              <a:t>   77/8=9 residuo=</a:t>
            </a:r>
            <a:r>
              <a:rPr lang="es-MX" b="1" dirty="0"/>
              <a:t>5 </a:t>
            </a:r>
            <a:r>
              <a:rPr lang="es-MX" dirty="0"/>
              <a:t>   9/8=1 residuo=</a:t>
            </a:r>
            <a:r>
              <a:rPr lang="es-MX" b="1" dirty="0"/>
              <a:t>1</a:t>
            </a:r>
            <a:r>
              <a:rPr lang="es-MX" dirty="0"/>
              <a:t>	1/8=0 residuo </a:t>
            </a:r>
            <a:r>
              <a:rPr lang="es-MX" b="1" dirty="0"/>
              <a:t>1 </a:t>
            </a:r>
            <a:r>
              <a:rPr lang="es-MX" dirty="0"/>
              <a:t> </a:t>
            </a:r>
          </a:p>
          <a:p>
            <a:pPr marL="0" indent="0">
              <a:buNone/>
            </a:pPr>
            <a:r>
              <a:rPr lang="es-MX" b="1" dirty="0"/>
              <a:t>620 base 10 =1154 base 8</a:t>
            </a:r>
          </a:p>
          <a:p>
            <a:pPr marL="0" indent="0">
              <a:buNone/>
            </a:pPr>
            <a:r>
              <a:rPr lang="es-MX" b="1" dirty="0"/>
              <a:t>  </a:t>
            </a:r>
          </a:p>
        </p:txBody>
      </p:sp>
    </p:spTree>
    <p:extLst>
      <p:ext uri="{BB962C8B-B14F-4D97-AF65-F5344CB8AC3E}">
        <p14:creationId xmlns:p14="http://schemas.microsoft.com/office/powerpoint/2010/main" val="4275292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7"/>
            <a:ext cx="8761413" cy="999511"/>
          </a:xfrm>
        </p:spPr>
        <p:txBody>
          <a:bodyPr/>
          <a:lstStyle/>
          <a:p>
            <a:r>
              <a:rPr lang="es-MX" dirty="0"/>
              <a:t>Conversión de decimal a octal (ejercicios)</a:t>
            </a:r>
          </a:p>
        </p:txBody>
      </p:sp>
      <p:sp>
        <p:nvSpPr>
          <p:cNvPr id="3" name="Marcador de contenido 2"/>
          <p:cNvSpPr>
            <a:spLocks noGrp="1"/>
          </p:cNvSpPr>
          <p:nvPr>
            <p:ph idx="1"/>
          </p:nvPr>
        </p:nvSpPr>
        <p:spPr/>
        <p:txBody>
          <a:bodyPr>
            <a:normAutofit/>
          </a:bodyPr>
          <a:lstStyle/>
          <a:p>
            <a:pPr marL="0" indent="0">
              <a:buNone/>
            </a:pPr>
            <a:endParaRPr lang="es-MX" dirty="0"/>
          </a:p>
        </p:txBody>
      </p:sp>
      <p:graphicFrame>
        <p:nvGraphicFramePr>
          <p:cNvPr id="5" name="Tabla 4"/>
          <p:cNvGraphicFramePr>
            <a:graphicFrameLocks noGrp="1"/>
          </p:cNvGraphicFramePr>
          <p:nvPr>
            <p:extLst/>
          </p:nvPr>
        </p:nvGraphicFramePr>
        <p:xfrm>
          <a:off x="1154954" y="2603500"/>
          <a:ext cx="9113330" cy="3815201"/>
        </p:xfrm>
        <a:graphic>
          <a:graphicData uri="http://schemas.openxmlformats.org/drawingml/2006/table">
            <a:tbl>
              <a:tblPr firstRow="1" bandRow="1">
                <a:tableStyleId>{5C22544A-7EE6-4342-B048-85BDC9FD1C3A}</a:tableStyleId>
              </a:tblPr>
              <a:tblGrid>
                <a:gridCol w="4556665">
                  <a:extLst>
                    <a:ext uri="{9D8B030D-6E8A-4147-A177-3AD203B41FA5}">
                      <a16:colId xmlns:a16="http://schemas.microsoft.com/office/drawing/2014/main" xmlns="" val="20000"/>
                    </a:ext>
                  </a:extLst>
                </a:gridCol>
                <a:gridCol w="4556665">
                  <a:extLst>
                    <a:ext uri="{9D8B030D-6E8A-4147-A177-3AD203B41FA5}">
                      <a16:colId xmlns:a16="http://schemas.microsoft.com/office/drawing/2014/main" xmlns="" val="20001"/>
                    </a:ext>
                  </a:extLst>
                </a:gridCol>
              </a:tblGrid>
              <a:tr h="60069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MX" dirty="0"/>
                        <a:t>Ejercicios </a:t>
                      </a:r>
                    </a:p>
                    <a:p>
                      <a:pPr algn="ctr"/>
                      <a:endParaRPr lang="es-MX" dirty="0"/>
                    </a:p>
                  </a:txBody>
                  <a:tcPr/>
                </a:tc>
                <a:tc>
                  <a:txBody>
                    <a:bodyPr/>
                    <a:lstStyle/>
                    <a:p>
                      <a:pPr algn="ctr"/>
                      <a:r>
                        <a:rPr lang="es-MX" dirty="0"/>
                        <a:t>Respuestas</a:t>
                      </a:r>
                    </a:p>
                  </a:txBody>
                  <a:tcPr/>
                </a:tc>
                <a:extLst>
                  <a:ext uri="{0D108BD9-81ED-4DB2-BD59-A6C34878D82A}">
                    <a16:rowId xmlns:a16="http://schemas.microsoft.com/office/drawing/2014/main" xmlns="" val="10000"/>
                  </a:ext>
                </a:extLst>
              </a:tr>
              <a:tr h="3175121">
                <a:tc>
                  <a:txBody>
                    <a:bodyPr/>
                    <a:lstStyle/>
                    <a:p>
                      <a:r>
                        <a:rPr lang="es-MX" sz="1800" kern="1200" dirty="0">
                          <a:solidFill>
                            <a:schemeClr val="dk1"/>
                          </a:solidFill>
                          <a:effectLst/>
                          <a:latin typeface="+mn-lt"/>
                          <a:ea typeface="+mn-ea"/>
                          <a:cs typeface="+mn-cs"/>
                        </a:rPr>
                        <a:t>1)120₁₀</a:t>
                      </a:r>
                    </a:p>
                    <a:p>
                      <a:r>
                        <a:rPr lang="es-MX" sz="1800" kern="1200" dirty="0">
                          <a:solidFill>
                            <a:schemeClr val="dk1"/>
                          </a:solidFill>
                          <a:effectLst/>
                          <a:latin typeface="+mn-lt"/>
                          <a:ea typeface="+mn-ea"/>
                          <a:cs typeface="+mn-cs"/>
                        </a:rPr>
                        <a:t>2)256₁₀</a:t>
                      </a:r>
                    </a:p>
                    <a:p>
                      <a:r>
                        <a:rPr lang="es-MX" sz="1800" kern="1200" dirty="0">
                          <a:solidFill>
                            <a:schemeClr val="dk1"/>
                          </a:solidFill>
                          <a:effectLst/>
                          <a:latin typeface="+mn-lt"/>
                          <a:ea typeface="+mn-ea"/>
                          <a:cs typeface="+mn-cs"/>
                        </a:rPr>
                        <a:t>3)666₁₀</a:t>
                      </a:r>
                    </a:p>
                    <a:p>
                      <a:r>
                        <a:rPr lang="es-MX" sz="1800" kern="1200" dirty="0">
                          <a:solidFill>
                            <a:schemeClr val="dk1"/>
                          </a:solidFill>
                          <a:effectLst/>
                          <a:latin typeface="+mn-lt"/>
                          <a:ea typeface="+mn-ea"/>
                          <a:cs typeface="+mn-cs"/>
                        </a:rPr>
                        <a:t>4)1275₁₀</a:t>
                      </a:r>
                    </a:p>
                    <a:p>
                      <a:r>
                        <a:rPr lang="es-MX" sz="1800" kern="1200" dirty="0">
                          <a:solidFill>
                            <a:schemeClr val="dk1"/>
                          </a:solidFill>
                          <a:effectLst/>
                          <a:latin typeface="+mn-lt"/>
                          <a:ea typeface="+mn-ea"/>
                          <a:cs typeface="+mn-cs"/>
                        </a:rPr>
                        <a:t>5)56₁₀</a:t>
                      </a:r>
                    </a:p>
                    <a:p>
                      <a:r>
                        <a:rPr lang="es-MX" sz="1800" kern="1200" dirty="0">
                          <a:solidFill>
                            <a:schemeClr val="dk1"/>
                          </a:solidFill>
                          <a:effectLst/>
                          <a:latin typeface="+mn-lt"/>
                          <a:ea typeface="+mn-ea"/>
                          <a:cs typeface="+mn-cs"/>
                        </a:rPr>
                        <a:t>6)59₁₀</a:t>
                      </a:r>
                    </a:p>
                    <a:p>
                      <a:r>
                        <a:rPr lang="es-MX" sz="1800" kern="1200" dirty="0">
                          <a:solidFill>
                            <a:schemeClr val="dk1"/>
                          </a:solidFill>
                          <a:effectLst/>
                          <a:latin typeface="+mn-lt"/>
                          <a:ea typeface="+mn-ea"/>
                          <a:cs typeface="+mn-cs"/>
                        </a:rPr>
                        <a:t>7)372₁₀</a:t>
                      </a:r>
                    </a:p>
                    <a:p>
                      <a:r>
                        <a:rPr lang="es-MX" sz="1800" kern="1200" dirty="0">
                          <a:solidFill>
                            <a:schemeClr val="dk1"/>
                          </a:solidFill>
                          <a:effectLst/>
                          <a:latin typeface="+mn-lt"/>
                          <a:ea typeface="+mn-ea"/>
                          <a:cs typeface="+mn-cs"/>
                        </a:rPr>
                        <a:t>8)919₁₀</a:t>
                      </a:r>
                    </a:p>
                    <a:p>
                      <a:r>
                        <a:rPr lang="es-MX" sz="1800" kern="1200" dirty="0">
                          <a:solidFill>
                            <a:schemeClr val="dk1"/>
                          </a:solidFill>
                          <a:effectLst/>
                          <a:latin typeface="+mn-lt"/>
                          <a:ea typeface="+mn-ea"/>
                          <a:cs typeface="+mn-cs"/>
                        </a:rPr>
                        <a:t>9)65,536₁₀</a:t>
                      </a:r>
                    </a:p>
                    <a:p>
                      <a:r>
                        <a:rPr lang="es-MX" sz="1800" kern="1200" dirty="0">
                          <a:solidFill>
                            <a:schemeClr val="dk1"/>
                          </a:solidFill>
                          <a:effectLst/>
                          <a:latin typeface="+mn-lt"/>
                          <a:ea typeface="+mn-ea"/>
                          <a:cs typeface="+mn-cs"/>
                        </a:rPr>
                        <a:t>10)255₁₀</a:t>
                      </a:r>
                    </a:p>
                    <a:p>
                      <a:endParaRPr lang="es-MX" dirty="0"/>
                    </a:p>
                  </a:txBody>
                  <a:tcPr/>
                </a:tc>
                <a:tc>
                  <a:txBody>
                    <a:bodyPr/>
                    <a:lstStyle/>
                    <a:p>
                      <a:r>
                        <a:rPr lang="es-MX" sz="1800" kern="1200" dirty="0">
                          <a:solidFill>
                            <a:schemeClr val="dk1"/>
                          </a:solidFill>
                          <a:effectLst/>
                          <a:latin typeface="+mn-lt"/>
                          <a:ea typeface="+mn-ea"/>
                          <a:cs typeface="+mn-cs"/>
                        </a:rPr>
                        <a:t>1)170₈</a:t>
                      </a:r>
                    </a:p>
                    <a:p>
                      <a:r>
                        <a:rPr lang="es-MX" sz="1800" kern="1200" dirty="0">
                          <a:solidFill>
                            <a:schemeClr val="dk1"/>
                          </a:solidFill>
                          <a:effectLst/>
                          <a:latin typeface="+mn-lt"/>
                          <a:ea typeface="+mn-ea"/>
                          <a:cs typeface="+mn-cs"/>
                        </a:rPr>
                        <a:t>2)400₈</a:t>
                      </a:r>
                    </a:p>
                    <a:p>
                      <a:r>
                        <a:rPr lang="es-MX" sz="1800" kern="1200" dirty="0">
                          <a:solidFill>
                            <a:schemeClr val="dk1"/>
                          </a:solidFill>
                          <a:effectLst/>
                          <a:latin typeface="+mn-lt"/>
                          <a:ea typeface="+mn-ea"/>
                          <a:cs typeface="+mn-cs"/>
                        </a:rPr>
                        <a:t>3)1232₈</a:t>
                      </a:r>
                    </a:p>
                    <a:p>
                      <a:r>
                        <a:rPr lang="es-MX" sz="1800" kern="1200" dirty="0">
                          <a:solidFill>
                            <a:schemeClr val="dk1"/>
                          </a:solidFill>
                          <a:effectLst/>
                          <a:latin typeface="+mn-lt"/>
                          <a:ea typeface="+mn-ea"/>
                          <a:cs typeface="+mn-cs"/>
                        </a:rPr>
                        <a:t>4)2373₈</a:t>
                      </a:r>
                    </a:p>
                    <a:p>
                      <a:r>
                        <a:rPr lang="es-MX" sz="1800" kern="1200" dirty="0">
                          <a:solidFill>
                            <a:schemeClr val="dk1"/>
                          </a:solidFill>
                          <a:effectLst/>
                          <a:latin typeface="+mn-lt"/>
                          <a:ea typeface="+mn-ea"/>
                          <a:cs typeface="+mn-cs"/>
                        </a:rPr>
                        <a:t>5)70₈</a:t>
                      </a:r>
                    </a:p>
                    <a:p>
                      <a:r>
                        <a:rPr lang="es-MX" sz="1800" kern="1200" dirty="0">
                          <a:solidFill>
                            <a:schemeClr val="dk1"/>
                          </a:solidFill>
                          <a:effectLst/>
                          <a:latin typeface="+mn-lt"/>
                          <a:ea typeface="+mn-ea"/>
                          <a:cs typeface="+mn-cs"/>
                        </a:rPr>
                        <a:t>6)73₈</a:t>
                      </a:r>
                    </a:p>
                    <a:p>
                      <a:r>
                        <a:rPr lang="es-MX" sz="1800" kern="1200" dirty="0">
                          <a:solidFill>
                            <a:schemeClr val="dk1"/>
                          </a:solidFill>
                          <a:effectLst/>
                          <a:latin typeface="+mn-lt"/>
                          <a:ea typeface="+mn-ea"/>
                          <a:cs typeface="+mn-cs"/>
                        </a:rPr>
                        <a:t>7)564₈</a:t>
                      </a:r>
                    </a:p>
                    <a:p>
                      <a:r>
                        <a:rPr lang="es-MX" sz="1800" kern="1200" dirty="0">
                          <a:solidFill>
                            <a:schemeClr val="dk1"/>
                          </a:solidFill>
                          <a:effectLst/>
                          <a:latin typeface="+mn-lt"/>
                          <a:ea typeface="+mn-ea"/>
                          <a:cs typeface="+mn-cs"/>
                        </a:rPr>
                        <a:t>8)1627₈</a:t>
                      </a:r>
                    </a:p>
                    <a:p>
                      <a:r>
                        <a:rPr lang="es-MX" sz="1800" kern="1200" dirty="0">
                          <a:solidFill>
                            <a:schemeClr val="dk1"/>
                          </a:solidFill>
                          <a:effectLst/>
                          <a:latin typeface="+mn-lt"/>
                          <a:ea typeface="+mn-ea"/>
                          <a:cs typeface="+mn-cs"/>
                        </a:rPr>
                        <a:t>9)200,000₈</a:t>
                      </a:r>
                    </a:p>
                    <a:p>
                      <a:r>
                        <a:rPr lang="es-MX" sz="1800" kern="1200" dirty="0">
                          <a:solidFill>
                            <a:schemeClr val="dk1"/>
                          </a:solidFill>
                          <a:effectLst/>
                          <a:latin typeface="+mn-lt"/>
                          <a:ea typeface="+mn-ea"/>
                          <a:cs typeface="+mn-cs"/>
                        </a:rPr>
                        <a:t>10)377₈</a:t>
                      </a:r>
                    </a:p>
                    <a:p>
                      <a:endParaRPr lang="es-MX"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697269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Conversión de octal a decimal</a:t>
            </a:r>
          </a:p>
        </p:txBody>
      </p:sp>
      <p:sp>
        <p:nvSpPr>
          <p:cNvPr id="3" name="Marcador de contenido 2"/>
          <p:cNvSpPr>
            <a:spLocks noGrp="1"/>
          </p:cNvSpPr>
          <p:nvPr>
            <p:ph idx="1"/>
          </p:nvPr>
        </p:nvSpPr>
        <p:spPr>
          <a:xfrm>
            <a:off x="1154954" y="2430380"/>
            <a:ext cx="9829878" cy="4090736"/>
          </a:xfrm>
        </p:spPr>
        <p:txBody>
          <a:bodyPr>
            <a:noAutofit/>
          </a:bodyPr>
          <a:lstStyle/>
          <a:p>
            <a:pPr marL="0" indent="0">
              <a:buNone/>
            </a:pPr>
            <a:r>
              <a:rPr lang="es-MX" dirty="0"/>
              <a:t>La base que vamos a manejar en este caso es la base 8 y empezamos del menos significativo y lo multiplicamos por ocho elevado a la potencia cero , el siguiente a la potencia uno y así sucesivamente como se ve en el ejemplo </a:t>
            </a:r>
          </a:p>
          <a:p>
            <a:pPr marL="0" indent="0">
              <a:buNone/>
            </a:pPr>
            <a:r>
              <a:rPr lang="es-MX" dirty="0"/>
              <a:t>157 base 8</a:t>
            </a:r>
          </a:p>
          <a:p>
            <a:pPr marL="0" indent="0">
              <a:buNone/>
            </a:pPr>
            <a:r>
              <a:rPr lang="es-MX" dirty="0"/>
              <a:t>7*8^0=7*1=1   5*8^1=5*8=40    1*8^2=1*64    (7+40+64=111)</a:t>
            </a:r>
          </a:p>
          <a:p>
            <a:pPr marL="0" indent="0">
              <a:buNone/>
            </a:pPr>
            <a:r>
              <a:rPr lang="es-MX" dirty="0"/>
              <a:t>157 base 8 = 111 base 10</a:t>
            </a:r>
          </a:p>
          <a:p>
            <a:pPr marL="0" indent="0">
              <a:buNone/>
            </a:pPr>
            <a:endParaRPr lang="es-MX" dirty="0"/>
          </a:p>
          <a:p>
            <a:pPr marL="0" indent="0">
              <a:buNone/>
            </a:pPr>
            <a:r>
              <a:rPr lang="es-MX" dirty="0"/>
              <a:t>3046 base 8</a:t>
            </a:r>
          </a:p>
          <a:p>
            <a:pPr marL="0" indent="0">
              <a:buNone/>
            </a:pPr>
            <a:r>
              <a:rPr lang="es-MX" dirty="0"/>
              <a:t>6*8^0=6*1=6   4*8^1=4*8=32   0*8^2=0*64=0   3*8^3	3*512 =1536  (6+32+1536=1574)</a:t>
            </a:r>
          </a:p>
          <a:p>
            <a:pPr marL="0" indent="0">
              <a:buNone/>
            </a:pPr>
            <a:r>
              <a:rPr lang="es-MX" dirty="0"/>
              <a:t>3046 base 8 = 1574 base 10</a:t>
            </a:r>
          </a:p>
        </p:txBody>
      </p:sp>
    </p:spTree>
    <p:extLst>
      <p:ext uri="{BB962C8B-B14F-4D97-AF65-F5344CB8AC3E}">
        <p14:creationId xmlns:p14="http://schemas.microsoft.com/office/powerpoint/2010/main" val="50682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17662" y="2423290"/>
            <a:ext cx="8825658" cy="1867356"/>
          </a:xfrm>
        </p:spPr>
        <p:txBody>
          <a:bodyPr/>
          <a:lstStyle/>
          <a:p>
            <a:r>
              <a:rPr lang="es-MX" dirty="0"/>
              <a:t>Sistemas Digitales y Analógicos.</a:t>
            </a:r>
          </a:p>
        </p:txBody>
      </p:sp>
    </p:spTree>
    <p:extLst>
      <p:ext uri="{BB962C8B-B14F-4D97-AF65-F5344CB8AC3E}">
        <p14:creationId xmlns:p14="http://schemas.microsoft.com/office/powerpoint/2010/main" val="41318120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761413" cy="1071700"/>
          </a:xfrm>
        </p:spPr>
        <p:txBody>
          <a:bodyPr/>
          <a:lstStyle/>
          <a:p>
            <a:r>
              <a:rPr lang="es-MX" dirty="0"/>
              <a:t>Conversión de octal a decimal (ejercicios)</a:t>
            </a:r>
          </a:p>
        </p:txBody>
      </p:sp>
      <p:graphicFrame>
        <p:nvGraphicFramePr>
          <p:cNvPr id="4" name="Marcador de contenido 3"/>
          <p:cNvGraphicFramePr>
            <a:graphicFrameLocks noGrp="1"/>
          </p:cNvGraphicFramePr>
          <p:nvPr>
            <p:ph idx="1"/>
            <p:extLst/>
          </p:nvPr>
        </p:nvGraphicFramePr>
        <p:xfrm>
          <a:off x="1155700" y="2603500"/>
          <a:ext cx="8824914" cy="4028440"/>
        </p:xfrm>
        <a:graphic>
          <a:graphicData uri="http://schemas.openxmlformats.org/drawingml/2006/table">
            <a:tbl>
              <a:tblPr firstRow="1" bandRow="1">
                <a:tableStyleId>{5C22544A-7EE6-4342-B048-85BDC9FD1C3A}</a:tableStyleId>
              </a:tblPr>
              <a:tblGrid>
                <a:gridCol w="4412457">
                  <a:extLst>
                    <a:ext uri="{9D8B030D-6E8A-4147-A177-3AD203B41FA5}">
                      <a16:colId xmlns:a16="http://schemas.microsoft.com/office/drawing/2014/main" xmlns="" val="20000"/>
                    </a:ext>
                  </a:extLst>
                </a:gridCol>
                <a:gridCol w="4412457">
                  <a:extLst>
                    <a:ext uri="{9D8B030D-6E8A-4147-A177-3AD203B41FA5}">
                      <a16:colId xmlns:a16="http://schemas.microsoft.com/office/drawing/2014/main" xmlns="" val="20001"/>
                    </a:ext>
                  </a:extLst>
                </a:gridCol>
              </a:tblGrid>
              <a:tr h="370840">
                <a:tc>
                  <a:txBody>
                    <a:bodyPr/>
                    <a:lstStyle/>
                    <a:p>
                      <a:r>
                        <a:rPr lang="es-MX" dirty="0" err="1"/>
                        <a:t>Ejercicicos</a:t>
                      </a:r>
                      <a:r>
                        <a:rPr lang="es-MX" dirty="0"/>
                        <a:t> </a:t>
                      </a:r>
                    </a:p>
                  </a:txBody>
                  <a:tcPr/>
                </a:tc>
                <a:tc>
                  <a:txBody>
                    <a:bodyPr/>
                    <a:lstStyle/>
                    <a:p>
                      <a:r>
                        <a:rPr lang="es-MX" dirty="0"/>
                        <a:t>Respuestas</a:t>
                      </a:r>
                    </a:p>
                  </a:txBody>
                  <a:tcPr/>
                </a:tc>
                <a:extLst>
                  <a:ext uri="{0D108BD9-81ED-4DB2-BD59-A6C34878D82A}">
                    <a16:rowId xmlns:a16="http://schemas.microsoft.com/office/drawing/2014/main" xmlns="" val="10000"/>
                  </a:ext>
                </a:extLst>
              </a:tr>
              <a:tr h="370840">
                <a:tc>
                  <a:txBody>
                    <a:bodyPr/>
                    <a:lstStyle/>
                    <a:p>
                      <a:pPr marL="0" indent="0">
                        <a:buNone/>
                      </a:pPr>
                      <a:r>
                        <a:rPr lang="es-MX" dirty="0"/>
                        <a:t>1)231₈ = </a:t>
                      </a:r>
                    </a:p>
                    <a:p>
                      <a:pPr marL="0" indent="0">
                        <a:buNone/>
                      </a:pPr>
                      <a:r>
                        <a:rPr lang="es-MX" dirty="0"/>
                        <a:t>2)5371₈ = </a:t>
                      </a:r>
                    </a:p>
                    <a:p>
                      <a:pPr marL="0" indent="0">
                        <a:buNone/>
                      </a:pPr>
                      <a:r>
                        <a:rPr lang="es-MX" dirty="0"/>
                        <a:t>3)23₈ = </a:t>
                      </a:r>
                    </a:p>
                    <a:p>
                      <a:pPr marL="0" indent="0">
                        <a:buNone/>
                      </a:pPr>
                      <a:r>
                        <a:rPr lang="es-MX" dirty="0"/>
                        <a:t>4)76543₈ = </a:t>
                      </a:r>
                    </a:p>
                    <a:p>
                      <a:pPr marL="0" indent="0">
                        <a:buNone/>
                      </a:pPr>
                      <a:r>
                        <a:rPr lang="es-MX" dirty="0"/>
                        <a:t>5)12345₈ = </a:t>
                      </a:r>
                    </a:p>
                    <a:p>
                      <a:pPr marL="0" indent="0">
                        <a:buNone/>
                      </a:pPr>
                      <a:r>
                        <a:rPr lang="es-MX" dirty="0"/>
                        <a:t>6)743₈ = </a:t>
                      </a:r>
                    </a:p>
                    <a:p>
                      <a:pPr marL="0" indent="0">
                        <a:buNone/>
                      </a:pPr>
                      <a:r>
                        <a:rPr lang="es-MX" dirty="0"/>
                        <a:t>7)36₈ = </a:t>
                      </a:r>
                    </a:p>
                    <a:p>
                      <a:pPr marL="0" indent="0">
                        <a:buNone/>
                      </a:pPr>
                      <a:r>
                        <a:rPr lang="es-MX" dirty="0"/>
                        <a:t>8)3777₈ = </a:t>
                      </a:r>
                    </a:p>
                    <a:p>
                      <a:pPr marL="0" indent="0">
                        <a:buNone/>
                      </a:pPr>
                      <a:r>
                        <a:rPr lang="es-MX" dirty="0"/>
                        <a:t>9)258₈ = </a:t>
                      </a:r>
                    </a:p>
                    <a:p>
                      <a:pPr marL="0" indent="0">
                        <a:buNone/>
                      </a:pPr>
                      <a:r>
                        <a:rPr lang="es-MX" dirty="0"/>
                        <a:t>10)1204₈ = </a:t>
                      </a:r>
                    </a:p>
                    <a:p>
                      <a:pPr marL="0" indent="0">
                        <a:buNone/>
                      </a:pPr>
                      <a:r>
                        <a:rPr lang="es-MX" dirty="0"/>
                        <a:t>11)1207₈ = </a:t>
                      </a:r>
                    </a:p>
                    <a:p>
                      <a:endParaRPr lang="es-MX" dirty="0"/>
                    </a:p>
                    <a:p>
                      <a:endParaRPr lang="es-MX" dirty="0"/>
                    </a:p>
                  </a:txBody>
                  <a:tcPr/>
                </a:tc>
                <a:tc>
                  <a:txBody>
                    <a:bodyPr/>
                    <a:lstStyle/>
                    <a:p>
                      <a:r>
                        <a:rPr lang="es-MX" sz="1800" kern="1200" dirty="0">
                          <a:solidFill>
                            <a:schemeClr val="dk1"/>
                          </a:solidFill>
                          <a:effectLst/>
                          <a:latin typeface="+mn-lt"/>
                          <a:ea typeface="+mn-ea"/>
                          <a:cs typeface="+mn-cs"/>
                        </a:rPr>
                        <a:t>1)149₁₀</a:t>
                      </a:r>
                    </a:p>
                    <a:p>
                      <a:r>
                        <a:rPr lang="es-MX" sz="1800" kern="1200" dirty="0">
                          <a:solidFill>
                            <a:schemeClr val="dk1"/>
                          </a:solidFill>
                          <a:effectLst/>
                          <a:latin typeface="+mn-lt"/>
                          <a:ea typeface="+mn-ea"/>
                          <a:cs typeface="+mn-cs"/>
                        </a:rPr>
                        <a:t>2)2809₁₀</a:t>
                      </a:r>
                    </a:p>
                    <a:p>
                      <a:r>
                        <a:rPr lang="es-MX" sz="1800" kern="1200" dirty="0">
                          <a:solidFill>
                            <a:schemeClr val="dk1"/>
                          </a:solidFill>
                          <a:effectLst/>
                          <a:latin typeface="+mn-lt"/>
                          <a:ea typeface="+mn-ea"/>
                          <a:cs typeface="+mn-cs"/>
                        </a:rPr>
                        <a:t>3)19₁₀</a:t>
                      </a:r>
                    </a:p>
                    <a:p>
                      <a:r>
                        <a:rPr lang="es-MX" sz="1800" kern="1200" dirty="0">
                          <a:solidFill>
                            <a:schemeClr val="dk1"/>
                          </a:solidFill>
                          <a:effectLst/>
                          <a:latin typeface="+mn-lt"/>
                          <a:ea typeface="+mn-ea"/>
                          <a:cs typeface="+mn-cs"/>
                        </a:rPr>
                        <a:t>4)32099₁₀</a:t>
                      </a:r>
                    </a:p>
                    <a:p>
                      <a:r>
                        <a:rPr lang="es-MX" sz="1800" kern="1200" dirty="0">
                          <a:solidFill>
                            <a:schemeClr val="dk1"/>
                          </a:solidFill>
                          <a:effectLst/>
                          <a:latin typeface="+mn-lt"/>
                          <a:ea typeface="+mn-ea"/>
                          <a:cs typeface="+mn-cs"/>
                        </a:rPr>
                        <a:t>5)5349₁₀</a:t>
                      </a:r>
                    </a:p>
                    <a:p>
                      <a:r>
                        <a:rPr lang="es-MX" sz="1800" kern="1200" dirty="0">
                          <a:solidFill>
                            <a:schemeClr val="dk1"/>
                          </a:solidFill>
                          <a:effectLst/>
                          <a:latin typeface="+mn-lt"/>
                          <a:ea typeface="+mn-ea"/>
                          <a:cs typeface="+mn-cs"/>
                        </a:rPr>
                        <a:t>6)483₁₀</a:t>
                      </a:r>
                    </a:p>
                    <a:p>
                      <a:r>
                        <a:rPr lang="es-MX" sz="1800" kern="1200" dirty="0">
                          <a:solidFill>
                            <a:schemeClr val="dk1"/>
                          </a:solidFill>
                          <a:effectLst/>
                          <a:latin typeface="+mn-lt"/>
                          <a:ea typeface="+mn-ea"/>
                          <a:cs typeface="+mn-cs"/>
                        </a:rPr>
                        <a:t>7)30₁₀</a:t>
                      </a:r>
                    </a:p>
                    <a:p>
                      <a:r>
                        <a:rPr lang="es-MX" sz="1800" kern="1200" dirty="0">
                          <a:solidFill>
                            <a:schemeClr val="dk1"/>
                          </a:solidFill>
                          <a:effectLst/>
                          <a:latin typeface="+mn-lt"/>
                          <a:ea typeface="+mn-ea"/>
                          <a:cs typeface="+mn-cs"/>
                        </a:rPr>
                        <a:t>8)2047₁₀</a:t>
                      </a:r>
                    </a:p>
                    <a:p>
                      <a:r>
                        <a:rPr lang="es-MX" sz="1800" kern="1200" dirty="0">
                          <a:solidFill>
                            <a:schemeClr val="dk1"/>
                          </a:solidFill>
                          <a:effectLst/>
                          <a:latin typeface="+mn-lt"/>
                          <a:ea typeface="+mn-ea"/>
                          <a:cs typeface="+mn-cs"/>
                        </a:rPr>
                        <a:t>9)No Aplica</a:t>
                      </a:r>
                    </a:p>
                    <a:p>
                      <a:r>
                        <a:rPr lang="es-MX" sz="1800" kern="1200" dirty="0">
                          <a:solidFill>
                            <a:schemeClr val="dk1"/>
                          </a:solidFill>
                          <a:effectLst/>
                          <a:latin typeface="+mn-lt"/>
                          <a:ea typeface="+mn-ea"/>
                          <a:cs typeface="+mn-cs"/>
                        </a:rPr>
                        <a:t>10)644₁₀</a:t>
                      </a:r>
                    </a:p>
                    <a:p>
                      <a:r>
                        <a:rPr lang="es-MX" sz="1800" kern="1200" dirty="0">
                          <a:solidFill>
                            <a:schemeClr val="dk1"/>
                          </a:solidFill>
                          <a:effectLst/>
                          <a:latin typeface="+mn-lt"/>
                          <a:ea typeface="+mn-ea"/>
                          <a:cs typeface="+mn-cs"/>
                        </a:rPr>
                        <a:t>11)647₁₀</a:t>
                      </a:r>
                    </a:p>
                    <a:p>
                      <a:endParaRPr lang="es-MX"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32575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825659" cy="891227"/>
          </a:xfrm>
        </p:spPr>
        <p:txBody>
          <a:bodyPr/>
          <a:lstStyle/>
          <a:p>
            <a:r>
              <a:rPr lang="es-MX" dirty="0"/>
              <a:t>  CONVERSION BINARIO A OCTAL </a:t>
            </a:r>
            <a:br>
              <a:rPr lang="es-MX" dirty="0"/>
            </a:br>
            <a:r>
              <a:rPr lang="es-MX" dirty="0"/>
              <a:t>               Y DE OCTAL A BINARIO</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426820092"/>
              </p:ext>
            </p:extLst>
          </p:nvPr>
        </p:nvGraphicFramePr>
        <p:xfrm>
          <a:off x="1155700" y="2208811"/>
          <a:ext cx="8824914" cy="750958"/>
        </p:xfrm>
        <a:graphic>
          <a:graphicData uri="http://schemas.openxmlformats.org/drawingml/2006/table">
            <a:tbl>
              <a:tblPr firstRow="1" bandRow="1">
                <a:tableStyleId>{5C22544A-7EE6-4342-B048-85BDC9FD1C3A}</a:tableStyleId>
              </a:tblPr>
              <a:tblGrid>
                <a:gridCol w="980546">
                  <a:extLst>
                    <a:ext uri="{9D8B030D-6E8A-4147-A177-3AD203B41FA5}">
                      <a16:colId xmlns:a16="http://schemas.microsoft.com/office/drawing/2014/main" xmlns="" val="20000"/>
                    </a:ext>
                  </a:extLst>
                </a:gridCol>
                <a:gridCol w="980546">
                  <a:extLst>
                    <a:ext uri="{9D8B030D-6E8A-4147-A177-3AD203B41FA5}">
                      <a16:colId xmlns:a16="http://schemas.microsoft.com/office/drawing/2014/main" xmlns="" val="20001"/>
                    </a:ext>
                  </a:extLst>
                </a:gridCol>
                <a:gridCol w="980546">
                  <a:extLst>
                    <a:ext uri="{9D8B030D-6E8A-4147-A177-3AD203B41FA5}">
                      <a16:colId xmlns:a16="http://schemas.microsoft.com/office/drawing/2014/main" xmlns="" val="20002"/>
                    </a:ext>
                  </a:extLst>
                </a:gridCol>
                <a:gridCol w="980546">
                  <a:extLst>
                    <a:ext uri="{9D8B030D-6E8A-4147-A177-3AD203B41FA5}">
                      <a16:colId xmlns:a16="http://schemas.microsoft.com/office/drawing/2014/main" xmlns="" val="20003"/>
                    </a:ext>
                  </a:extLst>
                </a:gridCol>
                <a:gridCol w="980546">
                  <a:extLst>
                    <a:ext uri="{9D8B030D-6E8A-4147-A177-3AD203B41FA5}">
                      <a16:colId xmlns:a16="http://schemas.microsoft.com/office/drawing/2014/main" xmlns="" val="20004"/>
                    </a:ext>
                  </a:extLst>
                </a:gridCol>
                <a:gridCol w="980546">
                  <a:extLst>
                    <a:ext uri="{9D8B030D-6E8A-4147-A177-3AD203B41FA5}">
                      <a16:colId xmlns:a16="http://schemas.microsoft.com/office/drawing/2014/main" xmlns="" val="20005"/>
                    </a:ext>
                  </a:extLst>
                </a:gridCol>
                <a:gridCol w="980546">
                  <a:extLst>
                    <a:ext uri="{9D8B030D-6E8A-4147-A177-3AD203B41FA5}">
                      <a16:colId xmlns:a16="http://schemas.microsoft.com/office/drawing/2014/main" xmlns="" val="20006"/>
                    </a:ext>
                  </a:extLst>
                </a:gridCol>
                <a:gridCol w="980546">
                  <a:extLst>
                    <a:ext uri="{9D8B030D-6E8A-4147-A177-3AD203B41FA5}">
                      <a16:colId xmlns:a16="http://schemas.microsoft.com/office/drawing/2014/main" xmlns="" val="20007"/>
                    </a:ext>
                  </a:extLst>
                </a:gridCol>
                <a:gridCol w="980546">
                  <a:extLst>
                    <a:ext uri="{9D8B030D-6E8A-4147-A177-3AD203B41FA5}">
                      <a16:colId xmlns:a16="http://schemas.microsoft.com/office/drawing/2014/main" xmlns="" val="20008"/>
                    </a:ext>
                  </a:extLst>
                </a:gridCol>
              </a:tblGrid>
              <a:tr h="375479">
                <a:tc>
                  <a:txBody>
                    <a:bodyPr/>
                    <a:lstStyle/>
                    <a:p>
                      <a:r>
                        <a:rPr lang="es-MX" dirty="0"/>
                        <a:t>0</a:t>
                      </a:r>
                    </a:p>
                  </a:txBody>
                  <a:tcPr/>
                </a:tc>
                <a:tc>
                  <a:txBody>
                    <a:bodyPr/>
                    <a:lstStyle/>
                    <a:p>
                      <a:r>
                        <a:rPr lang="es-MX" dirty="0"/>
                        <a:t>1</a:t>
                      </a:r>
                    </a:p>
                  </a:txBody>
                  <a:tcPr/>
                </a:tc>
                <a:tc>
                  <a:txBody>
                    <a:bodyPr/>
                    <a:lstStyle/>
                    <a:p>
                      <a:r>
                        <a:rPr lang="es-MX" dirty="0"/>
                        <a:t>2</a:t>
                      </a:r>
                    </a:p>
                  </a:txBody>
                  <a:tcPr/>
                </a:tc>
                <a:tc>
                  <a:txBody>
                    <a:bodyPr/>
                    <a:lstStyle/>
                    <a:p>
                      <a:r>
                        <a:rPr lang="es-MX" dirty="0"/>
                        <a:t>3</a:t>
                      </a:r>
                    </a:p>
                  </a:txBody>
                  <a:tcPr/>
                </a:tc>
                <a:tc>
                  <a:txBody>
                    <a:bodyPr/>
                    <a:lstStyle/>
                    <a:p>
                      <a:r>
                        <a:rPr lang="es-MX" dirty="0"/>
                        <a:t>4</a:t>
                      </a:r>
                    </a:p>
                  </a:txBody>
                  <a:tcPr/>
                </a:tc>
                <a:tc>
                  <a:txBody>
                    <a:bodyPr/>
                    <a:lstStyle/>
                    <a:p>
                      <a:r>
                        <a:rPr lang="es-MX" dirty="0"/>
                        <a:t>5</a:t>
                      </a:r>
                    </a:p>
                  </a:txBody>
                  <a:tcPr/>
                </a:tc>
                <a:tc>
                  <a:txBody>
                    <a:bodyPr/>
                    <a:lstStyle/>
                    <a:p>
                      <a:r>
                        <a:rPr lang="es-MX" dirty="0"/>
                        <a:t>6</a:t>
                      </a:r>
                    </a:p>
                  </a:txBody>
                  <a:tcPr/>
                </a:tc>
                <a:tc>
                  <a:txBody>
                    <a:bodyPr/>
                    <a:lstStyle/>
                    <a:p>
                      <a:r>
                        <a:rPr lang="es-MX" dirty="0"/>
                        <a:t>7</a:t>
                      </a:r>
                    </a:p>
                  </a:txBody>
                  <a:tcPr/>
                </a:tc>
                <a:tc>
                  <a:txBody>
                    <a:bodyPr/>
                    <a:lstStyle/>
                    <a:p>
                      <a:r>
                        <a:rPr lang="es-MX" dirty="0"/>
                        <a:t>Octal</a:t>
                      </a:r>
                    </a:p>
                  </a:txBody>
                  <a:tcPr/>
                </a:tc>
                <a:extLst>
                  <a:ext uri="{0D108BD9-81ED-4DB2-BD59-A6C34878D82A}">
                    <a16:rowId xmlns:a16="http://schemas.microsoft.com/office/drawing/2014/main" xmlns="" val="10000"/>
                  </a:ext>
                </a:extLst>
              </a:tr>
              <a:tr h="375479">
                <a:tc>
                  <a:txBody>
                    <a:bodyPr/>
                    <a:lstStyle/>
                    <a:p>
                      <a:r>
                        <a:rPr lang="es-MX" dirty="0"/>
                        <a:t>000</a:t>
                      </a:r>
                    </a:p>
                  </a:txBody>
                  <a:tcPr/>
                </a:tc>
                <a:tc>
                  <a:txBody>
                    <a:bodyPr/>
                    <a:lstStyle/>
                    <a:p>
                      <a:r>
                        <a:rPr lang="es-MX" dirty="0"/>
                        <a:t>001</a:t>
                      </a:r>
                    </a:p>
                  </a:txBody>
                  <a:tcPr/>
                </a:tc>
                <a:tc>
                  <a:txBody>
                    <a:bodyPr/>
                    <a:lstStyle/>
                    <a:p>
                      <a:r>
                        <a:rPr lang="es-MX" dirty="0"/>
                        <a:t>010</a:t>
                      </a:r>
                    </a:p>
                  </a:txBody>
                  <a:tcPr/>
                </a:tc>
                <a:tc>
                  <a:txBody>
                    <a:bodyPr/>
                    <a:lstStyle/>
                    <a:p>
                      <a:r>
                        <a:rPr lang="es-MX" dirty="0"/>
                        <a:t>011</a:t>
                      </a:r>
                    </a:p>
                  </a:txBody>
                  <a:tcPr/>
                </a:tc>
                <a:tc>
                  <a:txBody>
                    <a:bodyPr/>
                    <a:lstStyle/>
                    <a:p>
                      <a:r>
                        <a:rPr lang="es-MX" dirty="0"/>
                        <a:t>100</a:t>
                      </a:r>
                    </a:p>
                  </a:txBody>
                  <a:tcPr/>
                </a:tc>
                <a:tc>
                  <a:txBody>
                    <a:bodyPr/>
                    <a:lstStyle/>
                    <a:p>
                      <a:r>
                        <a:rPr lang="es-MX" dirty="0"/>
                        <a:t>101</a:t>
                      </a:r>
                    </a:p>
                  </a:txBody>
                  <a:tcPr/>
                </a:tc>
                <a:tc>
                  <a:txBody>
                    <a:bodyPr/>
                    <a:lstStyle/>
                    <a:p>
                      <a:r>
                        <a:rPr lang="es-MX" dirty="0"/>
                        <a:t>110</a:t>
                      </a:r>
                    </a:p>
                  </a:txBody>
                  <a:tcPr/>
                </a:tc>
                <a:tc>
                  <a:txBody>
                    <a:bodyPr/>
                    <a:lstStyle/>
                    <a:p>
                      <a:r>
                        <a:rPr lang="es-MX" dirty="0"/>
                        <a:t>111</a:t>
                      </a:r>
                    </a:p>
                  </a:txBody>
                  <a:tcPr/>
                </a:tc>
                <a:tc>
                  <a:txBody>
                    <a:bodyPr/>
                    <a:lstStyle/>
                    <a:p>
                      <a:r>
                        <a:rPr lang="es-MX" dirty="0"/>
                        <a:t>Binario</a:t>
                      </a:r>
                    </a:p>
                  </a:txBody>
                  <a:tcPr/>
                </a:tc>
                <a:extLst>
                  <a:ext uri="{0D108BD9-81ED-4DB2-BD59-A6C34878D82A}">
                    <a16:rowId xmlns:a16="http://schemas.microsoft.com/office/drawing/2014/main" xmlns="" val="10001"/>
                  </a:ext>
                </a:extLst>
              </a:tr>
            </a:tbl>
          </a:graphicData>
        </a:graphic>
      </p:graphicFrame>
      <p:sp>
        <p:nvSpPr>
          <p:cNvPr id="3" name="CuadroTexto 2"/>
          <p:cNvSpPr txBox="1"/>
          <p:nvPr/>
        </p:nvSpPr>
        <p:spPr>
          <a:xfrm>
            <a:off x="1154954" y="3080084"/>
            <a:ext cx="9144078" cy="3416320"/>
          </a:xfrm>
          <a:prstGeom prst="rect">
            <a:avLst/>
          </a:prstGeom>
          <a:noFill/>
        </p:spPr>
        <p:txBody>
          <a:bodyPr wrap="square" rtlCol="0">
            <a:spAutoFit/>
          </a:bodyPr>
          <a:lstStyle/>
          <a:p>
            <a:r>
              <a:rPr lang="es-MX" dirty="0"/>
              <a:t> </a:t>
            </a:r>
            <a:r>
              <a:rPr lang="es-MX" u="sng" dirty="0"/>
              <a:t>Octal a Binario  </a:t>
            </a:r>
            <a:r>
              <a:rPr lang="es-MX" dirty="0"/>
              <a:t>(se pone el equivalente binario de 3 bits por cada digito octal)</a:t>
            </a:r>
          </a:p>
          <a:p>
            <a:endParaRPr lang="es-MX" dirty="0"/>
          </a:p>
          <a:p>
            <a:r>
              <a:rPr lang="es-MX" dirty="0"/>
              <a:t>36 base 8 = 011 110 base 2</a:t>
            </a:r>
          </a:p>
          <a:p>
            <a:r>
              <a:rPr lang="es-MX" dirty="0"/>
              <a:t>104 base 8 = 001 000 100 base 2</a:t>
            </a:r>
          </a:p>
          <a:p>
            <a:endParaRPr lang="es-MX" dirty="0"/>
          </a:p>
          <a:p>
            <a:r>
              <a:rPr lang="es-MX" u="sng" dirty="0"/>
              <a:t>Binario a Octal </a:t>
            </a:r>
            <a:r>
              <a:rPr lang="es-MX" dirty="0"/>
              <a:t>( se separa de tres en tres de derecha a izquierda y si es necesario en la ultima agrupación completar con ceros a la izquierda si se completa con la finalidad de que queden grupos de 3 de principio a fin)</a:t>
            </a:r>
          </a:p>
          <a:p>
            <a:endParaRPr lang="es-MX" dirty="0"/>
          </a:p>
          <a:p>
            <a:r>
              <a:rPr lang="es-MX" dirty="0"/>
              <a:t>1001101 base 2  a base 8=     </a:t>
            </a:r>
            <a:r>
              <a:rPr lang="es-MX" b="1" dirty="0"/>
              <a:t>00</a:t>
            </a:r>
            <a:r>
              <a:rPr lang="es-MX" dirty="0"/>
              <a:t>1 001 101 base 2 = 115 base 8</a:t>
            </a:r>
          </a:p>
          <a:p>
            <a:endParaRPr lang="es-MX" dirty="0"/>
          </a:p>
          <a:p>
            <a:endParaRPr lang="es-MX" dirty="0"/>
          </a:p>
        </p:txBody>
      </p:sp>
    </p:spTree>
    <p:extLst>
      <p:ext uri="{BB962C8B-B14F-4D97-AF65-F5344CB8AC3E}">
        <p14:creationId xmlns:p14="http://schemas.microsoft.com/office/powerpoint/2010/main" val="908433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8"/>
            <a:ext cx="8761413" cy="1083732"/>
          </a:xfrm>
        </p:spPr>
        <p:txBody>
          <a:bodyPr/>
          <a:lstStyle/>
          <a:p>
            <a:r>
              <a:rPr lang="es-MX" sz="2800" dirty="0"/>
              <a:t>CONVERSION BINARIO A OCTAL </a:t>
            </a:r>
            <a:br>
              <a:rPr lang="es-MX" sz="2800" dirty="0"/>
            </a:br>
            <a:r>
              <a:rPr lang="es-MX" sz="2800" dirty="0"/>
              <a:t>               Y DE OCTAL A BINARIO (ejercicios)</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049063050"/>
              </p:ext>
            </p:extLst>
          </p:nvPr>
        </p:nvGraphicFramePr>
        <p:xfrm>
          <a:off x="1612900" y="2322095"/>
          <a:ext cx="8824914" cy="2103120"/>
        </p:xfrm>
        <a:graphic>
          <a:graphicData uri="http://schemas.openxmlformats.org/drawingml/2006/table">
            <a:tbl>
              <a:tblPr firstRow="1" bandRow="1">
                <a:tableStyleId>{5C22544A-7EE6-4342-B048-85BDC9FD1C3A}</a:tableStyleId>
              </a:tblPr>
              <a:tblGrid>
                <a:gridCol w="4412457">
                  <a:extLst>
                    <a:ext uri="{9D8B030D-6E8A-4147-A177-3AD203B41FA5}">
                      <a16:colId xmlns:a16="http://schemas.microsoft.com/office/drawing/2014/main" xmlns="" val="20000"/>
                    </a:ext>
                  </a:extLst>
                </a:gridCol>
                <a:gridCol w="4412457">
                  <a:extLst>
                    <a:ext uri="{9D8B030D-6E8A-4147-A177-3AD203B41FA5}">
                      <a16:colId xmlns:a16="http://schemas.microsoft.com/office/drawing/2014/main" xmlns="" val="20001"/>
                    </a:ext>
                  </a:extLst>
                </a:gridCol>
              </a:tblGrid>
              <a:tr h="320145">
                <a:tc>
                  <a:txBody>
                    <a:bodyPr/>
                    <a:lstStyle/>
                    <a:p>
                      <a:r>
                        <a:rPr lang="es-MX" dirty="0"/>
                        <a:t>Ejercicios</a:t>
                      </a:r>
                    </a:p>
                  </a:txBody>
                  <a:tcPr/>
                </a:tc>
                <a:tc>
                  <a:txBody>
                    <a:bodyPr/>
                    <a:lstStyle/>
                    <a:p>
                      <a:r>
                        <a:rPr lang="es-MX" dirty="0"/>
                        <a:t>Respuestas</a:t>
                      </a:r>
                    </a:p>
                  </a:txBody>
                  <a:tcPr/>
                </a:tc>
                <a:extLst>
                  <a:ext uri="{0D108BD9-81ED-4DB2-BD59-A6C34878D82A}">
                    <a16:rowId xmlns:a16="http://schemas.microsoft.com/office/drawing/2014/main" xmlns="" val="10000"/>
                  </a:ext>
                </a:extLst>
              </a:tr>
              <a:tr h="1520686">
                <a:tc>
                  <a:txBody>
                    <a:bodyPr/>
                    <a:lstStyle/>
                    <a:p>
                      <a:r>
                        <a:rPr lang="es-MX" sz="1800" kern="1200" dirty="0">
                          <a:solidFill>
                            <a:schemeClr val="dk1"/>
                          </a:solidFill>
                          <a:effectLst/>
                          <a:latin typeface="+mn-lt"/>
                          <a:ea typeface="+mn-ea"/>
                          <a:cs typeface="+mn-cs"/>
                        </a:rPr>
                        <a:t>1)111 110 011 001₂</a:t>
                      </a:r>
                    </a:p>
                    <a:p>
                      <a:r>
                        <a:rPr lang="es-MX" sz="1800" kern="1200" dirty="0">
                          <a:solidFill>
                            <a:schemeClr val="dk1"/>
                          </a:solidFill>
                          <a:effectLst/>
                          <a:latin typeface="+mn-lt"/>
                          <a:ea typeface="+mn-ea"/>
                          <a:cs typeface="+mn-cs"/>
                        </a:rPr>
                        <a:t>2)101 011 110₂</a:t>
                      </a:r>
                    </a:p>
                    <a:p>
                      <a:r>
                        <a:rPr lang="es-MX" sz="1800" kern="1200" dirty="0">
                          <a:solidFill>
                            <a:schemeClr val="dk1"/>
                          </a:solidFill>
                          <a:effectLst/>
                          <a:latin typeface="+mn-lt"/>
                          <a:ea typeface="+mn-ea"/>
                          <a:cs typeface="+mn-cs"/>
                        </a:rPr>
                        <a:t>3)1101₂</a:t>
                      </a:r>
                    </a:p>
                    <a:p>
                      <a:r>
                        <a:rPr lang="es-MX" sz="1800" kern="1200" dirty="0">
                          <a:solidFill>
                            <a:schemeClr val="dk1"/>
                          </a:solidFill>
                          <a:effectLst/>
                          <a:latin typeface="+mn-lt"/>
                          <a:ea typeface="+mn-ea"/>
                          <a:cs typeface="+mn-cs"/>
                        </a:rPr>
                        <a:t>4)110 001 100₂</a:t>
                      </a:r>
                    </a:p>
                    <a:p>
                      <a:r>
                        <a:rPr lang="es-MX" sz="1800" kern="1200" dirty="0">
                          <a:solidFill>
                            <a:schemeClr val="dk1"/>
                          </a:solidFill>
                          <a:effectLst/>
                          <a:latin typeface="+mn-lt"/>
                          <a:ea typeface="+mn-ea"/>
                          <a:cs typeface="+mn-cs"/>
                        </a:rPr>
                        <a:t>5)10 111 000 111₂</a:t>
                      </a:r>
                    </a:p>
                    <a:p>
                      <a:endParaRPr lang="es-MX" dirty="0"/>
                    </a:p>
                  </a:txBody>
                  <a:tcPr/>
                </a:tc>
                <a:tc>
                  <a:txBody>
                    <a:bodyPr/>
                    <a:lstStyle/>
                    <a:p>
                      <a:r>
                        <a:rPr lang="es-MX" sz="1800" kern="1200" dirty="0">
                          <a:solidFill>
                            <a:schemeClr val="dk1"/>
                          </a:solidFill>
                          <a:effectLst/>
                          <a:latin typeface="+mn-lt"/>
                          <a:ea typeface="+mn-ea"/>
                          <a:cs typeface="+mn-cs"/>
                        </a:rPr>
                        <a:t>1)7631</a:t>
                      </a:r>
                    </a:p>
                    <a:p>
                      <a:r>
                        <a:rPr lang="es-MX" sz="1800" kern="1200" dirty="0">
                          <a:solidFill>
                            <a:schemeClr val="dk1"/>
                          </a:solidFill>
                          <a:effectLst/>
                          <a:latin typeface="+mn-lt"/>
                          <a:ea typeface="+mn-ea"/>
                          <a:cs typeface="+mn-cs"/>
                        </a:rPr>
                        <a:t>2)536</a:t>
                      </a:r>
                    </a:p>
                    <a:p>
                      <a:r>
                        <a:rPr lang="es-MX" sz="1800" kern="1200" dirty="0">
                          <a:solidFill>
                            <a:schemeClr val="dk1"/>
                          </a:solidFill>
                          <a:effectLst/>
                          <a:latin typeface="+mn-lt"/>
                          <a:ea typeface="+mn-ea"/>
                          <a:cs typeface="+mn-cs"/>
                        </a:rPr>
                        <a:t>3)15</a:t>
                      </a:r>
                    </a:p>
                    <a:p>
                      <a:r>
                        <a:rPr lang="es-MX" sz="1800" kern="1200" dirty="0">
                          <a:solidFill>
                            <a:schemeClr val="dk1"/>
                          </a:solidFill>
                          <a:effectLst/>
                          <a:latin typeface="+mn-lt"/>
                          <a:ea typeface="+mn-ea"/>
                          <a:cs typeface="+mn-cs"/>
                        </a:rPr>
                        <a:t>4)614</a:t>
                      </a:r>
                    </a:p>
                    <a:p>
                      <a:r>
                        <a:rPr lang="es-MX" sz="1800" kern="1200" dirty="0">
                          <a:solidFill>
                            <a:schemeClr val="dk1"/>
                          </a:solidFill>
                          <a:effectLst/>
                          <a:latin typeface="+mn-lt"/>
                          <a:ea typeface="+mn-ea"/>
                          <a:cs typeface="+mn-cs"/>
                        </a:rPr>
                        <a:t>5)2707</a:t>
                      </a:r>
                    </a:p>
                    <a:p>
                      <a:endParaRPr lang="es-MX" dirty="0"/>
                    </a:p>
                  </a:txBody>
                  <a:tcPr/>
                </a:tc>
                <a:extLst>
                  <a:ext uri="{0D108BD9-81ED-4DB2-BD59-A6C34878D82A}">
                    <a16:rowId xmlns:a16="http://schemas.microsoft.com/office/drawing/2014/main" xmlns="" val="10001"/>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371690218"/>
              </p:ext>
            </p:extLst>
          </p:nvPr>
        </p:nvGraphicFramePr>
        <p:xfrm>
          <a:off x="1610895" y="4547936"/>
          <a:ext cx="8820484" cy="2103120"/>
        </p:xfrm>
        <a:graphic>
          <a:graphicData uri="http://schemas.openxmlformats.org/drawingml/2006/table">
            <a:tbl>
              <a:tblPr firstRow="1" bandRow="1">
                <a:tableStyleId>{5C22544A-7EE6-4342-B048-85BDC9FD1C3A}</a:tableStyleId>
              </a:tblPr>
              <a:tblGrid>
                <a:gridCol w="4410242">
                  <a:extLst>
                    <a:ext uri="{9D8B030D-6E8A-4147-A177-3AD203B41FA5}">
                      <a16:colId xmlns:a16="http://schemas.microsoft.com/office/drawing/2014/main" xmlns="" val="20000"/>
                    </a:ext>
                  </a:extLst>
                </a:gridCol>
                <a:gridCol w="4410242">
                  <a:extLst>
                    <a:ext uri="{9D8B030D-6E8A-4147-A177-3AD203B41FA5}">
                      <a16:colId xmlns:a16="http://schemas.microsoft.com/office/drawing/2014/main" xmlns="" val="20001"/>
                    </a:ext>
                  </a:extLst>
                </a:gridCol>
              </a:tblGrid>
              <a:tr h="484026">
                <a:tc>
                  <a:txBody>
                    <a:bodyPr/>
                    <a:lstStyle/>
                    <a:p>
                      <a:r>
                        <a:rPr lang="es-MX" dirty="0"/>
                        <a:t>Ejercicios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dirty="0"/>
                        <a:t>Respuestas</a:t>
                      </a:r>
                    </a:p>
                    <a:p>
                      <a:endParaRPr lang="es-MX" dirty="0"/>
                    </a:p>
                  </a:txBody>
                  <a:tcPr/>
                </a:tc>
                <a:extLst>
                  <a:ext uri="{0D108BD9-81ED-4DB2-BD59-A6C34878D82A}">
                    <a16:rowId xmlns:a16="http://schemas.microsoft.com/office/drawing/2014/main" xmlns="" val="10000"/>
                  </a:ext>
                </a:extLst>
              </a:tr>
              <a:tr h="484026">
                <a:tc>
                  <a:txBody>
                    <a:bodyPr/>
                    <a:lstStyle/>
                    <a:p>
                      <a:r>
                        <a:rPr lang="es-MX" sz="1800" kern="1200" dirty="0">
                          <a:solidFill>
                            <a:schemeClr val="dk1"/>
                          </a:solidFill>
                          <a:effectLst/>
                          <a:latin typeface="+mn-lt"/>
                          <a:ea typeface="+mn-ea"/>
                          <a:cs typeface="+mn-cs"/>
                        </a:rPr>
                        <a:t>1)231₈ = </a:t>
                      </a:r>
                    </a:p>
                    <a:p>
                      <a:r>
                        <a:rPr lang="es-MX" sz="1800" kern="1200" dirty="0">
                          <a:solidFill>
                            <a:schemeClr val="dk1"/>
                          </a:solidFill>
                          <a:effectLst/>
                          <a:latin typeface="+mn-lt"/>
                          <a:ea typeface="+mn-ea"/>
                          <a:cs typeface="+mn-cs"/>
                        </a:rPr>
                        <a:t>2)5371₈ = </a:t>
                      </a:r>
                    </a:p>
                    <a:p>
                      <a:r>
                        <a:rPr lang="es-MX" sz="1800" kern="1200" dirty="0">
                          <a:solidFill>
                            <a:schemeClr val="dk1"/>
                          </a:solidFill>
                          <a:effectLst/>
                          <a:latin typeface="+mn-lt"/>
                          <a:ea typeface="+mn-ea"/>
                          <a:cs typeface="+mn-cs"/>
                        </a:rPr>
                        <a:t>3)23₈ = </a:t>
                      </a:r>
                    </a:p>
                    <a:p>
                      <a:r>
                        <a:rPr lang="es-MX" sz="1800" kern="1200" dirty="0">
                          <a:solidFill>
                            <a:schemeClr val="dk1"/>
                          </a:solidFill>
                          <a:effectLst/>
                          <a:latin typeface="+mn-lt"/>
                          <a:ea typeface="+mn-ea"/>
                          <a:cs typeface="+mn-cs"/>
                        </a:rPr>
                        <a:t>4)76543₈ = </a:t>
                      </a:r>
                    </a:p>
                    <a:p>
                      <a:r>
                        <a:rPr lang="es-MX" sz="1800" kern="1200" dirty="0">
                          <a:solidFill>
                            <a:schemeClr val="dk1"/>
                          </a:solidFill>
                          <a:effectLst/>
                          <a:latin typeface="+mn-lt"/>
                          <a:ea typeface="+mn-ea"/>
                          <a:cs typeface="+mn-cs"/>
                        </a:rPr>
                        <a:t>5)12345₈ = </a:t>
                      </a:r>
                    </a:p>
                  </a:txBody>
                  <a:tcPr/>
                </a:tc>
                <a:tc>
                  <a:txBody>
                    <a:bodyPr/>
                    <a:lstStyle/>
                    <a:p>
                      <a:endParaRPr lang="es-MX"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28810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973667"/>
            <a:ext cx="8825659" cy="1167953"/>
          </a:xfrm>
        </p:spPr>
        <p:txBody>
          <a:bodyPr/>
          <a:lstStyle/>
          <a:p>
            <a:pPr algn="ctr"/>
            <a:r>
              <a:rPr lang="es-MX" dirty="0"/>
              <a:t>COVERSION DE HEXADECIMAL A DECIMAL</a:t>
            </a:r>
          </a:p>
        </p:txBody>
      </p:sp>
      <p:sp>
        <p:nvSpPr>
          <p:cNvPr id="3" name="Marcador de contenido 2"/>
          <p:cNvSpPr>
            <a:spLocks noGrp="1"/>
          </p:cNvSpPr>
          <p:nvPr>
            <p:ph idx="1"/>
          </p:nvPr>
        </p:nvSpPr>
        <p:spPr>
          <a:xfrm>
            <a:off x="1154954" y="1359568"/>
            <a:ext cx="8825659" cy="5498431"/>
          </a:xfrm>
        </p:spPr>
        <p:txBody>
          <a:bodyPr>
            <a:normAutofit/>
          </a:bodyPr>
          <a:lstStyle/>
          <a:p>
            <a:pPr marL="0" indent="0">
              <a:buNone/>
            </a:pPr>
            <a:endParaRPr lang="pt-BR" dirty="0"/>
          </a:p>
          <a:p>
            <a:pPr marL="0" indent="0">
              <a:buNone/>
            </a:pPr>
            <a:endParaRPr lang="pt-BR" dirty="0"/>
          </a:p>
          <a:p>
            <a:pPr marL="0" indent="0">
              <a:buNone/>
            </a:pPr>
            <a:endParaRPr lang="es-MX" dirty="0"/>
          </a:p>
          <a:p>
            <a:pPr marL="0" indent="0">
              <a:buNone/>
            </a:pPr>
            <a:endParaRPr lang="es-MX" dirty="0"/>
          </a:p>
          <a:p>
            <a:pPr marL="0" indent="0">
              <a:buNone/>
            </a:pPr>
            <a:r>
              <a:rPr lang="es-MX" dirty="0"/>
              <a:t>En el sistema hexadecimal las letras de la A hasta la F representan los números decimales de 10 hasta 15, respectivamente.</a:t>
            </a:r>
          </a:p>
          <a:p>
            <a:pPr marL="0" indent="0">
              <a:buNone/>
            </a:pPr>
            <a:r>
              <a:rPr lang="es-MX" dirty="0"/>
              <a:t> (a) E516 = (E x 16) + (5 x 1) = (14 x 16) + (5 x 1) = 224 + 5 = 22910 base 10</a:t>
            </a:r>
          </a:p>
          <a:p>
            <a:pPr marL="0" indent="0">
              <a:buNone/>
            </a:pPr>
            <a:r>
              <a:rPr lang="es-MX" dirty="0"/>
              <a:t>(b) B2F816 = (B x 4096) + (2 x 256) + (F x 16) + (8 x 1) = (</a:t>
            </a:r>
            <a:r>
              <a:rPr lang="es-MX" b="1" dirty="0"/>
              <a:t>11</a:t>
            </a:r>
            <a:r>
              <a:rPr lang="es-MX" dirty="0"/>
              <a:t> x 163) + (2 x 162) + (</a:t>
            </a:r>
            <a:r>
              <a:rPr lang="es-MX" b="1" dirty="0"/>
              <a:t>15</a:t>
            </a:r>
            <a:r>
              <a:rPr lang="es-MX" dirty="0"/>
              <a:t> x 161) + (8 x 160) = (11 x 4096) + (2 x 256) + (15 x 16) + (8 x 1) = 45056 + 512 + 240 + 8 = 4581610 base 10</a:t>
            </a:r>
            <a:endParaRPr lang="pt-BR" dirty="0"/>
          </a:p>
          <a:p>
            <a:pPr marL="0" indent="0">
              <a:buNone/>
            </a:pPr>
            <a:r>
              <a:rPr lang="pt-BR" dirty="0"/>
              <a:t> </a:t>
            </a:r>
            <a:r>
              <a:rPr lang="pt-BR" dirty="0" err="1"/>
              <a:t>Conversión</a:t>
            </a:r>
            <a:r>
              <a:rPr lang="pt-BR" dirty="0"/>
              <a:t> hexa a binário se </a:t>
            </a:r>
            <a:r>
              <a:rPr lang="pt-BR" dirty="0" err="1"/>
              <a:t>hace</a:t>
            </a:r>
            <a:r>
              <a:rPr lang="pt-BR" dirty="0"/>
              <a:t> </a:t>
            </a:r>
            <a:r>
              <a:rPr lang="pt-BR" dirty="0" err="1"/>
              <a:t>poniendo</a:t>
            </a:r>
            <a:r>
              <a:rPr lang="pt-BR" dirty="0"/>
              <a:t> </a:t>
            </a:r>
            <a:r>
              <a:rPr lang="pt-BR" dirty="0" err="1"/>
              <a:t>su</a:t>
            </a:r>
            <a:r>
              <a:rPr lang="pt-BR" dirty="0"/>
              <a:t> equivalente binário de 4 bits por cada digito hexadecimal como se representa </a:t>
            </a:r>
            <a:r>
              <a:rPr lang="pt-BR" dirty="0" err="1"/>
              <a:t>en</a:t>
            </a:r>
            <a:r>
              <a:rPr lang="pt-BR" dirty="0"/>
              <a:t> </a:t>
            </a:r>
            <a:r>
              <a:rPr lang="pt-BR" dirty="0" err="1"/>
              <a:t>el</a:t>
            </a:r>
            <a:r>
              <a:rPr lang="pt-BR" dirty="0"/>
              <a:t> </a:t>
            </a:r>
            <a:r>
              <a:rPr lang="pt-BR" dirty="0" err="1"/>
              <a:t>ejemplo</a:t>
            </a:r>
            <a:endParaRPr lang="pt-BR" dirty="0"/>
          </a:p>
          <a:p>
            <a:pPr marL="0" indent="0">
              <a:buNone/>
            </a:pPr>
            <a:r>
              <a:rPr lang="pt-BR" dirty="0"/>
              <a:t>1 C hexadecimal  = 0001 1100  binário</a:t>
            </a:r>
          </a:p>
          <a:p>
            <a:pPr marL="0" indent="0">
              <a:buNone/>
            </a:pPr>
            <a:r>
              <a:rPr lang="pt-BR" dirty="0"/>
              <a:t> A 8 5 = 1010 1000 0101 binário</a:t>
            </a:r>
            <a:endParaRPr lang="es-MX" dirty="0"/>
          </a:p>
        </p:txBody>
      </p:sp>
      <p:graphicFrame>
        <p:nvGraphicFramePr>
          <p:cNvPr id="6" name="Tabla 5"/>
          <p:cNvGraphicFramePr>
            <a:graphicFrameLocks noGrp="1"/>
          </p:cNvGraphicFramePr>
          <p:nvPr>
            <p:extLst>
              <p:ext uri="{D42A27DB-BD31-4B8C-83A1-F6EECF244321}">
                <p14:modId xmlns:p14="http://schemas.microsoft.com/office/powerpoint/2010/main" val="1148133275"/>
              </p:ext>
            </p:extLst>
          </p:nvPr>
        </p:nvGraphicFramePr>
        <p:xfrm>
          <a:off x="433055" y="2141620"/>
          <a:ext cx="10660054" cy="1120140"/>
        </p:xfrm>
        <a:graphic>
          <a:graphicData uri="http://schemas.openxmlformats.org/drawingml/2006/table">
            <a:tbl>
              <a:tblPr/>
              <a:tblGrid>
                <a:gridCol w="627062">
                  <a:extLst>
                    <a:ext uri="{9D8B030D-6E8A-4147-A177-3AD203B41FA5}">
                      <a16:colId xmlns:a16="http://schemas.microsoft.com/office/drawing/2014/main" xmlns="" val="20000"/>
                    </a:ext>
                  </a:extLst>
                </a:gridCol>
                <a:gridCol w="627062">
                  <a:extLst>
                    <a:ext uri="{9D8B030D-6E8A-4147-A177-3AD203B41FA5}">
                      <a16:colId xmlns:a16="http://schemas.microsoft.com/office/drawing/2014/main" xmlns="" val="20001"/>
                    </a:ext>
                  </a:extLst>
                </a:gridCol>
                <a:gridCol w="627062">
                  <a:extLst>
                    <a:ext uri="{9D8B030D-6E8A-4147-A177-3AD203B41FA5}">
                      <a16:colId xmlns:a16="http://schemas.microsoft.com/office/drawing/2014/main" xmlns="" val="20002"/>
                    </a:ext>
                  </a:extLst>
                </a:gridCol>
                <a:gridCol w="627062">
                  <a:extLst>
                    <a:ext uri="{9D8B030D-6E8A-4147-A177-3AD203B41FA5}">
                      <a16:colId xmlns:a16="http://schemas.microsoft.com/office/drawing/2014/main" xmlns="" val="20003"/>
                    </a:ext>
                  </a:extLst>
                </a:gridCol>
                <a:gridCol w="627062">
                  <a:extLst>
                    <a:ext uri="{9D8B030D-6E8A-4147-A177-3AD203B41FA5}">
                      <a16:colId xmlns:a16="http://schemas.microsoft.com/office/drawing/2014/main" xmlns="" val="20004"/>
                    </a:ext>
                  </a:extLst>
                </a:gridCol>
                <a:gridCol w="627062">
                  <a:extLst>
                    <a:ext uri="{9D8B030D-6E8A-4147-A177-3AD203B41FA5}">
                      <a16:colId xmlns:a16="http://schemas.microsoft.com/office/drawing/2014/main" xmlns="" val="20005"/>
                    </a:ext>
                  </a:extLst>
                </a:gridCol>
                <a:gridCol w="627062">
                  <a:extLst>
                    <a:ext uri="{9D8B030D-6E8A-4147-A177-3AD203B41FA5}">
                      <a16:colId xmlns:a16="http://schemas.microsoft.com/office/drawing/2014/main" xmlns="" val="20006"/>
                    </a:ext>
                  </a:extLst>
                </a:gridCol>
                <a:gridCol w="627062">
                  <a:extLst>
                    <a:ext uri="{9D8B030D-6E8A-4147-A177-3AD203B41FA5}">
                      <a16:colId xmlns:a16="http://schemas.microsoft.com/office/drawing/2014/main" xmlns="" val="20007"/>
                    </a:ext>
                  </a:extLst>
                </a:gridCol>
                <a:gridCol w="627062">
                  <a:extLst>
                    <a:ext uri="{9D8B030D-6E8A-4147-A177-3AD203B41FA5}">
                      <a16:colId xmlns:a16="http://schemas.microsoft.com/office/drawing/2014/main" xmlns="" val="20008"/>
                    </a:ext>
                  </a:extLst>
                </a:gridCol>
                <a:gridCol w="627062">
                  <a:extLst>
                    <a:ext uri="{9D8B030D-6E8A-4147-A177-3AD203B41FA5}">
                      <a16:colId xmlns:a16="http://schemas.microsoft.com/office/drawing/2014/main" xmlns="" val="20009"/>
                    </a:ext>
                  </a:extLst>
                </a:gridCol>
                <a:gridCol w="627062">
                  <a:extLst>
                    <a:ext uri="{9D8B030D-6E8A-4147-A177-3AD203B41FA5}">
                      <a16:colId xmlns:a16="http://schemas.microsoft.com/office/drawing/2014/main" xmlns="" val="20010"/>
                    </a:ext>
                  </a:extLst>
                </a:gridCol>
                <a:gridCol w="627062">
                  <a:extLst>
                    <a:ext uri="{9D8B030D-6E8A-4147-A177-3AD203B41FA5}">
                      <a16:colId xmlns:a16="http://schemas.microsoft.com/office/drawing/2014/main" xmlns="" val="20011"/>
                    </a:ext>
                  </a:extLst>
                </a:gridCol>
                <a:gridCol w="627062">
                  <a:extLst>
                    <a:ext uri="{9D8B030D-6E8A-4147-A177-3AD203B41FA5}">
                      <a16:colId xmlns:a16="http://schemas.microsoft.com/office/drawing/2014/main" xmlns="" val="20012"/>
                    </a:ext>
                  </a:extLst>
                </a:gridCol>
                <a:gridCol w="627062">
                  <a:extLst>
                    <a:ext uri="{9D8B030D-6E8A-4147-A177-3AD203B41FA5}">
                      <a16:colId xmlns:a16="http://schemas.microsoft.com/office/drawing/2014/main" xmlns="" val="20013"/>
                    </a:ext>
                  </a:extLst>
                </a:gridCol>
                <a:gridCol w="627062">
                  <a:extLst>
                    <a:ext uri="{9D8B030D-6E8A-4147-A177-3AD203B41FA5}">
                      <a16:colId xmlns:a16="http://schemas.microsoft.com/office/drawing/2014/main" xmlns="" val="20014"/>
                    </a:ext>
                  </a:extLst>
                </a:gridCol>
                <a:gridCol w="627062">
                  <a:extLst>
                    <a:ext uri="{9D8B030D-6E8A-4147-A177-3AD203B41FA5}">
                      <a16:colId xmlns:a16="http://schemas.microsoft.com/office/drawing/2014/main" xmlns="" val="20015"/>
                    </a:ext>
                  </a:extLst>
                </a:gridCol>
                <a:gridCol w="627062">
                  <a:extLst>
                    <a:ext uri="{9D8B030D-6E8A-4147-A177-3AD203B41FA5}">
                      <a16:colId xmlns:a16="http://schemas.microsoft.com/office/drawing/2014/main" xmlns="" val="20016"/>
                    </a:ext>
                  </a:extLst>
                </a:gridCol>
              </a:tblGrid>
              <a:tr h="559469">
                <a:tc>
                  <a:txBody>
                    <a:bodyPr/>
                    <a:lstStyle/>
                    <a:p>
                      <a:pPr algn="ctr"/>
                      <a:endParaRPr lang="es-MX" dirty="0">
                        <a:effectLst/>
                      </a:endParaRPr>
                    </a:p>
                  </a:txBody>
                  <a:tcPr marL="142875" marR="142875" marT="142875" marB="142875" anchor="ctr">
                    <a:lnL>
                      <a:noFill/>
                    </a:lnL>
                    <a:lnR>
                      <a:noFill/>
                    </a:lnR>
                    <a:lnT>
                      <a:noFill/>
                    </a:lnT>
                    <a:lnB>
                      <a:noFill/>
                    </a:lnB>
                    <a:solidFill>
                      <a:srgbClr val="FFFFFF"/>
                    </a:solidFill>
                  </a:tcPr>
                </a:tc>
                <a:tc>
                  <a:txBody>
                    <a:bodyPr/>
                    <a:lstStyle/>
                    <a:p>
                      <a:pPr algn="ctr"/>
                      <a:r>
                        <a:rPr lang="es-MX">
                          <a:effectLst/>
                        </a:rPr>
                        <a:t>0</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1</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2</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3</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4</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5</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6</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7</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8</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9</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10</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11</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12</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13</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14</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15</a:t>
                      </a:r>
                    </a:p>
                  </a:txBody>
                  <a:tcPr marL="142875" marR="142875" marT="142875" marB="142875"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559469">
                <a:tc>
                  <a:txBody>
                    <a:bodyPr/>
                    <a:lstStyle/>
                    <a:p>
                      <a:pPr algn="ctr"/>
                      <a:endParaRPr lang="es-MX" dirty="0">
                        <a:effectLst/>
                      </a:endParaRPr>
                    </a:p>
                  </a:txBody>
                  <a:tcPr marL="142875" marR="142875" marT="142875" marB="142875" anchor="ctr">
                    <a:lnL>
                      <a:noFill/>
                    </a:lnL>
                    <a:lnR>
                      <a:noFill/>
                    </a:lnR>
                    <a:lnT>
                      <a:noFill/>
                    </a:lnT>
                    <a:lnB>
                      <a:noFill/>
                    </a:lnB>
                    <a:solidFill>
                      <a:srgbClr val="FFFFFF"/>
                    </a:solidFill>
                  </a:tcPr>
                </a:tc>
                <a:tc>
                  <a:txBody>
                    <a:bodyPr/>
                    <a:lstStyle/>
                    <a:p>
                      <a:pPr algn="ctr"/>
                      <a:r>
                        <a:rPr lang="es-MX">
                          <a:effectLst/>
                        </a:rPr>
                        <a:t>0</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1</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2</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3</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4</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5</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6</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7</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8</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9</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A</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B</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C</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D</a:t>
                      </a:r>
                    </a:p>
                  </a:txBody>
                  <a:tcPr marL="142875" marR="142875" marT="142875" marB="142875" anchor="ctr">
                    <a:lnL>
                      <a:noFill/>
                    </a:lnL>
                    <a:lnR>
                      <a:noFill/>
                    </a:lnR>
                    <a:lnT>
                      <a:noFill/>
                    </a:lnT>
                    <a:lnB>
                      <a:noFill/>
                    </a:lnB>
                    <a:solidFill>
                      <a:srgbClr val="FFFFFF"/>
                    </a:solidFill>
                  </a:tcPr>
                </a:tc>
                <a:tc>
                  <a:txBody>
                    <a:bodyPr/>
                    <a:lstStyle/>
                    <a:p>
                      <a:pPr algn="ctr"/>
                      <a:r>
                        <a:rPr lang="es-MX">
                          <a:effectLst/>
                        </a:rPr>
                        <a:t>E</a:t>
                      </a:r>
                    </a:p>
                  </a:txBody>
                  <a:tcPr marL="142875" marR="142875" marT="142875" marB="142875" anchor="ctr">
                    <a:lnL>
                      <a:noFill/>
                    </a:lnL>
                    <a:lnR>
                      <a:noFill/>
                    </a:lnR>
                    <a:lnT>
                      <a:noFill/>
                    </a:lnT>
                    <a:lnB>
                      <a:noFill/>
                    </a:lnB>
                    <a:solidFill>
                      <a:srgbClr val="FFFFFF"/>
                    </a:solidFill>
                  </a:tcPr>
                </a:tc>
                <a:tc>
                  <a:txBody>
                    <a:bodyPr/>
                    <a:lstStyle/>
                    <a:p>
                      <a:pPr algn="ctr"/>
                      <a:r>
                        <a:rPr lang="es-MX" dirty="0">
                          <a:effectLst/>
                        </a:rPr>
                        <a:t>F</a:t>
                      </a:r>
                    </a:p>
                  </a:txBody>
                  <a:tcPr marL="142875" marR="142875" marT="142875" marB="142875" anchor="ctr">
                    <a:lnL>
                      <a:noFill/>
                    </a:lnL>
                    <a:lnR>
                      <a:noFill/>
                    </a:lnR>
                    <a:lnT>
                      <a:noFill/>
                    </a:lnT>
                    <a:lnB>
                      <a:noFill/>
                    </a:lnB>
                    <a:solidFill>
                      <a:srgbClr val="FFFFFF"/>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844309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954" y="721895"/>
            <a:ext cx="8761413" cy="958737"/>
          </a:xfrm>
        </p:spPr>
        <p:txBody>
          <a:bodyPr/>
          <a:lstStyle/>
          <a:p>
            <a:pPr algn="ctr"/>
            <a:r>
              <a:rPr lang="es-MX" dirty="0"/>
              <a:t>COVERSION DE DECIMAL A HEXADECIMAL </a:t>
            </a:r>
          </a:p>
        </p:txBody>
      </p:sp>
      <p:sp>
        <p:nvSpPr>
          <p:cNvPr id="4" name="Rectángulo 3"/>
          <p:cNvSpPr/>
          <p:nvPr/>
        </p:nvSpPr>
        <p:spPr>
          <a:xfrm>
            <a:off x="6803303" y="6131913"/>
            <a:ext cx="2146742" cy="369332"/>
          </a:xfrm>
          <a:prstGeom prst="rect">
            <a:avLst/>
          </a:prstGeom>
        </p:spPr>
        <p:txBody>
          <a:bodyPr wrap="none">
            <a:spAutoFit/>
          </a:bodyPr>
          <a:lstStyle/>
          <a:p>
            <a:r>
              <a:rPr lang="es-MX" dirty="0">
                <a:hlinkClick r:id="rId2" action="ppaction://hlinksldjump"/>
              </a:rPr>
              <a:t>Regresar al menú</a:t>
            </a:r>
            <a:endParaRPr lang="es-MX" dirty="0"/>
          </a:p>
        </p:txBody>
      </p:sp>
      <p:pic>
        <p:nvPicPr>
          <p:cNvPr id="2050" name="Picture 2" descr="decimal_hex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69810" y="2658979"/>
            <a:ext cx="3173990" cy="250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631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7227" y="431681"/>
            <a:ext cx="8610188" cy="4234103"/>
          </a:xfrm>
        </p:spPr>
        <p:txBody>
          <a:bodyPr>
            <a:normAutofit fontScale="90000"/>
          </a:bodyPr>
          <a:lstStyle/>
          <a:p>
            <a:r>
              <a:rPr lang="es-MX" dirty="0"/>
              <a:t/>
            </a:r>
            <a:br>
              <a:rPr lang="es-MX" dirty="0"/>
            </a:br>
            <a:r>
              <a:rPr lang="es-MX" dirty="0"/>
              <a:t/>
            </a:r>
            <a:br>
              <a:rPr lang="es-MX" dirty="0"/>
            </a:br>
            <a:r>
              <a:rPr lang="es-MX" dirty="0"/>
              <a:t/>
            </a:r>
            <a:br>
              <a:rPr lang="es-MX" dirty="0"/>
            </a:br>
            <a:r>
              <a:rPr lang="es-MX" dirty="0"/>
              <a:t>Familia lógica </a:t>
            </a:r>
            <a:r>
              <a:rPr lang="es-MX" dirty="0" err="1"/>
              <a:t>ttl</a:t>
            </a:r>
            <a:r>
              <a:rPr lang="es-MX" dirty="0"/>
              <a:t> </a:t>
            </a:r>
            <a:r>
              <a:rPr lang="es-MX" sz="4900" dirty="0"/>
              <a:t>(compuertas lógicas básicas)</a:t>
            </a:r>
          </a:p>
        </p:txBody>
      </p:sp>
    </p:spTree>
    <p:extLst>
      <p:ext uri="{BB962C8B-B14F-4D97-AF65-F5344CB8AC3E}">
        <p14:creationId xmlns:p14="http://schemas.microsoft.com/office/powerpoint/2010/main" val="1657821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50494" y="2177716"/>
            <a:ext cx="10226843" cy="2406090"/>
          </a:xfrm>
        </p:spPr>
        <p:txBody>
          <a:bodyPr>
            <a:normAutofit fontScale="90000"/>
          </a:bodyPr>
          <a:lstStyle/>
          <a:p>
            <a:r>
              <a:rPr lang="es-MX" dirty="0"/>
              <a:t/>
            </a:r>
            <a:br>
              <a:rPr lang="es-MX" dirty="0"/>
            </a:br>
            <a:r>
              <a:rPr lang="es-MX" dirty="0"/>
              <a:t/>
            </a:r>
            <a:br>
              <a:rPr lang="es-MX" dirty="0"/>
            </a:br>
            <a:r>
              <a:rPr lang="es-MX" dirty="0"/>
              <a:t/>
            </a:r>
            <a:br>
              <a:rPr lang="es-MX" dirty="0"/>
            </a:br>
            <a:r>
              <a:rPr lang="es-MX" dirty="0"/>
              <a:t/>
            </a:r>
            <a:br>
              <a:rPr lang="es-MX" dirty="0"/>
            </a:br>
            <a:r>
              <a:rPr lang="es-MX" dirty="0"/>
              <a:t>¿Qué es TTL?</a:t>
            </a:r>
            <a:br>
              <a:rPr lang="es-MX" dirty="0"/>
            </a:br>
            <a:r>
              <a:rPr lang="es-MX" dirty="0">
                <a:solidFill>
                  <a:schemeClr val="tx1"/>
                </a:solidFill>
              </a:rPr>
              <a:t>Acrónimo inglés de </a:t>
            </a:r>
            <a:r>
              <a:rPr lang="es-MX" b="1" dirty="0">
                <a:solidFill>
                  <a:schemeClr val="tx1"/>
                </a:solidFill>
              </a:rPr>
              <a:t>Transistor-Transistor </a:t>
            </a:r>
            <a:r>
              <a:rPr lang="es-MX" b="1" dirty="0" err="1">
                <a:solidFill>
                  <a:schemeClr val="tx1"/>
                </a:solidFill>
              </a:rPr>
              <a:t>Logic</a:t>
            </a:r>
            <a:r>
              <a:rPr lang="es-MX" dirty="0">
                <a:solidFill>
                  <a:schemeClr val="tx1"/>
                </a:solidFill>
              </a:rPr>
              <a:t> </a:t>
            </a:r>
            <a:r>
              <a:rPr lang="es-MX" dirty="0" err="1">
                <a:solidFill>
                  <a:schemeClr val="tx1"/>
                </a:solidFill>
              </a:rPr>
              <a:t>ó</a:t>
            </a:r>
            <a:r>
              <a:rPr lang="es-MX" dirty="0">
                <a:solidFill>
                  <a:schemeClr val="tx1"/>
                </a:solidFill>
              </a:rPr>
              <a:t> </a:t>
            </a:r>
            <a:r>
              <a:rPr lang="es-MX" b="1" dirty="0">
                <a:solidFill>
                  <a:schemeClr val="tx1"/>
                </a:solidFill>
              </a:rPr>
              <a:t>Lógica Transistor a Transistor</a:t>
            </a:r>
            <a:r>
              <a:rPr lang="es-MX" dirty="0">
                <a:solidFill>
                  <a:schemeClr val="tx1"/>
                </a:solidFill>
              </a:rPr>
              <a:t>“. Tecnología de construcción de circuitos electrónicos digitales, en los que los elementos de entrada de la red lógica son transistores, así como los elementos de salida del dispositivo.</a:t>
            </a:r>
            <a:br>
              <a:rPr lang="es-MX" dirty="0">
                <a:solidFill>
                  <a:schemeClr val="tx1"/>
                </a:solidFill>
              </a:rPr>
            </a:br>
            <a:endParaRPr lang="es-MX" dirty="0">
              <a:solidFill>
                <a:schemeClr val="tx1"/>
              </a:solidFill>
            </a:endParaRPr>
          </a:p>
        </p:txBody>
      </p:sp>
      <p:sp>
        <p:nvSpPr>
          <p:cNvPr id="3" name="Subtítulo 2"/>
          <p:cNvSpPr>
            <a:spLocks noGrp="1"/>
          </p:cNvSpPr>
          <p:nvPr>
            <p:ph type="body" idx="4294967295"/>
          </p:nvPr>
        </p:nvSpPr>
        <p:spPr>
          <a:xfrm>
            <a:off x="950494" y="770021"/>
            <a:ext cx="11093117" cy="5678904"/>
          </a:xfrm>
          <a:prstGeom prst="rect">
            <a:avLst/>
          </a:prstGeom>
        </p:spPr>
        <p:txBody>
          <a:bodyPr>
            <a:normAutofit/>
          </a:bodyPr>
          <a:lstStyle/>
          <a:p>
            <a:pPr algn="l"/>
            <a:r>
              <a:rPr lang="es-MX" sz="4000" b="1" dirty="0">
                <a:solidFill>
                  <a:schemeClr val="bg1"/>
                </a:solidFill>
              </a:rPr>
              <a:t>Definición</a:t>
            </a:r>
          </a:p>
        </p:txBody>
      </p:sp>
    </p:spTree>
    <p:extLst>
      <p:ext uri="{BB962C8B-B14F-4D97-AF65-F5344CB8AC3E}">
        <p14:creationId xmlns:p14="http://schemas.microsoft.com/office/powerpoint/2010/main" val="1342455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44135" y="184598"/>
            <a:ext cx="10131427" cy="3124199"/>
          </a:xfrm>
        </p:spPr>
        <p:txBody>
          <a:bodyPr>
            <a:normAutofit/>
          </a:bodyPr>
          <a:lstStyle/>
          <a:p>
            <a:r>
              <a:rPr lang="es-MX" sz="2000" dirty="0"/>
              <a:t>Las compuertas lógicas son bloques de construcción básica de los sistemas digitales; operan con números binarios, por lo que se les denomina puertas lógicas binarias. En los circuitos digitales todos los voltajes, a excepción de las fuentes de alimentación, se agrupan en dos posibles categorías: voltajes altos y voltajes bajos.</a:t>
            </a:r>
            <a:br>
              <a:rPr lang="es-MX" sz="2000" dirty="0"/>
            </a:br>
            <a:endParaRPr lang="es-MX" sz="2000" dirty="0"/>
          </a:p>
        </p:txBody>
      </p:sp>
      <p:pic>
        <p:nvPicPr>
          <p:cNvPr id="1026" name="Picture 2" descr="http://4.bp.blogspot.com/-5LP10OV1Lfo/ViwuDi4vaOI/AAAAAAAAA24/GD2Wh8h0SwI/s1600/COMPUERTAS%2BLOGICAS%2Bcop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210" y="3308797"/>
            <a:ext cx="562927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027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43300" y="3484131"/>
            <a:ext cx="10131427" cy="3124199"/>
          </a:xfrm>
        </p:spPr>
        <p:txBody>
          <a:bodyPr>
            <a:normAutofit/>
          </a:bodyPr>
          <a:lstStyle/>
          <a:p>
            <a:r>
              <a:rPr lang="es-MX" sz="2000" dirty="0"/>
              <a:t/>
            </a:r>
            <a:br>
              <a:rPr lang="es-MX" sz="2000" dirty="0"/>
            </a:br>
            <a:endParaRPr lang="es-MX" sz="2000" dirty="0"/>
          </a:p>
        </p:txBody>
      </p:sp>
      <p:sp>
        <p:nvSpPr>
          <p:cNvPr id="3" name="Subtítulo 2"/>
          <p:cNvSpPr>
            <a:spLocks noGrp="1"/>
          </p:cNvSpPr>
          <p:nvPr>
            <p:ph type="body" idx="4294967295"/>
          </p:nvPr>
        </p:nvSpPr>
        <p:spPr>
          <a:xfrm>
            <a:off x="1359568" y="3484130"/>
            <a:ext cx="10142621" cy="3265586"/>
          </a:xfrm>
          <a:prstGeom prst="rect">
            <a:avLst/>
          </a:prstGeom>
        </p:spPr>
        <p:txBody>
          <a:bodyPr>
            <a:normAutofit fontScale="62500" lnSpcReduction="20000"/>
          </a:bodyPr>
          <a:lstStyle/>
          <a:p>
            <a:pPr marL="0" indent="0">
              <a:buNone/>
            </a:pPr>
            <a:r>
              <a:rPr lang="es-MX" sz="4000" dirty="0">
                <a:solidFill>
                  <a:schemeClr val="tx1"/>
                </a:solidFill>
              </a:rPr>
              <a:t>La tensión o voltaje de alimentación es de + 5 </a:t>
            </a:r>
            <a:r>
              <a:rPr lang="es-MX" sz="4000" dirty="0" err="1">
                <a:solidFill>
                  <a:schemeClr val="tx1"/>
                </a:solidFill>
              </a:rPr>
              <a:t>Voltios,con</a:t>
            </a:r>
            <a:r>
              <a:rPr lang="es-MX" sz="4000" dirty="0">
                <a:solidFill>
                  <a:schemeClr val="tx1"/>
                </a:solidFill>
              </a:rPr>
              <a:t> </a:t>
            </a:r>
            <a:r>
              <a:rPr lang="es-MX" sz="4000" dirty="0" err="1">
                <a:solidFill>
                  <a:schemeClr val="tx1"/>
                </a:solidFill>
              </a:rPr>
              <a:t>Vmin</a:t>
            </a:r>
            <a:r>
              <a:rPr lang="es-MX" sz="4000" dirty="0">
                <a:solidFill>
                  <a:schemeClr val="tx1"/>
                </a:solidFill>
              </a:rPr>
              <a:t> = 4.75 Voltios y </a:t>
            </a:r>
            <a:r>
              <a:rPr lang="es-MX" sz="4000" dirty="0" err="1">
                <a:solidFill>
                  <a:schemeClr val="tx1"/>
                </a:solidFill>
              </a:rPr>
              <a:t>Vmax</a:t>
            </a:r>
            <a:r>
              <a:rPr lang="es-MX" sz="4000" dirty="0">
                <a:solidFill>
                  <a:schemeClr val="tx1"/>
                </a:solidFill>
              </a:rPr>
              <a:t> = 5.25 Voltios.</a:t>
            </a:r>
            <a:br>
              <a:rPr lang="es-MX" sz="4000" dirty="0">
                <a:solidFill>
                  <a:schemeClr val="tx1"/>
                </a:solidFill>
              </a:rPr>
            </a:br>
            <a:r>
              <a:rPr lang="es-MX" sz="4000" dirty="0">
                <a:solidFill>
                  <a:schemeClr val="tx1"/>
                </a:solidFill>
              </a:rPr>
              <a:t>Su fabricación es con transistores bipolares </a:t>
            </a:r>
            <a:r>
              <a:rPr lang="es-MX" sz="4000" dirty="0" err="1">
                <a:solidFill>
                  <a:schemeClr val="tx1"/>
                </a:solidFill>
              </a:rPr>
              <a:t>multiemisores</a:t>
            </a:r>
            <a:r>
              <a:rPr lang="es-MX" sz="4000" dirty="0">
                <a:solidFill>
                  <a:schemeClr val="tx1"/>
                </a:solidFill>
              </a:rPr>
              <a:t>.</a:t>
            </a:r>
            <a:br>
              <a:rPr lang="es-MX" sz="4000" dirty="0">
                <a:solidFill>
                  <a:schemeClr val="tx1"/>
                </a:solidFill>
              </a:rPr>
            </a:br>
            <a:r>
              <a:rPr lang="es-MX" sz="4000" dirty="0">
                <a:solidFill>
                  <a:schemeClr val="tx1"/>
                </a:solidFill>
              </a:rPr>
              <a:t>La velocidad de transmisión entre los estados lógicos es su mejor ventaja, ciertamente esta característica le hace aumentar su consumo.</a:t>
            </a:r>
            <a:br>
              <a:rPr lang="es-MX" sz="4000" dirty="0">
                <a:solidFill>
                  <a:schemeClr val="tx1"/>
                </a:solidFill>
              </a:rPr>
            </a:br>
            <a:r>
              <a:rPr lang="es-MX" sz="4000" dirty="0">
                <a:solidFill>
                  <a:schemeClr val="tx1"/>
                </a:solidFill>
              </a:rPr>
              <a:t>0 V a 0,8 V = lógica 0</a:t>
            </a:r>
            <a:br>
              <a:rPr lang="es-MX" sz="4000" dirty="0">
                <a:solidFill>
                  <a:schemeClr val="tx1"/>
                </a:solidFill>
              </a:rPr>
            </a:br>
            <a:r>
              <a:rPr lang="es-MX" sz="4000" dirty="0">
                <a:solidFill>
                  <a:schemeClr val="tx1"/>
                </a:solidFill>
              </a:rPr>
              <a:t>0,9V a 1,9V = lógica neutra(Indefinida del 1 o 0)</a:t>
            </a:r>
            <a:br>
              <a:rPr lang="es-MX" sz="4000" dirty="0">
                <a:solidFill>
                  <a:schemeClr val="tx1"/>
                </a:solidFill>
              </a:rPr>
            </a:br>
            <a:r>
              <a:rPr lang="es-MX" sz="4000" dirty="0">
                <a:solidFill>
                  <a:schemeClr val="tx1"/>
                </a:solidFill>
              </a:rPr>
              <a:t>2 V a 5 V = lógica 1</a:t>
            </a:r>
            <a:br>
              <a:rPr lang="es-MX" sz="4000" dirty="0">
                <a:solidFill>
                  <a:schemeClr val="tx1"/>
                </a:solidFill>
              </a:rPr>
            </a:br>
            <a:endParaRPr lang="es-MX" sz="4000" dirty="0"/>
          </a:p>
        </p:txBody>
      </p:sp>
      <p:sp>
        <p:nvSpPr>
          <p:cNvPr id="2" name="Rectángulo 1"/>
          <p:cNvSpPr/>
          <p:nvPr/>
        </p:nvSpPr>
        <p:spPr>
          <a:xfrm>
            <a:off x="3360821" y="1206321"/>
            <a:ext cx="6096000" cy="1661993"/>
          </a:xfrm>
          <a:prstGeom prst="rect">
            <a:avLst/>
          </a:prstGeom>
        </p:spPr>
        <p:txBody>
          <a:bodyPr>
            <a:spAutoFit/>
          </a:bodyPr>
          <a:lstStyle/>
          <a:p>
            <a:r>
              <a:rPr lang="es-MX" sz="2800" b="1" dirty="0">
                <a:solidFill>
                  <a:schemeClr val="bg1"/>
                </a:solidFill>
              </a:rPr>
              <a:t>La familia de circuitos integrados TTL tienen las siguientes características</a:t>
            </a:r>
            <a:r>
              <a:rPr lang="es-MX" b="1" dirty="0">
                <a:solidFill>
                  <a:schemeClr val="bg1"/>
                </a:solidFill>
              </a:rPr>
              <a:t>:</a:t>
            </a:r>
            <a:br>
              <a:rPr lang="es-MX" b="1" dirty="0">
                <a:solidFill>
                  <a:schemeClr val="bg1"/>
                </a:solidFill>
              </a:rPr>
            </a:br>
            <a:endParaRPr lang="es-MX" dirty="0"/>
          </a:p>
        </p:txBody>
      </p:sp>
    </p:spTree>
    <p:extLst>
      <p:ext uri="{BB962C8B-B14F-4D97-AF65-F5344CB8AC3E}">
        <p14:creationId xmlns:p14="http://schemas.microsoft.com/office/powerpoint/2010/main" val="1707906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MX" dirty="0"/>
              <a:t/>
            </a:r>
            <a:br>
              <a:rPr lang="es-MX" dirty="0"/>
            </a:br>
            <a:r>
              <a:rPr lang="es-MX" dirty="0"/>
              <a:t/>
            </a:r>
            <a:br>
              <a:rPr lang="es-MX" dirty="0"/>
            </a:br>
            <a:endParaRPr lang="es-MX" dirty="0"/>
          </a:p>
        </p:txBody>
      </p:sp>
      <p:sp>
        <p:nvSpPr>
          <p:cNvPr id="2" name="Marcador de texto 1"/>
          <p:cNvSpPr>
            <a:spLocks noGrp="1"/>
          </p:cNvSpPr>
          <p:nvPr>
            <p:ph type="body" idx="4294967295"/>
          </p:nvPr>
        </p:nvSpPr>
        <p:spPr>
          <a:xfrm>
            <a:off x="9053848" y="110743"/>
            <a:ext cx="3138152" cy="6557797"/>
          </a:xfrm>
          <a:prstGeom prst="rect">
            <a:avLst/>
          </a:prstGeom>
        </p:spPr>
        <p:txBody>
          <a:bodyPr>
            <a:normAutofit fontScale="92500" lnSpcReduction="20000"/>
          </a:bodyPr>
          <a:lstStyle/>
          <a:p>
            <a:r>
              <a:rPr lang="es-MX" dirty="0"/>
              <a:t>Potencia: Capacidad para realizar una función o una acción, o para producir un efecto determinado.</a:t>
            </a:r>
            <a:br>
              <a:rPr lang="es-MX" dirty="0"/>
            </a:br>
            <a:r>
              <a:rPr lang="es-MX" dirty="0"/>
              <a:t/>
            </a:r>
            <a:br>
              <a:rPr lang="es-MX" dirty="0"/>
            </a:br>
            <a:r>
              <a:rPr lang="es-MX" dirty="0" err="1"/>
              <a:t>Flip-flop</a:t>
            </a:r>
            <a:r>
              <a:rPr lang="es-MX" dirty="0"/>
              <a:t>: memoria básica para las operaciones de lógica secuencial</a:t>
            </a:r>
            <a:br>
              <a:rPr lang="es-MX" dirty="0"/>
            </a:br>
            <a:r>
              <a:rPr lang="es-MX" dirty="0"/>
              <a:t/>
            </a:r>
            <a:br>
              <a:rPr lang="es-MX" dirty="0"/>
            </a:br>
            <a:r>
              <a:rPr lang="es-MX" dirty="0" err="1"/>
              <a:t>FanOut</a:t>
            </a:r>
            <a:r>
              <a:rPr lang="es-MX" dirty="0"/>
              <a:t>: el número máximo de entradas a puertas (de la misma familia que la puerta en cuestión) que es posible conectar.</a:t>
            </a:r>
            <a:br>
              <a:rPr lang="es-MX" dirty="0"/>
            </a:br>
            <a:r>
              <a:rPr lang="es-MX" dirty="0"/>
              <a:t/>
            </a:r>
            <a:br>
              <a:rPr lang="es-MX" dirty="0"/>
            </a:br>
            <a:r>
              <a:rPr lang="es-MX" dirty="0"/>
              <a:t/>
            </a:r>
            <a:br>
              <a:rPr lang="es-MX" dirty="0"/>
            </a:br>
            <a:r>
              <a:rPr lang="es-MX" dirty="0"/>
              <a:t/>
            </a:r>
            <a:br>
              <a:rPr lang="es-MX" dirty="0"/>
            </a:br>
            <a:r>
              <a:rPr lang="es-MX" dirty="0"/>
              <a:t>Conclusión:</a:t>
            </a:r>
          </a:p>
          <a:p>
            <a:r>
              <a:rPr lang="es-MX" dirty="0" err="1"/>
              <a:t>Cmos</a:t>
            </a:r>
            <a:r>
              <a:rPr lang="es-MX" dirty="0"/>
              <a:t> más rápidos, bajo costo,</a:t>
            </a:r>
            <a:br>
              <a:rPr lang="es-MX" dirty="0"/>
            </a:br>
            <a:r>
              <a:rPr lang="es-MX" dirty="0"/>
              <a:t>más eficientes, mayor numero de </a:t>
            </a:r>
            <a:r>
              <a:rPr lang="es-MX" dirty="0" err="1"/>
              <a:t>FanOut</a:t>
            </a:r>
            <a:r>
              <a:rPr lang="es-MX" dirty="0"/>
              <a:t> para conectar</a:t>
            </a:r>
            <a:br>
              <a:rPr lang="es-MX" dirty="0"/>
            </a:br>
            <a:r>
              <a:rPr lang="es-MX" dirty="0"/>
              <a:t/>
            </a:r>
            <a:br>
              <a:rPr lang="es-MX" dirty="0"/>
            </a:br>
            <a:r>
              <a:rPr lang="es-MX" dirty="0"/>
              <a:t/>
            </a:r>
            <a:br>
              <a:rPr lang="es-MX" dirty="0"/>
            </a:br>
            <a:r>
              <a:rPr lang="es-MX" dirty="0"/>
              <a:t/>
            </a:r>
            <a:br>
              <a:rPr lang="es-MX" dirty="0"/>
            </a:br>
            <a:endParaRPr lang="es-MX" dirty="0"/>
          </a:p>
        </p:txBody>
      </p:sp>
      <p:pic>
        <p:nvPicPr>
          <p:cNvPr id="1026" name="Picture 2" descr="Resultado de imagen para ttl caracteri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13" y="110743"/>
            <a:ext cx="8743727" cy="655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16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Sistemas Digitales.</a:t>
            </a:r>
          </a:p>
        </p:txBody>
      </p:sp>
      <p:sp>
        <p:nvSpPr>
          <p:cNvPr id="3" name="Marcador de contenido 2"/>
          <p:cNvSpPr>
            <a:spLocks noGrp="1"/>
          </p:cNvSpPr>
          <p:nvPr>
            <p:ph idx="1"/>
          </p:nvPr>
        </p:nvSpPr>
        <p:spPr>
          <a:xfrm>
            <a:off x="1154954" y="2603500"/>
            <a:ext cx="8761413" cy="3797300"/>
          </a:xfrm>
        </p:spPr>
        <p:txBody>
          <a:bodyPr>
            <a:normAutofit/>
          </a:bodyPr>
          <a:lstStyle/>
          <a:p>
            <a:pPr marL="0" indent="0">
              <a:buNone/>
            </a:pPr>
            <a:r>
              <a:rPr lang="es-MX" sz="2800" dirty="0"/>
              <a:t>Aquellos cuyas variables toman valores discretos con el tiempo.</a:t>
            </a:r>
          </a:p>
          <a:p>
            <a:pPr marL="0" indent="0">
              <a:buNone/>
            </a:pPr>
            <a:r>
              <a:rPr lang="es-MX" sz="2800" dirty="0">
                <a:solidFill>
                  <a:srgbClr val="002060"/>
                </a:solidFill>
              </a:rPr>
              <a:t>Precisión limitada.</a:t>
            </a:r>
          </a:p>
          <a:p>
            <a:pPr marL="0" indent="0">
              <a:buNone/>
            </a:pPr>
            <a:r>
              <a:rPr lang="es-MX" sz="2800" dirty="0">
                <a:solidFill>
                  <a:srgbClr val="002060"/>
                </a:solidFill>
              </a:rPr>
              <a:t>Cantidades más fáciles de manejar.</a:t>
            </a:r>
          </a:p>
          <a:p>
            <a:pPr marL="0" indent="0">
              <a:buNone/>
            </a:pPr>
            <a:r>
              <a:rPr lang="es-MX" sz="2800" dirty="0">
                <a:solidFill>
                  <a:srgbClr val="002060"/>
                </a:solidFill>
              </a:rPr>
              <a:t>Uso de valores llamados dígitos.</a:t>
            </a:r>
          </a:p>
          <a:p>
            <a:pPr marL="0" indent="0">
              <a:buNone/>
            </a:pPr>
            <a:r>
              <a:rPr lang="es-MX" sz="2800" dirty="0">
                <a:solidFill>
                  <a:srgbClr val="002060"/>
                </a:solidFill>
              </a:rPr>
              <a:t>Mejora de la señal e información</a:t>
            </a:r>
          </a:p>
          <a:p>
            <a:pPr marL="0" indent="0">
              <a:buNone/>
            </a:pPr>
            <a:endParaRPr lang="es-MX" sz="2800" dirty="0">
              <a:solidFill>
                <a:srgbClr val="002060"/>
              </a:solidFill>
            </a:endParaRPr>
          </a:p>
        </p:txBody>
      </p:sp>
    </p:spTree>
    <p:extLst>
      <p:ext uri="{BB962C8B-B14F-4D97-AF65-F5344CB8AC3E}">
        <p14:creationId xmlns:p14="http://schemas.microsoft.com/office/powerpoint/2010/main" val="1427837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r>
              <a:rPr lang="es-MX" dirty="0"/>
              <a:t/>
            </a:r>
            <a:br>
              <a:rPr lang="es-MX" dirty="0"/>
            </a:br>
            <a:r>
              <a:rPr lang="es-MX" dirty="0"/>
              <a:t/>
            </a:r>
            <a:br>
              <a:rPr lang="es-MX" dirty="0"/>
            </a:br>
            <a:endParaRPr lang="es-MX" dirty="0"/>
          </a:p>
        </p:txBody>
      </p:sp>
      <p:sp>
        <p:nvSpPr>
          <p:cNvPr id="2" name="Marcador de texto 1"/>
          <p:cNvSpPr>
            <a:spLocks noGrp="1"/>
          </p:cNvSpPr>
          <p:nvPr>
            <p:ph type="body" idx="4294967295"/>
          </p:nvPr>
        </p:nvSpPr>
        <p:spPr>
          <a:xfrm>
            <a:off x="9053848" y="110743"/>
            <a:ext cx="3138152" cy="6557797"/>
          </a:xfrm>
          <a:prstGeom prst="rect">
            <a:avLst/>
          </a:prstGeom>
        </p:spPr>
        <p:txBody>
          <a:bodyPr/>
          <a:lstStyle/>
          <a:p>
            <a:endParaRPr lang="es-MX" dirty="0"/>
          </a:p>
        </p:txBody>
      </p:sp>
      <p:pic>
        <p:nvPicPr>
          <p:cNvPr id="2050" name="Picture 2" descr="Resultado de imagen para ttl caracteri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054" y="-22258"/>
            <a:ext cx="7021212" cy="38817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ttl caracteristic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202" y="3859450"/>
            <a:ext cx="5664917" cy="297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174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213232" y="5713378"/>
            <a:ext cx="11231788" cy="3330788"/>
          </a:xfrm>
        </p:spPr>
        <p:txBody>
          <a:bodyPr>
            <a:normAutofit/>
          </a:bodyPr>
          <a:lstStyle/>
          <a:p>
            <a:r>
              <a:rPr lang="es-MX" dirty="0"/>
              <a:t/>
            </a:r>
            <a:br>
              <a:rPr lang="es-MX" dirty="0"/>
            </a:br>
            <a:r>
              <a:rPr lang="es-MX" dirty="0"/>
              <a:t/>
            </a:r>
            <a:br>
              <a:rPr lang="es-MX" dirty="0"/>
            </a:br>
            <a:endParaRPr lang="es-MX" dirty="0"/>
          </a:p>
        </p:txBody>
      </p:sp>
      <p:sp>
        <p:nvSpPr>
          <p:cNvPr id="3" name="Subtítulo 2"/>
          <p:cNvSpPr>
            <a:spLocks noGrp="1"/>
          </p:cNvSpPr>
          <p:nvPr>
            <p:ph type="body" idx="4294967295"/>
          </p:nvPr>
        </p:nvSpPr>
        <p:spPr>
          <a:xfrm>
            <a:off x="685802" y="4142760"/>
            <a:ext cx="10131428" cy="1447800"/>
          </a:xfrm>
          <a:prstGeom prst="rect">
            <a:avLst/>
          </a:prstGeom>
        </p:spPr>
        <p:txBody>
          <a:bodyPr>
            <a:normAutofit/>
          </a:bodyPr>
          <a:lstStyle/>
          <a:p>
            <a:pPr marL="0" indent="0" algn="l">
              <a:buNone/>
            </a:pPr>
            <a:endParaRPr lang="es-MX" dirty="0"/>
          </a:p>
          <a:p>
            <a:pPr marL="0" indent="0" algn="l">
              <a:buNone/>
            </a:pPr>
            <a:r>
              <a:rPr lang="es-MX" b="1" dirty="0"/>
              <a:t>CIRCUITOS INTEGRADOS TTL</a:t>
            </a:r>
          </a:p>
        </p:txBody>
      </p:sp>
      <p:pic>
        <p:nvPicPr>
          <p:cNvPr id="1026" name="Picture 2" descr="http://iaecontrol.com.mx/images/Compuert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061" y="661736"/>
            <a:ext cx="4693907" cy="604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86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l" defTabSz="914400">
              <a:lnSpc>
                <a:spcPct val="90000"/>
              </a:lnSpc>
              <a:spcBef>
                <a:spcPts val="0"/>
              </a:spcBef>
              <a:buNone/>
            </a:pPr>
            <a:r>
              <a:rPr lang="es-ES" noProof="1"/>
              <a:t>CMOS ó Semiconductor complementario de óxido metálico </a:t>
            </a:r>
          </a:p>
        </p:txBody>
      </p:sp>
      <p:sp>
        <p:nvSpPr>
          <p:cNvPr id="3" name="Subtítulo 2"/>
          <p:cNvSpPr>
            <a:spLocks noGrp="1"/>
          </p:cNvSpPr>
          <p:nvPr>
            <p:ph type="subTitle" idx="1"/>
          </p:nvPr>
        </p:nvSpPr>
        <p:spPr/>
        <p:txBody>
          <a:bodyPr>
            <a:normAutofit/>
          </a:bodyPr>
          <a:lstStyle/>
          <a:p>
            <a:pPr marL="0" indent="0" algn="l">
              <a:spcBef>
                <a:spcPts val="0"/>
              </a:spcBef>
              <a:buNone/>
            </a:pPr>
            <a:endParaRPr lang="es-ES" noProof="1"/>
          </a:p>
          <a:p>
            <a:pPr marL="0" indent="0" algn="l">
              <a:spcBef>
                <a:spcPts val="0"/>
              </a:spcBef>
              <a:buNone/>
            </a:pPr>
            <a:endParaRPr lang="es-ES" noProof="1"/>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normAutofit/>
          </a:bodyPr>
          <a:lstStyle/>
          <a:p>
            <a:pPr algn="l" defTabSz="914400">
              <a:lnSpc>
                <a:spcPct val="95000"/>
              </a:lnSpc>
              <a:spcBef>
                <a:spcPts val="0"/>
              </a:spcBef>
              <a:buNone/>
            </a:pPr>
            <a:r>
              <a:rPr lang="es-ES" noProof="1"/>
              <a:t>Contenido de la Presentación</a:t>
            </a:r>
          </a:p>
        </p:txBody>
      </p:sp>
      <p:sp>
        <p:nvSpPr>
          <p:cNvPr id="14" name="Marcador de posición de contenido 13"/>
          <p:cNvSpPr>
            <a:spLocks noGrp="1"/>
          </p:cNvSpPr>
          <p:nvPr>
            <p:ph idx="1"/>
          </p:nvPr>
        </p:nvSpPr>
        <p:spPr/>
        <p:txBody>
          <a:bodyPr>
            <a:normAutofit lnSpcReduction="10000"/>
          </a:bodyPr>
          <a:lstStyle/>
          <a:p>
            <a:pPr marL="228600" indent="-228600" algn="l" defTabSz="914400">
              <a:lnSpc>
                <a:spcPct val="100000"/>
              </a:lnSpc>
              <a:spcBef>
                <a:spcPts val="1500"/>
              </a:spcBef>
              <a:buClr>
                <a:srgbClr val="3C4743"/>
              </a:buClr>
              <a:buFont typeface="Wingdings"/>
              <a:buChar char="§"/>
            </a:pPr>
            <a:endParaRPr lang="es-ES" noProof="1"/>
          </a:p>
          <a:p>
            <a:pPr marL="228600" indent="-228600" algn="l" defTabSz="914400">
              <a:lnSpc>
                <a:spcPct val="100000"/>
              </a:lnSpc>
              <a:spcBef>
                <a:spcPts val="1500"/>
              </a:spcBef>
              <a:buClr>
                <a:srgbClr val="3C4743"/>
              </a:buClr>
              <a:buFont typeface="Wingdings"/>
              <a:buChar char="§"/>
            </a:pPr>
            <a:r>
              <a:rPr lang="es-ES" b="1" i="1" noProof="1"/>
              <a:t>¿Qué es? </a:t>
            </a:r>
          </a:p>
          <a:p>
            <a:pPr marL="228600" indent="-228600" algn="l" defTabSz="914400">
              <a:lnSpc>
                <a:spcPct val="100000"/>
              </a:lnSpc>
              <a:spcBef>
                <a:spcPts val="1500"/>
              </a:spcBef>
              <a:buClr>
                <a:srgbClr val="3C4743"/>
              </a:buClr>
              <a:buFont typeface="Wingdings"/>
              <a:buChar char="§"/>
            </a:pPr>
            <a:r>
              <a:rPr lang="es-ES" b="1" i="1" noProof="1"/>
              <a:t>Características</a:t>
            </a:r>
          </a:p>
          <a:p>
            <a:pPr marL="228600" indent="-228600" algn="l" defTabSz="914400">
              <a:lnSpc>
                <a:spcPct val="100000"/>
              </a:lnSpc>
              <a:spcBef>
                <a:spcPts val="1500"/>
              </a:spcBef>
              <a:buClr>
                <a:srgbClr val="3C4743"/>
              </a:buClr>
              <a:buFont typeface="Wingdings"/>
              <a:buChar char="§"/>
            </a:pPr>
            <a:r>
              <a:rPr lang="es-ES" b="1" i="1" noProof="1"/>
              <a:t>Tipos</a:t>
            </a:r>
          </a:p>
          <a:p>
            <a:pPr marL="228600" indent="-228600" algn="l" defTabSz="914400">
              <a:lnSpc>
                <a:spcPct val="100000"/>
              </a:lnSpc>
              <a:spcBef>
                <a:spcPts val="1500"/>
              </a:spcBef>
              <a:buClr>
                <a:srgbClr val="3C4743"/>
              </a:buClr>
              <a:buFont typeface="Wingdings"/>
              <a:buChar char="§"/>
            </a:pPr>
            <a:r>
              <a:rPr lang="es-ES" b="1" i="1" noProof="1"/>
              <a:t>Principio de Funcionamiento </a:t>
            </a:r>
          </a:p>
          <a:p>
            <a:pPr marL="228600" indent="-228600" algn="l" defTabSz="914400">
              <a:lnSpc>
                <a:spcPct val="100000"/>
              </a:lnSpc>
              <a:spcBef>
                <a:spcPts val="1500"/>
              </a:spcBef>
              <a:buClr>
                <a:srgbClr val="3C4743"/>
              </a:buClr>
              <a:buFont typeface="Wingdings"/>
              <a:buChar char="§"/>
            </a:pPr>
            <a:r>
              <a:rPr lang="es-ES" b="1" i="1" noProof="1"/>
              <a:t>Pasos para su fabricación</a:t>
            </a:r>
          </a:p>
          <a:p>
            <a:pPr marL="228600" indent="-228600" algn="l" defTabSz="914400">
              <a:lnSpc>
                <a:spcPct val="100000"/>
              </a:lnSpc>
              <a:spcBef>
                <a:spcPts val="1500"/>
              </a:spcBef>
              <a:buClr>
                <a:srgbClr val="3C4743"/>
              </a:buClr>
              <a:buFont typeface="Wingdings"/>
              <a:buChar char="§"/>
            </a:pPr>
            <a:r>
              <a:rPr lang="es-ES" b="1" i="1" noProof="1"/>
              <a:t>Ventajas e inconvenientes</a:t>
            </a:r>
          </a:p>
          <a:p>
            <a:pPr marL="228600" indent="-228600" algn="l" defTabSz="914400">
              <a:lnSpc>
                <a:spcPct val="100000"/>
              </a:lnSpc>
              <a:spcBef>
                <a:spcPts val="1500"/>
              </a:spcBef>
              <a:buClr>
                <a:srgbClr val="3C4743"/>
              </a:buClr>
              <a:buFont typeface="Wingdings"/>
              <a:buChar char="§"/>
            </a:pPr>
            <a:r>
              <a:rPr lang="es-ES" b="1" i="1" noProof="1"/>
              <a:t>Problemas </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1"/>
              <a:t>¿Qué es? </a:t>
            </a:r>
          </a:p>
        </p:txBody>
      </p:sp>
      <p:sp>
        <p:nvSpPr>
          <p:cNvPr id="3" name="Marcador de contenido 2"/>
          <p:cNvSpPr>
            <a:spLocks noGrp="1"/>
          </p:cNvSpPr>
          <p:nvPr>
            <p:ph idx="1"/>
          </p:nvPr>
        </p:nvSpPr>
        <p:spPr/>
        <p:txBody>
          <a:bodyPr>
            <a:normAutofit fontScale="92500" lnSpcReduction="20000"/>
          </a:bodyPr>
          <a:lstStyle/>
          <a:p>
            <a:endParaRPr lang="es-MX" dirty="0"/>
          </a:p>
          <a:p>
            <a:pPr>
              <a:lnSpc>
                <a:spcPts val="3200"/>
              </a:lnSpc>
            </a:pPr>
            <a:r>
              <a:rPr lang="es-MX" dirty="0"/>
              <a:t>El </a:t>
            </a:r>
            <a:r>
              <a:rPr lang="es-MX" i="1" dirty="0"/>
              <a:t>semiconductor complementario de óxido metálico</a:t>
            </a:r>
            <a:r>
              <a:rPr lang="es-MX" dirty="0"/>
              <a:t> o </a:t>
            </a:r>
            <a:r>
              <a:rPr lang="es-MX" i="1" dirty="0" err="1"/>
              <a:t>complementary</a:t>
            </a:r>
            <a:r>
              <a:rPr lang="es-MX" i="1" dirty="0"/>
              <a:t> metal-oxide-semiconductor</a:t>
            </a:r>
            <a:r>
              <a:rPr lang="es-MX" dirty="0"/>
              <a:t> (CMOS) es una de las </a:t>
            </a:r>
            <a:r>
              <a:rPr lang="es-MX" b="1" dirty="0"/>
              <a:t>familias lógicas</a:t>
            </a:r>
            <a:r>
              <a:rPr lang="es-MX" dirty="0"/>
              <a:t> empleadas en la fabricación de </a:t>
            </a:r>
            <a:r>
              <a:rPr lang="es-MX" b="1" dirty="0"/>
              <a:t>circuitos integrados</a:t>
            </a:r>
            <a:r>
              <a:rPr lang="es-MX" dirty="0"/>
              <a:t>. </a:t>
            </a:r>
          </a:p>
          <a:p>
            <a:pPr>
              <a:lnSpc>
                <a:spcPts val="3200"/>
              </a:lnSpc>
            </a:pPr>
            <a:r>
              <a:rPr lang="es-MX" dirty="0"/>
              <a:t>En la actualidad, la mayoría de los circuitos integrados que se fabrican usan la tecnología CMOS. Esto incluye </a:t>
            </a:r>
            <a:r>
              <a:rPr lang="es-MX" b="1" dirty="0"/>
              <a:t>microprocesadores</a:t>
            </a:r>
            <a:r>
              <a:rPr lang="es-MX" dirty="0"/>
              <a:t>, memorias, procesadores digitales de señales y muchos otros tipos de circuitos integrados </a:t>
            </a:r>
            <a:r>
              <a:rPr lang="es-MX" b="1" dirty="0"/>
              <a:t>digitales</a:t>
            </a:r>
            <a:r>
              <a:rPr lang="es-MX" dirty="0"/>
              <a:t> de consumo considerablemente bajo.</a:t>
            </a:r>
          </a:p>
          <a:p>
            <a:pPr marL="0" indent="0">
              <a:buNone/>
            </a:pPr>
            <a:endParaRPr lang="es-MX" dirty="0"/>
          </a:p>
        </p:txBody>
      </p:sp>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Características </a:t>
            </a:r>
          </a:p>
        </p:txBody>
      </p:sp>
      <p:sp>
        <p:nvSpPr>
          <p:cNvPr id="3" name="Marcador de contenido 2"/>
          <p:cNvSpPr>
            <a:spLocks noGrp="1"/>
          </p:cNvSpPr>
          <p:nvPr>
            <p:ph idx="1"/>
          </p:nvPr>
        </p:nvSpPr>
        <p:spPr/>
        <p:txBody>
          <a:bodyPr>
            <a:normAutofit fontScale="77500" lnSpcReduction="20000"/>
          </a:bodyPr>
          <a:lstStyle/>
          <a:p>
            <a:pPr>
              <a:lnSpc>
                <a:spcPts val="3200"/>
              </a:lnSpc>
            </a:pPr>
            <a:endParaRPr lang="es-MX" dirty="0"/>
          </a:p>
          <a:p>
            <a:pPr>
              <a:lnSpc>
                <a:spcPts val="3200"/>
              </a:lnSpc>
            </a:pPr>
            <a:r>
              <a:rPr lang="es-MX" dirty="0"/>
              <a:t>Fue desarrollada por </a:t>
            </a:r>
            <a:r>
              <a:rPr lang="es-MX" b="1" dirty="0" err="1"/>
              <a:t>Wanlass</a:t>
            </a:r>
            <a:r>
              <a:rPr lang="es-MX" dirty="0"/>
              <a:t> y </a:t>
            </a:r>
            <a:r>
              <a:rPr lang="es-MX" b="1" dirty="0"/>
              <a:t>Sah</a:t>
            </a:r>
            <a:r>
              <a:rPr lang="es-MX" dirty="0"/>
              <a:t>,</a:t>
            </a:r>
            <a:r>
              <a:rPr lang="es-MX" baseline="30000" dirty="0"/>
              <a:t> </a:t>
            </a:r>
            <a:r>
              <a:rPr lang="es-MX" dirty="0"/>
              <a:t> de </a:t>
            </a:r>
            <a:r>
              <a:rPr lang="es-MX" i="1" dirty="0"/>
              <a:t>Fairchild Semiconductor</a:t>
            </a:r>
            <a:r>
              <a:rPr lang="es-MX" dirty="0"/>
              <a:t>, a principios de los años 1960. Sin embargo, su introducción comercial se debe a </a:t>
            </a:r>
            <a:r>
              <a:rPr lang="es-MX" i="1" dirty="0"/>
              <a:t>RCA</a:t>
            </a:r>
            <a:r>
              <a:rPr lang="es-MX" dirty="0"/>
              <a:t>, con su famosa familia lógica </a:t>
            </a:r>
            <a:r>
              <a:rPr lang="es-MX" i="1" dirty="0"/>
              <a:t>CD4000</a:t>
            </a:r>
            <a:r>
              <a:rPr lang="es-MX" dirty="0"/>
              <a:t>.</a:t>
            </a:r>
          </a:p>
          <a:p>
            <a:pPr>
              <a:lnSpc>
                <a:spcPts val="3200"/>
              </a:lnSpc>
            </a:pPr>
            <a:r>
              <a:rPr lang="es-MX" dirty="0"/>
              <a:t>Es la tecnología </a:t>
            </a:r>
            <a:r>
              <a:rPr lang="es-MX" b="1" dirty="0"/>
              <a:t>más usada </a:t>
            </a:r>
            <a:r>
              <a:rPr lang="es-MX" dirty="0"/>
              <a:t>para la fabricación de circuitos integrados.</a:t>
            </a:r>
          </a:p>
          <a:p>
            <a:pPr>
              <a:lnSpc>
                <a:spcPts val="3200"/>
              </a:lnSpc>
            </a:pPr>
            <a:r>
              <a:rPr lang="es-MX" dirty="0"/>
              <a:t>Consumen </a:t>
            </a:r>
            <a:r>
              <a:rPr lang="es-MX" b="1" dirty="0"/>
              <a:t>poca potencia </a:t>
            </a:r>
            <a:r>
              <a:rPr lang="es-MX" dirty="0"/>
              <a:t>y pueden fabricarse en gran escala dentro de los chips.</a:t>
            </a:r>
          </a:p>
          <a:p>
            <a:pPr>
              <a:lnSpc>
                <a:spcPts val="3200"/>
              </a:lnSpc>
            </a:pPr>
            <a:r>
              <a:rPr lang="es-ES" dirty="0"/>
              <a:t>Su rango va de </a:t>
            </a:r>
            <a:r>
              <a:rPr lang="es-ES" b="1" dirty="0"/>
              <a:t>2V </a:t>
            </a:r>
            <a:r>
              <a:rPr lang="es-ES" dirty="0"/>
              <a:t>a </a:t>
            </a:r>
            <a:r>
              <a:rPr lang="es-ES" b="1" dirty="0"/>
              <a:t>6V </a:t>
            </a:r>
            <a:r>
              <a:rPr lang="es-ES" dirty="0"/>
              <a:t>para los </a:t>
            </a:r>
            <a:r>
              <a:rPr lang="es-ES" i="1" dirty="0"/>
              <a:t>74HC</a:t>
            </a:r>
            <a:r>
              <a:rPr lang="es-ES" dirty="0"/>
              <a:t> y </a:t>
            </a:r>
            <a:r>
              <a:rPr lang="es-ES" i="1" dirty="0"/>
              <a:t>74HCT</a:t>
            </a:r>
            <a:r>
              <a:rPr lang="es-ES" dirty="0"/>
              <a:t>.</a:t>
            </a:r>
            <a:endParaRPr lang="es-MX" dirty="0"/>
          </a:p>
          <a:p>
            <a:endParaRPr lang="es-MX" dirty="0"/>
          </a:p>
        </p:txBody>
      </p:sp>
    </p:spTree>
    <p:extLst>
      <p:ext uri="{BB962C8B-B14F-4D97-AF65-F5344CB8AC3E}">
        <p14:creationId xmlns:p14="http://schemas.microsoft.com/office/powerpoint/2010/main" val="146898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Tipos</a:t>
            </a:r>
          </a:p>
        </p:txBody>
      </p:sp>
      <p:sp>
        <p:nvSpPr>
          <p:cNvPr id="3" name="Marcador de contenido 2"/>
          <p:cNvSpPr>
            <a:spLocks noGrp="1"/>
          </p:cNvSpPr>
          <p:nvPr>
            <p:ph idx="1"/>
          </p:nvPr>
        </p:nvSpPr>
        <p:spPr>
          <a:xfrm>
            <a:off x="1010847" y="2182584"/>
            <a:ext cx="5083629" cy="3986213"/>
          </a:xfrm>
        </p:spPr>
        <p:txBody>
          <a:bodyPr>
            <a:normAutofit fontScale="92500"/>
          </a:bodyPr>
          <a:lstStyle/>
          <a:p>
            <a:r>
              <a:rPr lang="es-MX" b="1" dirty="0"/>
              <a:t>CMOS analógicos</a:t>
            </a:r>
            <a:r>
              <a:rPr lang="es-MX" dirty="0"/>
              <a:t>:</a:t>
            </a:r>
          </a:p>
          <a:p>
            <a:pPr lvl="1">
              <a:lnSpc>
                <a:spcPts val="2900"/>
              </a:lnSpc>
            </a:pPr>
            <a:r>
              <a:rPr lang="es-MX" dirty="0"/>
              <a:t>Son utilizados debido a dos características importantes: </a:t>
            </a:r>
            <a:r>
              <a:rPr lang="es-MX" b="1" dirty="0"/>
              <a:t>Alta Impedancia de Entrada</a:t>
            </a:r>
            <a:r>
              <a:rPr lang="es-MX" dirty="0"/>
              <a:t> y </a:t>
            </a:r>
            <a:r>
              <a:rPr lang="es-MX" b="1" dirty="0"/>
              <a:t>Baja Resistencia de Canal.</a:t>
            </a:r>
          </a:p>
          <a:p>
            <a:pPr lvl="1">
              <a:lnSpc>
                <a:spcPts val="2900"/>
              </a:lnSpc>
            </a:pPr>
            <a:r>
              <a:rPr lang="es-MX" dirty="0"/>
              <a:t>La puerta de un transistor MOS </a:t>
            </a:r>
            <a:r>
              <a:rPr lang="es-MX" b="1" dirty="0"/>
              <a:t>NO </a:t>
            </a:r>
            <a:r>
              <a:rPr lang="es-MX" dirty="0"/>
              <a:t>tiene corriente de polarización.</a:t>
            </a:r>
          </a:p>
          <a:p>
            <a:pPr lvl="1">
              <a:lnSpc>
                <a:spcPts val="2900"/>
              </a:lnSpc>
            </a:pPr>
            <a:r>
              <a:rPr lang="es-MX" dirty="0"/>
              <a:t>Un MOS saturado se comporta como una </a:t>
            </a:r>
            <a:r>
              <a:rPr lang="es-MX" b="1" dirty="0"/>
              <a:t>resistencia</a:t>
            </a:r>
            <a:r>
              <a:rPr lang="es-MX" dirty="0"/>
              <a:t> cuyo valor depende de la superficie del transistor. </a:t>
            </a:r>
          </a:p>
        </p:txBody>
      </p:sp>
      <p:sp>
        <p:nvSpPr>
          <p:cNvPr id="4" name="Marcador de contenido 2"/>
          <p:cNvSpPr txBox="1">
            <a:spLocks/>
          </p:cNvSpPr>
          <p:nvPr/>
        </p:nvSpPr>
        <p:spPr>
          <a:xfrm>
            <a:off x="6096000" y="2190749"/>
            <a:ext cx="5170714" cy="412296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s-MX" sz="2400" b="1" dirty="0"/>
              <a:t>CMOS y Bipolar:</a:t>
            </a:r>
          </a:p>
          <a:p>
            <a:pPr lvl="1">
              <a:lnSpc>
                <a:spcPts val="2900"/>
              </a:lnSpc>
            </a:pPr>
            <a:r>
              <a:rPr lang="es-MX" sz="2200" dirty="0"/>
              <a:t>Permite mantener la </a:t>
            </a:r>
            <a:r>
              <a:rPr lang="es-MX" sz="2200" b="1" dirty="0"/>
              <a:t>velocidad</a:t>
            </a:r>
            <a:r>
              <a:rPr lang="es-MX" sz="2200" dirty="0"/>
              <a:t> y </a:t>
            </a:r>
            <a:r>
              <a:rPr lang="es-MX" sz="2200" b="1" dirty="0"/>
              <a:t>precisión</a:t>
            </a:r>
            <a:r>
              <a:rPr lang="es-MX" sz="2200" dirty="0"/>
              <a:t> de los circuitos bipolares, pero con la alta impedancia de entrada y márgenes de tensión CMOS en circuitos analógicos.</a:t>
            </a:r>
          </a:p>
          <a:p>
            <a:pPr lvl="1">
              <a:lnSpc>
                <a:spcPts val="2900"/>
              </a:lnSpc>
            </a:pPr>
            <a:r>
              <a:rPr lang="es-MX" sz="2200" dirty="0"/>
              <a:t>En circuitos digitales, se corta las líneas de corriente entre alimentación y masa de un circuito bipolar, ya que este se maneja por </a:t>
            </a:r>
            <a:r>
              <a:rPr lang="es-MX" sz="2200" b="1" dirty="0"/>
              <a:t>corriente</a:t>
            </a:r>
            <a:r>
              <a:rPr lang="es-MX" sz="2200" dirty="0"/>
              <a:t>, mientras que el MOS por </a:t>
            </a:r>
            <a:r>
              <a:rPr lang="es-MX" sz="2200" b="1" dirty="0"/>
              <a:t>tensión</a:t>
            </a:r>
            <a:r>
              <a:rPr lang="es-MX" sz="2200" dirty="0"/>
              <a:t>.</a:t>
            </a:r>
          </a:p>
        </p:txBody>
      </p:sp>
    </p:spTree>
    <p:extLst>
      <p:ext uri="{BB962C8B-B14F-4D97-AF65-F5344CB8AC3E}">
        <p14:creationId xmlns:p14="http://schemas.microsoft.com/office/powerpoint/2010/main" val="287608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Principio de Funcionamiento </a:t>
            </a:r>
            <a:endParaRPr lang="es-MX" dirty="0"/>
          </a:p>
        </p:txBody>
      </p:sp>
      <p:sp>
        <p:nvSpPr>
          <p:cNvPr id="3" name="Marcador de contenido 2"/>
          <p:cNvSpPr>
            <a:spLocks noGrp="1"/>
          </p:cNvSpPr>
          <p:nvPr>
            <p:ph idx="1"/>
          </p:nvPr>
        </p:nvSpPr>
        <p:spPr/>
        <p:txBody>
          <a:bodyPr/>
          <a:lstStyle/>
          <a:p>
            <a:pPr>
              <a:lnSpc>
                <a:spcPts val="3200"/>
              </a:lnSpc>
            </a:pPr>
            <a:endParaRPr lang="es-ES" dirty="0"/>
          </a:p>
          <a:p>
            <a:pPr>
              <a:lnSpc>
                <a:spcPts val="3200"/>
              </a:lnSpc>
            </a:pPr>
            <a:r>
              <a:rPr lang="es-ES" dirty="0"/>
              <a:t>En un circuito CMOS, la función lógica se implementa por </a:t>
            </a:r>
            <a:r>
              <a:rPr lang="es-ES" b="1" dirty="0"/>
              <a:t>duplicado</a:t>
            </a:r>
            <a:r>
              <a:rPr lang="es-ES" dirty="0"/>
              <a:t> mediante dos circuitos: uno basado exclusivamente en transistores </a:t>
            </a:r>
            <a:r>
              <a:rPr lang="es-ES" i="1" dirty="0" err="1"/>
              <a:t>pMOS</a:t>
            </a:r>
            <a:r>
              <a:rPr lang="es-ES" dirty="0"/>
              <a:t>, y otro basado exclusivamente en transistores </a:t>
            </a:r>
            <a:r>
              <a:rPr lang="es-ES" i="1" dirty="0" err="1"/>
              <a:t>nMOS</a:t>
            </a:r>
            <a:r>
              <a:rPr lang="es-ES" i="1" dirty="0"/>
              <a:t>.</a:t>
            </a:r>
            <a:endParaRPr lang="es-MX" i="1" dirty="0"/>
          </a:p>
        </p:txBody>
      </p:sp>
    </p:spTree>
    <p:extLst>
      <p:ext uri="{BB962C8B-B14F-4D97-AF65-F5344CB8AC3E}">
        <p14:creationId xmlns:p14="http://schemas.microsoft.com/office/powerpoint/2010/main" val="251377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Pasos para la fabricación de un dispositivo CMOS	</a:t>
            </a:r>
            <a:endParaRPr lang="es-MX" dirty="0"/>
          </a:p>
        </p:txBody>
      </p:sp>
      <p:sp>
        <p:nvSpPr>
          <p:cNvPr id="3" name="Marcador de contenido 2"/>
          <p:cNvSpPr>
            <a:spLocks noGrp="1"/>
          </p:cNvSpPr>
          <p:nvPr>
            <p:ph idx="1"/>
          </p:nvPr>
        </p:nvSpPr>
        <p:spPr/>
        <p:txBody>
          <a:bodyPr/>
          <a:lstStyle/>
          <a:p>
            <a:endParaRPr lang="es-ES" dirty="0"/>
          </a:p>
          <a:p>
            <a:r>
              <a:rPr lang="es-ES" b="1" i="1" dirty="0" err="1"/>
              <a:t>Óxidación</a:t>
            </a:r>
            <a:endParaRPr lang="es-ES" b="1" i="1" dirty="0"/>
          </a:p>
          <a:p>
            <a:r>
              <a:rPr lang="es-ES" b="1" i="1" dirty="0"/>
              <a:t>Eliminación de </a:t>
            </a:r>
            <a:r>
              <a:rPr lang="es-ES" b="1" i="1" dirty="0" err="1"/>
              <a:t>fotoresistencia</a:t>
            </a:r>
            <a:endParaRPr lang="es-ES" b="1" i="1" dirty="0"/>
          </a:p>
          <a:p>
            <a:r>
              <a:rPr lang="es-ES" b="1" i="1" dirty="0" err="1"/>
              <a:t>Eliminiación</a:t>
            </a:r>
            <a:r>
              <a:rPr lang="es-ES" b="1" i="1" dirty="0"/>
              <a:t> de </a:t>
            </a:r>
            <a:r>
              <a:rPr lang="es-ES" b="1" i="1" dirty="0" err="1"/>
              <a:t>öxido</a:t>
            </a:r>
            <a:r>
              <a:rPr lang="es-ES" b="1" i="1" dirty="0"/>
              <a:t> </a:t>
            </a:r>
          </a:p>
          <a:p>
            <a:r>
              <a:rPr lang="es-ES" b="1" i="1" dirty="0"/>
              <a:t>Deposición de metal </a:t>
            </a:r>
          </a:p>
          <a:p>
            <a:r>
              <a:rPr lang="es-ES" b="1" i="1" dirty="0"/>
              <a:t>Corte de la oblea</a:t>
            </a:r>
          </a:p>
          <a:p>
            <a:r>
              <a:rPr lang="es-ES" b="1" i="1" dirty="0"/>
              <a:t>Encapsulado</a:t>
            </a:r>
            <a:endParaRPr lang="es-MX" b="1" i="1" dirty="0"/>
          </a:p>
        </p:txBody>
      </p:sp>
    </p:spTree>
    <p:extLst>
      <p:ext uri="{BB962C8B-B14F-4D97-AF65-F5344CB8AC3E}">
        <p14:creationId xmlns:p14="http://schemas.microsoft.com/office/powerpoint/2010/main" val="46416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Ventajas e inconvenientes	</a:t>
            </a:r>
            <a:endParaRPr lang="es-MX" dirty="0"/>
          </a:p>
        </p:txBody>
      </p:sp>
      <p:sp>
        <p:nvSpPr>
          <p:cNvPr id="3" name="Marcador de contenido 2"/>
          <p:cNvSpPr>
            <a:spLocks noGrp="1"/>
          </p:cNvSpPr>
          <p:nvPr>
            <p:ph idx="1"/>
          </p:nvPr>
        </p:nvSpPr>
        <p:spPr>
          <a:xfrm>
            <a:off x="1280160" y="2190749"/>
            <a:ext cx="4032069" cy="3986213"/>
          </a:xfrm>
        </p:spPr>
        <p:txBody>
          <a:bodyPr/>
          <a:lstStyle/>
          <a:p>
            <a:pPr marL="0" indent="0">
              <a:buNone/>
            </a:pPr>
            <a:r>
              <a:rPr lang="es-ES" b="1" dirty="0"/>
              <a:t>Ventajas:</a:t>
            </a:r>
          </a:p>
          <a:p>
            <a:pPr>
              <a:lnSpc>
                <a:spcPts val="3200"/>
              </a:lnSpc>
            </a:pPr>
            <a:r>
              <a:rPr lang="es-ES" dirty="0"/>
              <a:t>Los circuitos CMOS son </a:t>
            </a:r>
            <a:r>
              <a:rPr lang="es-ES" b="1" dirty="0"/>
              <a:t>sencillos</a:t>
            </a:r>
            <a:r>
              <a:rPr lang="es-ES" dirty="0"/>
              <a:t> de diseñar </a:t>
            </a:r>
          </a:p>
          <a:p>
            <a:pPr>
              <a:lnSpc>
                <a:spcPts val="3200"/>
              </a:lnSpc>
            </a:pPr>
            <a:r>
              <a:rPr lang="es-ES" b="1" dirty="0"/>
              <a:t>Bajo consumo</a:t>
            </a:r>
            <a:r>
              <a:rPr lang="es-ES" dirty="0"/>
              <a:t> de potencia estática</a:t>
            </a:r>
          </a:p>
          <a:p>
            <a:pPr>
              <a:lnSpc>
                <a:spcPts val="3200"/>
              </a:lnSpc>
            </a:pPr>
            <a:r>
              <a:rPr lang="es-ES" dirty="0"/>
              <a:t>Son</a:t>
            </a:r>
            <a:r>
              <a:rPr lang="es-ES" b="1" dirty="0"/>
              <a:t> robustos </a:t>
            </a:r>
            <a:r>
              <a:rPr lang="es-ES" dirty="0"/>
              <a:t>frente a ruido o degradación de señal </a:t>
            </a:r>
          </a:p>
          <a:p>
            <a:endParaRPr lang="es-ES" dirty="0"/>
          </a:p>
          <a:p>
            <a:endParaRPr lang="es-ES" dirty="0"/>
          </a:p>
        </p:txBody>
      </p:sp>
      <p:sp>
        <p:nvSpPr>
          <p:cNvPr id="4" name="Marcador de contenido 2"/>
          <p:cNvSpPr txBox="1">
            <a:spLocks/>
          </p:cNvSpPr>
          <p:nvPr/>
        </p:nvSpPr>
        <p:spPr>
          <a:xfrm>
            <a:off x="6374674" y="2190748"/>
            <a:ext cx="4032069" cy="398621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s-ES" b="1" dirty="0"/>
              <a:t>Inconvenientes:</a:t>
            </a:r>
          </a:p>
          <a:p>
            <a:pPr>
              <a:lnSpc>
                <a:spcPts val="3200"/>
              </a:lnSpc>
            </a:pPr>
            <a:r>
              <a:rPr lang="es-ES" dirty="0"/>
              <a:t>Son </a:t>
            </a:r>
            <a:r>
              <a:rPr lang="es-ES" b="1" dirty="0"/>
              <a:t>vulnerables</a:t>
            </a:r>
            <a:r>
              <a:rPr lang="es-ES" dirty="0"/>
              <a:t> a </a:t>
            </a:r>
            <a:r>
              <a:rPr lang="es-ES" i="1" dirty="0" err="1"/>
              <a:t>latch</a:t>
            </a:r>
            <a:r>
              <a:rPr lang="es-ES" i="1" dirty="0"/>
              <a:t>-up</a:t>
            </a:r>
          </a:p>
          <a:p>
            <a:pPr>
              <a:lnSpc>
                <a:spcPts val="3200"/>
              </a:lnSpc>
            </a:pPr>
            <a:r>
              <a:rPr lang="es-ES" dirty="0"/>
              <a:t>La velocidad de estos circuitos es comparativamente </a:t>
            </a:r>
            <a:r>
              <a:rPr lang="es-ES" b="1" dirty="0"/>
              <a:t>menor</a:t>
            </a:r>
            <a:r>
              <a:rPr lang="es-ES" dirty="0"/>
              <a:t> a otras familias lógicas</a:t>
            </a:r>
          </a:p>
          <a:p>
            <a:pPr>
              <a:lnSpc>
                <a:spcPts val="3200"/>
              </a:lnSpc>
            </a:pPr>
            <a:r>
              <a:rPr lang="es-ES" dirty="0"/>
              <a:t>Las corrientes </a:t>
            </a:r>
            <a:r>
              <a:rPr lang="es-ES" b="1" dirty="0"/>
              <a:t>parásitas </a:t>
            </a:r>
            <a:r>
              <a:rPr lang="es-ES" dirty="0"/>
              <a:t>empiezan a ser comparables a las corrientes </a:t>
            </a:r>
            <a:r>
              <a:rPr lang="es-ES" b="1" dirty="0"/>
              <a:t>dinámicas</a:t>
            </a:r>
          </a:p>
          <a:p>
            <a:endParaRPr lang="es-ES" i="1" dirty="0"/>
          </a:p>
          <a:p>
            <a:endParaRPr lang="es-ES" dirty="0"/>
          </a:p>
        </p:txBody>
      </p:sp>
    </p:spTree>
    <p:extLst>
      <p:ext uri="{BB962C8B-B14F-4D97-AF65-F5344CB8AC3E}">
        <p14:creationId xmlns:p14="http://schemas.microsoft.com/office/powerpoint/2010/main" val="219227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abelotodo.org/informatica/imagenes/sisdigita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8934" y="2582274"/>
            <a:ext cx="7626462" cy="444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47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Problemas </a:t>
            </a:r>
            <a:endParaRPr lang="es-MX" dirty="0"/>
          </a:p>
        </p:txBody>
      </p:sp>
      <p:sp>
        <p:nvSpPr>
          <p:cNvPr id="3" name="Marcador de contenido 2"/>
          <p:cNvSpPr>
            <a:spLocks noGrp="1"/>
          </p:cNvSpPr>
          <p:nvPr>
            <p:ph idx="1"/>
          </p:nvPr>
        </p:nvSpPr>
        <p:spPr/>
        <p:txBody>
          <a:bodyPr/>
          <a:lstStyle/>
          <a:p>
            <a:endParaRPr lang="es-ES" dirty="0"/>
          </a:p>
          <a:p>
            <a:pPr>
              <a:lnSpc>
                <a:spcPts val="3200"/>
              </a:lnSpc>
            </a:pPr>
            <a:r>
              <a:rPr lang="es-ES" b="1" dirty="0"/>
              <a:t>Sensibilidad a las cargas estáticas:</a:t>
            </a:r>
          </a:p>
          <a:p>
            <a:pPr lvl="1">
              <a:lnSpc>
                <a:spcPts val="3200"/>
              </a:lnSpc>
            </a:pPr>
            <a:r>
              <a:rPr lang="es-ES" dirty="0"/>
              <a:t>Históricamente, este problema se ha resuelto mediante protecciones en las entradas del circuito.</a:t>
            </a:r>
          </a:p>
          <a:p>
            <a:pPr>
              <a:lnSpc>
                <a:spcPts val="3200"/>
              </a:lnSpc>
            </a:pPr>
            <a:r>
              <a:rPr lang="es-ES" b="1" i="1" dirty="0" err="1"/>
              <a:t>Latch</a:t>
            </a:r>
            <a:r>
              <a:rPr lang="es-ES" b="1" i="1" dirty="0"/>
              <a:t>-up:</a:t>
            </a:r>
          </a:p>
          <a:p>
            <a:pPr lvl="1">
              <a:lnSpc>
                <a:spcPts val="3200"/>
              </a:lnSpc>
            </a:pPr>
            <a:r>
              <a:rPr lang="es-ES" dirty="0"/>
              <a:t>Existencia de un tiristor parásito en la estructura CMOS que se dispara cuando la salida supera la alimentación.</a:t>
            </a:r>
            <a:endParaRPr lang="es-MX" dirty="0"/>
          </a:p>
        </p:txBody>
      </p:sp>
    </p:spTree>
    <p:extLst>
      <p:ext uri="{BB962C8B-B14F-4D97-AF65-F5344CB8AC3E}">
        <p14:creationId xmlns:p14="http://schemas.microsoft.com/office/powerpoint/2010/main" val="26132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Referencias bibliográficas</a:t>
            </a:r>
            <a:endParaRPr lang="es-MX" dirty="0"/>
          </a:p>
        </p:txBody>
      </p:sp>
      <p:sp>
        <p:nvSpPr>
          <p:cNvPr id="3" name="Marcador de contenido 2"/>
          <p:cNvSpPr>
            <a:spLocks noGrp="1"/>
          </p:cNvSpPr>
          <p:nvPr>
            <p:ph idx="1"/>
          </p:nvPr>
        </p:nvSpPr>
        <p:spPr/>
        <p:txBody>
          <a:bodyPr>
            <a:normAutofit fontScale="85000" lnSpcReduction="10000"/>
          </a:bodyPr>
          <a:lstStyle/>
          <a:p>
            <a:pPr>
              <a:lnSpc>
                <a:spcPts val="3200"/>
              </a:lnSpc>
            </a:pPr>
            <a:endParaRPr lang="es-MX" dirty="0"/>
          </a:p>
          <a:p>
            <a:pPr>
              <a:lnSpc>
                <a:spcPts val="3200"/>
              </a:lnSpc>
            </a:pPr>
            <a:r>
              <a:rPr lang="es-MX" i="1" dirty="0"/>
              <a:t>http://es.wikipedia.org/wiki/CMOS </a:t>
            </a:r>
          </a:p>
          <a:p>
            <a:pPr>
              <a:lnSpc>
                <a:spcPts val="3200"/>
              </a:lnSpc>
            </a:pPr>
            <a:r>
              <a:rPr lang="es-MX" i="1" dirty="0"/>
              <a:t>http://electronica.ugr.es/~amroldan/asignaturas/curso04-05/ftc/pdf/trab_familia_cmos.pdf </a:t>
            </a:r>
          </a:p>
          <a:p>
            <a:pPr>
              <a:lnSpc>
                <a:spcPts val="3200"/>
              </a:lnSpc>
            </a:pPr>
            <a:r>
              <a:rPr lang="es-MX" i="1" dirty="0"/>
              <a:t>http://colaboracion.uv.mx/areatecnica/JESUSG/digital/Diapositivas%20y%20notas% 20de%20clase/Tecnolog%C3%ADa_CMOS.pdf </a:t>
            </a:r>
          </a:p>
          <a:p>
            <a:pPr>
              <a:lnSpc>
                <a:spcPts val="3200"/>
              </a:lnSpc>
            </a:pPr>
            <a:r>
              <a:rPr lang="es-MX" i="1" dirty="0"/>
              <a:t>http://campusvirtual.utp.ac.pa/bibliotecavirtual/files/Tecnologia_CMOS_222.pdf</a:t>
            </a:r>
          </a:p>
        </p:txBody>
      </p:sp>
    </p:spTree>
    <p:extLst>
      <p:ext uri="{BB962C8B-B14F-4D97-AF65-F5344CB8AC3E}">
        <p14:creationId xmlns:p14="http://schemas.microsoft.com/office/powerpoint/2010/main" val="389056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787C21-5722-4820-9A44-F6501FC4A3E6}"/>
              </a:ext>
            </a:extLst>
          </p:cNvPr>
          <p:cNvSpPr>
            <a:spLocks noGrp="1"/>
          </p:cNvSpPr>
          <p:nvPr>
            <p:ph type="ctrTitle"/>
          </p:nvPr>
        </p:nvSpPr>
        <p:spPr>
          <a:xfrm>
            <a:off x="2332039" y="1449388"/>
            <a:ext cx="7527925" cy="2970212"/>
          </a:xfrm>
        </p:spPr>
        <p:txBody>
          <a:bodyPr/>
          <a:lstStyle/>
          <a:p>
            <a:pPr>
              <a:defRPr/>
            </a:pPr>
            <a:r>
              <a:rPr lang="es-MX" dirty="0">
                <a:solidFill>
                  <a:schemeClr val="bg1"/>
                </a:solidFill>
                <a:ea typeface="+mj-ea"/>
              </a:rPr>
              <a:t>Compuertas de 3 estados</a:t>
            </a:r>
          </a:p>
        </p:txBody>
      </p:sp>
      <p:sp>
        <p:nvSpPr>
          <p:cNvPr id="3" name="Subtítulo 2">
            <a:extLst>
              <a:ext uri="{FF2B5EF4-FFF2-40B4-BE49-F238E27FC236}">
                <a16:creationId xmlns:a16="http://schemas.microsoft.com/office/drawing/2014/main" xmlns="" id="{83CE8C35-1418-422F-9F8B-3E222739C6D1}"/>
              </a:ext>
            </a:extLst>
          </p:cNvPr>
          <p:cNvSpPr>
            <a:spLocks noGrp="1"/>
          </p:cNvSpPr>
          <p:nvPr>
            <p:ph type="subTitle" idx="1"/>
          </p:nvPr>
        </p:nvSpPr>
        <p:spPr>
          <a:xfrm>
            <a:off x="2332039" y="5281614"/>
            <a:ext cx="7527925" cy="434975"/>
          </a:xfrm>
        </p:spPr>
        <p:txBody>
          <a:bodyPr/>
          <a:lstStyle/>
          <a:p>
            <a:pPr eaLnBrk="1" fontAlgn="auto" hangingPunct="1">
              <a:buFont typeface="Wingdings 2" charset="2"/>
              <a:buNone/>
              <a:defRPr/>
            </a:pPr>
            <a:r>
              <a:rPr lang="es-MX" dirty="0"/>
              <a:t>SISTEMAS DIGITALES I</a:t>
            </a:r>
          </a:p>
        </p:txBody>
      </p:sp>
    </p:spTree>
    <p:extLst>
      <p:ext uri="{BB962C8B-B14F-4D97-AF65-F5344CB8AC3E}">
        <p14:creationId xmlns:p14="http://schemas.microsoft.com/office/powerpoint/2010/main" val="3577460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A1765F-F3A9-4965-AF46-9EE8349099BB}"/>
              </a:ext>
            </a:extLst>
          </p:cNvPr>
          <p:cNvSpPr>
            <a:spLocks noGrp="1"/>
          </p:cNvSpPr>
          <p:nvPr>
            <p:ph type="title"/>
          </p:nvPr>
        </p:nvSpPr>
        <p:spPr/>
        <p:txBody>
          <a:bodyPr/>
          <a:lstStyle/>
          <a:p>
            <a:pPr>
              <a:defRPr/>
            </a:pPr>
            <a:r>
              <a:rPr lang="es-MX" dirty="0">
                <a:solidFill>
                  <a:schemeClr val="bg1"/>
                </a:solidFill>
                <a:ea typeface="+mj-ea"/>
              </a:rPr>
              <a:t>¿Qué es una compuerta de 3 estados?</a:t>
            </a:r>
          </a:p>
        </p:txBody>
      </p:sp>
      <p:sp>
        <p:nvSpPr>
          <p:cNvPr id="3" name="Marcador de contenido 2">
            <a:extLst>
              <a:ext uri="{FF2B5EF4-FFF2-40B4-BE49-F238E27FC236}">
                <a16:creationId xmlns:a16="http://schemas.microsoft.com/office/drawing/2014/main" xmlns="" id="{2C8DABE1-C348-43FB-A86F-4AD057C1A456}"/>
              </a:ext>
            </a:extLst>
          </p:cNvPr>
          <p:cNvSpPr>
            <a:spLocks noGrp="1"/>
          </p:cNvSpPr>
          <p:nvPr>
            <p:ph idx="1"/>
          </p:nvPr>
        </p:nvSpPr>
        <p:spPr>
          <a:xfrm>
            <a:off x="2333625" y="2222501"/>
            <a:ext cx="7524750" cy="3636963"/>
          </a:xfrm>
        </p:spPr>
        <p:txBody>
          <a:bodyPr>
            <a:normAutofit lnSpcReduction="10000"/>
          </a:bodyPr>
          <a:lstStyle/>
          <a:p>
            <a:pPr eaLnBrk="1" fontAlgn="auto" hangingPunct="1">
              <a:buFont typeface="Wingdings 2" charset="2"/>
              <a:buChar char=""/>
              <a:defRPr/>
            </a:pPr>
            <a:r>
              <a:rPr lang="es-MX" dirty="0"/>
              <a:t>Las compuertas de 3 Estados presentan 3 estados de salidas diferentes: Un estado de bajo nivel (0), un estado de alto nivel (1), un estado de alta impedancia o estado flotante (Z).</a:t>
            </a:r>
          </a:p>
          <a:p>
            <a:pPr marL="0" indent="0">
              <a:buNone/>
              <a:defRPr/>
            </a:pPr>
            <a:r>
              <a:rPr lang="es-MX" dirty="0"/>
              <a:t>El estado 3 se basa en la alta impedancia que posee y por eso se lo conoce como estado de alta impedancia, dicha impedancia se comporta como circuito abierto, lo que conlleva a pensar que la salida esta desconectada y que el circuito no tendrá sentido lógico. Pero las compuertas de 3 estados poseen mas control en una entrada la cual puede dar a la compuerta en un estado de alta impedancia. Se debe saber que estas compuertas son capaces de ejecutar cualquier lógica convencional, como AND o NAND, pero la que mas comúnmente se usa es la compuerta buffer.</a:t>
            </a:r>
          </a:p>
        </p:txBody>
      </p:sp>
    </p:spTree>
    <p:extLst>
      <p:ext uri="{BB962C8B-B14F-4D97-AF65-F5344CB8AC3E}">
        <p14:creationId xmlns:p14="http://schemas.microsoft.com/office/powerpoint/2010/main" val="31466582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DE4462-95F8-4EE9-9782-AF381DBB5397}"/>
              </a:ext>
            </a:extLst>
          </p:cNvPr>
          <p:cNvSpPr>
            <a:spLocks noGrp="1"/>
          </p:cNvSpPr>
          <p:nvPr>
            <p:ph type="title"/>
          </p:nvPr>
        </p:nvSpPr>
        <p:spPr/>
        <p:txBody>
          <a:bodyPr/>
          <a:lstStyle/>
          <a:p>
            <a:pPr>
              <a:defRPr/>
            </a:pPr>
            <a:r>
              <a:rPr lang="es-MX" dirty="0">
                <a:solidFill>
                  <a:schemeClr val="bg1"/>
                </a:solidFill>
                <a:ea typeface="+mj-ea"/>
              </a:rPr>
              <a:t>Funcionamiento:</a:t>
            </a:r>
          </a:p>
        </p:txBody>
      </p:sp>
      <p:sp>
        <p:nvSpPr>
          <p:cNvPr id="3" name="Marcador de contenido 2">
            <a:extLst>
              <a:ext uri="{FF2B5EF4-FFF2-40B4-BE49-F238E27FC236}">
                <a16:creationId xmlns:a16="http://schemas.microsoft.com/office/drawing/2014/main" xmlns="" id="{120211EC-97E9-4858-BF41-F8B26665FF69}"/>
              </a:ext>
            </a:extLst>
          </p:cNvPr>
          <p:cNvSpPr>
            <a:spLocks noGrp="1"/>
          </p:cNvSpPr>
          <p:nvPr>
            <p:ph idx="1"/>
          </p:nvPr>
        </p:nvSpPr>
        <p:spPr>
          <a:xfrm>
            <a:off x="2309813" y="1476376"/>
            <a:ext cx="7524750" cy="3636963"/>
          </a:xfrm>
        </p:spPr>
        <p:txBody>
          <a:bodyPr/>
          <a:lstStyle/>
          <a:p>
            <a:pPr eaLnBrk="1" fontAlgn="auto" hangingPunct="1">
              <a:buFont typeface="Wingdings 2" charset="2"/>
              <a:buChar char=""/>
              <a:defRPr/>
            </a:pPr>
            <a:r>
              <a:rPr lang="es-MX" dirty="0"/>
              <a:t>La compuerta de 3 estados funciona normalmente cuando B1 se encuentra en estado alto. Su salida se corresponde con el valor de su entrada. Si B1 se encuentra en estado bajo, su salida se corresponde con el valor de su entrada. Si B1 se encuentra en su estado bajo, su salida cambiara al estado de alta impedancia independientemente del estado en que se encuentra su entrada.</a:t>
            </a:r>
          </a:p>
          <a:p>
            <a:pPr marL="0" indent="0">
              <a:buNone/>
              <a:defRPr/>
            </a:pPr>
            <a:endParaRPr lang="es-MX" dirty="0"/>
          </a:p>
        </p:txBody>
      </p:sp>
      <p:pic>
        <p:nvPicPr>
          <p:cNvPr id="16388" name="Imagen 3">
            <a:extLst>
              <a:ext uri="{FF2B5EF4-FFF2-40B4-BE49-F238E27FC236}">
                <a16:creationId xmlns:a16="http://schemas.microsoft.com/office/drawing/2014/main" xmlns="" id="{37E858EF-98AB-4105-B6E7-7B31D55D03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0389" y="4267201"/>
            <a:ext cx="599122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356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64E6D8E-3C44-4AE7-BFD6-DB30E133A22D}"/>
              </a:ext>
            </a:extLst>
          </p:cNvPr>
          <p:cNvSpPr>
            <a:spLocks noGrp="1"/>
          </p:cNvSpPr>
          <p:nvPr>
            <p:ph type="title"/>
          </p:nvPr>
        </p:nvSpPr>
        <p:spPr/>
        <p:txBody>
          <a:bodyPr/>
          <a:lstStyle/>
          <a:p>
            <a:pPr>
              <a:defRPr/>
            </a:pPr>
            <a:r>
              <a:rPr lang="es-MX" dirty="0">
                <a:solidFill>
                  <a:schemeClr val="bg1"/>
                </a:solidFill>
                <a:ea typeface="+mj-ea"/>
              </a:rPr>
              <a:t>Compuerta inversora de 3 estados</a:t>
            </a:r>
          </a:p>
        </p:txBody>
      </p:sp>
      <p:sp>
        <p:nvSpPr>
          <p:cNvPr id="3" name="Marcador de contenido 2">
            <a:extLst>
              <a:ext uri="{FF2B5EF4-FFF2-40B4-BE49-F238E27FC236}">
                <a16:creationId xmlns:a16="http://schemas.microsoft.com/office/drawing/2014/main" xmlns="" id="{7525F66E-5A94-4B83-917A-E9056FF3D347}"/>
              </a:ext>
            </a:extLst>
          </p:cNvPr>
          <p:cNvSpPr>
            <a:spLocks noGrp="1"/>
          </p:cNvSpPr>
          <p:nvPr>
            <p:ph idx="1"/>
          </p:nvPr>
        </p:nvSpPr>
        <p:spPr>
          <a:xfrm>
            <a:off x="2333625" y="2222501"/>
            <a:ext cx="7524750" cy="3636963"/>
          </a:xfrm>
        </p:spPr>
        <p:txBody>
          <a:bodyPr/>
          <a:lstStyle/>
          <a:p>
            <a:pPr eaLnBrk="1" fontAlgn="auto" hangingPunct="1">
              <a:buFont typeface="Wingdings 2" charset="2"/>
              <a:buChar char=""/>
              <a:defRPr/>
            </a:pPr>
            <a:r>
              <a:rPr lang="es-MX" dirty="0"/>
              <a:t>La compuerta inversora de tres estado funciona normalmente cuando B2 se encuentra en estado bajo. Su salida se corresponde con el valor de su entrada. Si B2 se encuentra en estado alto, su salida cambiará al estado de alta impedancia independientemente del estado en que se encuentre su entrada.</a:t>
            </a:r>
          </a:p>
          <a:p>
            <a:pPr marL="0" indent="0">
              <a:buNone/>
              <a:defRPr/>
            </a:pPr>
            <a:endParaRPr lang="es-MX" dirty="0"/>
          </a:p>
        </p:txBody>
      </p:sp>
      <p:pic>
        <p:nvPicPr>
          <p:cNvPr id="17412" name="Imagen 3">
            <a:extLst>
              <a:ext uri="{FF2B5EF4-FFF2-40B4-BE49-F238E27FC236}">
                <a16:creationId xmlns:a16="http://schemas.microsoft.com/office/drawing/2014/main" xmlns="" id="{8075298A-5C9F-42DB-B670-AB10B44226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4449763"/>
            <a:ext cx="36480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209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DF2FFE-6186-4085-8D15-4201BBBD2009}"/>
              </a:ext>
            </a:extLst>
          </p:cNvPr>
          <p:cNvSpPr>
            <a:spLocks noGrp="1"/>
          </p:cNvSpPr>
          <p:nvPr>
            <p:ph type="title"/>
          </p:nvPr>
        </p:nvSpPr>
        <p:spPr/>
        <p:txBody>
          <a:bodyPr/>
          <a:lstStyle/>
          <a:p>
            <a:pPr>
              <a:defRPr/>
            </a:pPr>
            <a:r>
              <a:rPr lang="es-MX" b="0" dirty="0">
                <a:ea typeface="+mj-ea"/>
              </a:rPr>
              <a:t/>
            </a:r>
            <a:br>
              <a:rPr lang="es-MX" b="0" dirty="0">
                <a:ea typeface="+mj-ea"/>
              </a:rPr>
            </a:br>
            <a:r>
              <a:rPr lang="es-MX" b="0" dirty="0">
                <a:ea typeface="+mj-ea"/>
              </a:rPr>
              <a:t/>
            </a:r>
            <a:br>
              <a:rPr lang="es-MX" b="0" dirty="0">
                <a:ea typeface="+mj-ea"/>
              </a:rPr>
            </a:br>
            <a:r>
              <a:rPr lang="es-MX" b="0" dirty="0">
                <a:ea typeface="+mj-ea"/>
              </a:rPr>
              <a:t/>
            </a:r>
            <a:br>
              <a:rPr lang="es-MX" b="0" dirty="0">
                <a:ea typeface="+mj-ea"/>
              </a:rPr>
            </a:br>
            <a:r>
              <a:rPr lang="es-MX" b="0" dirty="0">
                <a:ea typeface="+mj-ea"/>
              </a:rPr>
              <a:t/>
            </a:r>
            <a:br>
              <a:rPr lang="es-MX" b="0" dirty="0">
                <a:ea typeface="+mj-ea"/>
              </a:rPr>
            </a:br>
            <a:r>
              <a:rPr lang="es-MX" b="0" dirty="0">
                <a:ea typeface="+mj-ea"/>
              </a:rPr>
              <a:t/>
            </a:r>
            <a:br>
              <a:rPr lang="es-MX" b="0" dirty="0">
                <a:ea typeface="+mj-ea"/>
              </a:rPr>
            </a:br>
            <a:r>
              <a:rPr lang="es-MX" b="0" dirty="0">
                <a:ea typeface="+mj-ea"/>
              </a:rPr>
              <a:t/>
            </a:r>
            <a:br>
              <a:rPr lang="es-MX" b="0" dirty="0">
                <a:ea typeface="+mj-ea"/>
              </a:rPr>
            </a:br>
            <a:r>
              <a:rPr lang="es-MX" dirty="0">
                <a:solidFill>
                  <a:schemeClr val="bg1"/>
                </a:solidFill>
                <a:ea typeface="+mj-ea"/>
              </a:rPr>
              <a:t>Compuerta de 3 estados TTL</a:t>
            </a:r>
            <a:endParaRPr lang="es-MX" dirty="0">
              <a:ea typeface="+mj-ea"/>
            </a:endParaRPr>
          </a:p>
        </p:txBody>
      </p:sp>
      <p:sp>
        <p:nvSpPr>
          <p:cNvPr id="3" name="Marcador de contenido 2">
            <a:extLst>
              <a:ext uri="{FF2B5EF4-FFF2-40B4-BE49-F238E27FC236}">
                <a16:creationId xmlns:a16="http://schemas.microsoft.com/office/drawing/2014/main" xmlns="" id="{6A62565C-237A-4044-A02E-FA52947EA63E}"/>
              </a:ext>
            </a:extLst>
          </p:cNvPr>
          <p:cNvSpPr>
            <a:spLocks noGrp="1"/>
          </p:cNvSpPr>
          <p:nvPr>
            <p:ph idx="1"/>
          </p:nvPr>
        </p:nvSpPr>
        <p:spPr>
          <a:xfrm>
            <a:off x="2333625" y="2222501"/>
            <a:ext cx="7524750" cy="3636963"/>
          </a:xfrm>
        </p:spPr>
        <p:txBody>
          <a:bodyPr>
            <a:normAutofit fontScale="85000" lnSpcReduction="10000"/>
          </a:bodyPr>
          <a:lstStyle/>
          <a:p>
            <a:pPr eaLnBrk="1" fontAlgn="auto" hangingPunct="1">
              <a:buFont typeface="Wingdings 2" charset="2"/>
              <a:buChar char=""/>
              <a:defRPr/>
            </a:pPr>
            <a:r>
              <a:rPr lang="es-MX" dirty="0"/>
              <a:t>El circuito en estado Z se basa en bloquear los dos transistores de la salida Totem-Pole a la vez cuando se active la entrada de control.</a:t>
            </a:r>
          </a:p>
          <a:p>
            <a:pPr eaLnBrk="1" fontAlgn="auto" hangingPunct="1">
              <a:buFont typeface="Wingdings 2" charset="2"/>
              <a:buChar char=""/>
              <a:defRPr/>
            </a:pPr>
            <a:endParaRPr lang="es-MX" dirty="0"/>
          </a:p>
          <a:p>
            <a:pPr eaLnBrk="1" fontAlgn="auto" hangingPunct="1">
              <a:buFont typeface="Wingdings 2" charset="2"/>
              <a:buChar char=""/>
              <a:defRPr/>
            </a:pPr>
            <a:r>
              <a:rPr lang="es-MX" dirty="0"/>
              <a:t>La entrada B2 en alto, hace que el transistor T5 se corte; por lo tanto la corriente base colector de T5 satura los transistores T6 y T7.</a:t>
            </a:r>
          </a:p>
          <a:p>
            <a:pPr eaLnBrk="1" fontAlgn="auto" hangingPunct="1">
              <a:buFont typeface="Wingdings 2" charset="2"/>
              <a:buChar char=""/>
              <a:defRPr/>
            </a:pPr>
            <a:endParaRPr lang="es-MX" dirty="0"/>
          </a:p>
          <a:p>
            <a:pPr eaLnBrk="1" fontAlgn="auto" hangingPunct="1">
              <a:buFont typeface="Wingdings 2" charset="2"/>
              <a:buChar char=""/>
              <a:defRPr/>
            </a:pPr>
            <a:r>
              <a:rPr lang="es-MX" dirty="0"/>
              <a:t>El diodo D6 conduce y esto produce que los transistores de salida del circuito se corten, debido al potencial bajo en el emisor de T1 y el colector de T2.</a:t>
            </a:r>
          </a:p>
          <a:p>
            <a:pPr eaLnBrk="1" fontAlgn="auto" hangingPunct="1">
              <a:buFont typeface="Wingdings 2" charset="2"/>
              <a:buChar char=""/>
              <a:defRPr/>
            </a:pPr>
            <a:endParaRPr lang="es-MX" dirty="0"/>
          </a:p>
          <a:p>
            <a:pPr eaLnBrk="1" fontAlgn="auto" hangingPunct="1">
              <a:buFont typeface="Wingdings 2" charset="2"/>
              <a:buChar char=""/>
              <a:defRPr/>
            </a:pPr>
            <a:r>
              <a:rPr lang="es-MX" dirty="0"/>
              <a:t>La conducción de T1, bloquea a T2 y T4 no recibe corriente en la base, por lo que entra a estado de corte. De otro lado, el colector del transistor T2 queda a un potencial muy próximo a masa, llevando a T3 a corte.</a:t>
            </a:r>
          </a:p>
        </p:txBody>
      </p:sp>
    </p:spTree>
    <p:extLst>
      <p:ext uri="{BB962C8B-B14F-4D97-AF65-F5344CB8AC3E}">
        <p14:creationId xmlns:p14="http://schemas.microsoft.com/office/powerpoint/2010/main" val="38457317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a:t>universalidad de las compuertas </a:t>
            </a:r>
            <a:r>
              <a:rPr lang="es-MX" dirty="0" err="1"/>
              <a:t>nand</a:t>
            </a:r>
            <a:r>
              <a:rPr lang="es-MX" dirty="0"/>
              <a:t> y </a:t>
            </a:r>
            <a:r>
              <a:rPr lang="es-MX" dirty="0" err="1"/>
              <a:t>nor</a:t>
            </a:r>
            <a:endParaRPr lang="es-MX" dirty="0"/>
          </a:p>
        </p:txBody>
      </p:sp>
      <p:sp>
        <p:nvSpPr>
          <p:cNvPr id="3" name="Subtítulo 2"/>
          <p:cNvSpPr>
            <a:spLocks noGrp="1"/>
          </p:cNvSpPr>
          <p:nvPr>
            <p:ph type="subTitle" idx="1"/>
          </p:nvPr>
        </p:nvSpPr>
        <p:spPr/>
        <p:txBody>
          <a:bodyPr/>
          <a:lstStyle/>
          <a:p>
            <a:endParaRPr lang="es-MX" dirty="0"/>
          </a:p>
        </p:txBody>
      </p:sp>
    </p:spTree>
    <p:extLst>
      <p:ext uri="{BB962C8B-B14F-4D97-AF65-F5344CB8AC3E}">
        <p14:creationId xmlns:p14="http://schemas.microsoft.com/office/powerpoint/2010/main" val="2469823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universalidad de las compuertas </a:t>
            </a:r>
            <a:r>
              <a:rPr lang="es-MX" dirty="0" err="1"/>
              <a:t>nand</a:t>
            </a:r>
            <a:r>
              <a:rPr lang="es-MX" dirty="0"/>
              <a:t> y </a:t>
            </a:r>
            <a:r>
              <a:rPr lang="es-MX" dirty="0" err="1"/>
              <a:t>nor</a:t>
            </a:r>
            <a:endParaRPr lang="es-MX" dirty="0"/>
          </a:p>
        </p:txBody>
      </p:sp>
      <p:sp>
        <p:nvSpPr>
          <p:cNvPr id="3" name="Marcador de contenido 2"/>
          <p:cNvSpPr>
            <a:spLocks noGrp="1"/>
          </p:cNvSpPr>
          <p:nvPr>
            <p:ph idx="1"/>
          </p:nvPr>
        </p:nvSpPr>
        <p:spPr/>
        <p:txBody>
          <a:bodyPr>
            <a:normAutofit fontScale="92500" lnSpcReduction="10000"/>
          </a:bodyPr>
          <a:lstStyle/>
          <a:p>
            <a:endParaRPr lang="es-MX" dirty="0"/>
          </a:p>
          <a:p>
            <a:r>
              <a:rPr lang="es-MX" dirty="0"/>
              <a:t>      ANTECEDENTES     TEORICOS:</a:t>
            </a:r>
          </a:p>
          <a:p>
            <a:endParaRPr lang="es-MX" dirty="0"/>
          </a:p>
          <a:p>
            <a:r>
              <a:rPr lang="es-MX" dirty="0"/>
              <a:t>Los circuitos digitales con más frecuencia se construyen mediante compuertas NAND </a:t>
            </a:r>
            <a:r>
              <a:rPr lang="es-MX" i="1" dirty="0"/>
              <a:t>y   </a:t>
            </a:r>
            <a:r>
              <a:rPr lang="es-MX" dirty="0"/>
              <a:t>NOR que con compuertas OR Y AND. </a:t>
            </a:r>
            <a:r>
              <a:rPr lang="es-MX" i="1" dirty="0"/>
              <a:t>Las  </a:t>
            </a:r>
            <a:r>
              <a:rPr lang="es-MX" dirty="0"/>
              <a:t>compuertas NAND </a:t>
            </a:r>
            <a:r>
              <a:rPr lang="es-MX" i="1" dirty="0"/>
              <a:t>y    </a:t>
            </a:r>
            <a:r>
              <a:rPr lang="es-MX" dirty="0"/>
              <a:t>NOR son más </a:t>
            </a:r>
            <a:r>
              <a:rPr lang="es-MX" dirty="0" err="1"/>
              <a:t>faciles</a:t>
            </a:r>
            <a:r>
              <a:rPr lang="es-MX" dirty="0"/>
              <a:t> de fabricar con componentes electrónicos  </a:t>
            </a:r>
            <a:r>
              <a:rPr lang="es-MX" i="1" dirty="0"/>
              <a:t>y    </a:t>
            </a:r>
            <a:r>
              <a:rPr lang="es-MX" dirty="0"/>
              <a:t>son las compuertas básicas que se utilizan en todas Las familias de </a:t>
            </a:r>
            <a:r>
              <a:rPr lang="es-MX" dirty="0" err="1"/>
              <a:t>CI's</a:t>
            </a:r>
            <a:r>
              <a:rPr lang="es-MX" dirty="0"/>
              <a:t> de Lógica digital·. Debido a la importancia de Las compuertas NAND y   NOR en el diseño de circuitos digitales, se han desarrollado reglas Y procedimientos para la conversión de Las funciones booleanas </a:t>
            </a:r>
            <a:r>
              <a:rPr lang="es-MX" i="1" dirty="0"/>
              <a:t>dadas   </a:t>
            </a:r>
            <a:r>
              <a:rPr lang="es-MX" dirty="0"/>
              <a:t>en términos de ·compuertas AND, OR y NOT en diagramas </a:t>
            </a:r>
            <a:r>
              <a:rPr lang="pt-BR" dirty="0"/>
              <a:t>esquemáticos lógicos equivalentes NAND o NOR.</a:t>
            </a:r>
          </a:p>
          <a:p>
            <a:endParaRPr lang="es-MX" dirty="0"/>
          </a:p>
        </p:txBody>
      </p:sp>
    </p:spTree>
    <p:extLst>
      <p:ext uri="{BB962C8B-B14F-4D97-AF65-F5344CB8AC3E}">
        <p14:creationId xmlns:p14="http://schemas.microsoft.com/office/powerpoint/2010/main" val="2038135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EQUIVALENCIAS BASICAS CON COMPUERTAS NAND´S</a:t>
            </a:r>
          </a:p>
        </p:txBody>
      </p:sp>
      <p:pic>
        <p:nvPicPr>
          <p:cNvPr id="5" name="Marcador de contenido 4"/>
          <p:cNvPicPr>
            <a:picLocks noGrp="1" noChangeAspect="1"/>
          </p:cNvPicPr>
          <p:nvPr>
            <p:ph idx="1"/>
          </p:nvPr>
        </p:nvPicPr>
        <p:blipFill>
          <a:blip r:embed="rId2"/>
          <a:stretch>
            <a:fillRect/>
          </a:stretch>
        </p:blipFill>
        <p:spPr>
          <a:xfrm>
            <a:off x="2207604" y="2065867"/>
            <a:ext cx="7087818" cy="3649662"/>
          </a:xfrm>
          <a:prstGeom prst="rect">
            <a:avLst/>
          </a:prstGeom>
        </p:spPr>
      </p:pic>
    </p:spTree>
    <p:extLst>
      <p:ext uri="{BB962C8B-B14F-4D97-AF65-F5344CB8AC3E}">
        <p14:creationId xmlns:p14="http://schemas.microsoft.com/office/powerpoint/2010/main" val="37746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Sistemas Analógicos.</a:t>
            </a:r>
          </a:p>
        </p:txBody>
      </p:sp>
      <p:sp>
        <p:nvSpPr>
          <p:cNvPr id="3" name="Marcador de contenido 2"/>
          <p:cNvSpPr>
            <a:spLocks noGrp="1"/>
          </p:cNvSpPr>
          <p:nvPr>
            <p:ph idx="1"/>
          </p:nvPr>
        </p:nvSpPr>
        <p:spPr>
          <a:xfrm>
            <a:off x="1154954" y="2603500"/>
            <a:ext cx="8761413" cy="3957320"/>
          </a:xfrm>
        </p:spPr>
        <p:txBody>
          <a:bodyPr>
            <a:normAutofit/>
          </a:bodyPr>
          <a:lstStyle/>
          <a:p>
            <a:pPr marL="0" indent="0">
              <a:buNone/>
            </a:pPr>
            <a:r>
              <a:rPr lang="es-MX" sz="2800" dirty="0"/>
              <a:t>Aquellos cuyas variables toman valores continuos con el tiempo.</a:t>
            </a:r>
          </a:p>
          <a:p>
            <a:pPr marL="0" indent="0">
              <a:buNone/>
            </a:pPr>
            <a:r>
              <a:rPr lang="es-MX" sz="2800" dirty="0">
                <a:solidFill>
                  <a:srgbClr val="002060"/>
                </a:solidFill>
              </a:rPr>
              <a:t>Reflejo de lo que genera el usuario.</a:t>
            </a:r>
          </a:p>
          <a:p>
            <a:pPr marL="0" indent="0">
              <a:buNone/>
            </a:pPr>
            <a:r>
              <a:rPr lang="es-MX" sz="2800" dirty="0">
                <a:solidFill>
                  <a:srgbClr val="002060"/>
                </a:solidFill>
              </a:rPr>
              <a:t>Potencia media y de cresta.</a:t>
            </a:r>
          </a:p>
          <a:p>
            <a:pPr marL="0" indent="0">
              <a:buNone/>
            </a:pPr>
            <a:r>
              <a:rPr lang="es-MX" sz="2800" dirty="0">
                <a:solidFill>
                  <a:srgbClr val="002060"/>
                </a:solidFill>
              </a:rPr>
              <a:t>Un circuito del habla(no tan discreto).</a:t>
            </a:r>
          </a:p>
          <a:p>
            <a:pPr marL="0" indent="0">
              <a:buNone/>
            </a:pPr>
            <a:r>
              <a:rPr lang="es-MX" sz="2800" dirty="0">
                <a:solidFill>
                  <a:srgbClr val="002060"/>
                </a:solidFill>
              </a:rPr>
              <a:t>Variación continua con el tiempo.</a:t>
            </a:r>
          </a:p>
          <a:p>
            <a:pPr marL="0" indent="0">
              <a:buNone/>
            </a:pPr>
            <a:r>
              <a:rPr lang="es-MX" sz="2800" dirty="0" err="1">
                <a:solidFill>
                  <a:srgbClr val="002060"/>
                </a:solidFill>
              </a:rPr>
              <a:t>Envio</a:t>
            </a:r>
            <a:r>
              <a:rPr lang="es-MX" sz="2800" dirty="0">
                <a:solidFill>
                  <a:srgbClr val="002060"/>
                </a:solidFill>
              </a:rPr>
              <a:t> y recibimiento.</a:t>
            </a:r>
          </a:p>
          <a:p>
            <a:pPr marL="0" indent="0">
              <a:buNone/>
            </a:pPr>
            <a:endParaRPr lang="es-MX" sz="2800" dirty="0">
              <a:solidFill>
                <a:srgbClr val="002060"/>
              </a:solidFill>
            </a:endParaRPr>
          </a:p>
        </p:txBody>
      </p:sp>
    </p:spTree>
    <p:extLst>
      <p:ext uri="{BB962C8B-B14F-4D97-AF65-F5344CB8AC3E}">
        <p14:creationId xmlns:p14="http://schemas.microsoft.com/office/powerpoint/2010/main" val="4476903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EQUIVALENCIAS BASICAS CON COMPUERTAS </a:t>
            </a:r>
            <a:r>
              <a:rPr lang="es-MX" dirty="0" err="1"/>
              <a:t>NOR´s</a:t>
            </a:r>
            <a:endParaRPr lang="es-MX" dirty="0"/>
          </a:p>
        </p:txBody>
      </p:sp>
      <p:pic>
        <p:nvPicPr>
          <p:cNvPr id="4" name="Marcador de contenido 3"/>
          <p:cNvPicPr>
            <a:picLocks noGrp="1" noChangeAspect="1"/>
          </p:cNvPicPr>
          <p:nvPr>
            <p:ph idx="1"/>
          </p:nvPr>
        </p:nvPicPr>
        <p:blipFill>
          <a:blip r:embed="rId2"/>
          <a:stretch>
            <a:fillRect/>
          </a:stretch>
        </p:blipFill>
        <p:spPr>
          <a:xfrm>
            <a:off x="1875612" y="2141538"/>
            <a:ext cx="7751800" cy="3649662"/>
          </a:xfrm>
          <a:prstGeom prst="rect">
            <a:avLst/>
          </a:prstGeom>
        </p:spPr>
      </p:pic>
    </p:spTree>
    <p:extLst>
      <p:ext uri="{BB962C8B-B14F-4D97-AF65-F5344CB8AC3E}">
        <p14:creationId xmlns:p14="http://schemas.microsoft.com/office/powerpoint/2010/main" val="32613264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A85C9-8995-4CA5-AE65-9C24138DAEF4}"/>
              </a:ext>
            </a:extLst>
          </p:cNvPr>
          <p:cNvSpPr>
            <a:spLocks noGrp="1"/>
          </p:cNvSpPr>
          <p:nvPr>
            <p:ph type="title"/>
          </p:nvPr>
        </p:nvSpPr>
        <p:spPr/>
        <p:txBody>
          <a:bodyPr/>
          <a:lstStyle/>
          <a:p>
            <a:r>
              <a:rPr lang="es-MX" dirty="0"/>
              <a:t>Teoremas de </a:t>
            </a:r>
            <a:r>
              <a:rPr lang="es-MX" dirty="0" err="1"/>
              <a:t>boole</a:t>
            </a:r>
            <a:endParaRPr lang="es-MX" dirty="0"/>
          </a:p>
        </p:txBody>
      </p:sp>
      <p:pic>
        <p:nvPicPr>
          <p:cNvPr id="32" name="Content Placeholder 31">
            <a:extLst>
              <a:ext uri="{FF2B5EF4-FFF2-40B4-BE49-F238E27FC236}">
                <a16:creationId xmlns:a16="http://schemas.microsoft.com/office/drawing/2014/main" xmlns="" id="{A37CFB12-6ABB-4853-84A4-5D9ECE143530}"/>
              </a:ext>
            </a:extLst>
          </p:cNvPr>
          <p:cNvPicPr>
            <a:picLocks noGrp="1" noChangeAspect="1"/>
          </p:cNvPicPr>
          <p:nvPr>
            <p:ph idx="1"/>
          </p:nvPr>
        </p:nvPicPr>
        <p:blipFill>
          <a:blip r:embed="rId2"/>
          <a:stretch>
            <a:fillRect/>
          </a:stretch>
        </p:blipFill>
        <p:spPr>
          <a:xfrm>
            <a:off x="2191407" y="2207172"/>
            <a:ext cx="7094483" cy="4464564"/>
          </a:xfrm>
          <a:prstGeom prst="rect">
            <a:avLst/>
          </a:prstGeom>
        </p:spPr>
      </p:pic>
    </p:spTree>
    <p:extLst>
      <p:ext uri="{BB962C8B-B14F-4D97-AF65-F5344CB8AC3E}">
        <p14:creationId xmlns:p14="http://schemas.microsoft.com/office/powerpoint/2010/main" val="35305878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4B8903-EAC9-4F3A-9829-28A1FF696DE6}"/>
              </a:ext>
            </a:extLst>
          </p:cNvPr>
          <p:cNvSpPr>
            <a:spLocks noGrp="1"/>
          </p:cNvSpPr>
          <p:nvPr>
            <p:ph type="title"/>
          </p:nvPr>
        </p:nvSpPr>
        <p:spPr/>
        <p:txBody>
          <a:bodyPr/>
          <a:lstStyle/>
          <a:p>
            <a:r>
              <a:rPr lang="es-MX" dirty="0"/>
              <a:t>Teoremas de </a:t>
            </a:r>
            <a:r>
              <a:rPr lang="es-MX" dirty="0" err="1"/>
              <a:t>DeMorgan</a:t>
            </a:r>
            <a:endParaRPr lang="es-MX" dirty="0"/>
          </a:p>
        </p:txBody>
      </p:sp>
      <p:pic>
        <p:nvPicPr>
          <p:cNvPr id="18" name="Content Placeholder 17">
            <a:extLst>
              <a:ext uri="{FF2B5EF4-FFF2-40B4-BE49-F238E27FC236}">
                <a16:creationId xmlns:a16="http://schemas.microsoft.com/office/drawing/2014/main" xmlns="" id="{B9B18CA5-EED3-4CCF-A54B-F0C661E75060}"/>
              </a:ext>
            </a:extLst>
          </p:cNvPr>
          <p:cNvPicPr>
            <a:picLocks noGrp="1" noChangeAspect="1"/>
          </p:cNvPicPr>
          <p:nvPr>
            <p:ph idx="1"/>
          </p:nvPr>
        </p:nvPicPr>
        <p:blipFill>
          <a:blip r:embed="rId2"/>
          <a:stretch>
            <a:fillRect/>
          </a:stretch>
        </p:blipFill>
        <p:spPr>
          <a:xfrm>
            <a:off x="2595303" y="2885090"/>
            <a:ext cx="6611759" cy="2153889"/>
          </a:xfrm>
          <a:prstGeom prst="rect">
            <a:avLst/>
          </a:prstGeom>
        </p:spPr>
      </p:pic>
      <p:sp>
        <p:nvSpPr>
          <p:cNvPr id="7" name="Rectangle 4">
            <a:extLst>
              <a:ext uri="{FF2B5EF4-FFF2-40B4-BE49-F238E27FC236}">
                <a16:creationId xmlns:a16="http://schemas.microsoft.com/office/drawing/2014/main" xmlns="" id="{DA0762FA-E959-482A-842A-33E34F0D143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A * B  = A + B</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8" name="Rectangle 5">
            <a:extLst>
              <a:ext uri="{FF2B5EF4-FFF2-40B4-BE49-F238E27FC236}">
                <a16:creationId xmlns:a16="http://schemas.microsoft.com/office/drawing/2014/main" xmlns="" id="{DBC60E9B-C7CE-4462-BD6C-32BB57A263F1}"/>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 A + B = X Y</a:t>
            </a:r>
            <a:endParaRPr kumimoji="0" lang="es-MX" altLang="es-MX"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xmlns="" id="{10362713-7617-41B1-AC9C-A4A3DEC2DB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6" name="Rectangle 13">
            <a:extLst>
              <a:ext uri="{FF2B5EF4-FFF2-40B4-BE49-F238E27FC236}">
                <a16:creationId xmlns:a16="http://schemas.microsoft.com/office/drawing/2014/main" xmlns="" id="{2F1ED123-9494-4BDF-AEE9-1DBBAA1F9C95}"/>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Teorema de Morgan</a:t>
            </a:r>
            <a:endParaRPr kumimoji="0" lang="es-MX" altLang="es-MX"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A * B  = A + B</a:t>
            </a:r>
            <a:endParaRPr kumimoji="0" lang="es-MX" altLang="es-MX" sz="1800" b="0" i="0" u="none" strike="noStrike" cap="none" normalizeH="0" baseline="0">
              <a:ln>
                <a:noFill/>
              </a:ln>
              <a:solidFill>
                <a:schemeClr val="tx1"/>
              </a:solidFill>
              <a:effectLst/>
              <a:latin typeface="Arial" panose="020B0604020202020204" pitchFamily="34" charset="0"/>
            </a:endParaRPr>
          </a:p>
        </p:txBody>
      </p:sp>
      <p:sp>
        <p:nvSpPr>
          <p:cNvPr id="17" name="Rectangle 14">
            <a:extLst>
              <a:ext uri="{FF2B5EF4-FFF2-40B4-BE49-F238E27FC236}">
                <a16:creationId xmlns:a16="http://schemas.microsoft.com/office/drawing/2014/main" xmlns="" id="{65947C98-F1A6-4144-9BF1-C0F9F58AB466}"/>
              </a:ext>
            </a:extLst>
          </p:cNvPr>
          <p:cNvSpPr>
            <a:spLocks noChangeArrowheads="1"/>
          </p:cNvSpPr>
          <p:nvPr/>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 A + B = X Y</a:t>
            </a:r>
            <a:endParaRPr kumimoji="0" lang="es-MX" altLang="es-MX" sz="12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0961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C3F214-9979-4263-96E6-286967877D13}"/>
              </a:ext>
            </a:extLst>
          </p:cNvPr>
          <p:cNvSpPr>
            <a:spLocks noGrp="1"/>
          </p:cNvSpPr>
          <p:nvPr>
            <p:ph type="title"/>
          </p:nvPr>
        </p:nvSpPr>
        <p:spPr/>
        <p:txBody>
          <a:bodyPr/>
          <a:lstStyle/>
          <a:p>
            <a:pPr algn="ctr"/>
            <a:r>
              <a:rPr lang="es-MX" dirty="0"/>
              <a:t>Mapas de </a:t>
            </a:r>
            <a:r>
              <a:rPr lang="es-MX" dirty="0" err="1"/>
              <a:t>karnaugh</a:t>
            </a:r>
            <a:endParaRPr lang="es-MX" dirty="0"/>
          </a:p>
        </p:txBody>
      </p:sp>
      <p:pic>
        <p:nvPicPr>
          <p:cNvPr id="4" name="Imagen 15" descr="Minimización a Nivel de Compuertas: &#10;Mapas de Karnaugh  El mapa de Karnaugh es una matriz de cuadros que representa a una...">
            <a:extLst>
              <a:ext uri="{FF2B5EF4-FFF2-40B4-BE49-F238E27FC236}">
                <a16:creationId xmlns:a16="http://schemas.microsoft.com/office/drawing/2014/main" xmlns="" id="{FB272F5A-15C1-4835-8D82-D7E181466BD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3001" y="2603500"/>
            <a:ext cx="4550311" cy="3416300"/>
          </a:xfrm>
          <a:prstGeom prst="rect">
            <a:avLst/>
          </a:prstGeom>
          <a:noFill/>
          <a:ln>
            <a:noFill/>
          </a:ln>
        </p:spPr>
      </p:pic>
    </p:spTree>
    <p:extLst>
      <p:ext uri="{BB962C8B-B14F-4D97-AF65-F5344CB8AC3E}">
        <p14:creationId xmlns:p14="http://schemas.microsoft.com/office/powerpoint/2010/main" val="12667970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5D3CE-2FA2-4A43-9B80-2B5BE0B1F599}"/>
              </a:ext>
            </a:extLst>
          </p:cNvPr>
          <p:cNvSpPr>
            <a:spLocks noGrp="1"/>
          </p:cNvSpPr>
          <p:nvPr>
            <p:ph type="title"/>
          </p:nvPr>
        </p:nvSpPr>
        <p:spPr/>
        <p:txBody>
          <a:bodyPr/>
          <a:lstStyle/>
          <a:p>
            <a:pPr algn="ctr"/>
            <a:r>
              <a:rPr lang="es-MX" dirty="0"/>
              <a:t>Codificador </a:t>
            </a:r>
          </a:p>
        </p:txBody>
      </p:sp>
      <p:pic>
        <p:nvPicPr>
          <p:cNvPr id="4" name="Content Placeholder 3">
            <a:extLst>
              <a:ext uri="{FF2B5EF4-FFF2-40B4-BE49-F238E27FC236}">
                <a16:creationId xmlns:a16="http://schemas.microsoft.com/office/drawing/2014/main" xmlns="" id="{849106EE-002B-4CAF-8BDD-7B0F2F656B37}"/>
              </a:ext>
            </a:extLst>
          </p:cNvPr>
          <p:cNvPicPr>
            <a:picLocks noGrp="1" noChangeAspect="1"/>
          </p:cNvPicPr>
          <p:nvPr>
            <p:ph idx="1"/>
          </p:nvPr>
        </p:nvPicPr>
        <p:blipFill>
          <a:blip r:embed="rId2"/>
          <a:stretch>
            <a:fillRect/>
          </a:stretch>
        </p:blipFill>
        <p:spPr>
          <a:xfrm>
            <a:off x="2333296" y="2237632"/>
            <a:ext cx="7756635" cy="4699657"/>
          </a:xfrm>
          <a:prstGeom prst="rect">
            <a:avLst/>
          </a:prstGeom>
        </p:spPr>
      </p:pic>
    </p:spTree>
    <p:extLst>
      <p:ext uri="{BB962C8B-B14F-4D97-AF65-F5344CB8AC3E}">
        <p14:creationId xmlns:p14="http://schemas.microsoft.com/office/powerpoint/2010/main" val="13874424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1B094-F544-4153-B0F9-AF96AA4200DF}"/>
              </a:ext>
            </a:extLst>
          </p:cNvPr>
          <p:cNvSpPr>
            <a:spLocks noGrp="1"/>
          </p:cNvSpPr>
          <p:nvPr>
            <p:ph type="title"/>
          </p:nvPr>
        </p:nvSpPr>
        <p:spPr/>
        <p:txBody>
          <a:bodyPr/>
          <a:lstStyle/>
          <a:p>
            <a:pPr algn="ctr"/>
            <a:r>
              <a:rPr lang="es-MX" dirty="0"/>
              <a:t>Decodificador</a:t>
            </a:r>
          </a:p>
        </p:txBody>
      </p:sp>
      <p:pic>
        <p:nvPicPr>
          <p:cNvPr id="4" name="Content Placeholder 3">
            <a:extLst>
              <a:ext uri="{FF2B5EF4-FFF2-40B4-BE49-F238E27FC236}">
                <a16:creationId xmlns:a16="http://schemas.microsoft.com/office/drawing/2014/main" xmlns="" id="{88181156-98B6-4736-B7EB-19FC5EBCC0C2}"/>
              </a:ext>
            </a:extLst>
          </p:cNvPr>
          <p:cNvPicPr>
            <a:picLocks noGrp="1" noChangeAspect="1"/>
          </p:cNvPicPr>
          <p:nvPr>
            <p:ph idx="1"/>
          </p:nvPr>
        </p:nvPicPr>
        <p:blipFill>
          <a:blip r:embed="rId2"/>
          <a:stretch>
            <a:fillRect/>
          </a:stretch>
        </p:blipFill>
        <p:spPr>
          <a:xfrm>
            <a:off x="1898698" y="2603499"/>
            <a:ext cx="8985833" cy="3828831"/>
          </a:xfrm>
          <a:prstGeom prst="rect">
            <a:avLst/>
          </a:prstGeom>
        </p:spPr>
      </p:pic>
    </p:spTree>
    <p:extLst>
      <p:ext uri="{BB962C8B-B14F-4D97-AF65-F5344CB8AC3E}">
        <p14:creationId xmlns:p14="http://schemas.microsoft.com/office/powerpoint/2010/main" val="12158965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0FDBC-8042-45DF-8020-45E8A7B473EB}"/>
              </a:ext>
            </a:extLst>
          </p:cNvPr>
          <p:cNvSpPr>
            <a:spLocks noGrp="1"/>
          </p:cNvSpPr>
          <p:nvPr>
            <p:ph type="title"/>
          </p:nvPr>
        </p:nvSpPr>
        <p:spPr/>
        <p:txBody>
          <a:bodyPr/>
          <a:lstStyle/>
          <a:p>
            <a:r>
              <a:rPr lang="es-MX" dirty="0"/>
              <a:t>                     Decodificador</a:t>
            </a:r>
          </a:p>
        </p:txBody>
      </p:sp>
      <p:pic>
        <p:nvPicPr>
          <p:cNvPr id="4" name="Content Placeholder 3">
            <a:extLst>
              <a:ext uri="{FF2B5EF4-FFF2-40B4-BE49-F238E27FC236}">
                <a16:creationId xmlns:a16="http://schemas.microsoft.com/office/drawing/2014/main" xmlns="" id="{B6A64B6A-8CD5-4325-96E2-0550AD4B73F3}"/>
              </a:ext>
            </a:extLst>
          </p:cNvPr>
          <p:cNvPicPr>
            <a:picLocks noGrp="1" noChangeAspect="1"/>
          </p:cNvPicPr>
          <p:nvPr>
            <p:ph idx="1"/>
          </p:nvPr>
        </p:nvPicPr>
        <p:blipFill>
          <a:blip r:embed="rId2"/>
          <a:stretch>
            <a:fillRect/>
          </a:stretch>
        </p:blipFill>
        <p:spPr>
          <a:xfrm>
            <a:off x="1707552" y="2664372"/>
            <a:ext cx="8902641" cy="3355428"/>
          </a:xfrm>
          <a:prstGeom prst="rect">
            <a:avLst/>
          </a:prstGeom>
        </p:spPr>
      </p:pic>
    </p:spTree>
    <p:extLst>
      <p:ext uri="{BB962C8B-B14F-4D97-AF65-F5344CB8AC3E}">
        <p14:creationId xmlns:p14="http://schemas.microsoft.com/office/powerpoint/2010/main" val="25840087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body" idx="4294967295"/>
          </p:nvPr>
        </p:nvSpPr>
        <p:spPr>
          <a:xfrm>
            <a:off x="685802" y="3456961"/>
            <a:ext cx="10131428" cy="1447800"/>
          </a:xfrm>
          <a:prstGeom prst="rect">
            <a:avLst/>
          </a:prstGeom>
        </p:spPr>
        <p:txBody>
          <a:bodyPr>
            <a:normAutofit fontScale="92500" lnSpcReduction="20000"/>
          </a:bodyPr>
          <a:lstStyle/>
          <a:p>
            <a:pPr marL="0" indent="0">
              <a:buNone/>
            </a:pPr>
            <a:r>
              <a:rPr lang="es-MX" sz="4000" b="1" dirty="0"/>
              <a:t> </a:t>
            </a:r>
            <a:r>
              <a:rPr lang="es-MX" sz="4000" dirty="0" err="1"/>
              <a:t>Tocci</a:t>
            </a:r>
            <a:r>
              <a:rPr lang="es-MX" sz="4000" dirty="0"/>
              <a:t>, R. and </a:t>
            </a:r>
            <a:r>
              <a:rPr lang="es-MX" sz="4000" dirty="0" err="1"/>
              <a:t>Widmer</a:t>
            </a:r>
            <a:r>
              <a:rPr lang="es-MX" sz="4000" dirty="0"/>
              <a:t>, N. (2000). </a:t>
            </a:r>
            <a:r>
              <a:rPr lang="es-MX" sz="4000" i="1" dirty="0"/>
              <a:t>Sistemas digitales. Principios y aplicaciones</a:t>
            </a:r>
            <a:r>
              <a:rPr lang="es-MX" sz="4000" dirty="0"/>
              <a:t>. 1st ed. Pearson Prentice Hall.</a:t>
            </a:r>
            <a:endParaRPr lang="es-MX" sz="4000" dirty="0">
              <a:solidFill>
                <a:schemeClr val="tx1"/>
              </a:solidFill>
            </a:endParaRPr>
          </a:p>
        </p:txBody>
      </p:sp>
      <p:sp>
        <p:nvSpPr>
          <p:cNvPr id="2" name="Rectángulo 1"/>
          <p:cNvSpPr/>
          <p:nvPr/>
        </p:nvSpPr>
        <p:spPr>
          <a:xfrm>
            <a:off x="867591" y="801172"/>
            <a:ext cx="184731" cy="1200329"/>
          </a:xfrm>
          <a:prstGeom prst="rect">
            <a:avLst/>
          </a:prstGeom>
        </p:spPr>
        <p:txBody>
          <a:bodyPr wrap="none">
            <a:spAutoFit/>
          </a:bodyPr>
          <a:lstStyle/>
          <a:p>
            <a:endParaRPr lang="es-MX" sz="3600" dirty="0">
              <a:solidFill>
                <a:schemeClr val="bg1"/>
              </a:solidFill>
            </a:endParaRPr>
          </a:p>
          <a:p>
            <a:endParaRPr lang="es-MX" sz="3600" dirty="0">
              <a:solidFill>
                <a:schemeClr val="bg1"/>
              </a:solidFill>
            </a:endParaRPr>
          </a:p>
        </p:txBody>
      </p:sp>
      <p:sp>
        <p:nvSpPr>
          <p:cNvPr id="5" name="Rectángulo 4"/>
          <p:cNvSpPr/>
          <p:nvPr/>
        </p:nvSpPr>
        <p:spPr>
          <a:xfrm>
            <a:off x="7284566" y="6142262"/>
            <a:ext cx="2146742" cy="369332"/>
          </a:xfrm>
          <a:prstGeom prst="rect">
            <a:avLst/>
          </a:prstGeom>
        </p:spPr>
        <p:txBody>
          <a:bodyPr wrap="none">
            <a:spAutoFit/>
          </a:bodyPr>
          <a:lstStyle/>
          <a:p>
            <a:r>
              <a:rPr lang="es-MX" dirty="0">
                <a:hlinkClick r:id="rId2" action="ppaction://hlinksldjump"/>
              </a:rPr>
              <a:t>Regresar al menú</a:t>
            </a:r>
            <a:endParaRPr lang="es-MX" dirty="0"/>
          </a:p>
        </p:txBody>
      </p:sp>
      <p:sp>
        <p:nvSpPr>
          <p:cNvPr id="6" name="Título 5"/>
          <p:cNvSpPr>
            <a:spLocks noGrp="1"/>
          </p:cNvSpPr>
          <p:nvPr>
            <p:ph type="title"/>
          </p:nvPr>
        </p:nvSpPr>
        <p:spPr/>
        <p:txBody>
          <a:bodyPr/>
          <a:lstStyle/>
          <a:p>
            <a:pPr algn="ctr"/>
            <a:r>
              <a:rPr lang="es-MX" dirty="0"/>
              <a:t>FIN</a:t>
            </a:r>
          </a:p>
        </p:txBody>
      </p:sp>
    </p:spTree>
    <p:extLst>
      <p:ext uri="{BB962C8B-B14F-4D97-AF65-F5344CB8AC3E}">
        <p14:creationId xmlns:p14="http://schemas.microsoft.com/office/powerpoint/2010/main" val="371009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lectronicados.files.wordpress.com/2012/11/onda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3303" y="479846"/>
            <a:ext cx="5849166" cy="28578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ites.google.com/site/1demayocfgmtelecomario/_/rsrc/1416422142561/ferreteria-gandolfo-chivilcoy/megafonia-y-sonorizacion/3-equipos-y-transductores-electroacusticos-el-microfono/3-2---caracteristicas-tecnicas-de-los-microfonos/3-2-6---rango-dinamico/Captur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257" y="3337745"/>
            <a:ext cx="6029258" cy="284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452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ortaleso.com/usuarios/Toni/web_digital/imagenes/analogica_digita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4050" y="893231"/>
            <a:ext cx="6491370" cy="526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6301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569</TotalTime>
  <Words>2524</Words>
  <Application>Microsoft Office PowerPoint</Application>
  <PresentationFormat>Personalizado</PresentationFormat>
  <Paragraphs>455</Paragraphs>
  <Slides>77</Slides>
  <Notes>0</Notes>
  <HiddenSlides>0</HiddenSlides>
  <MMClips>0</MMClips>
  <ScaleCrop>false</ScaleCrop>
  <HeadingPairs>
    <vt:vector size="4" baseType="variant">
      <vt:variant>
        <vt:lpstr>Tema</vt:lpstr>
      </vt:variant>
      <vt:variant>
        <vt:i4>1</vt:i4>
      </vt:variant>
      <vt:variant>
        <vt:lpstr>Títulos de diapositiva</vt:lpstr>
      </vt:variant>
      <vt:variant>
        <vt:i4>77</vt:i4>
      </vt:variant>
    </vt:vector>
  </HeadingPairs>
  <TitlesOfParts>
    <vt:vector size="78" baseType="lpstr">
      <vt:lpstr>Sala de reuniones Ion</vt:lpstr>
      <vt:lpstr>PRESENTACIÓN ELECTRÓNICA DE SITEMAS DIGITALES I</vt:lpstr>
      <vt:lpstr>INDICE</vt:lpstr>
      <vt:lpstr>SISTEMAS DIGITALES I</vt:lpstr>
      <vt:lpstr>Sistemas Digitales y Analógicos.</vt:lpstr>
      <vt:lpstr>Sistemas Digitales.</vt:lpstr>
      <vt:lpstr>Presentación de PowerPoint</vt:lpstr>
      <vt:lpstr>Sistemas Analógicos.</vt:lpstr>
      <vt:lpstr>Presentación de PowerPoint</vt:lpstr>
      <vt:lpstr>Presentación de PowerPoint</vt:lpstr>
      <vt:lpstr>Ejemplos Digitales.</vt:lpstr>
      <vt:lpstr>Presentación de PowerPoint</vt:lpstr>
      <vt:lpstr>Presentación de PowerPoint</vt:lpstr>
      <vt:lpstr>Presentación de PowerPoint</vt:lpstr>
      <vt:lpstr>Ejemplos Analógicos</vt:lpstr>
      <vt:lpstr>Presentación de PowerPoint</vt:lpstr>
      <vt:lpstr>Ejemplos Analógicos</vt:lpstr>
      <vt:lpstr>Sistemas combinatorios y secuenciales</vt:lpstr>
      <vt:lpstr>INTRODUCCION</vt:lpstr>
      <vt:lpstr>SISTEMAS COMBINATORIOS</vt:lpstr>
      <vt:lpstr>Utilizando compuertas NAND </vt:lpstr>
      <vt:lpstr>Presentación de PowerPoint</vt:lpstr>
      <vt:lpstr>Utilizando compuertas NOR </vt:lpstr>
      <vt:lpstr>Presentación de PowerPoint</vt:lpstr>
      <vt:lpstr>Sistemas Secuenciales </vt:lpstr>
      <vt:lpstr>Presentación de PowerPoint</vt:lpstr>
      <vt:lpstr>Universalidad de las compuertas  nand y nor</vt:lpstr>
      <vt:lpstr>NOTACIÓN POSICIONAL Y NO POSICIONAL </vt:lpstr>
      <vt:lpstr>POSICIONAL </vt:lpstr>
      <vt:lpstr>NO POSICIONAL </vt:lpstr>
      <vt:lpstr>Presentación de PowerPoint</vt:lpstr>
      <vt:lpstr>Presentación de PowerPoint</vt:lpstr>
      <vt:lpstr>Sistemas numéricos y conversiones entre sistemas </vt:lpstr>
      <vt:lpstr>Conversiones entre sistemas   ( De decimal a binario)</vt:lpstr>
      <vt:lpstr>Conversiones entre sistemas   ( De decimal a binario) Ejercicios</vt:lpstr>
      <vt:lpstr>Conversión de binario a decimal</vt:lpstr>
      <vt:lpstr>Conversión de binario a decimal (Ejercicios)</vt:lpstr>
      <vt:lpstr>Conversión de decimal a octal</vt:lpstr>
      <vt:lpstr>Conversión de decimal a octal (ejercicios)</vt:lpstr>
      <vt:lpstr>Conversión de octal a decimal</vt:lpstr>
      <vt:lpstr>Conversión de octal a decimal (ejercicios)</vt:lpstr>
      <vt:lpstr>  CONVERSION BINARIO A OCTAL                 Y DE OCTAL A BINARIO</vt:lpstr>
      <vt:lpstr>CONVERSION BINARIO A OCTAL                 Y DE OCTAL A BINARIO (ejercicios)</vt:lpstr>
      <vt:lpstr>COVERSION DE HEXADECIMAL A DECIMAL</vt:lpstr>
      <vt:lpstr>COVERSION DE DECIMAL A HEXADECIMAL </vt:lpstr>
      <vt:lpstr>   Familia lógica ttl (compuertas lógicas básicas)</vt:lpstr>
      <vt:lpstr>    ¿Qué es TTL? Acrónimo inglés de Transistor-Transistor Logic ó Lógica Transistor a Transistor“. Tecnología de construcción de circuitos electrónicos digitales, en los que los elementos de entrada de la red lógica son transistores, así como los elementos de salida del dispositivo. </vt:lpstr>
      <vt:lpstr>Las compuertas lógicas son bloques de construcción básica de los sistemas digitales; operan con números binarios, por lo que se les denomina puertas lógicas binarias. En los circuitos digitales todos los voltajes, a excepción de las fuentes de alimentación, se agrupan en dos posibles categorías: voltajes altos y voltajes bajos. </vt:lpstr>
      <vt:lpstr> </vt:lpstr>
      <vt:lpstr>  </vt:lpstr>
      <vt:lpstr>  </vt:lpstr>
      <vt:lpstr>  </vt:lpstr>
      <vt:lpstr>CMOS ó Semiconductor complementario de óxido metálico </vt:lpstr>
      <vt:lpstr>Contenido de la Presentación</vt:lpstr>
      <vt:lpstr>¿Qué es? </vt:lpstr>
      <vt:lpstr>Características </vt:lpstr>
      <vt:lpstr>Tipos</vt:lpstr>
      <vt:lpstr>Principio de Funcionamiento </vt:lpstr>
      <vt:lpstr>Pasos para la fabricación de un dispositivo CMOS </vt:lpstr>
      <vt:lpstr>Ventajas e inconvenientes </vt:lpstr>
      <vt:lpstr>Problemas </vt:lpstr>
      <vt:lpstr>Referencias bibliográficas</vt:lpstr>
      <vt:lpstr>Compuertas de 3 estados</vt:lpstr>
      <vt:lpstr>¿Qué es una compuerta de 3 estados?</vt:lpstr>
      <vt:lpstr>Funcionamiento:</vt:lpstr>
      <vt:lpstr>Compuerta inversora de 3 estados</vt:lpstr>
      <vt:lpstr>      Compuerta de 3 estados TTL</vt:lpstr>
      <vt:lpstr>universalidad de las compuertas nand y nor</vt:lpstr>
      <vt:lpstr>universalidad de las compuertas nand y nor</vt:lpstr>
      <vt:lpstr>EQUIVALENCIAS BASICAS CON COMPUERTAS NAND´S</vt:lpstr>
      <vt:lpstr>EQUIVALENCIAS BASICAS CON COMPUERTAS NOR´s</vt:lpstr>
      <vt:lpstr>Teoremas de boole</vt:lpstr>
      <vt:lpstr>Teoremas de DeMorgan</vt:lpstr>
      <vt:lpstr>Mapas de karnaugh</vt:lpstr>
      <vt:lpstr>Codificador </vt:lpstr>
      <vt:lpstr>Decodificador</vt:lpstr>
      <vt:lpstr>                     Decodificador</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7 Ultimate</dc:creator>
  <cp:lastModifiedBy>alex</cp:lastModifiedBy>
  <cp:revision>50</cp:revision>
  <dcterms:created xsi:type="dcterms:W3CDTF">2017-02-01T18:47:52Z</dcterms:created>
  <dcterms:modified xsi:type="dcterms:W3CDTF">2020-08-02T03:34:58Z</dcterms:modified>
</cp:coreProperties>
</file>