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2" r:id="rId5"/>
  </p:sldMasterIdLst>
  <p:notesMasterIdLst>
    <p:notesMasterId r:id="rId135"/>
  </p:notesMasterIdLst>
  <p:handoutMasterIdLst>
    <p:handoutMasterId r:id="rId136"/>
  </p:handoutMasterIdLst>
  <p:sldIdLst>
    <p:sldId id="256" r:id="rId6"/>
    <p:sldId id="2440" r:id="rId7"/>
    <p:sldId id="260" r:id="rId8"/>
    <p:sldId id="2439" r:id="rId9"/>
    <p:sldId id="2434" r:id="rId10"/>
    <p:sldId id="2443" r:id="rId11"/>
    <p:sldId id="2453" r:id="rId12"/>
    <p:sldId id="2438" r:id="rId13"/>
    <p:sldId id="2442" r:id="rId14"/>
    <p:sldId id="2444" r:id="rId15"/>
    <p:sldId id="2445" r:id="rId16"/>
    <p:sldId id="2446" r:id="rId17"/>
    <p:sldId id="258" r:id="rId18"/>
    <p:sldId id="2441" r:id="rId19"/>
    <p:sldId id="2447" r:id="rId20"/>
    <p:sldId id="2448" r:id="rId21"/>
    <p:sldId id="2449" r:id="rId22"/>
    <p:sldId id="2450" r:id="rId23"/>
    <p:sldId id="2451" r:id="rId24"/>
    <p:sldId id="2452" r:id="rId25"/>
    <p:sldId id="2454" r:id="rId26"/>
    <p:sldId id="2456" r:id="rId27"/>
    <p:sldId id="2467" r:id="rId28"/>
    <p:sldId id="2455" r:id="rId29"/>
    <p:sldId id="2457" r:id="rId30"/>
    <p:sldId id="2458" r:id="rId31"/>
    <p:sldId id="2459" r:id="rId32"/>
    <p:sldId id="2460" r:id="rId33"/>
    <p:sldId id="2461" r:id="rId34"/>
    <p:sldId id="2462" r:id="rId35"/>
    <p:sldId id="2463" r:id="rId36"/>
    <p:sldId id="2464" r:id="rId37"/>
    <p:sldId id="2465" r:id="rId38"/>
    <p:sldId id="2466" r:id="rId39"/>
    <p:sldId id="2468" r:id="rId40"/>
    <p:sldId id="2469" r:id="rId41"/>
    <p:sldId id="2470" r:id="rId42"/>
    <p:sldId id="2471" r:id="rId43"/>
    <p:sldId id="2473" r:id="rId44"/>
    <p:sldId id="2474" r:id="rId45"/>
    <p:sldId id="2476" r:id="rId46"/>
    <p:sldId id="2477" r:id="rId47"/>
    <p:sldId id="2479" r:id="rId48"/>
    <p:sldId id="2480" r:id="rId49"/>
    <p:sldId id="2481" r:id="rId50"/>
    <p:sldId id="2482" r:id="rId51"/>
    <p:sldId id="2484" r:id="rId52"/>
    <p:sldId id="2485" r:id="rId53"/>
    <p:sldId id="2486" r:id="rId54"/>
    <p:sldId id="2488" r:id="rId55"/>
    <p:sldId id="2489" r:id="rId56"/>
    <p:sldId id="2490" r:id="rId57"/>
    <p:sldId id="2491" r:id="rId58"/>
    <p:sldId id="2492" r:id="rId59"/>
    <p:sldId id="2493" r:id="rId60"/>
    <p:sldId id="2494" r:id="rId61"/>
    <p:sldId id="2495" r:id="rId62"/>
    <p:sldId id="2496" r:id="rId63"/>
    <p:sldId id="2497" r:id="rId64"/>
    <p:sldId id="2498" r:id="rId65"/>
    <p:sldId id="2499" r:id="rId66"/>
    <p:sldId id="2504" r:id="rId67"/>
    <p:sldId id="2510" r:id="rId68"/>
    <p:sldId id="2511" r:id="rId69"/>
    <p:sldId id="2512" r:id="rId70"/>
    <p:sldId id="2513" r:id="rId71"/>
    <p:sldId id="2515" r:id="rId72"/>
    <p:sldId id="2517" r:id="rId73"/>
    <p:sldId id="2518" r:id="rId74"/>
    <p:sldId id="2520" r:id="rId75"/>
    <p:sldId id="2521" r:id="rId76"/>
    <p:sldId id="2522" r:id="rId77"/>
    <p:sldId id="2523" r:id="rId78"/>
    <p:sldId id="2526" r:id="rId79"/>
    <p:sldId id="2570" r:id="rId80"/>
    <p:sldId id="2571" r:id="rId81"/>
    <p:sldId id="2572" r:id="rId82"/>
    <p:sldId id="2573" r:id="rId83"/>
    <p:sldId id="2535" r:id="rId84"/>
    <p:sldId id="2536" r:id="rId85"/>
    <p:sldId id="2537" r:id="rId86"/>
    <p:sldId id="2538" r:id="rId87"/>
    <p:sldId id="2539" r:id="rId88"/>
    <p:sldId id="2540" r:id="rId89"/>
    <p:sldId id="2541" r:id="rId90"/>
    <p:sldId id="2542" r:id="rId91"/>
    <p:sldId id="2545" r:id="rId92"/>
    <p:sldId id="2546" r:id="rId93"/>
    <p:sldId id="2548" r:id="rId94"/>
    <p:sldId id="2549" r:id="rId95"/>
    <p:sldId id="2550" r:id="rId96"/>
    <p:sldId id="2551" r:id="rId97"/>
    <p:sldId id="2552" r:id="rId98"/>
    <p:sldId id="2553" r:id="rId99"/>
    <p:sldId id="2554" r:id="rId100"/>
    <p:sldId id="2555" r:id="rId101"/>
    <p:sldId id="2556" r:id="rId102"/>
    <p:sldId id="2557" r:id="rId103"/>
    <p:sldId id="2558" r:id="rId104"/>
    <p:sldId id="2559" r:id="rId105"/>
    <p:sldId id="2560" r:id="rId106"/>
    <p:sldId id="2561" r:id="rId107"/>
    <p:sldId id="2562" r:id="rId108"/>
    <p:sldId id="2563" r:id="rId109"/>
    <p:sldId id="2564" r:id="rId110"/>
    <p:sldId id="2565" r:id="rId111"/>
    <p:sldId id="2566" r:id="rId112"/>
    <p:sldId id="2567" r:id="rId113"/>
    <p:sldId id="2568" r:id="rId114"/>
    <p:sldId id="2569" r:id="rId115"/>
    <p:sldId id="2574" r:id="rId116"/>
    <p:sldId id="2592" r:id="rId117"/>
    <p:sldId id="2575" r:id="rId118"/>
    <p:sldId id="2576" r:id="rId119"/>
    <p:sldId id="2577" r:id="rId120"/>
    <p:sldId id="2578" r:id="rId121"/>
    <p:sldId id="2579" r:id="rId122"/>
    <p:sldId id="2580" r:id="rId123"/>
    <p:sldId id="2581" r:id="rId124"/>
    <p:sldId id="2582" r:id="rId125"/>
    <p:sldId id="2583" r:id="rId126"/>
    <p:sldId id="2584" r:id="rId127"/>
    <p:sldId id="2585" r:id="rId128"/>
    <p:sldId id="2586" r:id="rId129"/>
    <p:sldId id="2587" r:id="rId130"/>
    <p:sldId id="2588" r:id="rId131"/>
    <p:sldId id="2589" r:id="rId132"/>
    <p:sldId id="2590" r:id="rId133"/>
    <p:sldId id="2591" r:id="rId134"/>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CION" id="{00140BCA-A418-49AD-8188-7C7E0AB2F2E5}">
          <p14:sldIdLst>
            <p14:sldId id="256"/>
            <p14:sldId id="2440"/>
            <p14:sldId id="260"/>
            <p14:sldId id="2439"/>
            <p14:sldId id="2434"/>
            <p14:sldId id="2443"/>
            <p14:sldId id="2453"/>
          </p14:sldIdLst>
        </p14:section>
        <p14:section name="UNIDAD 1" id="{8795FD27-C512-4BFD-A198-640696F08CB7}">
          <p14:sldIdLst>
            <p14:sldId id="2438"/>
            <p14:sldId id="2442"/>
            <p14:sldId id="2444"/>
            <p14:sldId id="2445"/>
            <p14:sldId id="2446"/>
            <p14:sldId id="258"/>
            <p14:sldId id="2441"/>
            <p14:sldId id="2447"/>
            <p14:sldId id="2448"/>
            <p14:sldId id="2449"/>
            <p14:sldId id="2450"/>
            <p14:sldId id="2451"/>
            <p14:sldId id="2452"/>
            <p14:sldId id="2454"/>
            <p14:sldId id="2456"/>
            <p14:sldId id="2467"/>
            <p14:sldId id="2455"/>
          </p14:sldIdLst>
        </p14:section>
        <p14:section name="UNIDAD 2" id="{B5AB80AE-BFE7-4ED5-8F34-95D6AF63A6A3}">
          <p14:sldIdLst>
            <p14:sldId id="2457"/>
            <p14:sldId id="2458"/>
            <p14:sldId id="2459"/>
            <p14:sldId id="2460"/>
            <p14:sldId id="2461"/>
            <p14:sldId id="2462"/>
            <p14:sldId id="2463"/>
            <p14:sldId id="2464"/>
            <p14:sldId id="2465"/>
          </p14:sldIdLst>
        </p14:section>
        <p14:section name="Unidad 3" id="{0262FBAE-877A-447F-BA4F-7DC8B39402A2}">
          <p14:sldIdLst>
            <p14:sldId id="2466"/>
            <p14:sldId id="2468"/>
            <p14:sldId id="2469"/>
            <p14:sldId id="2470"/>
            <p14:sldId id="2471"/>
            <p14:sldId id="2473"/>
            <p14:sldId id="2474"/>
            <p14:sldId id="2476"/>
            <p14:sldId id="2477"/>
            <p14:sldId id="2479"/>
            <p14:sldId id="2480"/>
            <p14:sldId id="2481"/>
            <p14:sldId id="2482"/>
            <p14:sldId id="2484"/>
            <p14:sldId id="2485"/>
            <p14:sldId id="2486"/>
            <p14:sldId id="2488"/>
            <p14:sldId id="2489"/>
            <p14:sldId id="2490"/>
            <p14:sldId id="2491"/>
            <p14:sldId id="2492"/>
            <p14:sldId id="2493"/>
            <p14:sldId id="2494"/>
            <p14:sldId id="2495"/>
            <p14:sldId id="2496"/>
            <p14:sldId id="2497"/>
            <p14:sldId id="2498"/>
            <p14:sldId id="2499"/>
            <p14:sldId id="2504"/>
            <p14:sldId id="2510"/>
            <p14:sldId id="2511"/>
            <p14:sldId id="2512"/>
            <p14:sldId id="2513"/>
            <p14:sldId id="2515"/>
            <p14:sldId id="2517"/>
            <p14:sldId id="2518"/>
            <p14:sldId id="2520"/>
            <p14:sldId id="2521"/>
            <p14:sldId id="2522"/>
            <p14:sldId id="2523"/>
            <p14:sldId id="2526"/>
            <p14:sldId id="2570"/>
            <p14:sldId id="2571"/>
            <p14:sldId id="2572"/>
            <p14:sldId id="2573"/>
            <p14:sldId id="2535"/>
            <p14:sldId id="2536"/>
            <p14:sldId id="2537"/>
            <p14:sldId id="2538"/>
            <p14:sldId id="2539"/>
            <p14:sldId id="2540"/>
            <p14:sldId id="2541"/>
            <p14:sldId id="2542"/>
            <p14:sldId id="2545"/>
            <p14:sldId id="2546"/>
            <p14:sldId id="2548"/>
            <p14:sldId id="2549"/>
            <p14:sldId id="2550"/>
            <p14:sldId id="2551"/>
            <p14:sldId id="2552"/>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4"/>
            <p14:sldId id="2592"/>
            <p14:sldId id="2575"/>
            <p14:sldId id="2576"/>
            <p14:sldId id="2577"/>
            <p14:sldId id="2578"/>
            <p14:sldId id="2579"/>
            <p14:sldId id="2580"/>
            <p14:sldId id="2581"/>
            <p14:sldId id="2582"/>
            <p14:sldId id="2583"/>
            <p14:sldId id="2584"/>
            <p14:sldId id="2585"/>
            <p14:sldId id="2586"/>
            <p14:sldId id="2587"/>
            <p14:sldId id="2588"/>
            <p14:sldId id="2589"/>
            <p14:sldId id="2590"/>
            <p14:sldId id="2591"/>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F400"/>
    <a:srgbClr val="05EE55"/>
    <a:srgbClr val="038B30"/>
    <a:srgbClr val="2F3342"/>
    <a:srgbClr val="05D74D"/>
    <a:srgbClr val="663300"/>
    <a:srgbClr val="04C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67" autoAdjust="0"/>
    <p:restoredTop sz="84932" autoAdjust="0"/>
  </p:normalViewPr>
  <p:slideViewPr>
    <p:cSldViewPr snapToGrid="0">
      <p:cViewPr>
        <p:scale>
          <a:sx n="77" d="100"/>
          <a:sy n="77" d="100"/>
        </p:scale>
        <p:origin x="-156" y="-4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89" d="100"/>
          <a:sy n="89"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2E3814-CA31-457C-9418-44398436D18C}" type="doc">
      <dgm:prSet loTypeId="urn:microsoft.com/office/officeart/2005/8/layout/hierarchy4" loCatId="hierarchy" qsTypeId="urn:microsoft.com/office/officeart/2005/8/quickstyle/3d4" qsCatId="3D" csTypeId="urn:microsoft.com/office/officeart/2005/8/colors/colorful5" csCatId="colorful" phldr="1"/>
      <dgm:spPr/>
      <dgm:t>
        <a:bodyPr/>
        <a:lstStyle/>
        <a:p>
          <a:endParaRPr lang="es-ES"/>
        </a:p>
      </dgm:t>
    </dgm:pt>
    <dgm:pt modelId="{0C25334D-99E1-42D6-A16A-F694CF04A4A0}">
      <dgm:prSet phldrT="[Texto]"/>
      <dgm:spPr/>
      <dgm:t>
        <a:bodyPr/>
        <a:lstStyle/>
        <a:p>
          <a:r>
            <a:rPr lang="es-ES" dirty="0" smtClean="0"/>
            <a:t>SISTEMAS OPERATIVOS</a:t>
          </a:r>
          <a:endParaRPr lang="es-ES" dirty="0"/>
        </a:p>
      </dgm:t>
    </dgm:pt>
    <dgm:pt modelId="{8F3380D5-3B5C-4BDC-8D8A-96DC939E6C7D}" type="parTrans" cxnId="{DEEDD05D-42BD-445F-AE7B-EDD12F1C5DF1}">
      <dgm:prSet/>
      <dgm:spPr/>
      <dgm:t>
        <a:bodyPr/>
        <a:lstStyle/>
        <a:p>
          <a:endParaRPr lang="es-ES"/>
        </a:p>
      </dgm:t>
    </dgm:pt>
    <dgm:pt modelId="{24E2D606-D253-485A-9616-217449E43E93}" type="sibTrans" cxnId="{DEEDD05D-42BD-445F-AE7B-EDD12F1C5DF1}">
      <dgm:prSet/>
      <dgm:spPr/>
      <dgm:t>
        <a:bodyPr/>
        <a:lstStyle/>
        <a:p>
          <a:endParaRPr lang="es-ES"/>
        </a:p>
      </dgm:t>
    </dgm:pt>
    <dgm:pt modelId="{D0EA9260-8D2C-47A4-BD39-D2886CB4F67F}">
      <dgm:prSet phldrT="[Texto]"/>
      <dgm:spPr/>
      <dgm:t>
        <a:bodyPr/>
        <a:lstStyle/>
        <a:p>
          <a:r>
            <a:rPr lang="es-ES" dirty="0" smtClean="0"/>
            <a:t>POR SUS SERVICIOS</a:t>
          </a:r>
          <a:endParaRPr lang="es-ES" dirty="0"/>
        </a:p>
      </dgm:t>
    </dgm:pt>
    <dgm:pt modelId="{F9119AE1-A41A-4590-ADFC-D0C58B3DF37E}" type="parTrans" cxnId="{48F21D4A-8813-4389-9AEC-6F09080D8440}">
      <dgm:prSet/>
      <dgm:spPr/>
      <dgm:t>
        <a:bodyPr/>
        <a:lstStyle/>
        <a:p>
          <a:endParaRPr lang="es-ES"/>
        </a:p>
      </dgm:t>
    </dgm:pt>
    <dgm:pt modelId="{09EFB421-0ABF-4CB6-97F3-3F1F079AC229}" type="sibTrans" cxnId="{48F21D4A-8813-4389-9AEC-6F09080D8440}">
      <dgm:prSet/>
      <dgm:spPr/>
      <dgm:t>
        <a:bodyPr/>
        <a:lstStyle/>
        <a:p>
          <a:endParaRPr lang="es-ES"/>
        </a:p>
      </dgm:t>
    </dgm:pt>
    <dgm:pt modelId="{2DF73CE0-2D67-479D-8D51-3A05D1A694D4}">
      <dgm:prSet phldrT="[Texto]"/>
      <dgm:spPr/>
      <dgm:t>
        <a:bodyPr/>
        <a:lstStyle/>
        <a:p>
          <a:r>
            <a:rPr lang="es-ES" dirty="0" smtClean="0"/>
            <a:t>NÚMERO DE PROCESADORES</a:t>
          </a:r>
          <a:endParaRPr lang="es-ES" dirty="0"/>
        </a:p>
      </dgm:t>
    </dgm:pt>
    <dgm:pt modelId="{1B379C44-761F-4872-8A24-3098C596BBA7}" type="parTrans" cxnId="{86F25270-12B6-4571-B56E-A66422CC0998}">
      <dgm:prSet/>
      <dgm:spPr/>
      <dgm:t>
        <a:bodyPr/>
        <a:lstStyle/>
        <a:p>
          <a:endParaRPr lang="es-ES"/>
        </a:p>
      </dgm:t>
    </dgm:pt>
    <dgm:pt modelId="{AF8F3D1B-A8A8-4C26-8064-602E6737FA5F}" type="sibTrans" cxnId="{86F25270-12B6-4571-B56E-A66422CC0998}">
      <dgm:prSet/>
      <dgm:spPr/>
      <dgm:t>
        <a:bodyPr/>
        <a:lstStyle/>
        <a:p>
          <a:endParaRPr lang="es-ES"/>
        </a:p>
      </dgm:t>
    </dgm:pt>
    <dgm:pt modelId="{ED931B79-2EB1-4FAC-AD2B-D1B06C31D9C0}">
      <dgm:prSet phldrT="[Texto]"/>
      <dgm:spPr/>
      <dgm:t>
        <a:bodyPr/>
        <a:lstStyle/>
        <a:p>
          <a:r>
            <a:rPr lang="es-ES" dirty="0" smtClean="0"/>
            <a:t>NÚMERO DE USUARIOS</a:t>
          </a:r>
          <a:endParaRPr lang="es-ES" dirty="0"/>
        </a:p>
      </dgm:t>
    </dgm:pt>
    <dgm:pt modelId="{9584FF85-DBE6-42C6-954B-B4DC3DE0F7A5}" type="parTrans" cxnId="{46BA1662-7248-4531-8AF7-67660A8E6635}">
      <dgm:prSet/>
      <dgm:spPr/>
      <dgm:t>
        <a:bodyPr/>
        <a:lstStyle/>
        <a:p>
          <a:endParaRPr lang="es-ES"/>
        </a:p>
      </dgm:t>
    </dgm:pt>
    <dgm:pt modelId="{CF623842-ECA3-42D7-AEFD-73EABC690E14}" type="sibTrans" cxnId="{46BA1662-7248-4531-8AF7-67660A8E6635}">
      <dgm:prSet/>
      <dgm:spPr/>
      <dgm:t>
        <a:bodyPr/>
        <a:lstStyle/>
        <a:p>
          <a:endParaRPr lang="es-ES"/>
        </a:p>
      </dgm:t>
    </dgm:pt>
    <dgm:pt modelId="{AFD7F503-3ED2-44CC-AFBB-AAFCACD85FED}">
      <dgm:prSet phldrT="[Texto]"/>
      <dgm:spPr/>
      <dgm:t>
        <a:bodyPr/>
        <a:lstStyle/>
        <a:p>
          <a:r>
            <a:rPr lang="es-ES" dirty="0" smtClean="0"/>
            <a:t>POR SU ESTRUCTURA</a:t>
          </a:r>
          <a:endParaRPr lang="es-ES" dirty="0"/>
        </a:p>
      </dgm:t>
    </dgm:pt>
    <dgm:pt modelId="{DA85EB18-0CC4-489B-AEE6-B3BE38B0C74F}" type="parTrans" cxnId="{7126CA59-167A-40CD-B643-C216BC5D1A32}">
      <dgm:prSet/>
      <dgm:spPr/>
      <dgm:t>
        <a:bodyPr/>
        <a:lstStyle/>
        <a:p>
          <a:endParaRPr lang="es-ES"/>
        </a:p>
      </dgm:t>
    </dgm:pt>
    <dgm:pt modelId="{143FD392-6071-43BA-BBE2-FC990EA8AEBE}" type="sibTrans" cxnId="{7126CA59-167A-40CD-B643-C216BC5D1A32}">
      <dgm:prSet/>
      <dgm:spPr/>
      <dgm:t>
        <a:bodyPr/>
        <a:lstStyle/>
        <a:p>
          <a:endParaRPr lang="es-ES"/>
        </a:p>
      </dgm:t>
    </dgm:pt>
    <dgm:pt modelId="{2A01E18C-198D-4EA6-8B25-A3AA5C9FFE79}">
      <dgm:prSet phldrT="[Texto]"/>
      <dgm:spPr/>
      <dgm:t>
        <a:bodyPr/>
        <a:lstStyle/>
        <a:p>
          <a:r>
            <a:rPr lang="es-ES" dirty="0" smtClean="0"/>
            <a:t>MONOLÍTICA</a:t>
          </a:r>
          <a:endParaRPr lang="es-ES" dirty="0"/>
        </a:p>
      </dgm:t>
    </dgm:pt>
    <dgm:pt modelId="{DBA5EE4A-3F2B-44B2-996B-C4577AD9E05D}" type="parTrans" cxnId="{5C219ED1-8CF3-4683-B160-6ECF34A7E743}">
      <dgm:prSet/>
      <dgm:spPr/>
      <dgm:t>
        <a:bodyPr/>
        <a:lstStyle/>
        <a:p>
          <a:endParaRPr lang="es-ES"/>
        </a:p>
      </dgm:t>
    </dgm:pt>
    <dgm:pt modelId="{1B5EDAB1-F62A-46B8-B590-9C7DB4BA23B9}" type="sibTrans" cxnId="{5C219ED1-8CF3-4683-B160-6ECF34A7E743}">
      <dgm:prSet/>
      <dgm:spPr/>
      <dgm:t>
        <a:bodyPr/>
        <a:lstStyle/>
        <a:p>
          <a:endParaRPr lang="es-ES"/>
        </a:p>
      </dgm:t>
    </dgm:pt>
    <dgm:pt modelId="{CD476FB9-B273-4F38-8E42-717CCFD2826F}">
      <dgm:prSet phldrT="[Texto]"/>
      <dgm:spPr/>
      <dgm:t>
        <a:bodyPr/>
        <a:lstStyle/>
        <a:p>
          <a:r>
            <a:rPr lang="es-ES" dirty="0" smtClean="0"/>
            <a:t>NÚMERO DE TAREAS</a:t>
          </a:r>
          <a:endParaRPr lang="es-ES" dirty="0"/>
        </a:p>
      </dgm:t>
    </dgm:pt>
    <dgm:pt modelId="{B1A1FAEF-DB83-4958-9BB4-7C23B68C31E7}" type="parTrans" cxnId="{E9F7A891-01FD-4BD7-BFBC-6BA0BA0C08E1}">
      <dgm:prSet/>
      <dgm:spPr/>
      <dgm:t>
        <a:bodyPr/>
        <a:lstStyle/>
        <a:p>
          <a:endParaRPr lang="es-ES"/>
        </a:p>
      </dgm:t>
    </dgm:pt>
    <dgm:pt modelId="{8E22A97B-ADF0-4AB1-A740-775AF3BD7810}" type="sibTrans" cxnId="{E9F7A891-01FD-4BD7-BFBC-6BA0BA0C08E1}">
      <dgm:prSet/>
      <dgm:spPr/>
      <dgm:t>
        <a:bodyPr/>
        <a:lstStyle/>
        <a:p>
          <a:endParaRPr lang="es-ES"/>
        </a:p>
      </dgm:t>
    </dgm:pt>
    <dgm:pt modelId="{2FA3D702-1CB1-42DF-A30D-D72977A13487}">
      <dgm:prSet phldrT="[Texto]"/>
      <dgm:spPr/>
      <dgm:t>
        <a:bodyPr/>
        <a:lstStyle/>
        <a:p>
          <a:r>
            <a:rPr lang="es-ES" dirty="0" smtClean="0"/>
            <a:t>MONOPROCESADOR</a:t>
          </a:r>
          <a:endParaRPr lang="es-ES" dirty="0"/>
        </a:p>
      </dgm:t>
    </dgm:pt>
    <dgm:pt modelId="{78340CF8-271D-4EE6-A48E-69E94F5192E3}" type="parTrans" cxnId="{FF6ED71A-2E6C-42E5-AC95-5DDAD4963C3A}">
      <dgm:prSet/>
      <dgm:spPr/>
      <dgm:t>
        <a:bodyPr/>
        <a:lstStyle/>
        <a:p>
          <a:endParaRPr lang="es-ES"/>
        </a:p>
      </dgm:t>
    </dgm:pt>
    <dgm:pt modelId="{80BDE895-22EB-43B9-B759-347A55093CF7}" type="sibTrans" cxnId="{FF6ED71A-2E6C-42E5-AC95-5DDAD4963C3A}">
      <dgm:prSet/>
      <dgm:spPr/>
      <dgm:t>
        <a:bodyPr/>
        <a:lstStyle/>
        <a:p>
          <a:endParaRPr lang="es-ES"/>
        </a:p>
      </dgm:t>
    </dgm:pt>
    <dgm:pt modelId="{E3327885-B876-476E-90C3-7BF0B4C7EE88}">
      <dgm:prSet phldrT="[Texto]"/>
      <dgm:spPr/>
      <dgm:t>
        <a:bodyPr/>
        <a:lstStyle/>
        <a:p>
          <a:r>
            <a:rPr lang="es-ES" dirty="0" smtClean="0"/>
            <a:t>MULTIPROCESADOR</a:t>
          </a:r>
          <a:endParaRPr lang="es-ES" dirty="0"/>
        </a:p>
      </dgm:t>
    </dgm:pt>
    <dgm:pt modelId="{340F74DD-D635-45A5-ACB3-D8B9AE54F524}" type="parTrans" cxnId="{92C79811-8A1F-4E88-9D87-080ED7A9D555}">
      <dgm:prSet/>
      <dgm:spPr/>
      <dgm:t>
        <a:bodyPr/>
        <a:lstStyle/>
        <a:p>
          <a:endParaRPr lang="es-ES"/>
        </a:p>
      </dgm:t>
    </dgm:pt>
    <dgm:pt modelId="{76E73CBD-D0E2-4535-8D90-BA3A232A5021}" type="sibTrans" cxnId="{92C79811-8A1F-4E88-9D87-080ED7A9D555}">
      <dgm:prSet/>
      <dgm:spPr/>
      <dgm:t>
        <a:bodyPr/>
        <a:lstStyle/>
        <a:p>
          <a:endParaRPr lang="es-ES"/>
        </a:p>
      </dgm:t>
    </dgm:pt>
    <dgm:pt modelId="{6A0373F4-1E23-4313-A367-3956AFE8AEED}">
      <dgm:prSet phldrT="[Texto]"/>
      <dgm:spPr/>
      <dgm:t>
        <a:bodyPr/>
        <a:lstStyle/>
        <a:p>
          <a:r>
            <a:rPr lang="es-ES" dirty="0" smtClean="0"/>
            <a:t>MONOUSUARIO</a:t>
          </a:r>
          <a:endParaRPr lang="es-ES" dirty="0"/>
        </a:p>
      </dgm:t>
    </dgm:pt>
    <dgm:pt modelId="{03024DA8-EC45-4647-B49D-E42E95BC923E}" type="parTrans" cxnId="{D192AED7-21F0-409C-A8C5-182390763AAE}">
      <dgm:prSet/>
      <dgm:spPr/>
      <dgm:t>
        <a:bodyPr/>
        <a:lstStyle/>
        <a:p>
          <a:endParaRPr lang="es-ES"/>
        </a:p>
      </dgm:t>
    </dgm:pt>
    <dgm:pt modelId="{099143DA-A38F-423D-81AE-60C9BAE0B6C2}" type="sibTrans" cxnId="{D192AED7-21F0-409C-A8C5-182390763AAE}">
      <dgm:prSet/>
      <dgm:spPr/>
      <dgm:t>
        <a:bodyPr/>
        <a:lstStyle/>
        <a:p>
          <a:endParaRPr lang="es-ES"/>
        </a:p>
      </dgm:t>
    </dgm:pt>
    <dgm:pt modelId="{22604E66-9AEB-4CD7-BB07-DD317726C5FA}">
      <dgm:prSet phldrT="[Texto]"/>
      <dgm:spPr/>
      <dgm:t>
        <a:bodyPr/>
        <a:lstStyle/>
        <a:p>
          <a:r>
            <a:rPr lang="es-ES" dirty="0" smtClean="0"/>
            <a:t>MULTIUSUARIO</a:t>
          </a:r>
          <a:endParaRPr lang="es-ES" dirty="0"/>
        </a:p>
      </dgm:t>
    </dgm:pt>
    <dgm:pt modelId="{FDBAB6B1-7312-4AA7-B10D-36B2823ED8F3}" type="parTrans" cxnId="{1C5832C4-5E0E-44EE-8059-C95701C7639B}">
      <dgm:prSet/>
      <dgm:spPr/>
      <dgm:t>
        <a:bodyPr/>
        <a:lstStyle/>
        <a:p>
          <a:endParaRPr lang="es-ES"/>
        </a:p>
      </dgm:t>
    </dgm:pt>
    <dgm:pt modelId="{B50EB785-DC65-4C7C-8ACB-D2F836DFA07D}" type="sibTrans" cxnId="{1C5832C4-5E0E-44EE-8059-C95701C7639B}">
      <dgm:prSet/>
      <dgm:spPr/>
      <dgm:t>
        <a:bodyPr/>
        <a:lstStyle/>
        <a:p>
          <a:endParaRPr lang="es-ES"/>
        </a:p>
      </dgm:t>
    </dgm:pt>
    <dgm:pt modelId="{E5343B6B-81A3-4545-BA9A-9FB5B34FF4F8}">
      <dgm:prSet phldrT="[Texto]"/>
      <dgm:spPr/>
      <dgm:t>
        <a:bodyPr/>
        <a:lstStyle/>
        <a:p>
          <a:r>
            <a:rPr lang="es-ES" dirty="0" smtClean="0"/>
            <a:t>MONOTAREA</a:t>
          </a:r>
          <a:endParaRPr lang="es-ES" dirty="0"/>
        </a:p>
      </dgm:t>
    </dgm:pt>
    <dgm:pt modelId="{5D35C1CC-760C-45E0-9F5A-86AC91C68A47}" type="parTrans" cxnId="{DD4C582A-84F4-4E99-AC14-11019D912B8B}">
      <dgm:prSet/>
      <dgm:spPr/>
      <dgm:t>
        <a:bodyPr/>
        <a:lstStyle/>
        <a:p>
          <a:endParaRPr lang="es-ES"/>
        </a:p>
      </dgm:t>
    </dgm:pt>
    <dgm:pt modelId="{014357F5-8CDE-4211-AAA4-F8317E88B449}" type="sibTrans" cxnId="{DD4C582A-84F4-4E99-AC14-11019D912B8B}">
      <dgm:prSet/>
      <dgm:spPr/>
      <dgm:t>
        <a:bodyPr/>
        <a:lstStyle/>
        <a:p>
          <a:endParaRPr lang="es-ES"/>
        </a:p>
      </dgm:t>
    </dgm:pt>
    <dgm:pt modelId="{7CB2D630-1ACD-4637-B08E-D25B0C22D390}">
      <dgm:prSet phldrT="[Texto]"/>
      <dgm:spPr/>
      <dgm:t>
        <a:bodyPr/>
        <a:lstStyle/>
        <a:p>
          <a:r>
            <a:rPr lang="es-ES" dirty="0" smtClean="0"/>
            <a:t>MULTITAREA</a:t>
          </a:r>
          <a:endParaRPr lang="es-ES" dirty="0"/>
        </a:p>
      </dgm:t>
    </dgm:pt>
    <dgm:pt modelId="{DFD95D38-DEC6-49D8-A569-58E2F39F1C1E}" type="parTrans" cxnId="{61BBB1DE-17A9-48A5-B734-5D6A278914E3}">
      <dgm:prSet/>
      <dgm:spPr/>
      <dgm:t>
        <a:bodyPr/>
        <a:lstStyle/>
        <a:p>
          <a:endParaRPr lang="es-ES"/>
        </a:p>
      </dgm:t>
    </dgm:pt>
    <dgm:pt modelId="{05B6E995-8AAE-40AD-8BC6-CBABD857C15A}" type="sibTrans" cxnId="{61BBB1DE-17A9-48A5-B734-5D6A278914E3}">
      <dgm:prSet/>
      <dgm:spPr/>
      <dgm:t>
        <a:bodyPr/>
        <a:lstStyle/>
        <a:p>
          <a:endParaRPr lang="es-ES"/>
        </a:p>
      </dgm:t>
    </dgm:pt>
    <dgm:pt modelId="{3646D082-DEAD-40CC-B985-501BE3380584}">
      <dgm:prSet phldrT="[Texto]"/>
      <dgm:spPr/>
      <dgm:t>
        <a:bodyPr/>
        <a:lstStyle/>
        <a:p>
          <a:r>
            <a:rPr lang="es-ES" dirty="0" smtClean="0"/>
            <a:t>EN CAPAS</a:t>
          </a:r>
          <a:endParaRPr lang="es-ES" dirty="0"/>
        </a:p>
      </dgm:t>
    </dgm:pt>
    <dgm:pt modelId="{66BDD867-5360-4474-A39D-80CD728F8C54}" type="parTrans" cxnId="{D32857A4-EBB7-47C7-B33D-CC546BDA237C}">
      <dgm:prSet/>
      <dgm:spPr/>
      <dgm:t>
        <a:bodyPr/>
        <a:lstStyle/>
        <a:p>
          <a:endParaRPr lang="es-ES"/>
        </a:p>
      </dgm:t>
    </dgm:pt>
    <dgm:pt modelId="{CEE9570D-2A69-4622-9EC1-A501238F8F60}" type="sibTrans" cxnId="{D32857A4-EBB7-47C7-B33D-CC546BDA237C}">
      <dgm:prSet/>
      <dgm:spPr/>
      <dgm:t>
        <a:bodyPr/>
        <a:lstStyle/>
        <a:p>
          <a:endParaRPr lang="es-ES"/>
        </a:p>
      </dgm:t>
    </dgm:pt>
    <dgm:pt modelId="{CDDFCCB1-2A25-4F4B-AB28-63B2A176BE56}">
      <dgm:prSet phldrT="[Texto]"/>
      <dgm:spPr/>
      <dgm:t>
        <a:bodyPr/>
        <a:lstStyle/>
        <a:p>
          <a:r>
            <a:rPr lang="es-ES" dirty="0" smtClean="0"/>
            <a:t>MÁQUINA VIRTUAL</a:t>
          </a:r>
          <a:endParaRPr lang="es-ES" dirty="0"/>
        </a:p>
      </dgm:t>
    </dgm:pt>
    <dgm:pt modelId="{6B0C8820-173C-4FAE-B50A-69E718FC2E74}" type="parTrans" cxnId="{E5AD1CCC-E89C-4C2A-BB7D-41308336BA92}">
      <dgm:prSet/>
      <dgm:spPr/>
      <dgm:t>
        <a:bodyPr/>
        <a:lstStyle/>
        <a:p>
          <a:endParaRPr lang="es-ES"/>
        </a:p>
      </dgm:t>
    </dgm:pt>
    <dgm:pt modelId="{1E561516-522F-4358-9E92-5DBF6C615C7F}" type="sibTrans" cxnId="{E5AD1CCC-E89C-4C2A-BB7D-41308336BA92}">
      <dgm:prSet/>
      <dgm:spPr/>
      <dgm:t>
        <a:bodyPr/>
        <a:lstStyle/>
        <a:p>
          <a:endParaRPr lang="es-ES"/>
        </a:p>
      </dgm:t>
    </dgm:pt>
    <dgm:pt modelId="{7BDF2310-8C8B-4727-9BD2-7618A071F671}">
      <dgm:prSet phldrT="[Texto]"/>
      <dgm:spPr/>
      <dgm:t>
        <a:bodyPr/>
        <a:lstStyle/>
        <a:p>
          <a:r>
            <a:rPr lang="es-ES" dirty="0" smtClean="0"/>
            <a:t>POR LA FORMA DE SUS SERVICIOS</a:t>
          </a:r>
          <a:endParaRPr lang="es-ES" dirty="0"/>
        </a:p>
      </dgm:t>
    </dgm:pt>
    <dgm:pt modelId="{43C3473D-D503-417A-8BF3-561DF2833A0E}" type="parTrans" cxnId="{9AC087A7-4E02-4151-8990-C65A8A9281E3}">
      <dgm:prSet/>
      <dgm:spPr/>
      <dgm:t>
        <a:bodyPr/>
        <a:lstStyle/>
        <a:p>
          <a:endParaRPr lang="es-ES"/>
        </a:p>
      </dgm:t>
    </dgm:pt>
    <dgm:pt modelId="{6540106E-F313-4401-AF1E-7DE1EC6FEB5F}" type="sibTrans" cxnId="{9AC087A7-4E02-4151-8990-C65A8A9281E3}">
      <dgm:prSet/>
      <dgm:spPr/>
      <dgm:t>
        <a:bodyPr/>
        <a:lstStyle/>
        <a:p>
          <a:endParaRPr lang="es-ES"/>
        </a:p>
      </dgm:t>
    </dgm:pt>
    <dgm:pt modelId="{19C11F1A-2812-4E49-9594-9D9800DE6486}">
      <dgm:prSet phldrT="[Texto]"/>
      <dgm:spPr/>
      <dgm:t>
        <a:bodyPr/>
        <a:lstStyle/>
        <a:p>
          <a:r>
            <a:rPr lang="es-ES" dirty="0" smtClean="0"/>
            <a:t>DE RED</a:t>
          </a:r>
          <a:endParaRPr lang="es-ES" dirty="0"/>
        </a:p>
      </dgm:t>
    </dgm:pt>
    <dgm:pt modelId="{3ECDCF71-E914-4E14-B1C8-BF18722C57C8}" type="parTrans" cxnId="{4363F54C-0350-49D1-9D30-3A8F9DC3DB02}">
      <dgm:prSet/>
      <dgm:spPr/>
      <dgm:t>
        <a:bodyPr/>
        <a:lstStyle/>
        <a:p>
          <a:endParaRPr lang="es-ES"/>
        </a:p>
      </dgm:t>
    </dgm:pt>
    <dgm:pt modelId="{B7F2726B-3806-4803-974C-0B4BD5F73844}" type="sibTrans" cxnId="{4363F54C-0350-49D1-9D30-3A8F9DC3DB02}">
      <dgm:prSet/>
      <dgm:spPr/>
      <dgm:t>
        <a:bodyPr/>
        <a:lstStyle/>
        <a:p>
          <a:endParaRPr lang="es-ES"/>
        </a:p>
      </dgm:t>
    </dgm:pt>
    <dgm:pt modelId="{45EA7326-1754-4580-AF90-7FB0F6932F09}">
      <dgm:prSet phldrT="[Texto]"/>
      <dgm:spPr/>
      <dgm:t>
        <a:bodyPr/>
        <a:lstStyle/>
        <a:p>
          <a:r>
            <a:rPr lang="es-ES" dirty="0" smtClean="0"/>
            <a:t>DISTRIBUIDO</a:t>
          </a:r>
          <a:endParaRPr lang="es-ES" dirty="0"/>
        </a:p>
      </dgm:t>
    </dgm:pt>
    <dgm:pt modelId="{89626297-473A-42F2-A603-73E6BB69E9BD}" type="parTrans" cxnId="{F814D4D7-1AD6-4EC4-AACF-D8C84BF166BF}">
      <dgm:prSet/>
      <dgm:spPr/>
      <dgm:t>
        <a:bodyPr/>
        <a:lstStyle/>
        <a:p>
          <a:endParaRPr lang="es-ES"/>
        </a:p>
      </dgm:t>
    </dgm:pt>
    <dgm:pt modelId="{81D34245-69D7-44F5-8717-E24E6A9924CB}" type="sibTrans" cxnId="{F814D4D7-1AD6-4EC4-AACF-D8C84BF166BF}">
      <dgm:prSet/>
      <dgm:spPr/>
      <dgm:t>
        <a:bodyPr/>
        <a:lstStyle/>
        <a:p>
          <a:endParaRPr lang="es-ES"/>
        </a:p>
      </dgm:t>
    </dgm:pt>
    <dgm:pt modelId="{2548F01A-113E-4B2A-A47A-C4D936037CAE}">
      <dgm:prSet phldrT="[Texto]"/>
      <dgm:spPr/>
      <dgm:t>
        <a:bodyPr/>
        <a:lstStyle/>
        <a:p>
          <a:r>
            <a:rPr lang="es-ES" dirty="0" smtClean="0"/>
            <a:t>POR SUS USOS</a:t>
          </a:r>
          <a:endParaRPr lang="es-ES" dirty="0"/>
        </a:p>
      </dgm:t>
    </dgm:pt>
    <dgm:pt modelId="{A8253885-5699-413A-A5C7-726A7D189A40}" type="parTrans" cxnId="{DBD425C4-9913-4D5A-A902-0ECFF588A8BE}">
      <dgm:prSet/>
      <dgm:spPr/>
      <dgm:t>
        <a:bodyPr/>
        <a:lstStyle/>
        <a:p>
          <a:endParaRPr lang="es-ES"/>
        </a:p>
      </dgm:t>
    </dgm:pt>
    <dgm:pt modelId="{A68C6993-D657-4F53-82C8-6BD7F82C2A49}" type="sibTrans" cxnId="{DBD425C4-9913-4D5A-A902-0ECFF588A8BE}">
      <dgm:prSet/>
      <dgm:spPr/>
      <dgm:t>
        <a:bodyPr/>
        <a:lstStyle/>
        <a:p>
          <a:endParaRPr lang="es-ES"/>
        </a:p>
      </dgm:t>
    </dgm:pt>
    <dgm:pt modelId="{421E89AC-262C-4F47-91C0-A7E15E13D4A4}">
      <dgm:prSet phldrT="[Texto]"/>
      <dgm:spPr/>
      <dgm:t>
        <a:bodyPr/>
        <a:lstStyle/>
        <a:p>
          <a:r>
            <a:rPr lang="es-ES" dirty="0" smtClean="0"/>
            <a:t>SEGÚN EL TIPO DE APPS</a:t>
          </a:r>
          <a:endParaRPr lang="es-ES" dirty="0"/>
        </a:p>
      </dgm:t>
    </dgm:pt>
    <dgm:pt modelId="{B60DBD1F-AB45-4F8A-8B3B-3D036212E711}" type="parTrans" cxnId="{EB600E02-D5B2-4E23-B177-EC911262D64F}">
      <dgm:prSet/>
      <dgm:spPr/>
      <dgm:t>
        <a:bodyPr/>
        <a:lstStyle/>
        <a:p>
          <a:endParaRPr lang="es-ES"/>
        </a:p>
      </dgm:t>
    </dgm:pt>
    <dgm:pt modelId="{A0314CB5-D2FD-432C-A3F9-5018D238A6CC}" type="sibTrans" cxnId="{EB600E02-D5B2-4E23-B177-EC911262D64F}">
      <dgm:prSet/>
      <dgm:spPr/>
      <dgm:t>
        <a:bodyPr/>
        <a:lstStyle/>
        <a:p>
          <a:endParaRPr lang="es-ES"/>
        </a:p>
      </dgm:t>
    </dgm:pt>
    <dgm:pt modelId="{DF8D8783-7C8F-449C-829D-04C5EAD6AEC6}">
      <dgm:prSet phldrT="[Texto]"/>
      <dgm:spPr/>
      <dgm:t>
        <a:bodyPr/>
        <a:lstStyle/>
        <a:p>
          <a:r>
            <a:rPr lang="es-ES" dirty="0" smtClean="0"/>
            <a:t>PROPÓSITO GENERAL</a:t>
          </a:r>
          <a:endParaRPr lang="es-ES" dirty="0"/>
        </a:p>
      </dgm:t>
    </dgm:pt>
    <dgm:pt modelId="{6690A4C7-53D4-4A08-B9C8-B272B3FD0819}" type="parTrans" cxnId="{E76CE418-52EF-40AB-B774-07B825923505}">
      <dgm:prSet/>
      <dgm:spPr/>
      <dgm:t>
        <a:bodyPr/>
        <a:lstStyle/>
        <a:p>
          <a:endParaRPr lang="es-ES"/>
        </a:p>
      </dgm:t>
    </dgm:pt>
    <dgm:pt modelId="{6BF165E2-DCAA-4AC3-8C9F-95A96BA4BB20}" type="sibTrans" cxnId="{E76CE418-52EF-40AB-B774-07B825923505}">
      <dgm:prSet/>
      <dgm:spPr/>
      <dgm:t>
        <a:bodyPr/>
        <a:lstStyle/>
        <a:p>
          <a:endParaRPr lang="es-ES"/>
        </a:p>
      </dgm:t>
    </dgm:pt>
    <dgm:pt modelId="{02AD9656-A3FF-4DB5-81A8-92DBFEEEDDF3}">
      <dgm:prSet phldrT="[Texto]"/>
      <dgm:spPr/>
      <dgm:t>
        <a:bodyPr/>
        <a:lstStyle/>
        <a:p>
          <a:r>
            <a:rPr lang="es-ES" dirty="0" smtClean="0"/>
            <a:t>PROPÓSITO ESPECÍFICO</a:t>
          </a:r>
          <a:endParaRPr lang="es-ES" dirty="0"/>
        </a:p>
      </dgm:t>
    </dgm:pt>
    <dgm:pt modelId="{B6088D29-5E97-43C3-A562-A5F9FB2D01C4}" type="parTrans" cxnId="{09F7D1BB-312E-42CB-9F48-4C729D0722FC}">
      <dgm:prSet/>
      <dgm:spPr/>
      <dgm:t>
        <a:bodyPr/>
        <a:lstStyle/>
        <a:p>
          <a:endParaRPr lang="es-ES"/>
        </a:p>
      </dgm:t>
    </dgm:pt>
    <dgm:pt modelId="{AF5C3E00-9DFE-4617-8B76-6F81A34742EC}" type="sibTrans" cxnId="{09F7D1BB-312E-42CB-9F48-4C729D0722FC}">
      <dgm:prSet/>
      <dgm:spPr/>
      <dgm:t>
        <a:bodyPr/>
        <a:lstStyle/>
        <a:p>
          <a:endParaRPr lang="es-ES"/>
        </a:p>
      </dgm:t>
    </dgm:pt>
    <dgm:pt modelId="{3205866C-4523-486F-83C3-E80A7DBC1B4D}">
      <dgm:prSet phldrT="[Texto]"/>
      <dgm:spPr/>
      <dgm:t>
        <a:bodyPr/>
        <a:lstStyle/>
        <a:p>
          <a:r>
            <a:rPr lang="es-ES" dirty="0" smtClean="0"/>
            <a:t>SEGÚN SU ADQUISICIÓN</a:t>
          </a:r>
          <a:endParaRPr lang="es-ES" dirty="0"/>
        </a:p>
      </dgm:t>
    </dgm:pt>
    <dgm:pt modelId="{CF7071BD-64FB-4694-B876-5CA47176C307}" type="parTrans" cxnId="{02E5C1BE-4CDD-42CE-92D6-DF959231A4D3}">
      <dgm:prSet/>
      <dgm:spPr/>
      <dgm:t>
        <a:bodyPr/>
        <a:lstStyle/>
        <a:p>
          <a:endParaRPr lang="es-ES"/>
        </a:p>
      </dgm:t>
    </dgm:pt>
    <dgm:pt modelId="{761E0FFC-B16C-48B7-8650-36F33788FE9B}" type="sibTrans" cxnId="{02E5C1BE-4CDD-42CE-92D6-DF959231A4D3}">
      <dgm:prSet/>
      <dgm:spPr/>
      <dgm:t>
        <a:bodyPr/>
        <a:lstStyle/>
        <a:p>
          <a:endParaRPr lang="es-ES"/>
        </a:p>
      </dgm:t>
    </dgm:pt>
    <dgm:pt modelId="{388465DA-F2CF-4B80-9E30-A60A65E1103B}">
      <dgm:prSet phldrT="[Texto]"/>
      <dgm:spPr/>
      <dgm:t>
        <a:bodyPr/>
        <a:lstStyle/>
        <a:p>
          <a:r>
            <a:rPr lang="es-ES" dirty="0" smtClean="0"/>
            <a:t>COMERCIAL</a:t>
          </a:r>
          <a:endParaRPr lang="es-ES" dirty="0"/>
        </a:p>
      </dgm:t>
    </dgm:pt>
    <dgm:pt modelId="{C0E6D694-3BBC-49D3-8A4F-476761A15461}" type="parTrans" cxnId="{215E8B32-AA61-4E5D-A138-FE7B4C8BC8F8}">
      <dgm:prSet/>
      <dgm:spPr/>
      <dgm:t>
        <a:bodyPr/>
        <a:lstStyle/>
        <a:p>
          <a:endParaRPr lang="es-ES"/>
        </a:p>
      </dgm:t>
    </dgm:pt>
    <dgm:pt modelId="{F46B7972-CCF6-4248-8702-8068C7E7286B}" type="sibTrans" cxnId="{215E8B32-AA61-4E5D-A138-FE7B4C8BC8F8}">
      <dgm:prSet/>
      <dgm:spPr/>
      <dgm:t>
        <a:bodyPr/>
        <a:lstStyle/>
        <a:p>
          <a:endParaRPr lang="es-ES"/>
        </a:p>
      </dgm:t>
    </dgm:pt>
    <dgm:pt modelId="{2CCBB1E6-EF42-47A5-821B-EF68CB9067A1}">
      <dgm:prSet phldrT="[Texto]"/>
      <dgm:spPr/>
      <dgm:t>
        <a:bodyPr/>
        <a:lstStyle/>
        <a:p>
          <a:r>
            <a:rPr lang="es-ES" dirty="0" smtClean="0"/>
            <a:t>LIBRE</a:t>
          </a:r>
          <a:endParaRPr lang="es-ES" dirty="0"/>
        </a:p>
      </dgm:t>
    </dgm:pt>
    <dgm:pt modelId="{921029B6-AAF1-4BAC-A485-D0EADCBE39AF}" type="parTrans" cxnId="{0B07FB13-DC72-468A-9833-822ACBDDD8B3}">
      <dgm:prSet/>
      <dgm:spPr/>
      <dgm:t>
        <a:bodyPr/>
        <a:lstStyle/>
        <a:p>
          <a:endParaRPr lang="es-ES"/>
        </a:p>
      </dgm:t>
    </dgm:pt>
    <dgm:pt modelId="{6C60EA6F-4B11-41C5-A6C3-99BB55CA169F}" type="sibTrans" cxnId="{0B07FB13-DC72-468A-9833-822ACBDDD8B3}">
      <dgm:prSet/>
      <dgm:spPr/>
      <dgm:t>
        <a:bodyPr/>
        <a:lstStyle/>
        <a:p>
          <a:endParaRPr lang="es-ES"/>
        </a:p>
      </dgm:t>
    </dgm:pt>
    <dgm:pt modelId="{A996A459-4219-44F1-84FD-3CAC6A004DA5}">
      <dgm:prSet phldrT="[Texto]"/>
      <dgm:spPr/>
      <dgm:t>
        <a:bodyPr/>
        <a:lstStyle/>
        <a:p>
          <a:r>
            <a:rPr lang="es-ES" dirty="0" smtClean="0"/>
            <a:t>SEGÚN SU FUNCIÓN</a:t>
          </a:r>
          <a:endParaRPr lang="es-ES" dirty="0"/>
        </a:p>
      </dgm:t>
    </dgm:pt>
    <dgm:pt modelId="{BF6D620D-7124-41DA-BF80-5821F8381FE9}" type="parTrans" cxnId="{055239BA-9F2B-41DD-B130-FC649D5D9673}">
      <dgm:prSet/>
      <dgm:spPr/>
      <dgm:t>
        <a:bodyPr/>
        <a:lstStyle/>
        <a:p>
          <a:endParaRPr lang="es-ES"/>
        </a:p>
      </dgm:t>
    </dgm:pt>
    <dgm:pt modelId="{167FE585-4EFA-47D3-B148-E92E6C35B88C}" type="sibTrans" cxnId="{055239BA-9F2B-41DD-B130-FC649D5D9673}">
      <dgm:prSet/>
      <dgm:spPr/>
      <dgm:t>
        <a:bodyPr/>
        <a:lstStyle/>
        <a:p>
          <a:endParaRPr lang="es-ES"/>
        </a:p>
      </dgm:t>
    </dgm:pt>
    <dgm:pt modelId="{47889E6A-2A4F-47E7-9CC8-C90D4FE6312D}">
      <dgm:prSet phldrT="[Texto]"/>
      <dgm:spPr/>
      <dgm:t>
        <a:bodyPr/>
        <a:lstStyle/>
        <a:p>
          <a:r>
            <a:rPr lang="es-ES" dirty="0" smtClean="0"/>
            <a:t>SERVIDOR</a:t>
          </a:r>
          <a:endParaRPr lang="es-ES" dirty="0"/>
        </a:p>
      </dgm:t>
    </dgm:pt>
    <dgm:pt modelId="{D35EF10C-5C3A-428E-9E4E-1EDB7F62DD3E}" type="parTrans" cxnId="{C580910B-20A5-4E72-86A6-7DA6D34AFACF}">
      <dgm:prSet/>
      <dgm:spPr/>
      <dgm:t>
        <a:bodyPr/>
        <a:lstStyle/>
        <a:p>
          <a:endParaRPr lang="es-ES"/>
        </a:p>
      </dgm:t>
    </dgm:pt>
    <dgm:pt modelId="{56CDFFED-AD5C-422E-9CD0-2A28095909AC}" type="sibTrans" cxnId="{C580910B-20A5-4E72-86A6-7DA6D34AFACF}">
      <dgm:prSet/>
      <dgm:spPr/>
      <dgm:t>
        <a:bodyPr/>
        <a:lstStyle/>
        <a:p>
          <a:endParaRPr lang="es-ES"/>
        </a:p>
      </dgm:t>
    </dgm:pt>
    <dgm:pt modelId="{1713EEFF-A785-447D-8CA7-4BC0650350DC}">
      <dgm:prSet phldrT="[Texto]"/>
      <dgm:spPr/>
      <dgm:t>
        <a:bodyPr/>
        <a:lstStyle/>
        <a:p>
          <a:r>
            <a:rPr lang="es-ES" dirty="0" smtClean="0"/>
            <a:t>ESTACIÓN DE TRABAJO</a:t>
          </a:r>
          <a:endParaRPr lang="es-ES" dirty="0"/>
        </a:p>
      </dgm:t>
    </dgm:pt>
    <dgm:pt modelId="{28B3BE7D-BD55-40C3-A410-7BFDDC2708BE}" type="parTrans" cxnId="{8F5CB877-9DE7-4D46-AC52-BA77DF796F67}">
      <dgm:prSet/>
      <dgm:spPr/>
      <dgm:t>
        <a:bodyPr/>
        <a:lstStyle/>
        <a:p>
          <a:endParaRPr lang="es-ES"/>
        </a:p>
      </dgm:t>
    </dgm:pt>
    <dgm:pt modelId="{5AA14507-75B6-4A5C-B6BA-1C0503BB222F}" type="sibTrans" cxnId="{8F5CB877-9DE7-4D46-AC52-BA77DF796F67}">
      <dgm:prSet/>
      <dgm:spPr/>
      <dgm:t>
        <a:bodyPr/>
        <a:lstStyle/>
        <a:p>
          <a:endParaRPr lang="es-ES"/>
        </a:p>
      </dgm:t>
    </dgm:pt>
    <dgm:pt modelId="{EC267F9E-4EDF-41BF-BF98-9C4CEF0C57C0}">
      <dgm:prSet phldrT="[Texto]"/>
      <dgm:spPr/>
      <dgm:t>
        <a:bodyPr/>
        <a:lstStyle/>
        <a:p>
          <a:r>
            <a:rPr lang="es-ES" dirty="0" smtClean="0"/>
            <a:t>POR SU MEDIO FÍSICO</a:t>
          </a:r>
          <a:endParaRPr lang="es-ES" dirty="0"/>
        </a:p>
      </dgm:t>
    </dgm:pt>
    <dgm:pt modelId="{08510727-AACE-41AA-BBFC-F2D2FF06C147}" type="parTrans" cxnId="{FD24D4CA-B5B4-4D8F-8C88-EF96AB7DACB7}">
      <dgm:prSet/>
      <dgm:spPr/>
      <dgm:t>
        <a:bodyPr/>
        <a:lstStyle/>
        <a:p>
          <a:endParaRPr lang="es-ES"/>
        </a:p>
      </dgm:t>
    </dgm:pt>
    <dgm:pt modelId="{15C32873-1B07-469D-813C-D757E0BEABCB}" type="sibTrans" cxnId="{FD24D4CA-B5B4-4D8F-8C88-EF96AB7DACB7}">
      <dgm:prSet/>
      <dgm:spPr/>
      <dgm:t>
        <a:bodyPr/>
        <a:lstStyle/>
        <a:p>
          <a:endParaRPr lang="es-ES"/>
        </a:p>
      </dgm:t>
    </dgm:pt>
    <dgm:pt modelId="{C8B59509-873C-4D70-ABC0-B1106789A8D5}">
      <dgm:prSet phldrT="[Texto]"/>
      <dgm:spPr/>
      <dgm:t>
        <a:bodyPr/>
        <a:lstStyle/>
        <a:p>
          <a:r>
            <a:rPr lang="es-ES" dirty="0" smtClean="0"/>
            <a:t>DE PC</a:t>
          </a:r>
          <a:endParaRPr lang="es-ES" dirty="0"/>
        </a:p>
      </dgm:t>
    </dgm:pt>
    <dgm:pt modelId="{91027A51-60AB-4A6A-900E-05D762FAE4DC}" type="parTrans" cxnId="{00B105A8-D205-476B-BE0F-96C10E7A76C0}">
      <dgm:prSet/>
      <dgm:spPr/>
      <dgm:t>
        <a:bodyPr/>
        <a:lstStyle/>
        <a:p>
          <a:endParaRPr lang="es-ES"/>
        </a:p>
      </dgm:t>
    </dgm:pt>
    <dgm:pt modelId="{9D3D14F8-7EF7-4FF6-9FB8-6C23DA7CA4F0}" type="sibTrans" cxnId="{00B105A8-D205-476B-BE0F-96C10E7A76C0}">
      <dgm:prSet/>
      <dgm:spPr/>
      <dgm:t>
        <a:bodyPr/>
        <a:lstStyle/>
        <a:p>
          <a:endParaRPr lang="es-ES"/>
        </a:p>
      </dgm:t>
    </dgm:pt>
    <dgm:pt modelId="{4C51F931-976B-46BB-ACFD-E3D72DF2CAA7}">
      <dgm:prSet phldrT="[Texto]"/>
      <dgm:spPr/>
      <dgm:t>
        <a:bodyPr/>
        <a:lstStyle/>
        <a:p>
          <a:r>
            <a:rPr lang="es-ES" dirty="0" smtClean="0"/>
            <a:t>MÓVIL</a:t>
          </a:r>
          <a:endParaRPr lang="es-ES" dirty="0"/>
        </a:p>
      </dgm:t>
    </dgm:pt>
    <dgm:pt modelId="{75EE49BC-AFD6-497E-BED9-BED1E2811B1B}" type="parTrans" cxnId="{718371F4-72DE-4EF3-AB97-0312A75CE5B5}">
      <dgm:prSet/>
      <dgm:spPr/>
      <dgm:t>
        <a:bodyPr/>
        <a:lstStyle/>
        <a:p>
          <a:endParaRPr lang="es-ES"/>
        </a:p>
      </dgm:t>
    </dgm:pt>
    <dgm:pt modelId="{FB29A437-14F1-4D64-98C0-DD5E2A012A45}" type="sibTrans" cxnId="{718371F4-72DE-4EF3-AB97-0312A75CE5B5}">
      <dgm:prSet/>
      <dgm:spPr/>
      <dgm:t>
        <a:bodyPr/>
        <a:lstStyle/>
        <a:p>
          <a:endParaRPr lang="es-ES"/>
        </a:p>
      </dgm:t>
    </dgm:pt>
    <dgm:pt modelId="{80C5797C-9FF0-487A-8D4C-E30D4DCEA7C5}">
      <dgm:prSet phldrT="[Texto]"/>
      <dgm:spPr/>
      <dgm:t>
        <a:bodyPr/>
        <a:lstStyle/>
        <a:p>
          <a:r>
            <a:rPr lang="es-ES" dirty="0" smtClean="0"/>
            <a:t>DONDE RESIDEN</a:t>
          </a:r>
          <a:endParaRPr lang="es-ES" dirty="0"/>
        </a:p>
      </dgm:t>
    </dgm:pt>
    <dgm:pt modelId="{3F914B46-D86E-4A20-A6BE-BA683B3FD0B0}" type="parTrans" cxnId="{0A854E17-5565-440C-92D4-10C136084DAD}">
      <dgm:prSet/>
      <dgm:spPr/>
      <dgm:t>
        <a:bodyPr/>
        <a:lstStyle/>
        <a:p>
          <a:endParaRPr lang="es-ES"/>
        </a:p>
      </dgm:t>
    </dgm:pt>
    <dgm:pt modelId="{78576F8E-3D0F-46D4-89C1-357637D3A845}" type="sibTrans" cxnId="{0A854E17-5565-440C-92D4-10C136084DAD}">
      <dgm:prSet/>
      <dgm:spPr/>
      <dgm:t>
        <a:bodyPr/>
        <a:lstStyle/>
        <a:p>
          <a:endParaRPr lang="es-ES"/>
        </a:p>
      </dgm:t>
    </dgm:pt>
    <dgm:pt modelId="{ABCEB0F8-BF3A-4C7A-996D-8D52C364DF6D}">
      <dgm:prSet phldrT="[Texto]"/>
      <dgm:spPr/>
      <dgm:t>
        <a:bodyPr/>
        <a:lstStyle/>
        <a:p>
          <a:r>
            <a:rPr lang="es-ES" dirty="0" smtClean="0"/>
            <a:t>POR SU MEDIO DE INSTALACIÓN</a:t>
          </a:r>
          <a:endParaRPr lang="es-ES" dirty="0"/>
        </a:p>
      </dgm:t>
    </dgm:pt>
    <dgm:pt modelId="{2E68DB97-F2E9-4D00-86E0-D80D2CC72743}" type="parTrans" cxnId="{E1FFC89B-9795-4419-B7FF-203ED8E44406}">
      <dgm:prSet/>
      <dgm:spPr/>
      <dgm:t>
        <a:bodyPr/>
        <a:lstStyle/>
        <a:p>
          <a:endParaRPr lang="es-ES"/>
        </a:p>
      </dgm:t>
    </dgm:pt>
    <dgm:pt modelId="{B45AD150-F026-4416-AA21-638D3C50B476}" type="sibTrans" cxnId="{E1FFC89B-9795-4419-B7FF-203ED8E44406}">
      <dgm:prSet/>
      <dgm:spPr/>
      <dgm:t>
        <a:bodyPr/>
        <a:lstStyle/>
        <a:p>
          <a:endParaRPr lang="es-ES"/>
        </a:p>
      </dgm:t>
    </dgm:pt>
    <dgm:pt modelId="{3956E998-54F5-4A63-97C0-1007F2CE7A62}">
      <dgm:prSet phldrT="[Texto]"/>
      <dgm:spPr/>
      <dgm:t>
        <a:bodyPr/>
        <a:lstStyle/>
        <a:p>
          <a:r>
            <a:rPr lang="es-ES" dirty="0" smtClean="0"/>
            <a:t>LIVE</a:t>
          </a:r>
          <a:endParaRPr lang="es-ES" dirty="0"/>
        </a:p>
      </dgm:t>
    </dgm:pt>
    <dgm:pt modelId="{206FB277-D66C-432B-999C-E61C5814F164}" type="parTrans" cxnId="{C942831F-0EA7-4A9A-AFF9-385E1673D47D}">
      <dgm:prSet/>
      <dgm:spPr/>
      <dgm:t>
        <a:bodyPr/>
        <a:lstStyle/>
        <a:p>
          <a:endParaRPr lang="es-ES"/>
        </a:p>
      </dgm:t>
    </dgm:pt>
    <dgm:pt modelId="{0C20C1A1-395B-4FA0-903D-3E250921F99C}" type="sibTrans" cxnId="{C942831F-0EA7-4A9A-AFF9-385E1673D47D}">
      <dgm:prSet/>
      <dgm:spPr/>
      <dgm:t>
        <a:bodyPr/>
        <a:lstStyle/>
        <a:p>
          <a:endParaRPr lang="es-ES"/>
        </a:p>
      </dgm:t>
    </dgm:pt>
    <dgm:pt modelId="{26F79775-3C8B-47E4-8A8D-5B0308D9D841}">
      <dgm:prSet phldrT="[Texto]"/>
      <dgm:spPr/>
      <dgm:t>
        <a:bodyPr/>
        <a:lstStyle/>
        <a:p>
          <a:r>
            <a:rPr lang="es-ES" dirty="0" smtClean="0"/>
            <a:t>MEDIO FIJO</a:t>
          </a:r>
          <a:endParaRPr lang="es-ES" dirty="0"/>
        </a:p>
      </dgm:t>
    </dgm:pt>
    <dgm:pt modelId="{700BFA42-3B7A-46D3-8420-0E3D7EEFCF74}" type="parTrans" cxnId="{E3822CFC-2F9C-471C-945D-FBA5445D3C73}">
      <dgm:prSet/>
      <dgm:spPr/>
      <dgm:t>
        <a:bodyPr/>
        <a:lstStyle/>
        <a:p>
          <a:endParaRPr lang="es-ES"/>
        </a:p>
      </dgm:t>
    </dgm:pt>
    <dgm:pt modelId="{DB41804C-C7DE-4A62-AAF5-ACEA68B6C198}" type="sibTrans" cxnId="{E3822CFC-2F9C-471C-945D-FBA5445D3C73}">
      <dgm:prSet/>
      <dgm:spPr/>
      <dgm:t>
        <a:bodyPr/>
        <a:lstStyle/>
        <a:p>
          <a:endParaRPr lang="es-ES"/>
        </a:p>
      </dgm:t>
    </dgm:pt>
    <dgm:pt modelId="{8851EDCB-3B53-4523-B187-5432544272C1}" type="pres">
      <dgm:prSet presAssocID="{F22E3814-CA31-457C-9418-44398436D18C}" presName="Name0" presStyleCnt="0">
        <dgm:presLayoutVars>
          <dgm:chPref val="1"/>
          <dgm:dir/>
          <dgm:animOne val="branch"/>
          <dgm:animLvl val="lvl"/>
          <dgm:resizeHandles/>
        </dgm:presLayoutVars>
      </dgm:prSet>
      <dgm:spPr/>
      <dgm:t>
        <a:bodyPr/>
        <a:lstStyle/>
        <a:p>
          <a:endParaRPr lang="es-ES"/>
        </a:p>
      </dgm:t>
    </dgm:pt>
    <dgm:pt modelId="{FAE61699-204C-4B2D-9F00-E2A6AFB05D5B}" type="pres">
      <dgm:prSet presAssocID="{0C25334D-99E1-42D6-A16A-F694CF04A4A0}" presName="vertOne" presStyleCnt="0"/>
      <dgm:spPr/>
      <dgm:t>
        <a:bodyPr/>
        <a:lstStyle/>
        <a:p>
          <a:endParaRPr lang="es-ES"/>
        </a:p>
      </dgm:t>
    </dgm:pt>
    <dgm:pt modelId="{512567F7-EEAF-4CC1-8FF3-CFFCDEA919F8}" type="pres">
      <dgm:prSet presAssocID="{0C25334D-99E1-42D6-A16A-F694CF04A4A0}" presName="txOne" presStyleLbl="node0" presStyleIdx="0" presStyleCnt="1" custLinFactNeighborX="-16133" custLinFactNeighborY="-880">
        <dgm:presLayoutVars>
          <dgm:chPref val="3"/>
        </dgm:presLayoutVars>
      </dgm:prSet>
      <dgm:spPr/>
      <dgm:t>
        <a:bodyPr/>
        <a:lstStyle/>
        <a:p>
          <a:endParaRPr lang="es-ES"/>
        </a:p>
      </dgm:t>
    </dgm:pt>
    <dgm:pt modelId="{DF7D2219-4B3C-479D-888D-5FBA7BC68AE7}" type="pres">
      <dgm:prSet presAssocID="{0C25334D-99E1-42D6-A16A-F694CF04A4A0}" presName="parTransOne" presStyleCnt="0"/>
      <dgm:spPr/>
      <dgm:t>
        <a:bodyPr/>
        <a:lstStyle/>
        <a:p>
          <a:endParaRPr lang="es-ES"/>
        </a:p>
      </dgm:t>
    </dgm:pt>
    <dgm:pt modelId="{04613633-BC4A-4288-84A7-4E1A7F7D3BF2}" type="pres">
      <dgm:prSet presAssocID="{0C25334D-99E1-42D6-A16A-F694CF04A4A0}" presName="horzOne" presStyleCnt="0"/>
      <dgm:spPr/>
      <dgm:t>
        <a:bodyPr/>
        <a:lstStyle/>
        <a:p>
          <a:endParaRPr lang="es-ES"/>
        </a:p>
      </dgm:t>
    </dgm:pt>
    <dgm:pt modelId="{36911646-7E5F-4B4A-9A8B-6337ECA053BE}" type="pres">
      <dgm:prSet presAssocID="{D0EA9260-8D2C-47A4-BD39-D2886CB4F67F}" presName="vertTwo" presStyleCnt="0"/>
      <dgm:spPr/>
      <dgm:t>
        <a:bodyPr/>
        <a:lstStyle/>
        <a:p>
          <a:endParaRPr lang="es-ES"/>
        </a:p>
      </dgm:t>
    </dgm:pt>
    <dgm:pt modelId="{3573C72F-4722-44F9-AD26-32F6829C9E9F}" type="pres">
      <dgm:prSet presAssocID="{D0EA9260-8D2C-47A4-BD39-D2886CB4F67F}" presName="txTwo" presStyleLbl="node2" presStyleIdx="0" presStyleCnt="5">
        <dgm:presLayoutVars>
          <dgm:chPref val="3"/>
        </dgm:presLayoutVars>
      </dgm:prSet>
      <dgm:spPr/>
      <dgm:t>
        <a:bodyPr/>
        <a:lstStyle/>
        <a:p>
          <a:endParaRPr lang="es-ES"/>
        </a:p>
      </dgm:t>
    </dgm:pt>
    <dgm:pt modelId="{F260CACB-5716-467E-B992-C272A9401BF0}" type="pres">
      <dgm:prSet presAssocID="{D0EA9260-8D2C-47A4-BD39-D2886CB4F67F}" presName="parTransTwo" presStyleCnt="0"/>
      <dgm:spPr/>
      <dgm:t>
        <a:bodyPr/>
        <a:lstStyle/>
        <a:p>
          <a:endParaRPr lang="es-ES"/>
        </a:p>
      </dgm:t>
    </dgm:pt>
    <dgm:pt modelId="{B62411BA-C327-4338-9695-E2DEF552EF15}" type="pres">
      <dgm:prSet presAssocID="{D0EA9260-8D2C-47A4-BD39-D2886CB4F67F}" presName="horzTwo" presStyleCnt="0"/>
      <dgm:spPr/>
      <dgm:t>
        <a:bodyPr/>
        <a:lstStyle/>
        <a:p>
          <a:endParaRPr lang="es-ES"/>
        </a:p>
      </dgm:t>
    </dgm:pt>
    <dgm:pt modelId="{07DCE229-2F69-48F5-8B42-BA8A22AFFDE5}" type="pres">
      <dgm:prSet presAssocID="{2DF73CE0-2D67-479D-8D51-3A05D1A694D4}" presName="vertThree" presStyleCnt="0"/>
      <dgm:spPr/>
      <dgm:t>
        <a:bodyPr/>
        <a:lstStyle/>
        <a:p>
          <a:endParaRPr lang="es-ES"/>
        </a:p>
      </dgm:t>
    </dgm:pt>
    <dgm:pt modelId="{48D268DD-CCB6-4695-B359-1428E4C9935A}" type="pres">
      <dgm:prSet presAssocID="{2DF73CE0-2D67-479D-8D51-3A05D1A694D4}" presName="txThree" presStyleLbl="node3" presStyleIdx="0" presStyleCnt="13">
        <dgm:presLayoutVars>
          <dgm:chPref val="3"/>
        </dgm:presLayoutVars>
      </dgm:prSet>
      <dgm:spPr/>
      <dgm:t>
        <a:bodyPr/>
        <a:lstStyle/>
        <a:p>
          <a:endParaRPr lang="es-ES"/>
        </a:p>
      </dgm:t>
    </dgm:pt>
    <dgm:pt modelId="{6FD50A49-EAF9-479C-B8B0-D1508FC05863}" type="pres">
      <dgm:prSet presAssocID="{2DF73CE0-2D67-479D-8D51-3A05D1A694D4}" presName="parTransThree" presStyleCnt="0"/>
      <dgm:spPr/>
      <dgm:t>
        <a:bodyPr/>
        <a:lstStyle/>
        <a:p>
          <a:endParaRPr lang="es-ES"/>
        </a:p>
      </dgm:t>
    </dgm:pt>
    <dgm:pt modelId="{0160E29C-9E47-4B05-9615-5CA2DC15299B}" type="pres">
      <dgm:prSet presAssocID="{2DF73CE0-2D67-479D-8D51-3A05D1A694D4}" presName="horzThree" presStyleCnt="0"/>
      <dgm:spPr/>
      <dgm:t>
        <a:bodyPr/>
        <a:lstStyle/>
        <a:p>
          <a:endParaRPr lang="es-ES"/>
        </a:p>
      </dgm:t>
    </dgm:pt>
    <dgm:pt modelId="{2B59C26B-5B55-4EE9-AD61-C4B322995A68}" type="pres">
      <dgm:prSet presAssocID="{2FA3D702-1CB1-42DF-A30D-D72977A13487}" presName="vertFour" presStyleCnt="0">
        <dgm:presLayoutVars>
          <dgm:chPref val="3"/>
        </dgm:presLayoutVars>
      </dgm:prSet>
      <dgm:spPr/>
      <dgm:t>
        <a:bodyPr/>
        <a:lstStyle/>
        <a:p>
          <a:endParaRPr lang="es-ES"/>
        </a:p>
      </dgm:t>
    </dgm:pt>
    <dgm:pt modelId="{DEA7346D-5B4F-4092-A2C3-395DA611674F}" type="pres">
      <dgm:prSet presAssocID="{2FA3D702-1CB1-42DF-A30D-D72977A13487}" presName="txFour" presStyleLbl="node4" presStyleIdx="0" presStyleCnt="16">
        <dgm:presLayoutVars>
          <dgm:chPref val="3"/>
        </dgm:presLayoutVars>
      </dgm:prSet>
      <dgm:spPr/>
      <dgm:t>
        <a:bodyPr/>
        <a:lstStyle/>
        <a:p>
          <a:endParaRPr lang="es-ES"/>
        </a:p>
      </dgm:t>
    </dgm:pt>
    <dgm:pt modelId="{6A1166B6-60D9-44FE-9D0C-8A1FB444DA6E}" type="pres">
      <dgm:prSet presAssocID="{2FA3D702-1CB1-42DF-A30D-D72977A13487}" presName="horzFour" presStyleCnt="0"/>
      <dgm:spPr/>
      <dgm:t>
        <a:bodyPr/>
        <a:lstStyle/>
        <a:p>
          <a:endParaRPr lang="es-ES"/>
        </a:p>
      </dgm:t>
    </dgm:pt>
    <dgm:pt modelId="{572A74F6-5C3B-4DAA-811A-3E41F45037D8}" type="pres">
      <dgm:prSet presAssocID="{80BDE895-22EB-43B9-B759-347A55093CF7}" presName="sibSpaceFour" presStyleCnt="0"/>
      <dgm:spPr/>
      <dgm:t>
        <a:bodyPr/>
        <a:lstStyle/>
        <a:p>
          <a:endParaRPr lang="es-ES"/>
        </a:p>
      </dgm:t>
    </dgm:pt>
    <dgm:pt modelId="{446C604B-5AC5-4EB3-8DF6-B6DA347019B2}" type="pres">
      <dgm:prSet presAssocID="{E3327885-B876-476E-90C3-7BF0B4C7EE88}" presName="vertFour" presStyleCnt="0">
        <dgm:presLayoutVars>
          <dgm:chPref val="3"/>
        </dgm:presLayoutVars>
      </dgm:prSet>
      <dgm:spPr/>
      <dgm:t>
        <a:bodyPr/>
        <a:lstStyle/>
        <a:p>
          <a:endParaRPr lang="es-ES"/>
        </a:p>
      </dgm:t>
    </dgm:pt>
    <dgm:pt modelId="{8F75240E-D685-47FC-B99F-C878E6B0B0A0}" type="pres">
      <dgm:prSet presAssocID="{E3327885-B876-476E-90C3-7BF0B4C7EE88}" presName="txFour" presStyleLbl="node4" presStyleIdx="1" presStyleCnt="16">
        <dgm:presLayoutVars>
          <dgm:chPref val="3"/>
        </dgm:presLayoutVars>
      </dgm:prSet>
      <dgm:spPr/>
      <dgm:t>
        <a:bodyPr/>
        <a:lstStyle/>
        <a:p>
          <a:endParaRPr lang="es-ES"/>
        </a:p>
      </dgm:t>
    </dgm:pt>
    <dgm:pt modelId="{0C560FCA-2AE3-48B8-90EE-7D36E2FACD80}" type="pres">
      <dgm:prSet presAssocID="{E3327885-B876-476E-90C3-7BF0B4C7EE88}" presName="horzFour" presStyleCnt="0"/>
      <dgm:spPr/>
      <dgm:t>
        <a:bodyPr/>
        <a:lstStyle/>
        <a:p>
          <a:endParaRPr lang="es-ES"/>
        </a:p>
      </dgm:t>
    </dgm:pt>
    <dgm:pt modelId="{7D9DD43C-D00C-4375-9249-A7762900DD74}" type="pres">
      <dgm:prSet presAssocID="{AF8F3D1B-A8A8-4C26-8064-602E6737FA5F}" presName="sibSpaceThree" presStyleCnt="0"/>
      <dgm:spPr/>
      <dgm:t>
        <a:bodyPr/>
        <a:lstStyle/>
        <a:p>
          <a:endParaRPr lang="es-ES"/>
        </a:p>
      </dgm:t>
    </dgm:pt>
    <dgm:pt modelId="{CD2B08FE-2109-47B4-A4AE-362CFDBD7DBE}" type="pres">
      <dgm:prSet presAssocID="{ED931B79-2EB1-4FAC-AD2B-D1B06C31D9C0}" presName="vertThree" presStyleCnt="0"/>
      <dgm:spPr/>
      <dgm:t>
        <a:bodyPr/>
        <a:lstStyle/>
        <a:p>
          <a:endParaRPr lang="es-ES"/>
        </a:p>
      </dgm:t>
    </dgm:pt>
    <dgm:pt modelId="{0D4543A1-9712-4F79-80DF-5C398D3726F9}" type="pres">
      <dgm:prSet presAssocID="{ED931B79-2EB1-4FAC-AD2B-D1B06C31D9C0}" presName="txThree" presStyleLbl="node3" presStyleIdx="1" presStyleCnt="13">
        <dgm:presLayoutVars>
          <dgm:chPref val="3"/>
        </dgm:presLayoutVars>
      </dgm:prSet>
      <dgm:spPr/>
      <dgm:t>
        <a:bodyPr/>
        <a:lstStyle/>
        <a:p>
          <a:endParaRPr lang="es-ES"/>
        </a:p>
      </dgm:t>
    </dgm:pt>
    <dgm:pt modelId="{F36D14AE-A043-4838-B3C2-9AB41B186DE2}" type="pres">
      <dgm:prSet presAssocID="{ED931B79-2EB1-4FAC-AD2B-D1B06C31D9C0}" presName="parTransThree" presStyleCnt="0"/>
      <dgm:spPr/>
      <dgm:t>
        <a:bodyPr/>
        <a:lstStyle/>
        <a:p>
          <a:endParaRPr lang="es-ES"/>
        </a:p>
      </dgm:t>
    </dgm:pt>
    <dgm:pt modelId="{765A64F1-69B6-4553-A35C-50E4A9C02EE0}" type="pres">
      <dgm:prSet presAssocID="{ED931B79-2EB1-4FAC-AD2B-D1B06C31D9C0}" presName="horzThree" presStyleCnt="0"/>
      <dgm:spPr/>
      <dgm:t>
        <a:bodyPr/>
        <a:lstStyle/>
        <a:p>
          <a:endParaRPr lang="es-ES"/>
        </a:p>
      </dgm:t>
    </dgm:pt>
    <dgm:pt modelId="{50E354BC-3B1A-4463-BC8B-A2D812A9CCE6}" type="pres">
      <dgm:prSet presAssocID="{6A0373F4-1E23-4313-A367-3956AFE8AEED}" presName="vertFour" presStyleCnt="0">
        <dgm:presLayoutVars>
          <dgm:chPref val="3"/>
        </dgm:presLayoutVars>
      </dgm:prSet>
      <dgm:spPr/>
      <dgm:t>
        <a:bodyPr/>
        <a:lstStyle/>
        <a:p>
          <a:endParaRPr lang="es-ES"/>
        </a:p>
      </dgm:t>
    </dgm:pt>
    <dgm:pt modelId="{00BC414F-53FD-4C28-821C-0B3E4AFDC583}" type="pres">
      <dgm:prSet presAssocID="{6A0373F4-1E23-4313-A367-3956AFE8AEED}" presName="txFour" presStyleLbl="node4" presStyleIdx="2" presStyleCnt="16">
        <dgm:presLayoutVars>
          <dgm:chPref val="3"/>
        </dgm:presLayoutVars>
      </dgm:prSet>
      <dgm:spPr/>
      <dgm:t>
        <a:bodyPr/>
        <a:lstStyle/>
        <a:p>
          <a:endParaRPr lang="es-ES"/>
        </a:p>
      </dgm:t>
    </dgm:pt>
    <dgm:pt modelId="{AF74B2FA-09D6-4308-B5C6-CF0791C0C687}" type="pres">
      <dgm:prSet presAssocID="{6A0373F4-1E23-4313-A367-3956AFE8AEED}" presName="horzFour" presStyleCnt="0"/>
      <dgm:spPr/>
      <dgm:t>
        <a:bodyPr/>
        <a:lstStyle/>
        <a:p>
          <a:endParaRPr lang="es-ES"/>
        </a:p>
      </dgm:t>
    </dgm:pt>
    <dgm:pt modelId="{58122CBA-8788-4267-93EF-8B1EA1CF0B2B}" type="pres">
      <dgm:prSet presAssocID="{099143DA-A38F-423D-81AE-60C9BAE0B6C2}" presName="sibSpaceFour" presStyleCnt="0"/>
      <dgm:spPr/>
      <dgm:t>
        <a:bodyPr/>
        <a:lstStyle/>
        <a:p>
          <a:endParaRPr lang="es-ES"/>
        </a:p>
      </dgm:t>
    </dgm:pt>
    <dgm:pt modelId="{C87FB79F-47F8-49B6-A77B-AF1276ABD310}" type="pres">
      <dgm:prSet presAssocID="{22604E66-9AEB-4CD7-BB07-DD317726C5FA}" presName="vertFour" presStyleCnt="0">
        <dgm:presLayoutVars>
          <dgm:chPref val="3"/>
        </dgm:presLayoutVars>
      </dgm:prSet>
      <dgm:spPr/>
      <dgm:t>
        <a:bodyPr/>
        <a:lstStyle/>
        <a:p>
          <a:endParaRPr lang="es-ES"/>
        </a:p>
      </dgm:t>
    </dgm:pt>
    <dgm:pt modelId="{F3C7FE0D-28BC-44A7-8E98-6481FEA14F7C}" type="pres">
      <dgm:prSet presAssocID="{22604E66-9AEB-4CD7-BB07-DD317726C5FA}" presName="txFour" presStyleLbl="node4" presStyleIdx="3" presStyleCnt="16">
        <dgm:presLayoutVars>
          <dgm:chPref val="3"/>
        </dgm:presLayoutVars>
      </dgm:prSet>
      <dgm:spPr/>
      <dgm:t>
        <a:bodyPr/>
        <a:lstStyle/>
        <a:p>
          <a:endParaRPr lang="es-ES"/>
        </a:p>
      </dgm:t>
    </dgm:pt>
    <dgm:pt modelId="{7A3FA102-6D72-4C70-B221-2222AD80B90E}" type="pres">
      <dgm:prSet presAssocID="{22604E66-9AEB-4CD7-BB07-DD317726C5FA}" presName="horzFour" presStyleCnt="0"/>
      <dgm:spPr/>
      <dgm:t>
        <a:bodyPr/>
        <a:lstStyle/>
        <a:p>
          <a:endParaRPr lang="es-ES"/>
        </a:p>
      </dgm:t>
    </dgm:pt>
    <dgm:pt modelId="{859AEAE2-ABBC-49DE-8571-5505AEBB1B9E}" type="pres">
      <dgm:prSet presAssocID="{CF623842-ECA3-42D7-AEFD-73EABC690E14}" presName="sibSpaceThree" presStyleCnt="0"/>
      <dgm:spPr/>
      <dgm:t>
        <a:bodyPr/>
        <a:lstStyle/>
        <a:p>
          <a:endParaRPr lang="es-ES"/>
        </a:p>
      </dgm:t>
    </dgm:pt>
    <dgm:pt modelId="{C9AE2C99-C65C-46B9-A6F9-722CEBB54C91}" type="pres">
      <dgm:prSet presAssocID="{CD476FB9-B273-4F38-8E42-717CCFD2826F}" presName="vertThree" presStyleCnt="0"/>
      <dgm:spPr/>
      <dgm:t>
        <a:bodyPr/>
        <a:lstStyle/>
        <a:p>
          <a:endParaRPr lang="es-ES"/>
        </a:p>
      </dgm:t>
    </dgm:pt>
    <dgm:pt modelId="{842DA955-03CF-4085-8618-93811C768F35}" type="pres">
      <dgm:prSet presAssocID="{CD476FB9-B273-4F38-8E42-717CCFD2826F}" presName="txThree" presStyleLbl="node3" presStyleIdx="2" presStyleCnt="13">
        <dgm:presLayoutVars>
          <dgm:chPref val="3"/>
        </dgm:presLayoutVars>
      </dgm:prSet>
      <dgm:spPr/>
      <dgm:t>
        <a:bodyPr/>
        <a:lstStyle/>
        <a:p>
          <a:endParaRPr lang="es-ES"/>
        </a:p>
      </dgm:t>
    </dgm:pt>
    <dgm:pt modelId="{A771D9D8-68AF-4BA5-8E07-A58AD5E7FC90}" type="pres">
      <dgm:prSet presAssocID="{CD476FB9-B273-4F38-8E42-717CCFD2826F}" presName="parTransThree" presStyleCnt="0"/>
      <dgm:spPr/>
      <dgm:t>
        <a:bodyPr/>
        <a:lstStyle/>
        <a:p>
          <a:endParaRPr lang="es-ES"/>
        </a:p>
      </dgm:t>
    </dgm:pt>
    <dgm:pt modelId="{A63546BB-F06B-4A3A-879E-15A1BDC49F4C}" type="pres">
      <dgm:prSet presAssocID="{CD476FB9-B273-4F38-8E42-717CCFD2826F}" presName="horzThree" presStyleCnt="0"/>
      <dgm:spPr/>
      <dgm:t>
        <a:bodyPr/>
        <a:lstStyle/>
        <a:p>
          <a:endParaRPr lang="es-ES"/>
        </a:p>
      </dgm:t>
    </dgm:pt>
    <dgm:pt modelId="{12760940-5A30-496E-91C1-6CF599DFFDBB}" type="pres">
      <dgm:prSet presAssocID="{E5343B6B-81A3-4545-BA9A-9FB5B34FF4F8}" presName="vertFour" presStyleCnt="0">
        <dgm:presLayoutVars>
          <dgm:chPref val="3"/>
        </dgm:presLayoutVars>
      </dgm:prSet>
      <dgm:spPr/>
      <dgm:t>
        <a:bodyPr/>
        <a:lstStyle/>
        <a:p>
          <a:endParaRPr lang="es-ES"/>
        </a:p>
      </dgm:t>
    </dgm:pt>
    <dgm:pt modelId="{C034251F-3DEA-4810-87E7-95B3754F155A}" type="pres">
      <dgm:prSet presAssocID="{E5343B6B-81A3-4545-BA9A-9FB5B34FF4F8}" presName="txFour" presStyleLbl="node4" presStyleIdx="4" presStyleCnt="16">
        <dgm:presLayoutVars>
          <dgm:chPref val="3"/>
        </dgm:presLayoutVars>
      </dgm:prSet>
      <dgm:spPr/>
      <dgm:t>
        <a:bodyPr/>
        <a:lstStyle/>
        <a:p>
          <a:endParaRPr lang="es-ES"/>
        </a:p>
      </dgm:t>
    </dgm:pt>
    <dgm:pt modelId="{3EC1764C-CF38-4939-8769-B009FF097940}" type="pres">
      <dgm:prSet presAssocID="{E5343B6B-81A3-4545-BA9A-9FB5B34FF4F8}" presName="horzFour" presStyleCnt="0"/>
      <dgm:spPr/>
      <dgm:t>
        <a:bodyPr/>
        <a:lstStyle/>
        <a:p>
          <a:endParaRPr lang="es-ES"/>
        </a:p>
      </dgm:t>
    </dgm:pt>
    <dgm:pt modelId="{26CCE63C-287C-46AC-9D39-8E0F78EA7A89}" type="pres">
      <dgm:prSet presAssocID="{014357F5-8CDE-4211-AAA4-F8317E88B449}" presName="sibSpaceFour" presStyleCnt="0"/>
      <dgm:spPr/>
      <dgm:t>
        <a:bodyPr/>
        <a:lstStyle/>
        <a:p>
          <a:endParaRPr lang="es-ES"/>
        </a:p>
      </dgm:t>
    </dgm:pt>
    <dgm:pt modelId="{FDC1520A-0A18-4A41-A9AD-6A0DCBF0CBF8}" type="pres">
      <dgm:prSet presAssocID="{7CB2D630-1ACD-4637-B08E-D25B0C22D390}" presName="vertFour" presStyleCnt="0">
        <dgm:presLayoutVars>
          <dgm:chPref val="3"/>
        </dgm:presLayoutVars>
      </dgm:prSet>
      <dgm:spPr/>
      <dgm:t>
        <a:bodyPr/>
        <a:lstStyle/>
        <a:p>
          <a:endParaRPr lang="es-ES"/>
        </a:p>
      </dgm:t>
    </dgm:pt>
    <dgm:pt modelId="{1E34DC65-02ED-49C7-B3B2-33653F829399}" type="pres">
      <dgm:prSet presAssocID="{7CB2D630-1ACD-4637-B08E-D25B0C22D390}" presName="txFour" presStyleLbl="node4" presStyleIdx="5" presStyleCnt="16">
        <dgm:presLayoutVars>
          <dgm:chPref val="3"/>
        </dgm:presLayoutVars>
      </dgm:prSet>
      <dgm:spPr/>
      <dgm:t>
        <a:bodyPr/>
        <a:lstStyle/>
        <a:p>
          <a:endParaRPr lang="es-ES"/>
        </a:p>
      </dgm:t>
    </dgm:pt>
    <dgm:pt modelId="{36FE42BA-39E4-4673-84DA-7CD840C025F0}" type="pres">
      <dgm:prSet presAssocID="{7CB2D630-1ACD-4637-B08E-D25B0C22D390}" presName="horzFour" presStyleCnt="0"/>
      <dgm:spPr/>
      <dgm:t>
        <a:bodyPr/>
        <a:lstStyle/>
        <a:p>
          <a:endParaRPr lang="es-ES"/>
        </a:p>
      </dgm:t>
    </dgm:pt>
    <dgm:pt modelId="{AFA814A6-B23D-4BA5-8733-25AB1E83D797}" type="pres">
      <dgm:prSet presAssocID="{09EFB421-0ABF-4CB6-97F3-3F1F079AC229}" presName="sibSpaceTwo" presStyleCnt="0"/>
      <dgm:spPr/>
      <dgm:t>
        <a:bodyPr/>
        <a:lstStyle/>
        <a:p>
          <a:endParaRPr lang="es-ES"/>
        </a:p>
      </dgm:t>
    </dgm:pt>
    <dgm:pt modelId="{D9C6675C-B61D-4930-8251-205D309753DE}" type="pres">
      <dgm:prSet presAssocID="{AFD7F503-3ED2-44CC-AFBB-AAFCACD85FED}" presName="vertTwo" presStyleCnt="0"/>
      <dgm:spPr/>
      <dgm:t>
        <a:bodyPr/>
        <a:lstStyle/>
        <a:p>
          <a:endParaRPr lang="es-ES"/>
        </a:p>
      </dgm:t>
    </dgm:pt>
    <dgm:pt modelId="{03D8E001-1BAF-4E81-9EE7-CFF014D4D7AC}" type="pres">
      <dgm:prSet presAssocID="{AFD7F503-3ED2-44CC-AFBB-AAFCACD85FED}" presName="txTwo" presStyleLbl="node2" presStyleIdx="1" presStyleCnt="5">
        <dgm:presLayoutVars>
          <dgm:chPref val="3"/>
        </dgm:presLayoutVars>
      </dgm:prSet>
      <dgm:spPr/>
      <dgm:t>
        <a:bodyPr/>
        <a:lstStyle/>
        <a:p>
          <a:endParaRPr lang="es-ES"/>
        </a:p>
      </dgm:t>
    </dgm:pt>
    <dgm:pt modelId="{87E5F29B-11E8-4967-94D8-BBC3112A5AC9}" type="pres">
      <dgm:prSet presAssocID="{AFD7F503-3ED2-44CC-AFBB-AAFCACD85FED}" presName="parTransTwo" presStyleCnt="0"/>
      <dgm:spPr/>
      <dgm:t>
        <a:bodyPr/>
        <a:lstStyle/>
        <a:p>
          <a:endParaRPr lang="es-ES"/>
        </a:p>
      </dgm:t>
    </dgm:pt>
    <dgm:pt modelId="{C493ED2A-3CC8-4581-8447-CB077371CFB6}" type="pres">
      <dgm:prSet presAssocID="{AFD7F503-3ED2-44CC-AFBB-AAFCACD85FED}" presName="horzTwo" presStyleCnt="0"/>
      <dgm:spPr/>
      <dgm:t>
        <a:bodyPr/>
        <a:lstStyle/>
        <a:p>
          <a:endParaRPr lang="es-ES"/>
        </a:p>
      </dgm:t>
    </dgm:pt>
    <dgm:pt modelId="{B997645D-DB34-46DB-AC27-085103731432}" type="pres">
      <dgm:prSet presAssocID="{2A01E18C-198D-4EA6-8B25-A3AA5C9FFE79}" presName="vertThree" presStyleCnt="0"/>
      <dgm:spPr/>
      <dgm:t>
        <a:bodyPr/>
        <a:lstStyle/>
        <a:p>
          <a:endParaRPr lang="es-ES"/>
        </a:p>
      </dgm:t>
    </dgm:pt>
    <dgm:pt modelId="{FC214B78-02DE-4728-A537-9E65E0BAF60A}" type="pres">
      <dgm:prSet presAssocID="{2A01E18C-198D-4EA6-8B25-A3AA5C9FFE79}" presName="txThree" presStyleLbl="node3" presStyleIdx="3" presStyleCnt="13">
        <dgm:presLayoutVars>
          <dgm:chPref val="3"/>
        </dgm:presLayoutVars>
      </dgm:prSet>
      <dgm:spPr/>
      <dgm:t>
        <a:bodyPr/>
        <a:lstStyle/>
        <a:p>
          <a:endParaRPr lang="es-ES"/>
        </a:p>
      </dgm:t>
    </dgm:pt>
    <dgm:pt modelId="{A4AD5791-6B51-49BE-A03A-55AB1C64B54D}" type="pres">
      <dgm:prSet presAssocID="{2A01E18C-198D-4EA6-8B25-A3AA5C9FFE79}" presName="horzThree" presStyleCnt="0"/>
      <dgm:spPr/>
      <dgm:t>
        <a:bodyPr/>
        <a:lstStyle/>
        <a:p>
          <a:endParaRPr lang="es-ES"/>
        </a:p>
      </dgm:t>
    </dgm:pt>
    <dgm:pt modelId="{2A4297F6-C8E6-41B2-9275-2F600EF0FF3F}" type="pres">
      <dgm:prSet presAssocID="{1B5EDAB1-F62A-46B8-B590-9C7DB4BA23B9}" presName="sibSpaceThree" presStyleCnt="0"/>
      <dgm:spPr/>
      <dgm:t>
        <a:bodyPr/>
        <a:lstStyle/>
        <a:p>
          <a:endParaRPr lang="es-ES"/>
        </a:p>
      </dgm:t>
    </dgm:pt>
    <dgm:pt modelId="{50E0866F-D4E0-4821-BB0A-1703EB4886EA}" type="pres">
      <dgm:prSet presAssocID="{3646D082-DEAD-40CC-B985-501BE3380584}" presName="vertThree" presStyleCnt="0"/>
      <dgm:spPr/>
      <dgm:t>
        <a:bodyPr/>
        <a:lstStyle/>
        <a:p>
          <a:endParaRPr lang="es-ES"/>
        </a:p>
      </dgm:t>
    </dgm:pt>
    <dgm:pt modelId="{A22240CA-E6FE-4522-B16D-6CDF48A6D05B}" type="pres">
      <dgm:prSet presAssocID="{3646D082-DEAD-40CC-B985-501BE3380584}" presName="txThree" presStyleLbl="node3" presStyleIdx="4" presStyleCnt="13">
        <dgm:presLayoutVars>
          <dgm:chPref val="3"/>
        </dgm:presLayoutVars>
      </dgm:prSet>
      <dgm:spPr/>
      <dgm:t>
        <a:bodyPr/>
        <a:lstStyle/>
        <a:p>
          <a:endParaRPr lang="es-ES"/>
        </a:p>
      </dgm:t>
    </dgm:pt>
    <dgm:pt modelId="{33128D91-F88F-4001-B581-1BCB93979768}" type="pres">
      <dgm:prSet presAssocID="{3646D082-DEAD-40CC-B985-501BE3380584}" presName="horzThree" presStyleCnt="0"/>
      <dgm:spPr/>
      <dgm:t>
        <a:bodyPr/>
        <a:lstStyle/>
        <a:p>
          <a:endParaRPr lang="es-ES"/>
        </a:p>
      </dgm:t>
    </dgm:pt>
    <dgm:pt modelId="{E199C57E-972F-4B37-B8E2-A18565A1268A}" type="pres">
      <dgm:prSet presAssocID="{CEE9570D-2A69-4622-9EC1-A501238F8F60}" presName="sibSpaceThree" presStyleCnt="0"/>
      <dgm:spPr/>
      <dgm:t>
        <a:bodyPr/>
        <a:lstStyle/>
        <a:p>
          <a:endParaRPr lang="es-ES"/>
        </a:p>
      </dgm:t>
    </dgm:pt>
    <dgm:pt modelId="{DD036590-36BE-49A8-BDFD-98C1928D7CBE}" type="pres">
      <dgm:prSet presAssocID="{CDDFCCB1-2A25-4F4B-AB28-63B2A176BE56}" presName="vertThree" presStyleCnt="0"/>
      <dgm:spPr/>
      <dgm:t>
        <a:bodyPr/>
        <a:lstStyle/>
        <a:p>
          <a:endParaRPr lang="es-ES"/>
        </a:p>
      </dgm:t>
    </dgm:pt>
    <dgm:pt modelId="{ED4F2A94-9DD8-405D-A1DD-5FBDD80CE22C}" type="pres">
      <dgm:prSet presAssocID="{CDDFCCB1-2A25-4F4B-AB28-63B2A176BE56}" presName="txThree" presStyleLbl="node3" presStyleIdx="5" presStyleCnt="13">
        <dgm:presLayoutVars>
          <dgm:chPref val="3"/>
        </dgm:presLayoutVars>
      </dgm:prSet>
      <dgm:spPr/>
      <dgm:t>
        <a:bodyPr/>
        <a:lstStyle/>
        <a:p>
          <a:endParaRPr lang="es-ES"/>
        </a:p>
      </dgm:t>
    </dgm:pt>
    <dgm:pt modelId="{6B11E476-E432-4F9B-B710-4FD17823DCE6}" type="pres">
      <dgm:prSet presAssocID="{CDDFCCB1-2A25-4F4B-AB28-63B2A176BE56}" presName="horzThree" presStyleCnt="0"/>
      <dgm:spPr/>
      <dgm:t>
        <a:bodyPr/>
        <a:lstStyle/>
        <a:p>
          <a:endParaRPr lang="es-ES"/>
        </a:p>
      </dgm:t>
    </dgm:pt>
    <dgm:pt modelId="{13CAF349-DA3C-4EDB-A8D9-5827D9A87D22}" type="pres">
      <dgm:prSet presAssocID="{143FD392-6071-43BA-BBE2-FC990EA8AEBE}" presName="sibSpaceTwo" presStyleCnt="0"/>
      <dgm:spPr/>
      <dgm:t>
        <a:bodyPr/>
        <a:lstStyle/>
        <a:p>
          <a:endParaRPr lang="es-ES"/>
        </a:p>
      </dgm:t>
    </dgm:pt>
    <dgm:pt modelId="{EB9696D1-8B3C-4FFF-970C-B9160351FED1}" type="pres">
      <dgm:prSet presAssocID="{7BDF2310-8C8B-4727-9BD2-7618A071F671}" presName="vertTwo" presStyleCnt="0"/>
      <dgm:spPr/>
      <dgm:t>
        <a:bodyPr/>
        <a:lstStyle/>
        <a:p>
          <a:endParaRPr lang="es-ES"/>
        </a:p>
      </dgm:t>
    </dgm:pt>
    <dgm:pt modelId="{F2CF1D84-3778-426B-B5B7-4683D7DC8711}" type="pres">
      <dgm:prSet presAssocID="{7BDF2310-8C8B-4727-9BD2-7618A071F671}" presName="txTwo" presStyleLbl="node2" presStyleIdx="2" presStyleCnt="5">
        <dgm:presLayoutVars>
          <dgm:chPref val="3"/>
        </dgm:presLayoutVars>
      </dgm:prSet>
      <dgm:spPr/>
      <dgm:t>
        <a:bodyPr/>
        <a:lstStyle/>
        <a:p>
          <a:endParaRPr lang="es-ES"/>
        </a:p>
      </dgm:t>
    </dgm:pt>
    <dgm:pt modelId="{994F3A22-91A5-4EBA-A149-7DF3B14820DF}" type="pres">
      <dgm:prSet presAssocID="{7BDF2310-8C8B-4727-9BD2-7618A071F671}" presName="parTransTwo" presStyleCnt="0"/>
      <dgm:spPr/>
      <dgm:t>
        <a:bodyPr/>
        <a:lstStyle/>
        <a:p>
          <a:endParaRPr lang="es-ES"/>
        </a:p>
      </dgm:t>
    </dgm:pt>
    <dgm:pt modelId="{26A383F9-EF77-4494-BF1A-E1439E83920A}" type="pres">
      <dgm:prSet presAssocID="{7BDF2310-8C8B-4727-9BD2-7618A071F671}" presName="horzTwo" presStyleCnt="0"/>
      <dgm:spPr/>
      <dgm:t>
        <a:bodyPr/>
        <a:lstStyle/>
        <a:p>
          <a:endParaRPr lang="es-ES"/>
        </a:p>
      </dgm:t>
    </dgm:pt>
    <dgm:pt modelId="{BDDDB166-457E-49FB-B632-613D92936051}" type="pres">
      <dgm:prSet presAssocID="{19C11F1A-2812-4E49-9594-9D9800DE6486}" presName="vertThree" presStyleCnt="0"/>
      <dgm:spPr/>
      <dgm:t>
        <a:bodyPr/>
        <a:lstStyle/>
        <a:p>
          <a:endParaRPr lang="es-ES"/>
        </a:p>
      </dgm:t>
    </dgm:pt>
    <dgm:pt modelId="{DAD61569-C1AA-4FEB-858D-77019C0A6376}" type="pres">
      <dgm:prSet presAssocID="{19C11F1A-2812-4E49-9594-9D9800DE6486}" presName="txThree" presStyleLbl="node3" presStyleIdx="6" presStyleCnt="13">
        <dgm:presLayoutVars>
          <dgm:chPref val="3"/>
        </dgm:presLayoutVars>
      </dgm:prSet>
      <dgm:spPr/>
      <dgm:t>
        <a:bodyPr/>
        <a:lstStyle/>
        <a:p>
          <a:endParaRPr lang="es-ES"/>
        </a:p>
      </dgm:t>
    </dgm:pt>
    <dgm:pt modelId="{448CC4D9-9613-483F-90F7-0DA938150BCF}" type="pres">
      <dgm:prSet presAssocID="{19C11F1A-2812-4E49-9594-9D9800DE6486}" presName="horzThree" presStyleCnt="0"/>
      <dgm:spPr/>
      <dgm:t>
        <a:bodyPr/>
        <a:lstStyle/>
        <a:p>
          <a:endParaRPr lang="es-ES"/>
        </a:p>
      </dgm:t>
    </dgm:pt>
    <dgm:pt modelId="{93A9AF8F-C6A6-4E1D-B178-BB455BDC78E5}" type="pres">
      <dgm:prSet presAssocID="{B7F2726B-3806-4803-974C-0B4BD5F73844}" presName="sibSpaceThree" presStyleCnt="0"/>
      <dgm:spPr/>
      <dgm:t>
        <a:bodyPr/>
        <a:lstStyle/>
        <a:p>
          <a:endParaRPr lang="es-ES"/>
        </a:p>
      </dgm:t>
    </dgm:pt>
    <dgm:pt modelId="{EBF87473-CFA6-4BF1-AD9C-4ED2FB0FC3E8}" type="pres">
      <dgm:prSet presAssocID="{45EA7326-1754-4580-AF90-7FB0F6932F09}" presName="vertThree" presStyleCnt="0"/>
      <dgm:spPr/>
      <dgm:t>
        <a:bodyPr/>
        <a:lstStyle/>
        <a:p>
          <a:endParaRPr lang="es-ES"/>
        </a:p>
      </dgm:t>
    </dgm:pt>
    <dgm:pt modelId="{F8675690-8EEA-4609-B532-9F50FCF15FDE}" type="pres">
      <dgm:prSet presAssocID="{45EA7326-1754-4580-AF90-7FB0F6932F09}" presName="txThree" presStyleLbl="node3" presStyleIdx="7" presStyleCnt="13">
        <dgm:presLayoutVars>
          <dgm:chPref val="3"/>
        </dgm:presLayoutVars>
      </dgm:prSet>
      <dgm:spPr/>
      <dgm:t>
        <a:bodyPr/>
        <a:lstStyle/>
        <a:p>
          <a:endParaRPr lang="es-ES"/>
        </a:p>
      </dgm:t>
    </dgm:pt>
    <dgm:pt modelId="{45838060-6FED-4FA4-85C7-6645A9F6BC3A}" type="pres">
      <dgm:prSet presAssocID="{45EA7326-1754-4580-AF90-7FB0F6932F09}" presName="horzThree" presStyleCnt="0"/>
      <dgm:spPr/>
      <dgm:t>
        <a:bodyPr/>
        <a:lstStyle/>
        <a:p>
          <a:endParaRPr lang="es-ES"/>
        </a:p>
      </dgm:t>
    </dgm:pt>
    <dgm:pt modelId="{DC68AF0A-C159-4EA5-B980-132C482D8756}" type="pres">
      <dgm:prSet presAssocID="{6540106E-F313-4401-AF1E-7DE1EC6FEB5F}" presName="sibSpaceTwo" presStyleCnt="0"/>
      <dgm:spPr/>
      <dgm:t>
        <a:bodyPr/>
        <a:lstStyle/>
        <a:p>
          <a:endParaRPr lang="es-ES"/>
        </a:p>
      </dgm:t>
    </dgm:pt>
    <dgm:pt modelId="{CF9E5B77-5401-4265-9B32-EA11B007186F}" type="pres">
      <dgm:prSet presAssocID="{2548F01A-113E-4B2A-A47A-C4D936037CAE}" presName="vertTwo" presStyleCnt="0"/>
      <dgm:spPr/>
      <dgm:t>
        <a:bodyPr/>
        <a:lstStyle/>
        <a:p>
          <a:endParaRPr lang="es-ES"/>
        </a:p>
      </dgm:t>
    </dgm:pt>
    <dgm:pt modelId="{A98BB08C-2017-481F-B391-27D3816690D4}" type="pres">
      <dgm:prSet presAssocID="{2548F01A-113E-4B2A-A47A-C4D936037CAE}" presName="txTwo" presStyleLbl="node2" presStyleIdx="3" presStyleCnt="5">
        <dgm:presLayoutVars>
          <dgm:chPref val="3"/>
        </dgm:presLayoutVars>
      </dgm:prSet>
      <dgm:spPr/>
      <dgm:t>
        <a:bodyPr/>
        <a:lstStyle/>
        <a:p>
          <a:endParaRPr lang="es-ES"/>
        </a:p>
      </dgm:t>
    </dgm:pt>
    <dgm:pt modelId="{F3576667-350F-46EE-B0D4-B72E6C4AADC8}" type="pres">
      <dgm:prSet presAssocID="{2548F01A-113E-4B2A-A47A-C4D936037CAE}" presName="parTransTwo" presStyleCnt="0"/>
      <dgm:spPr/>
      <dgm:t>
        <a:bodyPr/>
        <a:lstStyle/>
        <a:p>
          <a:endParaRPr lang="es-ES"/>
        </a:p>
      </dgm:t>
    </dgm:pt>
    <dgm:pt modelId="{088E4F21-EB44-489A-9432-6911409C206C}" type="pres">
      <dgm:prSet presAssocID="{2548F01A-113E-4B2A-A47A-C4D936037CAE}" presName="horzTwo" presStyleCnt="0"/>
      <dgm:spPr/>
      <dgm:t>
        <a:bodyPr/>
        <a:lstStyle/>
        <a:p>
          <a:endParaRPr lang="es-ES"/>
        </a:p>
      </dgm:t>
    </dgm:pt>
    <dgm:pt modelId="{9F3085BF-178F-4ED5-89B3-4885FFCB93E5}" type="pres">
      <dgm:prSet presAssocID="{421E89AC-262C-4F47-91C0-A7E15E13D4A4}" presName="vertThree" presStyleCnt="0"/>
      <dgm:spPr/>
      <dgm:t>
        <a:bodyPr/>
        <a:lstStyle/>
        <a:p>
          <a:endParaRPr lang="es-ES"/>
        </a:p>
      </dgm:t>
    </dgm:pt>
    <dgm:pt modelId="{11956D66-4F68-40FC-B54F-E588808867C6}" type="pres">
      <dgm:prSet presAssocID="{421E89AC-262C-4F47-91C0-A7E15E13D4A4}" presName="txThree" presStyleLbl="node3" presStyleIdx="8" presStyleCnt="13">
        <dgm:presLayoutVars>
          <dgm:chPref val="3"/>
        </dgm:presLayoutVars>
      </dgm:prSet>
      <dgm:spPr/>
      <dgm:t>
        <a:bodyPr/>
        <a:lstStyle/>
        <a:p>
          <a:endParaRPr lang="es-ES"/>
        </a:p>
      </dgm:t>
    </dgm:pt>
    <dgm:pt modelId="{AD871769-C039-4341-B4FE-7D917E440D76}" type="pres">
      <dgm:prSet presAssocID="{421E89AC-262C-4F47-91C0-A7E15E13D4A4}" presName="parTransThree" presStyleCnt="0"/>
      <dgm:spPr/>
      <dgm:t>
        <a:bodyPr/>
        <a:lstStyle/>
        <a:p>
          <a:endParaRPr lang="es-ES"/>
        </a:p>
      </dgm:t>
    </dgm:pt>
    <dgm:pt modelId="{FC60EB2D-E1AA-41A3-8A08-D7D7B254E377}" type="pres">
      <dgm:prSet presAssocID="{421E89AC-262C-4F47-91C0-A7E15E13D4A4}" presName="horzThree" presStyleCnt="0"/>
      <dgm:spPr/>
      <dgm:t>
        <a:bodyPr/>
        <a:lstStyle/>
        <a:p>
          <a:endParaRPr lang="es-ES"/>
        </a:p>
      </dgm:t>
    </dgm:pt>
    <dgm:pt modelId="{B4222467-037A-4481-9634-193C888586A9}" type="pres">
      <dgm:prSet presAssocID="{DF8D8783-7C8F-449C-829D-04C5EAD6AEC6}" presName="vertFour" presStyleCnt="0">
        <dgm:presLayoutVars>
          <dgm:chPref val="3"/>
        </dgm:presLayoutVars>
      </dgm:prSet>
      <dgm:spPr/>
      <dgm:t>
        <a:bodyPr/>
        <a:lstStyle/>
        <a:p>
          <a:endParaRPr lang="es-ES"/>
        </a:p>
      </dgm:t>
    </dgm:pt>
    <dgm:pt modelId="{EAA5E9A7-7110-4F15-9911-C23F4377D062}" type="pres">
      <dgm:prSet presAssocID="{DF8D8783-7C8F-449C-829D-04C5EAD6AEC6}" presName="txFour" presStyleLbl="node4" presStyleIdx="6" presStyleCnt="16">
        <dgm:presLayoutVars>
          <dgm:chPref val="3"/>
        </dgm:presLayoutVars>
      </dgm:prSet>
      <dgm:spPr/>
      <dgm:t>
        <a:bodyPr/>
        <a:lstStyle/>
        <a:p>
          <a:endParaRPr lang="es-ES"/>
        </a:p>
      </dgm:t>
    </dgm:pt>
    <dgm:pt modelId="{531D88F8-BF8D-4373-BF3D-69CE38DFAD78}" type="pres">
      <dgm:prSet presAssocID="{DF8D8783-7C8F-449C-829D-04C5EAD6AEC6}" presName="horzFour" presStyleCnt="0"/>
      <dgm:spPr/>
      <dgm:t>
        <a:bodyPr/>
        <a:lstStyle/>
        <a:p>
          <a:endParaRPr lang="es-ES"/>
        </a:p>
      </dgm:t>
    </dgm:pt>
    <dgm:pt modelId="{A8F347B2-4AA5-437B-96D4-3C49A7E76552}" type="pres">
      <dgm:prSet presAssocID="{6BF165E2-DCAA-4AC3-8C9F-95A96BA4BB20}" presName="sibSpaceFour" presStyleCnt="0"/>
      <dgm:spPr/>
      <dgm:t>
        <a:bodyPr/>
        <a:lstStyle/>
        <a:p>
          <a:endParaRPr lang="es-ES"/>
        </a:p>
      </dgm:t>
    </dgm:pt>
    <dgm:pt modelId="{4F9F395D-491F-4898-A17D-5A6DBD6E459B}" type="pres">
      <dgm:prSet presAssocID="{02AD9656-A3FF-4DB5-81A8-92DBFEEEDDF3}" presName="vertFour" presStyleCnt="0">
        <dgm:presLayoutVars>
          <dgm:chPref val="3"/>
        </dgm:presLayoutVars>
      </dgm:prSet>
      <dgm:spPr/>
      <dgm:t>
        <a:bodyPr/>
        <a:lstStyle/>
        <a:p>
          <a:endParaRPr lang="es-ES"/>
        </a:p>
      </dgm:t>
    </dgm:pt>
    <dgm:pt modelId="{1457C3F4-578E-4FB7-8A36-691DCE77CB0C}" type="pres">
      <dgm:prSet presAssocID="{02AD9656-A3FF-4DB5-81A8-92DBFEEEDDF3}" presName="txFour" presStyleLbl="node4" presStyleIdx="7" presStyleCnt="16">
        <dgm:presLayoutVars>
          <dgm:chPref val="3"/>
        </dgm:presLayoutVars>
      </dgm:prSet>
      <dgm:spPr/>
      <dgm:t>
        <a:bodyPr/>
        <a:lstStyle/>
        <a:p>
          <a:endParaRPr lang="es-ES"/>
        </a:p>
      </dgm:t>
    </dgm:pt>
    <dgm:pt modelId="{74159D9D-4770-4558-B407-3D1EB700C198}" type="pres">
      <dgm:prSet presAssocID="{02AD9656-A3FF-4DB5-81A8-92DBFEEEDDF3}" presName="horzFour" presStyleCnt="0"/>
      <dgm:spPr/>
      <dgm:t>
        <a:bodyPr/>
        <a:lstStyle/>
        <a:p>
          <a:endParaRPr lang="es-ES"/>
        </a:p>
      </dgm:t>
    </dgm:pt>
    <dgm:pt modelId="{EC418D6E-9FC6-4606-B585-43E82CF987A8}" type="pres">
      <dgm:prSet presAssocID="{A0314CB5-D2FD-432C-A3F9-5018D238A6CC}" presName="sibSpaceThree" presStyleCnt="0"/>
      <dgm:spPr/>
      <dgm:t>
        <a:bodyPr/>
        <a:lstStyle/>
        <a:p>
          <a:endParaRPr lang="es-ES"/>
        </a:p>
      </dgm:t>
    </dgm:pt>
    <dgm:pt modelId="{5F5C8F97-0D2D-4AE8-87EB-3EAEC1A67FEC}" type="pres">
      <dgm:prSet presAssocID="{3205866C-4523-486F-83C3-E80A7DBC1B4D}" presName="vertThree" presStyleCnt="0"/>
      <dgm:spPr/>
      <dgm:t>
        <a:bodyPr/>
        <a:lstStyle/>
        <a:p>
          <a:endParaRPr lang="es-ES"/>
        </a:p>
      </dgm:t>
    </dgm:pt>
    <dgm:pt modelId="{54EA87B8-B654-43FF-AEC8-89597B5ACDA2}" type="pres">
      <dgm:prSet presAssocID="{3205866C-4523-486F-83C3-E80A7DBC1B4D}" presName="txThree" presStyleLbl="node3" presStyleIdx="9" presStyleCnt="13">
        <dgm:presLayoutVars>
          <dgm:chPref val="3"/>
        </dgm:presLayoutVars>
      </dgm:prSet>
      <dgm:spPr/>
      <dgm:t>
        <a:bodyPr/>
        <a:lstStyle/>
        <a:p>
          <a:endParaRPr lang="es-ES"/>
        </a:p>
      </dgm:t>
    </dgm:pt>
    <dgm:pt modelId="{0475713C-4A66-4F2C-A437-D889CA89493F}" type="pres">
      <dgm:prSet presAssocID="{3205866C-4523-486F-83C3-E80A7DBC1B4D}" presName="parTransThree" presStyleCnt="0"/>
      <dgm:spPr/>
      <dgm:t>
        <a:bodyPr/>
        <a:lstStyle/>
        <a:p>
          <a:endParaRPr lang="es-ES"/>
        </a:p>
      </dgm:t>
    </dgm:pt>
    <dgm:pt modelId="{84E12BA7-4747-4E88-8339-871CA0D4A5EB}" type="pres">
      <dgm:prSet presAssocID="{3205866C-4523-486F-83C3-E80A7DBC1B4D}" presName="horzThree" presStyleCnt="0"/>
      <dgm:spPr/>
      <dgm:t>
        <a:bodyPr/>
        <a:lstStyle/>
        <a:p>
          <a:endParaRPr lang="es-ES"/>
        </a:p>
      </dgm:t>
    </dgm:pt>
    <dgm:pt modelId="{ACF102F3-E940-4089-B695-9127CD06BB44}" type="pres">
      <dgm:prSet presAssocID="{388465DA-F2CF-4B80-9E30-A60A65E1103B}" presName="vertFour" presStyleCnt="0">
        <dgm:presLayoutVars>
          <dgm:chPref val="3"/>
        </dgm:presLayoutVars>
      </dgm:prSet>
      <dgm:spPr/>
      <dgm:t>
        <a:bodyPr/>
        <a:lstStyle/>
        <a:p>
          <a:endParaRPr lang="es-ES"/>
        </a:p>
      </dgm:t>
    </dgm:pt>
    <dgm:pt modelId="{0BD7B601-59B6-46E8-8B38-158076263B89}" type="pres">
      <dgm:prSet presAssocID="{388465DA-F2CF-4B80-9E30-A60A65E1103B}" presName="txFour" presStyleLbl="node4" presStyleIdx="8" presStyleCnt="16">
        <dgm:presLayoutVars>
          <dgm:chPref val="3"/>
        </dgm:presLayoutVars>
      </dgm:prSet>
      <dgm:spPr/>
      <dgm:t>
        <a:bodyPr/>
        <a:lstStyle/>
        <a:p>
          <a:endParaRPr lang="es-ES"/>
        </a:p>
      </dgm:t>
    </dgm:pt>
    <dgm:pt modelId="{82859275-2CF8-49C3-B03A-E78BFEE6D840}" type="pres">
      <dgm:prSet presAssocID="{388465DA-F2CF-4B80-9E30-A60A65E1103B}" presName="horzFour" presStyleCnt="0"/>
      <dgm:spPr/>
      <dgm:t>
        <a:bodyPr/>
        <a:lstStyle/>
        <a:p>
          <a:endParaRPr lang="es-ES"/>
        </a:p>
      </dgm:t>
    </dgm:pt>
    <dgm:pt modelId="{707A4BB4-71F3-459C-A391-593F14D0C98C}" type="pres">
      <dgm:prSet presAssocID="{F46B7972-CCF6-4248-8702-8068C7E7286B}" presName="sibSpaceFour" presStyleCnt="0"/>
      <dgm:spPr/>
      <dgm:t>
        <a:bodyPr/>
        <a:lstStyle/>
        <a:p>
          <a:endParaRPr lang="es-ES"/>
        </a:p>
      </dgm:t>
    </dgm:pt>
    <dgm:pt modelId="{E6AC8BF8-7488-4BE2-8978-02BCD10802B2}" type="pres">
      <dgm:prSet presAssocID="{2CCBB1E6-EF42-47A5-821B-EF68CB9067A1}" presName="vertFour" presStyleCnt="0">
        <dgm:presLayoutVars>
          <dgm:chPref val="3"/>
        </dgm:presLayoutVars>
      </dgm:prSet>
      <dgm:spPr/>
      <dgm:t>
        <a:bodyPr/>
        <a:lstStyle/>
        <a:p>
          <a:endParaRPr lang="es-ES"/>
        </a:p>
      </dgm:t>
    </dgm:pt>
    <dgm:pt modelId="{B223224F-DAD3-4446-93CA-5450CB2E5719}" type="pres">
      <dgm:prSet presAssocID="{2CCBB1E6-EF42-47A5-821B-EF68CB9067A1}" presName="txFour" presStyleLbl="node4" presStyleIdx="9" presStyleCnt="16">
        <dgm:presLayoutVars>
          <dgm:chPref val="3"/>
        </dgm:presLayoutVars>
      </dgm:prSet>
      <dgm:spPr/>
      <dgm:t>
        <a:bodyPr/>
        <a:lstStyle/>
        <a:p>
          <a:endParaRPr lang="es-ES"/>
        </a:p>
      </dgm:t>
    </dgm:pt>
    <dgm:pt modelId="{64072A21-69C5-4FB6-9DE6-33326384164C}" type="pres">
      <dgm:prSet presAssocID="{2CCBB1E6-EF42-47A5-821B-EF68CB9067A1}" presName="horzFour" presStyleCnt="0"/>
      <dgm:spPr/>
      <dgm:t>
        <a:bodyPr/>
        <a:lstStyle/>
        <a:p>
          <a:endParaRPr lang="es-ES"/>
        </a:p>
      </dgm:t>
    </dgm:pt>
    <dgm:pt modelId="{D36127D2-A1F1-499E-A9F5-0D56EE2E96F3}" type="pres">
      <dgm:prSet presAssocID="{761E0FFC-B16C-48B7-8650-36F33788FE9B}" presName="sibSpaceThree" presStyleCnt="0"/>
      <dgm:spPr/>
      <dgm:t>
        <a:bodyPr/>
        <a:lstStyle/>
        <a:p>
          <a:endParaRPr lang="es-ES"/>
        </a:p>
      </dgm:t>
    </dgm:pt>
    <dgm:pt modelId="{E1870376-E445-423A-9220-C05E253C3057}" type="pres">
      <dgm:prSet presAssocID="{A996A459-4219-44F1-84FD-3CAC6A004DA5}" presName="vertThree" presStyleCnt="0"/>
      <dgm:spPr/>
      <dgm:t>
        <a:bodyPr/>
        <a:lstStyle/>
        <a:p>
          <a:endParaRPr lang="es-ES"/>
        </a:p>
      </dgm:t>
    </dgm:pt>
    <dgm:pt modelId="{72B70FAC-6A09-4FF4-A06C-8E39C6B6D03D}" type="pres">
      <dgm:prSet presAssocID="{A996A459-4219-44F1-84FD-3CAC6A004DA5}" presName="txThree" presStyleLbl="node3" presStyleIdx="10" presStyleCnt="13">
        <dgm:presLayoutVars>
          <dgm:chPref val="3"/>
        </dgm:presLayoutVars>
      </dgm:prSet>
      <dgm:spPr/>
      <dgm:t>
        <a:bodyPr/>
        <a:lstStyle/>
        <a:p>
          <a:endParaRPr lang="es-ES"/>
        </a:p>
      </dgm:t>
    </dgm:pt>
    <dgm:pt modelId="{D3CE91FF-5BB4-48C5-A92B-7558B54AC335}" type="pres">
      <dgm:prSet presAssocID="{A996A459-4219-44F1-84FD-3CAC6A004DA5}" presName="parTransThree" presStyleCnt="0"/>
      <dgm:spPr/>
      <dgm:t>
        <a:bodyPr/>
        <a:lstStyle/>
        <a:p>
          <a:endParaRPr lang="es-ES"/>
        </a:p>
      </dgm:t>
    </dgm:pt>
    <dgm:pt modelId="{E8A342C8-1BDE-4889-8437-2B45F44AF569}" type="pres">
      <dgm:prSet presAssocID="{A996A459-4219-44F1-84FD-3CAC6A004DA5}" presName="horzThree" presStyleCnt="0"/>
      <dgm:spPr/>
      <dgm:t>
        <a:bodyPr/>
        <a:lstStyle/>
        <a:p>
          <a:endParaRPr lang="es-ES"/>
        </a:p>
      </dgm:t>
    </dgm:pt>
    <dgm:pt modelId="{8921445B-BE34-4EF6-8D6C-C2FEF5BEBA45}" type="pres">
      <dgm:prSet presAssocID="{47889E6A-2A4F-47E7-9CC8-C90D4FE6312D}" presName="vertFour" presStyleCnt="0">
        <dgm:presLayoutVars>
          <dgm:chPref val="3"/>
        </dgm:presLayoutVars>
      </dgm:prSet>
      <dgm:spPr/>
      <dgm:t>
        <a:bodyPr/>
        <a:lstStyle/>
        <a:p>
          <a:endParaRPr lang="es-ES"/>
        </a:p>
      </dgm:t>
    </dgm:pt>
    <dgm:pt modelId="{DAEC4635-20AA-4EE8-919D-6C27A8912589}" type="pres">
      <dgm:prSet presAssocID="{47889E6A-2A4F-47E7-9CC8-C90D4FE6312D}" presName="txFour" presStyleLbl="node4" presStyleIdx="10" presStyleCnt="16">
        <dgm:presLayoutVars>
          <dgm:chPref val="3"/>
        </dgm:presLayoutVars>
      </dgm:prSet>
      <dgm:spPr/>
      <dgm:t>
        <a:bodyPr/>
        <a:lstStyle/>
        <a:p>
          <a:endParaRPr lang="es-ES"/>
        </a:p>
      </dgm:t>
    </dgm:pt>
    <dgm:pt modelId="{1F8BBA2F-0FDD-40A7-A23F-2073258457AF}" type="pres">
      <dgm:prSet presAssocID="{47889E6A-2A4F-47E7-9CC8-C90D4FE6312D}" presName="horzFour" presStyleCnt="0"/>
      <dgm:spPr/>
      <dgm:t>
        <a:bodyPr/>
        <a:lstStyle/>
        <a:p>
          <a:endParaRPr lang="es-ES"/>
        </a:p>
      </dgm:t>
    </dgm:pt>
    <dgm:pt modelId="{DE3D810F-7ABE-47B0-A40F-78E0D483C1D0}" type="pres">
      <dgm:prSet presAssocID="{56CDFFED-AD5C-422E-9CD0-2A28095909AC}" presName="sibSpaceFour" presStyleCnt="0"/>
      <dgm:spPr/>
      <dgm:t>
        <a:bodyPr/>
        <a:lstStyle/>
        <a:p>
          <a:endParaRPr lang="es-ES"/>
        </a:p>
      </dgm:t>
    </dgm:pt>
    <dgm:pt modelId="{AB534F20-3882-4350-B0D3-CCFBBF6FDB11}" type="pres">
      <dgm:prSet presAssocID="{1713EEFF-A785-447D-8CA7-4BC0650350DC}" presName="vertFour" presStyleCnt="0">
        <dgm:presLayoutVars>
          <dgm:chPref val="3"/>
        </dgm:presLayoutVars>
      </dgm:prSet>
      <dgm:spPr/>
      <dgm:t>
        <a:bodyPr/>
        <a:lstStyle/>
        <a:p>
          <a:endParaRPr lang="es-ES"/>
        </a:p>
      </dgm:t>
    </dgm:pt>
    <dgm:pt modelId="{DF2E5038-6548-49EB-9B9C-A004F7781798}" type="pres">
      <dgm:prSet presAssocID="{1713EEFF-A785-447D-8CA7-4BC0650350DC}" presName="txFour" presStyleLbl="node4" presStyleIdx="11" presStyleCnt="16">
        <dgm:presLayoutVars>
          <dgm:chPref val="3"/>
        </dgm:presLayoutVars>
      </dgm:prSet>
      <dgm:spPr/>
      <dgm:t>
        <a:bodyPr/>
        <a:lstStyle/>
        <a:p>
          <a:endParaRPr lang="es-ES"/>
        </a:p>
      </dgm:t>
    </dgm:pt>
    <dgm:pt modelId="{733052B0-3721-4D09-9684-EECAE25B77E6}" type="pres">
      <dgm:prSet presAssocID="{1713EEFF-A785-447D-8CA7-4BC0650350DC}" presName="horzFour" presStyleCnt="0"/>
      <dgm:spPr/>
      <dgm:t>
        <a:bodyPr/>
        <a:lstStyle/>
        <a:p>
          <a:endParaRPr lang="es-ES"/>
        </a:p>
      </dgm:t>
    </dgm:pt>
    <dgm:pt modelId="{9D08C917-F08E-44A8-B410-5B4B0D301169}" type="pres">
      <dgm:prSet presAssocID="{A68C6993-D657-4F53-82C8-6BD7F82C2A49}" presName="sibSpaceTwo" presStyleCnt="0"/>
      <dgm:spPr/>
      <dgm:t>
        <a:bodyPr/>
        <a:lstStyle/>
        <a:p>
          <a:endParaRPr lang="es-ES"/>
        </a:p>
      </dgm:t>
    </dgm:pt>
    <dgm:pt modelId="{5A79A48D-0952-47BD-8216-786ABC0341A3}" type="pres">
      <dgm:prSet presAssocID="{EC267F9E-4EDF-41BF-BF98-9C4CEF0C57C0}" presName="vertTwo" presStyleCnt="0"/>
      <dgm:spPr/>
      <dgm:t>
        <a:bodyPr/>
        <a:lstStyle/>
        <a:p>
          <a:endParaRPr lang="es-ES"/>
        </a:p>
      </dgm:t>
    </dgm:pt>
    <dgm:pt modelId="{B77098F3-0FFA-4DE0-A340-3A5ED70709FE}" type="pres">
      <dgm:prSet presAssocID="{EC267F9E-4EDF-41BF-BF98-9C4CEF0C57C0}" presName="txTwo" presStyleLbl="node2" presStyleIdx="4" presStyleCnt="5">
        <dgm:presLayoutVars>
          <dgm:chPref val="3"/>
        </dgm:presLayoutVars>
      </dgm:prSet>
      <dgm:spPr/>
      <dgm:t>
        <a:bodyPr/>
        <a:lstStyle/>
        <a:p>
          <a:endParaRPr lang="es-ES"/>
        </a:p>
      </dgm:t>
    </dgm:pt>
    <dgm:pt modelId="{06493391-E12B-4FEF-A418-6AB8BDD0EC81}" type="pres">
      <dgm:prSet presAssocID="{EC267F9E-4EDF-41BF-BF98-9C4CEF0C57C0}" presName="parTransTwo" presStyleCnt="0"/>
      <dgm:spPr/>
      <dgm:t>
        <a:bodyPr/>
        <a:lstStyle/>
        <a:p>
          <a:endParaRPr lang="es-ES"/>
        </a:p>
      </dgm:t>
    </dgm:pt>
    <dgm:pt modelId="{7F041F58-350E-48A0-AC5C-5FECDA0120D6}" type="pres">
      <dgm:prSet presAssocID="{EC267F9E-4EDF-41BF-BF98-9C4CEF0C57C0}" presName="horzTwo" presStyleCnt="0"/>
      <dgm:spPr/>
      <dgm:t>
        <a:bodyPr/>
        <a:lstStyle/>
        <a:p>
          <a:endParaRPr lang="es-ES"/>
        </a:p>
      </dgm:t>
    </dgm:pt>
    <dgm:pt modelId="{8D1A2964-1019-4026-9A55-320059255048}" type="pres">
      <dgm:prSet presAssocID="{80C5797C-9FF0-487A-8D4C-E30D4DCEA7C5}" presName="vertThree" presStyleCnt="0"/>
      <dgm:spPr/>
      <dgm:t>
        <a:bodyPr/>
        <a:lstStyle/>
        <a:p>
          <a:endParaRPr lang="es-ES"/>
        </a:p>
      </dgm:t>
    </dgm:pt>
    <dgm:pt modelId="{23F5EB20-BBEF-47BE-AE08-F76F8558FAE0}" type="pres">
      <dgm:prSet presAssocID="{80C5797C-9FF0-487A-8D4C-E30D4DCEA7C5}" presName="txThree" presStyleLbl="node3" presStyleIdx="11" presStyleCnt="13">
        <dgm:presLayoutVars>
          <dgm:chPref val="3"/>
        </dgm:presLayoutVars>
      </dgm:prSet>
      <dgm:spPr/>
      <dgm:t>
        <a:bodyPr/>
        <a:lstStyle/>
        <a:p>
          <a:endParaRPr lang="es-ES"/>
        </a:p>
      </dgm:t>
    </dgm:pt>
    <dgm:pt modelId="{1761CCC0-BAC8-43B1-A239-616B1DE8BC60}" type="pres">
      <dgm:prSet presAssocID="{80C5797C-9FF0-487A-8D4C-E30D4DCEA7C5}" presName="parTransThree" presStyleCnt="0"/>
      <dgm:spPr/>
      <dgm:t>
        <a:bodyPr/>
        <a:lstStyle/>
        <a:p>
          <a:endParaRPr lang="es-ES"/>
        </a:p>
      </dgm:t>
    </dgm:pt>
    <dgm:pt modelId="{C89BD4A5-96A1-4EF9-9CFB-E49C682A0777}" type="pres">
      <dgm:prSet presAssocID="{80C5797C-9FF0-487A-8D4C-E30D4DCEA7C5}" presName="horzThree" presStyleCnt="0"/>
      <dgm:spPr/>
      <dgm:t>
        <a:bodyPr/>
        <a:lstStyle/>
        <a:p>
          <a:endParaRPr lang="es-ES"/>
        </a:p>
      </dgm:t>
    </dgm:pt>
    <dgm:pt modelId="{47D09FCB-8BD1-4205-B668-29277C64364A}" type="pres">
      <dgm:prSet presAssocID="{C8B59509-873C-4D70-ABC0-B1106789A8D5}" presName="vertFour" presStyleCnt="0">
        <dgm:presLayoutVars>
          <dgm:chPref val="3"/>
        </dgm:presLayoutVars>
      </dgm:prSet>
      <dgm:spPr/>
      <dgm:t>
        <a:bodyPr/>
        <a:lstStyle/>
        <a:p>
          <a:endParaRPr lang="es-ES"/>
        </a:p>
      </dgm:t>
    </dgm:pt>
    <dgm:pt modelId="{20E8F959-9D04-488C-A4A3-4D6CD2C9C6A6}" type="pres">
      <dgm:prSet presAssocID="{C8B59509-873C-4D70-ABC0-B1106789A8D5}" presName="txFour" presStyleLbl="node4" presStyleIdx="12" presStyleCnt="16">
        <dgm:presLayoutVars>
          <dgm:chPref val="3"/>
        </dgm:presLayoutVars>
      </dgm:prSet>
      <dgm:spPr/>
      <dgm:t>
        <a:bodyPr/>
        <a:lstStyle/>
        <a:p>
          <a:endParaRPr lang="es-ES"/>
        </a:p>
      </dgm:t>
    </dgm:pt>
    <dgm:pt modelId="{B78E43D3-B985-4FBB-AA5F-58657641EF7F}" type="pres">
      <dgm:prSet presAssocID="{C8B59509-873C-4D70-ABC0-B1106789A8D5}" presName="horzFour" presStyleCnt="0"/>
      <dgm:spPr/>
      <dgm:t>
        <a:bodyPr/>
        <a:lstStyle/>
        <a:p>
          <a:endParaRPr lang="es-ES"/>
        </a:p>
      </dgm:t>
    </dgm:pt>
    <dgm:pt modelId="{44C0C340-25B4-4059-AE94-04A3818F16DE}" type="pres">
      <dgm:prSet presAssocID="{9D3D14F8-7EF7-4FF6-9FB8-6C23DA7CA4F0}" presName="sibSpaceFour" presStyleCnt="0"/>
      <dgm:spPr/>
      <dgm:t>
        <a:bodyPr/>
        <a:lstStyle/>
        <a:p>
          <a:endParaRPr lang="es-ES"/>
        </a:p>
      </dgm:t>
    </dgm:pt>
    <dgm:pt modelId="{48377288-36EE-4BC5-8CC7-8CD569843945}" type="pres">
      <dgm:prSet presAssocID="{4C51F931-976B-46BB-ACFD-E3D72DF2CAA7}" presName="vertFour" presStyleCnt="0">
        <dgm:presLayoutVars>
          <dgm:chPref val="3"/>
        </dgm:presLayoutVars>
      </dgm:prSet>
      <dgm:spPr/>
      <dgm:t>
        <a:bodyPr/>
        <a:lstStyle/>
        <a:p>
          <a:endParaRPr lang="es-ES"/>
        </a:p>
      </dgm:t>
    </dgm:pt>
    <dgm:pt modelId="{A039AC06-C2A9-4A70-9DDA-069B96075DA9}" type="pres">
      <dgm:prSet presAssocID="{4C51F931-976B-46BB-ACFD-E3D72DF2CAA7}" presName="txFour" presStyleLbl="node4" presStyleIdx="13" presStyleCnt="16">
        <dgm:presLayoutVars>
          <dgm:chPref val="3"/>
        </dgm:presLayoutVars>
      </dgm:prSet>
      <dgm:spPr/>
      <dgm:t>
        <a:bodyPr/>
        <a:lstStyle/>
        <a:p>
          <a:endParaRPr lang="es-ES"/>
        </a:p>
      </dgm:t>
    </dgm:pt>
    <dgm:pt modelId="{B44BF50F-5DCE-4E3A-85E3-061EC26117D5}" type="pres">
      <dgm:prSet presAssocID="{4C51F931-976B-46BB-ACFD-E3D72DF2CAA7}" presName="horzFour" presStyleCnt="0"/>
      <dgm:spPr/>
      <dgm:t>
        <a:bodyPr/>
        <a:lstStyle/>
        <a:p>
          <a:endParaRPr lang="es-ES"/>
        </a:p>
      </dgm:t>
    </dgm:pt>
    <dgm:pt modelId="{8FAA3479-711D-4FEB-B5F6-07B0DFDABABB}" type="pres">
      <dgm:prSet presAssocID="{78576F8E-3D0F-46D4-89C1-357637D3A845}" presName="sibSpaceThree" presStyleCnt="0"/>
      <dgm:spPr/>
      <dgm:t>
        <a:bodyPr/>
        <a:lstStyle/>
        <a:p>
          <a:endParaRPr lang="es-ES"/>
        </a:p>
      </dgm:t>
    </dgm:pt>
    <dgm:pt modelId="{083C8442-EE8A-4D1D-A0F7-039F5B81EE33}" type="pres">
      <dgm:prSet presAssocID="{ABCEB0F8-BF3A-4C7A-996D-8D52C364DF6D}" presName="vertThree" presStyleCnt="0"/>
      <dgm:spPr/>
      <dgm:t>
        <a:bodyPr/>
        <a:lstStyle/>
        <a:p>
          <a:endParaRPr lang="es-ES"/>
        </a:p>
      </dgm:t>
    </dgm:pt>
    <dgm:pt modelId="{B08279EC-E011-491D-A214-933F4A9F8948}" type="pres">
      <dgm:prSet presAssocID="{ABCEB0F8-BF3A-4C7A-996D-8D52C364DF6D}" presName="txThree" presStyleLbl="node3" presStyleIdx="12" presStyleCnt="13">
        <dgm:presLayoutVars>
          <dgm:chPref val="3"/>
        </dgm:presLayoutVars>
      </dgm:prSet>
      <dgm:spPr/>
      <dgm:t>
        <a:bodyPr/>
        <a:lstStyle/>
        <a:p>
          <a:endParaRPr lang="es-ES"/>
        </a:p>
      </dgm:t>
    </dgm:pt>
    <dgm:pt modelId="{54117626-8212-43A4-8AEA-E53C74D7E599}" type="pres">
      <dgm:prSet presAssocID="{ABCEB0F8-BF3A-4C7A-996D-8D52C364DF6D}" presName="parTransThree" presStyleCnt="0"/>
      <dgm:spPr/>
      <dgm:t>
        <a:bodyPr/>
        <a:lstStyle/>
        <a:p>
          <a:endParaRPr lang="es-ES"/>
        </a:p>
      </dgm:t>
    </dgm:pt>
    <dgm:pt modelId="{17089E5D-CE04-423A-8897-5A793FD7224C}" type="pres">
      <dgm:prSet presAssocID="{ABCEB0F8-BF3A-4C7A-996D-8D52C364DF6D}" presName="horzThree" presStyleCnt="0"/>
      <dgm:spPr/>
      <dgm:t>
        <a:bodyPr/>
        <a:lstStyle/>
        <a:p>
          <a:endParaRPr lang="es-ES"/>
        </a:p>
      </dgm:t>
    </dgm:pt>
    <dgm:pt modelId="{2A8669BB-18C7-456D-AB6F-8BE0F9FACBE5}" type="pres">
      <dgm:prSet presAssocID="{3956E998-54F5-4A63-97C0-1007F2CE7A62}" presName="vertFour" presStyleCnt="0">
        <dgm:presLayoutVars>
          <dgm:chPref val="3"/>
        </dgm:presLayoutVars>
      </dgm:prSet>
      <dgm:spPr/>
      <dgm:t>
        <a:bodyPr/>
        <a:lstStyle/>
        <a:p>
          <a:endParaRPr lang="es-ES"/>
        </a:p>
      </dgm:t>
    </dgm:pt>
    <dgm:pt modelId="{5385C997-F4A3-4285-B893-935A746ECCBA}" type="pres">
      <dgm:prSet presAssocID="{3956E998-54F5-4A63-97C0-1007F2CE7A62}" presName="txFour" presStyleLbl="node4" presStyleIdx="14" presStyleCnt="16">
        <dgm:presLayoutVars>
          <dgm:chPref val="3"/>
        </dgm:presLayoutVars>
      </dgm:prSet>
      <dgm:spPr/>
      <dgm:t>
        <a:bodyPr/>
        <a:lstStyle/>
        <a:p>
          <a:endParaRPr lang="es-ES"/>
        </a:p>
      </dgm:t>
    </dgm:pt>
    <dgm:pt modelId="{9171D821-2BAA-4F74-8A91-B1997C467E46}" type="pres">
      <dgm:prSet presAssocID="{3956E998-54F5-4A63-97C0-1007F2CE7A62}" presName="horzFour" presStyleCnt="0"/>
      <dgm:spPr/>
      <dgm:t>
        <a:bodyPr/>
        <a:lstStyle/>
        <a:p>
          <a:endParaRPr lang="es-ES"/>
        </a:p>
      </dgm:t>
    </dgm:pt>
    <dgm:pt modelId="{6DB6D3CE-0882-4630-AA85-76D21CD2085E}" type="pres">
      <dgm:prSet presAssocID="{0C20C1A1-395B-4FA0-903D-3E250921F99C}" presName="sibSpaceFour" presStyleCnt="0"/>
      <dgm:spPr/>
      <dgm:t>
        <a:bodyPr/>
        <a:lstStyle/>
        <a:p>
          <a:endParaRPr lang="es-ES"/>
        </a:p>
      </dgm:t>
    </dgm:pt>
    <dgm:pt modelId="{D15CB1BD-6D8F-42FD-A6AD-12C8A70111DA}" type="pres">
      <dgm:prSet presAssocID="{26F79775-3C8B-47E4-8A8D-5B0308D9D841}" presName="vertFour" presStyleCnt="0">
        <dgm:presLayoutVars>
          <dgm:chPref val="3"/>
        </dgm:presLayoutVars>
      </dgm:prSet>
      <dgm:spPr/>
      <dgm:t>
        <a:bodyPr/>
        <a:lstStyle/>
        <a:p>
          <a:endParaRPr lang="es-ES"/>
        </a:p>
      </dgm:t>
    </dgm:pt>
    <dgm:pt modelId="{6338B8E3-6343-43AA-A0CB-321D19128CEF}" type="pres">
      <dgm:prSet presAssocID="{26F79775-3C8B-47E4-8A8D-5B0308D9D841}" presName="txFour" presStyleLbl="node4" presStyleIdx="15" presStyleCnt="16">
        <dgm:presLayoutVars>
          <dgm:chPref val="3"/>
        </dgm:presLayoutVars>
      </dgm:prSet>
      <dgm:spPr/>
      <dgm:t>
        <a:bodyPr/>
        <a:lstStyle/>
        <a:p>
          <a:endParaRPr lang="es-ES"/>
        </a:p>
      </dgm:t>
    </dgm:pt>
    <dgm:pt modelId="{F7D3DFF7-CA67-422B-B0E4-022698CC9D03}" type="pres">
      <dgm:prSet presAssocID="{26F79775-3C8B-47E4-8A8D-5B0308D9D841}" presName="horzFour" presStyleCnt="0"/>
      <dgm:spPr/>
      <dgm:t>
        <a:bodyPr/>
        <a:lstStyle/>
        <a:p>
          <a:endParaRPr lang="es-ES"/>
        </a:p>
      </dgm:t>
    </dgm:pt>
  </dgm:ptLst>
  <dgm:cxnLst>
    <dgm:cxn modelId="{C1FC6D17-978F-46C9-A985-60F7F89E2441}" type="presOf" srcId="{2FA3D702-1CB1-42DF-A30D-D72977A13487}" destId="{DEA7346D-5B4F-4092-A2C3-395DA611674F}" srcOrd="0" destOrd="0" presId="urn:microsoft.com/office/officeart/2005/8/layout/hierarchy4"/>
    <dgm:cxn modelId="{02CE28AD-4B49-4555-8B9A-6ED3CD1D5393}" type="presOf" srcId="{7BDF2310-8C8B-4727-9BD2-7618A071F671}" destId="{F2CF1D84-3778-426B-B5B7-4683D7DC8711}" srcOrd="0" destOrd="0" presId="urn:microsoft.com/office/officeart/2005/8/layout/hierarchy4"/>
    <dgm:cxn modelId="{0A854E17-5565-440C-92D4-10C136084DAD}" srcId="{EC267F9E-4EDF-41BF-BF98-9C4CEF0C57C0}" destId="{80C5797C-9FF0-487A-8D4C-E30D4DCEA7C5}" srcOrd="0" destOrd="0" parTransId="{3F914B46-D86E-4A20-A6BE-BA683B3FD0B0}" sibTransId="{78576F8E-3D0F-46D4-89C1-357637D3A845}"/>
    <dgm:cxn modelId="{F1CB233A-610B-450F-A786-3FC93A5D3A98}" type="presOf" srcId="{ED931B79-2EB1-4FAC-AD2B-D1B06C31D9C0}" destId="{0D4543A1-9712-4F79-80DF-5C398D3726F9}" srcOrd="0" destOrd="0" presId="urn:microsoft.com/office/officeart/2005/8/layout/hierarchy4"/>
    <dgm:cxn modelId="{93A9A34F-EC5B-415E-8A35-E857C74A6524}" type="presOf" srcId="{3205866C-4523-486F-83C3-E80A7DBC1B4D}" destId="{54EA87B8-B654-43FF-AEC8-89597B5ACDA2}" srcOrd="0" destOrd="0" presId="urn:microsoft.com/office/officeart/2005/8/layout/hierarchy4"/>
    <dgm:cxn modelId="{C580910B-20A5-4E72-86A6-7DA6D34AFACF}" srcId="{A996A459-4219-44F1-84FD-3CAC6A004DA5}" destId="{47889E6A-2A4F-47E7-9CC8-C90D4FE6312D}" srcOrd="0" destOrd="0" parTransId="{D35EF10C-5C3A-428E-9E4E-1EDB7F62DD3E}" sibTransId="{56CDFFED-AD5C-422E-9CD0-2A28095909AC}"/>
    <dgm:cxn modelId="{61BBB1DE-17A9-48A5-B734-5D6A278914E3}" srcId="{CD476FB9-B273-4F38-8E42-717CCFD2826F}" destId="{7CB2D630-1ACD-4637-B08E-D25B0C22D390}" srcOrd="1" destOrd="0" parTransId="{DFD95D38-DEC6-49D8-A569-58E2F39F1C1E}" sibTransId="{05B6E995-8AAE-40AD-8BC6-CBABD857C15A}"/>
    <dgm:cxn modelId="{F814D4D7-1AD6-4EC4-AACF-D8C84BF166BF}" srcId="{7BDF2310-8C8B-4727-9BD2-7618A071F671}" destId="{45EA7326-1754-4580-AF90-7FB0F6932F09}" srcOrd="1" destOrd="0" parTransId="{89626297-473A-42F2-A603-73E6BB69E9BD}" sibTransId="{81D34245-69D7-44F5-8717-E24E6A9924CB}"/>
    <dgm:cxn modelId="{DEEDD05D-42BD-445F-AE7B-EDD12F1C5DF1}" srcId="{F22E3814-CA31-457C-9418-44398436D18C}" destId="{0C25334D-99E1-42D6-A16A-F694CF04A4A0}" srcOrd="0" destOrd="0" parTransId="{8F3380D5-3B5C-4BDC-8D8A-96DC939E6C7D}" sibTransId="{24E2D606-D253-485A-9616-217449E43E93}"/>
    <dgm:cxn modelId="{D8014199-0B38-4FD1-97F2-A90CAAD5E111}" type="presOf" srcId="{2CCBB1E6-EF42-47A5-821B-EF68CB9067A1}" destId="{B223224F-DAD3-4446-93CA-5450CB2E5719}" srcOrd="0" destOrd="0" presId="urn:microsoft.com/office/officeart/2005/8/layout/hierarchy4"/>
    <dgm:cxn modelId="{FD24D4CA-B5B4-4D8F-8C88-EF96AB7DACB7}" srcId="{0C25334D-99E1-42D6-A16A-F694CF04A4A0}" destId="{EC267F9E-4EDF-41BF-BF98-9C4CEF0C57C0}" srcOrd="4" destOrd="0" parTransId="{08510727-AACE-41AA-BBFC-F2D2FF06C147}" sibTransId="{15C32873-1B07-469D-813C-D757E0BEABCB}"/>
    <dgm:cxn modelId="{15209247-29AC-4142-80F5-FBCFAAB50B98}" type="presOf" srcId="{19C11F1A-2812-4E49-9594-9D9800DE6486}" destId="{DAD61569-C1AA-4FEB-858D-77019C0A6376}" srcOrd="0" destOrd="0" presId="urn:microsoft.com/office/officeart/2005/8/layout/hierarchy4"/>
    <dgm:cxn modelId="{3306BD5D-D5ED-422B-93D5-A5B78EDC955D}" type="presOf" srcId="{A996A459-4219-44F1-84FD-3CAC6A004DA5}" destId="{72B70FAC-6A09-4FF4-A06C-8E39C6B6D03D}" srcOrd="0" destOrd="0" presId="urn:microsoft.com/office/officeart/2005/8/layout/hierarchy4"/>
    <dgm:cxn modelId="{9AC087A7-4E02-4151-8990-C65A8A9281E3}" srcId="{0C25334D-99E1-42D6-A16A-F694CF04A4A0}" destId="{7BDF2310-8C8B-4727-9BD2-7618A071F671}" srcOrd="2" destOrd="0" parTransId="{43C3473D-D503-417A-8BF3-561DF2833A0E}" sibTransId="{6540106E-F313-4401-AF1E-7DE1EC6FEB5F}"/>
    <dgm:cxn modelId="{86F25270-12B6-4571-B56E-A66422CC0998}" srcId="{D0EA9260-8D2C-47A4-BD39-D2886CB4F67F}" destId="{2DF73CE0-2D67-479D-8D51-3A05D1A694D4}" srcOrd="0" destOrd="0" parTransId="{1B379C44-761F-4872-8A24-3098C596BBA7}" sibTransId="{AF8F3D1B-A8A8-4C26-8064-602E6737FA5F}"/>
    <dgm:cxn modelId="{E97B37F5-6577-4683-AC42-3F5DE7F38E88}" type="presOf" srcId="{02AD9656-A3FF-4DB5-81A8-92DBFEEEDDF3}" destId="{1457C3F4-578E-4FB7-8A36-691DCE77CB0C}" srcOrd="0" destOrd="0" presId="urn:microsoft.com/office/officeart/2005/8/layout/hierarchy4"/>
    <dgm:cxn modelId="{CE7C71B4-222D-4759-B45A-3A30F3BD8398}" type="presOf" srcId="{2A01E18C-198D-4EA6-8B25-A3AA5C9FFE79}" destId="{FC214B78-02DE-4728-A537-9E65E0BAF60A}" srcOrd="0" destOrd="0" presId="urn:microsoft.com/office/officeart/2005/8/layout/hierarchy4"/>
    <dgm:cxn modelId="{14B0C5C0-520C-41FE-80DD-F412623D83D5}" type="presOf" srcId="{47889E6A-2A4F-47E7-9CC8-C90D4FE6312D}" destId="{DAEC4635-20AA-4EE8-919D-6C27A8912589}" srcOrd="0" destOrd="0" presId="urn:microsoft.com/office/officeart/2005/8/layout/hierarchy4"/>
    <dgm:cxn modelId="{850E7AC2-17EF-44E5-97C0-E6D607276778}" type="presOf" srcId="{E3327885-B876-476E-90C3-7BF0B4C7EE88}" destId="{8F75240E-D685-47FC-B99F-C878E6B0B0A0}" srcOrd="0" destOrd="0" presId="urn:microsoft.com/office/officeart/2005/8/layout/hierarchy4"/>
    <dgm:cxn modelId="{00B105A8-D205-476B-BE0F-96C10E7A76C0}" srcId="{80C5797C-9FF0-487A-8D4C-E30D4DCEA7C5}" destId="{C8B59509-873C-4D70-ABC0-B1106789A8D5}" srcOrd="0" destOrd="0" parTransId="{91027A51-60AB-4A6A-900E-05D762FAE4DC}" sibTransId="{9D3D14F8-7EF7-4FF6-9FB8-6C23DA7CA4F0}"/>
    <dgm:cxn modelId="{A157EF1C-9079-450A-922C-7773C44E7BDC}" type="presOf" srcId="{80C5797C-9FF0-487A-8D4C-E30D4DCEA7C5}" destId="{23F5EB20-BBEF-47BE-AE08-F76F8558FAE0}" srcOrd="0" destOrd="0" presId="urn:microsoft.com/office/officeart/2005/8/layout/hierarchy4"/>
    <dgm:cxn modelId="{100D4FDC-80AC-4E83-9622-DC6E7F9ED603}" type="presOf" srcId="{6A0373F4-1E23-4313-A367-3956AFE8AEED}" destId="{00BC414F-53FD-4C28-821C-0B3E4AFDC583}" srcOrd="0" destOrd="0" presId="urn:microsoft.com/office/officeart/2005/8/layout/hierarchy4"/>
    <dgm:cxn modelId="{EB600E02-D5B2-4E23-B177-EC911262D64F}" srcId="{2548F01A-113E-4B2A-A47A-C4D936037CAE}" destId="{421E89AC-262C-4F47-91C0-A7E15E13D4A4}" srcOrd="0" destOrd="0" parTransId="{B60DBD1F-AB45-4F8A-8B3B-3D036212E711}" sibTransId="{A0314CB5-D2FD-432C-A3F9-5018D238A6CC}"/>
    <dgm:cxn modelId="{46BA1662-7248-4531-8AF7-67660A8E6635}" srcId="{D0EA9260-8D2C-47A4-BD39-D2886CB4F67F}" destId="{ED931B79-2EB1-4FAC-AD2B-D1B06C31D9C0}" srcOrd="1" destOrd="0" parTransId="{9584FF85-DBE6-42C6-954B-B4DC3DE0F7A5}" sibTransId="{CF623842-ECA3-42D7-AEFD-73EABC690E14}"/>
    <dgm:cxn modelId="{DBD425C4-9913-4D5A-A902-0ECFF588A8BE}" srcId="{0C25334D-99E1-42D6-A16A-F694CF04A4A0}" destId="{2548F01A-113E-4B2A-A47A-C4D936037CAE}" srcOrd="3" destOrd="0" parTransId="{A8253885-5699-413A-A5C7-726A7D189A40}" sibTransId="{A68C6993-D657-4F53-82C8-6BD7F82C2A49}"/>
    <dgm:cxn modelId="{A165BADE-A396-4B95-B7B2-9E497CACC07F}" type="presOf" srcId="{22604E66-9AEB-4CD7-BB07-DD317726C5FA}" destId="{F3C7FE0D-28BC-44A7-8E98-6481FEA14F7C}" srcOrd="0" destOrd="0" presId="urn:microsoft.com/office/officeart/2005/8/layout/hierarchy4"/>
    <dgm:cxn modelId="{D192AED7-21F0-409C-A8C5-182390763AAE}" srcId="{ED931B79-2EB1-4FAC-AD2B-D1B06C31D9C0}" destId="{6A0373F4-1E23-4313-A367-3956AFE8AEED}" srcOrd="0" destOrd="0" parTransId="{03024DA8-EC45-4647-B49D-E42E95BC923E}" sibTransId="{099143DA-A38F-423D-81AE-60C9BAE0B6C2}"/>
    <dgm:cxn modelId="{0BDF70BF-4DD7-4629-BC6B-223E37A01EDA}" type="presOf" srcId="{1713EEFF-A785-447D-8CA7-4BC0650350DC}" destId="{DF2E5038-6548-49EB-9B9C-A004F7781798}" srcOrd="0" destOrd="0" presId="urn:microsoft.com/office/officeart/2005/8/layout/hierarchy4"/>
    <dgm:cxn modelId="{3621416B-5A7F-4952-9EC8-720B634FAF6F}" type="presOf" srcId="{EC267F9E-4EDF-41BF-BF98-9C4CEF0C57C0}" destId="{B77098F3-0FFA-4DE0-A340-3A5ED70709FE}" srcOrd="0" destOrd="0" presId="urn:microsoft.com/office/officeart/2005/8/layout/hierarchy4"/>
    <dgm:cxn modelId="{48F21D4A-8813-4389-9AEC-6F09080D8440}" srcId="{0C25334D-99E1-42D6-A16A-F694CF04A4A0}" destId="{D0EA9260-8D2C-47A4-BD39-D2886CB4F67F}" srcOrd="0" destOrd="0" parTransId="{F9119AE1-A41A-4590-ADFC-D0C58B3DF37E}" sibTransId="{09EFB421-0ABF-4CB6-97F3-3F1F079AC229}"/>
    <dgm:cxn modelId="{45B21015-4020-4138-BD47-1CD27FD4301E}" type="presOf" srcId="{C8B59509-873C-4D70-ABC0-B1106789A8D5}" destId="{20E8F959-9D04-488C-A4A3-4D6CD2C9C6A6}" srcOrd="0" destOrd="0" presId="urn:microsoft.com/office/officeart/2005/8/layout/hierarchy4"/>
    <dgm:cxn modelId="{4363F54C-0350-49D1-9D30-3A8F9DC3DB02}" srcId="{7BDF2310-8C8B-4727-9BD2-7618A071F671}" destId="{19C11F1A-2812-4E49-9594-9D9800DE6486}" srcOrd="0" destOrd="0" parTransId="{3ECDCF71-E914-4E14-B1C8-BF18722C57C8}" sibTransId="{B7F2726B-3806-4803-974C-0B4BD5F73844}"/>
    <dgm:cxn modelId="{D32857A4-EBB7-47C7-B33D-CC546BDA237C}" srcId="{AFD7F503-3ED2-44CC-AFBB-AAFCACD85FED}" destId="{3646D082-DEAD-40CC-B985-501BE3380584}" srcOrd="1" destOrd="0" parTransId="{66BDD867-5360-4474-A39D-80CD728F8C54}" sibTransId="{CEE9570D-2A69-4622-9EC1-A501238F8F60}"/>
    <dgm:cxn modelId="{055239BA-9F2B-41DD-B130-FC649D5D9673}" srcId="{2548F01A-113E-4B2A-A47A-C4D936037CAE}" destId="{A996A459-4219-44F1-84FD-3CAC6A004DA5}" srcOrd="2" destOrd="0" parTransId="{BF6D620D-7124-41DA-BF80-5821F8381FE9}" sibTransId="{167FE585-4EFA-47D3-B148-E92E6C35B88C}"/>
    <dgm:cxn modelId="{1C5832C4-5E0E-44EE-8059-C95701C7639B}" srcId="{ED931B79-2EB1-4FAC-AD2B-D1B06C31D9C0}" destId="{22604E66-9AEB-4CD7-BB07-DD317726C5FA}" srcOrd="1" destOrd="0" parTransId="{FDBAB6B1-7312-4AA7-B10D-36B2823ED8F3}" sibTransId="{B50EB785-DC65-4C7C-8ACB-D2F836DFA07D}"/>
    <dgm:cxn modelId="{DEFF4766-4473-4602-90F1-199BE3E0201B}" type="presOf" srcId="{E5343B6B-81A3-4545-BA9A-9FB5B34FF4F8}" destId="{C034251F-3DEA-4810-87E7-95B3754F155A}" srcOrd="0" destOrd="0" presId="urn:microsoft.com/office/officeart/2005/8/layout/hierarchy4"/>
    <dgm:cxn modelId="{261DEED0-08FB-4D7F-A66B-D650A97E6774}" type="presOf" srcId="{2DF73CE0-2D67-479D-8D51-3A05D1A694D4}" destId="{48D268DD-CCB6-4695-B359-1428E4C9935A}" srcOrd="0" destOrd="0" presId="urn:microsoft.com/office/officeart/2005/8/layout/hierarchy4"/>
    <dgm:cxn modelId="{02E5C1BE-4CDD-42CE-92D6-DF959231A4D3}" srcId="{2548F01A-113E-4B2A-A47A-C4D936037CAE}" destId="{3205866C-4523-486F-83C3-E80A7DBC1B4D}" srcOrd="1" destOrd="0" parTransId="{CF7071BD-64FB-4694-B876-5CA47176C307}" sibTransId="{761E0FFC-B16C-48B7-8650-36F33788FE9B}"/>
    <dgm:cxn modelId="{4592B247-28B7-49E7-BD95-562288944B3A}" type="presOf" srcId="{388465DA-F2CF-4B80-9E30-A60A65E1103B}" destId="{0BD7B601-59B6-46E8-8B38-158076263B89}" srcOrd="0" destOrd="0" presId="urn:microsoft.com/office/officeart/2005/8/layout/hierarchy4"/>
    <dgm:cxn modelId="{CC6536EC-4454-425D-95E6-3418EF406070}" type="presOf" srcId="{F22E3814-CA31-457C-9418-44398436D18C}" destId="{8851EDCB-3B53-4523-B187-5432544272C1}" srcOrd="0" destOrd="0" presId="urn:microsoft.com/office/officeart/2005/8/layout/hierarchy4"/>
    <dgm:cxn modelId="{215E8B32-AA61-4E5D-A138-FE7B4C8BC8F8}" srcId="{3205866C-4523-486F-83C3-E80A7DBC1B4D}" destId="{388465DA-F2CF-4B80-9E30-A60A65E1103B}" srcOrd="0" destOrd="0" parTransId="{C0E6D694-3BBC-49D3-8A4F-476761A15461}" sibTransId="{F46B7972-CCF6-4248-8702-8068C7E7286B}"/>
    <dgm:cxn modelId="{E5AD1CCC-E89C-4C2A-BB7D-41308336BA92}" srcId="{AFD7F503-3ED2-44CC-AFBB-AAFCACD85FED}" destId="{CDDFCCB1-2A25-4F4B-AB28-63B2A176BE56}" srcOrd="2" destOrd="0" parTransId="{6B0C8820-173C-4FAE-B50A-69E718FC2E74}" sibTransId="{1E561516-522F-4358-9E92-5DBF6C615C7F}"/>
    <dgm:cxn modelId="{8E0D1585-9F0A-4A9F-B838-2FB82721DFF5}" type="presOf" srcId="{ABCEB0F8-BF3A-4C7A-996D-8D52C364DF6D}" destId="{B08279EC-E011-491D-A214-933F4A9F8948}" srcOrd="0" destOrd="0" presId="urn:microsoft.com/office/officeart/2005/8/layout/hierarchy4"/>
    <dgm:cxn modelId="{3FD6B3FB-CF7A-4571-A7EC-67FC03CA99A7}" type="presOf" srcId="{0C25334D-99E1-42D6-A16A-F694CF04A4A0}" destId="{512567F7-EEAF-4CC1-8FF3-CFFCDEA919F8}" srcOrd="0" destOrd="0" presId="urn:microsoft.com/office/officeart/2005/8/layout/hierarchy4"/>
    <dgm:cxn modelId="{765AFB51-29EB-41B3-9AF4-A6C9B54DAABC}" type="presOf" srcId="{DF8D8783-7C8F-449C-829D-04C5EAD6AEC6}" destId="{EAA5E9A7-7110-4F15-9911-C23F4377D062}" srcOrd="0" destOrd="0" presId="urn:microsoft.com/office/officeart/2005/8/layout/hierarchy4"/>
    <dgm:cxn modelId="{8F5CB877-9DE7-4D46-AC52-BA77DF796F67}" srcId="{A996A459-4219-44F1-84FD-3CAC6A004DA5}" destId="{1713EEFF-A785-447D-8CA7-4BC0650350DC}" srcOrd="1" destOrd="0" parTransId="{28B3BE7D-BD55-40C3-A410-7BFDDC2708BE}" sibTransId="{5AA14507-75B6-4A5C-B6BA-1C0503BB222F}"/>
    <dgm:cxn modelId="{0B07FB13-DC72-468A-9833-822ACBDDD8B3}" srcId="{3205866C-4523-486F-83C3-E80A7DBC1B4D}" destId="{2CCBB1E6-EF42-47A5-821B-EF68CB9067A1}" srcOrd="1" destOrd="0" parTransId="{921029B6-AAF1-4BAC-A485-D0EADCBE39AF}" sibTransId="{6C60EA6F-4B11-41C5-A6C3-99BB55CA169F}"/>
    <dgm:cxn modelId="{D2F930AE-1EB1-4547-BB49-935492085015}" type="presOf" srcId="{2548F01A-113E-4B2A-A47A-C4D936037CAE}" destId="{A98BB08C-2017-481F-B391-27D3816690D4}" srcOrd="0" destOrd="0" presId="urn:microsoft.com/office/officeart/2005/8/layout/hierarchy4"/>
    <dgm:cxn modelId="{E9F7A891-01FD-4BD7-BFBC-6BA0BA0C08E1}" srcId="{D0EA9260-8D2C-47A4-BD39-D2886CB4F67F}" destId="{CD476FB9-B273-4F38-8E42-717CCFD2826F}" srcOrd="2" destOrd="0" parTransId="{B1A1FAEF-DB83-4958-9BB4-7C23B68C31E7}" sibTransId="{8E22A97B-ADF0-4AB1-A740-775AF3BD7810}"/>
    <dgm:cxn modelId="{7126CA59-167A-40CD-B643-C216BC5D1A32}" srcId="{0C25334D-99E1-42D6-A16A-F694CF04A4A0}" destId="{AFD7F503-3ED2-44CC-AFBB-AAFCACD85FED}" srcOrd="1" destOrd="0" parTransId="{DA85EB18-0CC4-489B-AEE6-B3BE38B0C74F}" sibTransId="{143FD392-6071-43BA-BBE2-FC990EA8AEBE}"/>
    <dgm:cxn modelId="{D73095E1-8D36-42B6-B4DA-7AFA756922B1}" type="presOf" srcId="{421E89AC-262C-4F47-91C0-A7E15E13D4A4}" destId="{11956D66-4F68-40FC-B54F-E588808867C6}" srcOrd="0" destOrd="0" presId="urn:microsoft.com/office/officeart/2005/8/layout/hierarchy4"/>
    <dgm:cxn modelId="{09F7D1BB-312E-42CB-9F48-4C729D0722FC}" srcId="{421E89AC-262C-4F47-91C0-A7E15E13D4A4}" destId="{02AD9656-A3FF-4DB5-81A8-92DBFEEEDDF3}" srcOrd="1" destOrd="0" parTransId="{B6088D29-5E97-43C3-A562-A5F9FB2D01C4}" sibTransId="{AF5C3E00-9DFE-4617-8B76-6F81A34742EC}"/>
    <dgm:cxn modelId="{85443533-9148-4135-AD05-E7078E84854F}" type="presOf" srcId="{4C51F931-976B-46BB-ACFD-E3D72DF2CAA7}" destId="{A039AC06-C2A9-4A70-9DDA-069B96075DA9}" srcOrd="0" destOrd="0" presId="urn:microsoft.com/office/officeart/2005/8/layout/hierarchy4"/>
    <dgm:cxn modelId="{788857B6-D655-4A8D-9941-847C78C30EFA}" type="presOf" srcId="{CDDFCCB1-2A25-4F4B-AB28-63B2A176BE56}" destId="{ED4F2A94-9DD8-405D-A1DD-5FBDD80CE22C}" srcOrd="0" destOrd="0" presId="urn:microsoft.com/office/officeart/2005/8/layout/hierarchy4"/>
    <dgm:cxn modelId="{424794D2-9D44-495C-91D8-9C6D982B5807}" type="presOf" srcId="{D0EA9260-8D2C-47A4-BD39-D2886CB4F67F}" destId="{3573C72F-4722-44F9-AD26-32F6829C9E9F}" srcOrd="0" destOrd="0" presId="urn:microsoft.com/office/officeart/2005/8/layout/hierarchy4"/>
    <dgm:cxn modelId="{55375F22-5326-441B-A0C4-F3E47527461A}" type="presOf" srcId="{AFD7F503-3ED2-44CC-AFBB-AAFCACD85FED}" destId="{03D8E001-1BAF-4E81-9EE7-CFF014D4D7AC}" srcOrd="0" destOrd="0" presId="urn:microsoft.com/office/officeart/2005/8/layout/hierarchy4"/>
    <dgm:cxn modelId="{55E48376-FDF0-4A09-9883-C5BE1A976F96}" type="presOf" srcId="{CD476FB9-B273-4F38-8E42-717CCFD2826F}" destId="{842DA955-03CF-4085-8618-93811C768F35}" srcOrd="0" destOrd="0" presId="urn:microsoft.com/office/officeart/2005/8/layout/hierarchy4"/>
    <dgm:cxn modelId="{C942831F-0EA7-4A9A-AFF9-385E1673D47D}" srcId="{ABCEB0F8-BF3A-4C7A-996D-8D52C364DF6D}" destId="{3956E998-54F5-4A63-97C0-1007F2CE7A62}" srcOrd="0" destOrd="0" parTransId="{206FB277-D66C-432B-999C-E61C5814F164}" sibTransId="{0C20C1A1-395B-4FA0-903D-3E250921F99C}"/>
    <dgm:cxn modelId="{3884D992-5199-4059-8828-FFA47B3B592C}" type="presOf" srcId="{45EA7326-1754-4580-AF90-7FB0F6932F09}" destId="{F8675690-8EEA-4609-B532-9F50FCF15FDE}" srcOrd="0" destOrd="0" presId="urn:microsoft.com/office/officeart/2005/8/layout/hierarchy4"/>
    <dgm:cxn modelId="{419B0EDE-F8A2-441E-BDD8-8AA9405DA9FF}" type="presOf" srcId="{26F79775-3C8B-47E4-8A8D-5B0308D9D841}" destId="{6338B8E3-6343-43AA-A0CB-321D19128CEF}" srcOrd="0" destOrd="0" presId="urn:microsoft.com/office/officeart/2005/8/layout/hierarchy4"/>
    <dgm:cxn modelId="{FF6ED71A-2E6C-42E5-AC95-5DDAD4963C3A}" srcId="{2DF73CE0-2D67-479D-8D51-3A05D1A694D4}" destId="{2FA3D702-1CB1-42DF-A30D-D72977A13487}" srcOrd="0" destOrd="0" parTransId="{78340CF8-271D-4EE6-A48E-69E94F5192E3}" sibTransId="{80BDE895-22EB-43B9-B759-347A55093CF7}"/>
    <dgm:cxn modelId="{E76CE418-52EF-40AB-B774-07B825923505}" srcId="{421E89AC-262C-4F47-91C0-A7E15E13D4A4}" destId="{DF8D8783-7C8F-449C-829D-04C5EAD6AEC6}" srcOrd="0" destOrd="0" parTransId="{6690A4C7-53D4-4A08-B9C8-B272B3FD0819}" sibTransId="{6BF165E2-DCAA-4AC3-8C9F-95A96BA4BB20}"/>
    <dgm:cxn modelId="{70155026-EB9C-4B3F-BF45-9098F8ECCD36}" type="presOf" srcId="{3956E998-54F5-4A63-97C0-1007F2CE7A62}" destId="{5385C997-F4A3-4285-B893-935A746ECCBA}" srcOrd="0" destOrd="0" presId="urn:microsoft.com/office/officeart/2005/8/layout/hierarchy4"/>
    <dgm:cxn modelId="{2D37F81E-DA2A-4EBE-990C-4D881C708BBC}" type="presOf" srcId="{7CB2D630-1ACD-4637-B08E-D25B0C22D390}" destId="{1E34DC65-02ED-49C7-B3B2-33653F829399}" srcOrd="0" destOrd="0" presId="urn:microsoft.com/office/officeart/2005/8/layout/hierarchy4"/>
    <dgm:cxn modelId="{EAA76F15-D1FC-4035-A32C-AE5842243931}" type="presOf" srcId="{3646D082-DEAD-40CC-B985-501BE3380584}" destId="{A22240CA-E6FE-4522-B16D-6CDF48A6D05B}" srcOrd="0" destOrd="0" presId="urn:microsoft.com/office/officeart/2005/8/layout/hierarchy4"/>
    <dgm:cxn modelId="{5C219ED1-8CF3-4683-B160-6ECF34A7E743}" srcId="{AFD7F503-3ED2-44CC-AFBB-AAFCACD85FED}" destId="{2A01E18C-198D-4EA6-8B25-A3AA5C9FFE79}" srcOrd="0" destOrd="0" parTransId="{DBA5EE4A-3F2B-44B2-996B-C4577AD9E05D}" sibTransId="{1B5EDAB1-F62A-46B8-B590-9C7DB4BA23B9}"/>
    <dgm:cxn modelId="{E1FFC89B-9795-4419-B7FF-203ED8E44406}" srcId="{EC267F9E-4EDF-41BF-BF98-9C4CEF0C57C0}" destId="{ABCEB0F8-BF3A-4C7A-996D-8D52C364DF6D}" srcOrd="1" destOrd="0" parTransId="{2E68DB97-F2E9-4D00-86E0-D80D2CC72743}" sibTransId="{B45AD150-F026-4416-AA21-638D3C50B476}"/>
    <dgm:cxn modelId="{E3822CFC-2F9C-471C-945D-FBA5445D3C73}" srcId="{ABCEB0F8-BF3A-4C7A-996D-8D52C364DF6D}" destId="{26F79775-3C8B-47E4-8A8D-5B0308D9D841}" srcOrd="1" destOrd="0" parTransId="{700BFA42-3B7A-46D3-8420-0E3D7EEFCF74}" sibTransId="{DB41804C-C7DE-4A62-AAF5-ACEA68B6C198}"/>
    <dgm:cxn modelId="{92C79811-8A1F-4E88-9D87-080ED7A9D555}" srcId="{2DF73CE0-2D67-479D-8D51-3A05D1A694D4}" destId="{E3327885-B876-476E-90C3-7BF0B4C7EE88}" srcOrd="1" destOrd="0" parTransId="{340F74DD-D635-45A5-ACB3-D8B9AE54F524}" sibTransId="{76E73CBD-D0E2-4535-8D90-BA3A232A5021}"/>
    <dgm:cxn modelId="{718371F4-72DE-4EF3-AB97-0312A75CE5B5}" srcId="{80C5797C-9FF0-487A-8D4C-E30D4DCEA7C5}" destId="{4C51F931-976B-46BB-ACFD-E3D72DF2CAA7}" srcOrd="1" destOrd="0" parTransId="{75EE49BC-AFD6-497E-BED9-BED1E2811B1B}" sibTransId="{FB29A437-14F1-4D64-98C0-DD5E2A012A45}"/>
    <dgm:cxn modelId="{DD4C582A-84F4-4E99-AC14-11019D912B8B}" srcId="{CD476FB9-B273-4F38-8E42-717CCFD2826F}" destId="{E5343B6B-81A3-4545-BA9A-9FB5B34FF4F8}" srcOrd="0" destOrd="0" parTransId="{5D35C1CC-760C-45E0-9F5A-86AC91C68A47}" sibTransId="{014357F5-8CDE-4211-AAA4-F8317E88B449}"/>
    <dgm:cxn modelId="{64A5E7AE-DE7B-47EE-B0EC-52BA183DB77F}" type="presParOf" srcId="{8851EDCB-3B53-4523-B187-5432544272C1}" destId="{FAE61699-204C-4B2D-9F00-E2A6AFB05D5B}" srcOrd="0" destOrd="0" presId="urn:microsoft.com/office/officeart/2005/8/layout/hierarchy4"/>
    <dgm:cxn modelId="{73EC098E-F420-4DBC-8040-83397F12FABC}" type="presParOf" srcId="{FAE61699-204C-4B2D-9F00-E2A6AFB05D5B}" destId="{512567F7-EEAF-4CC1-8FF3-CFFCDEA919F8}" srcOrd="0" destOrd="0" presId="urn:microsoft.com/office/officeart/2005/8/layout/hierarchy4"/>
    <dgm:cxn modelId="{BAEDE5B8-1A88-4718-91B0-E0EED4A6BB0D}" type="presParOf" srcId="{FAE61699-204C-4B2D-9F00-E2A6AFB05D5B}" destId="{DF7D2219-4B3C-479D-888D-5FBA7BC68AE7}" srcOrd="1" destOrd="0" presId="urn:microsoft.com/office/officeart/2005/8/layout/hierarchy4"/>
    <dgm:cxn modelId="{915B432B-DB99-4FDF-BF55-7E6653598096}" type="presParOf" srcId="{FAE61699-204C-4B2D-9F00-E2A6AFB05D5B}" destId="{04613633-BC4A-4288-84A7-4E1A7F7D3BF2}" srcOrd="2" destOrd="0" presId="urn:microsoft.com/office/officeart/2005/8/layout/hierarchy4"/>
    <dgm:cxn modelId="{89D36ED1-E937-44A5-A6E7-2463FCF4FBFE}" type="presParOf" srcId="{04613633-BC4A-4288-84A7-4E1A7F7D3BF2}" destId="{36911646-7E5F-4B4A-9A8B-6337ECA053BE}" srcOrd="0" destOrd="0" presId="urn:microsoft.com/office/officeart/2005/8/layout/hierarchy4"/>
    <dgm:cxn modelId="{61E992BC-E071-4965-98C7-E2315B824B8A}" type="presParOf" srcId="{36911646-7E5F-4B4A-9A8B-6337ECA053BE}" destId="{3573C72F-4722-44F9-AD26-32F6829C9E9F}" srcOrd="0" destOrd="0" presId="urn:microsoft.com/office/officeart/2005/8/layout/hierarchy4"/>
    <dgm:cxn modelId="{97CDDEEC-2F87-4BD5-B3CD-51F5A9E4D4B9}" type="presParOf" srcId="{36911646-7E5F-4B4A-9A8B-6337ECA053BE}" destId="{F260CACB-5716-467E-B992-C272A9401BF0}" srcOrd="1" destOrd="0" presId="urn:microsoft.com/office/officeart/2005/8/layout/hierarchy4"/>
    <dgm:cxn modelId="{CE7F141C-F32B-466F-8BC1-285F256B51B2}" type="presParOf" srcId="{36911646-7E5F-4B4A-9A8B-6337ECA053BE}" destId="{B62411BA-C327-4338-9695-E2DEF552EF15}" srcOrd="2" destOrd="0" presId="urn:microsoft.com/office/officeart/2005/8/layout/hierarchy4"/>
    <dgm:cxn modelId="{88E5A730-911F-46FF-B96E-F47ABC2BB76E}" type="presParOf" srcId="{B62411BA-C327-4338-9695-E2DEF552EF15}" destId="{07DCE229-2F69-48F5-8B42-BA8A22AFFDE5}" srcOrd="0" destOrd="0" presId="urn:microsoft.com/office/officeart/2005/8/layout/hierarchy4"/>
    <dgm:cxn modelId="{FCE1945F-EC67-41B3-BD00-54195BECB738}" type="presParOf" srcId="{07DCE229-2F69-48F5-8B42-BA8A22AFFDE5}" destId="{48D268DD-CCB6-4695-B359-1428E4C9935A}" srcOrd="0" destOrd="0" presId="urn:microsoft.com/office/officeart/2005/8/layout/hierarchy4"/>
    <dgm:cxn modelId="{F7F6F3A4-5AF8-4012-8A06-E2D0F9BCC242}" type="presParOf" srcId="{07DCE229-2F69-48F5-8B42-BA8A22AFFDE5}" destId="{6FD50A49-EAF9-479C-B8B0-D1508FC05863}" srcOrd="1" destOrd="0" presId="urn:microsoft.com/office/officeart/2005/8/layout/hierarchy4"/>
    <dgm:cxn modelId="{06671402-1B3F-44E4-8A33-4FBE5664D347}" type="presParOf" srcId="{07DCE229-2F69-48F5-8B42-BA8A22AFFDE5}" destId="{0160E29C-9E47-4B05-9615-5CA2DC15299B}" srcOrd="2" destOrd="0" presId="urn:microsoft.com/office/officeart/2005/8/layout/hierarchy4"/>
    <dgm:cxn modelId="{5F17ABC7-C4A2-4D1F-ADCF-C88D306C4ED3}" type="presParOf" srcId="{0160E29C-9E47-4B05-9615-5CA2DC15299B}" destId="{2B59C26B-5B55-4EE9-AD61-C4B322995A68}" srcOrd="0" destOrd="0" presId="urn:microsoft.com/office/officeart/2005/8/layout/hierarchy4"/>
    <dgm:cxn modelId="{75A61505-F950-439D-9DDC-7DF15C952B4D}" type="presParOf" srcId="{2B59C26B-5B55-4EE9-AD61-C4B322995A68}" destId="{DEA7346D-5B4F-4092-A2C3-395DA611674F}" srcOrd="0" destOrd="0" presId="urn:microsoft.com/office/officeart/2005/8/layout/hierarchy4"/>
    <dgm:cxn modelId="{121D0614-1E74-4A81-A44B-95C135855CB2}" type="presParOf" srcId="{2B59C26B-5B55-4EE9-AD61-C4B322995A68}" destId="{6A1166B6-60D9-44FE-9D0C-8A1FB444DA6E}" srcOrd="1" destOrd="0" presId="urn:microsoft.com/office/officeart/2005/8/layout/hierarchy4"/>
    <dgm:cxn modelId="{02181372-4410-44EA-A29B-C6EB56FA25B8}" type="presParOf" srcId="{0160E29C-9E47-4B05-9615-5CA2DC15299B}" destId="{572A74F6-5C3B-4DAA-811A-3E41F45037D8}" srcOrd="1" destOrd="0" presId="urn:microsoft.com/office/officeart/2005/8/layout/hierarchy4"/>
    <dgm:cxn modelId="{2FF14A70-4584-442B-9270-4FBE86B17AB6}" type="presParOf" srcId="{0160E29C-9E47-4B05-9615-5CA2DC15299B}" destId="{446C604B-5AC5-4EB3-8DF6-B6DA347019B2}" srcOrd="2" destOrd="0" presId="urn:microsoft.com/office/officeart/2005/8/layout/hierarchy4"/>
    <dgm:cxn modelId="{5EE75F12-687C-46CB-87A8-D0867934CB87}" type="presParOf" srcId="{446C604B-5AC5-4EB3-8DF6-B6DA347019B2}" destId="{8F75240E-D685-47FC-B99F-C878E6B0B0A0}" srcOrd="0" destOrd="0" presId="urn:microsoft.com/office/officeart/2005/8/layout/hierarchy4"/>
    <dgm:cxn modelId="{99F2E41C-5968-4283-93DE-95202617F09C}" type="presParOf" srcId="{446C604B-5AC5-4EB3-8DF6-B6DA347019B2}" destId="{0C560FCA-2AE3-48B8-90EE-7D36E2FACD80}" srcOrd="1" destOrd="0" presId="urn:microsoft.com/office/officeart/2005/8/layout/hierarchy4"/>
    <dgm:cxn modelId="{E2980614-09AF-4626-B23F-3C569CE7CEE5}" type="presParOf" srcId="{B62411BA-C327-4338-9695-E2DEF552EF15}" destId="{7D9DD43C-D00C-4375-9249-A7762900DD74}" srcOrd="1" destOrd="0" presId="urn:microsoft.com/office/officeart/2005/8/layout/hierarchy4"/>
    <dgm:cxn modelId="{3C20AEE6-55A3-4984-923C-6A85D0C289BD}" type="presParOf" srcId="{B62411BA-C327-4338-9695-E2DEF552EF15}" destId="{CD2B08FE-2109-47B4-A4AE-362CFDBD7DBE}" srcOrd="2" destOrd="0" presId="urn:microsoft.com/office/officeart/2005/8/layout/hierarchy4"/>
    <dgm:cxn modelId="{D4F08FAD-2EBE-4255-BB4B-E01DE88D2907}" type="presParOf" srcId="{CD2B08FE-2109-47B4-A4AE-362CFDBD7DBE}" destId="{0D4543A1-9712-4F79-80DF-5C398D3726F9}" srcOrd="0" destOrd="0" presId="urn:microsoft.com/office/officeart/2005/8/layout/hierarchy4"/>
    <dgm:cxn modelId="{329B11C2-6260-413C-863E-BC831C880D60}" type="presParOf" srcId="{CD2B08FE-2109-47B4-A4AE-362CFDBD7DBE}" destId="{F36D14AE-A043-4838-B3C2-9AB41B186DE2}" srcOrd="1" destOrd="0" presId="urn:microsoft.com/office/officeart/2005/8/layout/hierarchy4"/>
    <dgm:cxn modelId="{FA8ED41A-C2C1-4769-8410-E4CA39E6C326}" type="presParOf" srcId="{CD2B08FE-2109-47B4-A4AE-362CFDBD7DBE}" destId="{765A64F1-69B6-4553-A35C-50E4A9C02EE0}" srcOrd="2" destOrd="0" presId="urn:microsoft.com/office/officeart/2005/8/layout/hierarchy4"/>
    <dgm:cxn modelId="{61405EFA-2122-41F5-A073-3E20D51D46C9}" type="presParOf" srcId="{765A64F1-69B6-4553-A35C-50E4A9C02EE0}" destId="{50E354BC-3B1A-4463-BC8B-A2D812A9CCE6}" srcOrd="0" destOrd="0" presId="urn:microsoft.com/office/officeart/2005/8/layout/hierarchy4"/>
    <dgm:cxn modelId="{23A7AC58-0475-4CAE-A535-37B4532C3C44}" type="presParOf" srcId="{50E354BC-3B1A-4463-BC8B-A2D812A9CCE6}" destId="{00BC414F-53FD-4C28-821C-0B3E4AFDC583}" srcOrd="0" destOrd="0" presId="urn:microsoft.com/office/officeart/2005/8/layout/hierarchy4"/>
    <dgm:cxn modelId="{2BB7C6D2-F7B6-4D62-9A32-2F3BF6040C4B}" type="presParOf" srcId="{50E354BC-3B1A-4463-BC8B-A2D812A9CCE6}" destId="{AF74B2FA-09D6-4308-B5C6-CF0791C0C687}" srcOrd="1" destOrd="0" presId="urn:microsoft.com/office/officeart/2005/8/layout/hierarchy4"/>
    <dgm:cxn modelId="{C1E938E2-AE97-4094-83C0-F14CE99D9FB7}" type="presParOf" srcId="{765A64F1-69B6-4553-A35C-50E4A9C02EE0}" destId="{58122CBA-8788-4267-93EF-8B1EA1CF0B2B}" srcOrd="1" destOrd="0" presId="urn:microsoft.com/office/officeart/2005/8/layout/hierarchy4"/>
    <dgm:cxn modelId="{E9E9924C-3043-417B-BD37-E9E3D113C70E}" type="presParOf" srcId="{765A64F1-69B6-4553-A35C-50E4A9C02EE0}" destId="{C87FB79F-47F8-49B6-A77B-AF1276ABD310}" srcOrd="2" destOrd="0" presId="urn:microsoft.com/office/officeart/2005/8/layout/hierarchy4"/>
    <dgm:cxn modelId="{F0340C3F-532F-45FE-AC0F-B600BBBAB7CF}" type="presParOf" srcId="{C87FB79F-47F8-49B6-A77B-AF1276ABD310}" destId="{F3C7FE0D-28BC-44A7-8E98-6481FEA14F7C}" srcOrd="0" destOrd="0" presId="urn:microsoft.com/office/officeart/2005/8/layout/hierarchy4"/>
    <dgm:cxn modelId="{37340CC1-C55D-445C-9112-B3B50AE157F6}" type="presParOf" srcId="{C87FB79F-47F8-49B6-A77B-AF1276ABD310}" destId="{7A3FA102-6D72-4C70-B221-2222AD80B90E}" srcOrd="1" destOrd="0" presId="urn:microsoft.com/office/officeart/2005/8/layout/hierarchy4"/>
    <dgm:cxn modelId="{CA200627-504A-4238-8507-68B90347C910}" type="presParOf" srcId="{B62411BA-C327-4338-9695-E2DEF552EF15}" destId="{859AEAE2-ABBC-49DE-8571-5505AEBB1B9E}" srcOrd="3" destOrd="0" presId="urn:microsoft.com/office/officeart/2005/8/layout/hierarchy4"/>
    <dgm:cxn modelId="{A072D540-DD09-46A2-99B8-BF8AC964BD64}" type="presParOf" srcId="{B62411BA-C327-4338-9695-E2DEF552EF15}" destId="{C9AE2C99-C65C-46B9-A6F9-722CEBB54C91}" srcOrd="4" destOrd="0" presId="urn:microsoft.com/office/officeart/2005/8/layout/hierarchy4"/>
    <dgm:cxn modelId="{A2C29762-C4CE-4DC8-AF96-7EC994A94C3D}" type="presParOf" srcId="{C9AE2C99-C65C-46B9-A6F9-722CEBB54C91}" destId="{842DA955-03CF-4085-8618-93811C768F35}" srcOrd="0" destOrd="0" presId="urn:microsoft.com/office/officeart/2005/8/layout/hierarchy4"/>
    <dgm:cxn modelId="{C5FECAFD-84F6-4654-9139-3E7B9E79E4FE}" type="presParOf" srcId="{C9AE2C99-C65C-46B9-A6F9-722CEBB54C91}" destId="{A771D9D8-68AF-4BA5-8E07-A58AD5E7FC90}" srcOrd="1" destOrd="0" presId="urn:microsoft.com/office/officeart/2005/8/layout/hierarchy4"/>
    <dgm:cxn modelId="{22DAE461-0A18-4105-9A8F-86F828E72624}" type="presParOf" srcId="{C9AE2C99-C65C-46B9-A6F9-722CEBB54C91}" destId="{A63546BB-F06B-4A3A-879E-15A1BDC49F4C}" srcOrd="2" destOrd="0" presId="urn:microsoft.com/office/officeart/2005/8/layout/hierarchy4"/>
    <dgm:cxn modelId="{6A4116CA-D6A8-4B14-9F5B-576311BEF932}" type="presParOf" srcId="{A63546BB-F06B-4A3A-879E-15A1BDC49F4C}" destId="{12760940-5A30-496E-91C1-6CF599DFFDBB}" srcOrd="0" destOrd="0" presId="urn:microsoft.com/office/officeart/2005/8/layout/hierarchy4"/>
    <dgm:cxn modelId="{4988BC07-67CB-47B1-8C8D-0075CF206245}" type="presParOf" srcId="{12760940-5A30-496E-91C1-6CF599DFFDBB}" destId="{C034251F-3DEA-4810-87E7-95B3754F155A}" srcOrd="0" destOrd="0" presId="urn:microsoft.com/office/officeart/2005/8/layout/hierarchy4"/>
    <dgm:cxn modelId="{14C7B667-E9F7-4C60-AF71-B3BEE59F3BA6}" type="presParOf" srcId="{12760940-5A30-496E-91C1-6CF599DFFDBB}" destId="{3EC1764C-CF38-4939-8769-B009FF097940}" srcOrd="1" destOrd="0" presId="urn:microsoft.com/office/officeart/2005/8/layout/hierarchy4"/>
    <dgm:cxn modelId="{C7691C7D-16AD-4247-B355-1FC6532B405D}" type="presParOf" srcId="{A63546BB-F06B-4A3A-879E-15A1BDC49F4C}" destId="{26CCE63C-287C-46AC-9D39-8E0F78EA7A89}" srcOrd="1" destOrd="0" presId="urn:microsoft.com/office/officeart/2005/8/layout/hierarchy4"/>
    <dgm:cxn modelId="{A921198D-A511-4B00-8105-A0ABFB2E5683}" type="presParOf" srcId="{A63546BB-F06B-4A3A-879E-15A1BDC49F4C}" destId="{FDC1520A-0A18-4A41-A9AD-6A0DCBF0CBF8}" srcOrd="2" destOrd="0" presId="urn:microsoft.com/office/officeart/2005/8/layout/hierarchy4"/>
    <dgm:cxn modelId="{2AC99F2F-7468-4BE7-8779-5D1A92CA2CA0}" type="presParOf" srcId="{FDC1520A-0A18-4A41-A9AD-6A0DCBF0CBF8}" destId="{1E34DC65-02ED-49C7-B3B2-33653F829399}" srcOrd="0" destOrd="0" presId="urn:microsoft.com/office/officeart/2005/8/layout/hierarchy4"/>
    <dgm:cxn modelId="{875F90E6-AA8E-4753-AA9E-D3662F307CDE}" type="presParOf" srcId="{FDC1520A-0A18-4A41-A9AD-6A0DCBF0CBF8}" destId="{36FE42BA-39E4-4673-84DA-7CD840C025F0}" srcOrd="1" destOrd="0" presId="urn:microsoft.com/office/officeart/2005/8/layout/hierarchy4"/>
    <dgm:cxn modelId="{6DEDE50E-34E0-4158-BE25-699EB0622435}" type="presParOf" srcId="{04613633-BC4A-4288-84A7-4E1A7F7D3BF2}" destId="{AFA814A6-B23D-4BA5-8733-25AB1E83D797}" srcOrd="1" destOrd="0" presId="urn:microsoft.com/office/officeart/2005/8/layout/hierarchy4"/>
    <dgm:cxn modelId="{5B1C3A74-E749-498B-8E91-9C1F15AD7B2D}" type="presParOf" srcId="{04613633-BC4A-4288-84A7-4E1A7F7D3BF2}" destId="{D9C6675C-B61D-4930-8251-205D309753DE}" srcOrd="2" destOrd="0" presId="urn:microsoft.com/office/officeart/2005/8/layout/hierarchy4"/>
    <dgm:cxn modelId="{B0396FA0-4699-437D-A0FE-73785E71158C}" type="presParOf" srcId="{D9C6675C-B61D-4930-8251-205D309753DE}" destId="{03D8E001-1BAF-4E81-9EE7-CFF014D4D7AC}" srcOrd="0" destOrd="0" presId="urn:microsoft.com/office/officeart/2005/8/layout/hierarchy4"/>
    <dgm:cxn modelId="{B5AEFEFB-72D1-432B-95BB-8C6624105F6C}" type="presParOf" srcId="{D9C6675C-B61D-4930-8251-205D309753DE}" destId="{87E5F29B-11E8-4967-94D8-BBC3112A5AC9}" srcOrd="1" destOrd="0" presId="urn:microsoft.com/office/officeart/2005/8/layout/hierarchy4"/>
    <dgm:cxn modelId="{73F56F92-5EE9-4F49-B9A8-8A8863D0ADD3}" type="presParOf" srcId="{D9C6675C-B61D-4930-8251-205D309753DE}" destId="{C493ED2A-3CC8-4581-8447-CB077371CFB6}" srcOrd="2" destOrd="0" presId="urn:microsoft.com/office/officeart/2005/8/layout/hierarchy4"/>
    <dgm:cxn modelId="{BFAE0143-1BD6-4A29-8815-DED307DEBDEE}" type="presParOf" srcId="{C493ED2A-3CC8-4581-8447-CB077371CFB6}" destId="{B997645D-DB34-46DB-AC27-085103731432}" srcOrd="0" destOrd="0" presId="urn:microsoft.com/office/officeart/2005/8/layout/hierarchy4"/>
    <dgm:cxn modelId="{E1FE9664-E9D3-41F1-9639-A09C53DD1D58}" type="presParOf" srcId="{B997645D-DB34-46DB-AC27-085103731432}" destId="{FC214B78-02DE-4728-A537-9E65E0BAF60A}" srcOrd="0" destOrd="0" presId="urn:microsoft.com/office/officeart/2005/8/layout/hierarchy4"/>
    <dgm:cxn modelId="{7F83744B-097E-412F-84B7-2442632DA9E6}" type="presParOf" srcId="{B997645D-DB34-46DB-AC27-085103731432}" destId="{A4AD5791-6B51-49BE-A03A-55AB1C64B54D}" srcOrd="1" destOrd="0" presId="urn:microsoft.com/office/officeart/2005/8/layout/hierarchy4"/>
    <dgm:cxn modelId="{0174B015-A57E-4021-ABF6-0512440B8DBC}" type="presParOf" srcId="{C493ED2A-3CC8-4581-8447-CB077371CFB6}" destId="{2A4297F6-C8E6-41B2-9275-2F600EF0FF3F}" srcOrd="1" destOrd="0" presId="urn:microsoft.com/office/officeart/2005/8/layout/hierarchy4"/>
    <dgm:cxn modelId="{881F65A7-30D5-4BEE-89EA-0189672F7497}" type="presParOf" srcId="{C493ED2A-3CC8-4581-8447-CB077371CFB6}" destId="{50E0866F-D4E0-4821-BB0A-1703EB4886EA}" srcOrd="2" destOrd="0" presId="urn:microsoft.com/office/officeart/2005/8/layout/hierarchy4"/>
    <dgm:cxn modelId="{26A11CDC-C70F-4EA0-BBC8-6DE0EFAFB9B8}" type="presParOf" srcId="{50E0866F-D4E0-4821-BB0A-1703EB4886EA}" destId="{A22240CA-E6FE-4522-B16D-6CDF48A6D05B}" srcOrd="0" destOrd="0" presId="urn:microsoft.com/office/officeart/2005/8/layout/hierarchy4"/>
    <dgm:cxn modelId="{7A8C82A3-6D1E-4734-B664-F94E2F615342}" type="presParOf" srcId="{50E0866F-D4E0-4821-BB0A-1703EB4886EA}" destId="{33128D91-F88F-4001-B581-1BCB93979768}" srcOrd="1" destOrd="0" presId="urn:microsoft.com/office/officeart/2005/8/layout/hierarchy4"/>
    <dgm:cxn modelId="{EC5C3AE3-E264-4C43-B6D3-CA1089556740}" type="presParOf" srcId="{C493ED2A-3CC8-4581-8447-CB077371CFB6}" destId="{E199C57E-972F-4B37-B8E2-A18565A1268A}" srcOrd="3" destOrd="0" presId="urn:microsoft.com/office/officeart/2005/8/layout/hierarchy4"/>
    <dgm:cxn modelId="{851F2ECE-7834-4859-BCE9-38D56435F531}" type="presParOf" srcId="{C493ED2A-3CC8-4581-8447-CB077371CFB6}" destId="{DD036590-36BE-49A8-BDFD-98C1928D7CBE}" srcOrd="4" destOrd="0" presId="urn:microsoft.com/office/officeart/2005/8/layout/hierarchy4"/>
    <dgm:cxn modelId="{0A510F40-5DD2-4111-B266-5424A94D2BEB}" type="presParOf" srcId="{DD036590-36BE-49A8-BDFD-98C1928D7CBE}" destId="{ED4F2A94-9DD8-405D-A1DD-5FBDD80CE22C}" srcOrd="0" destOrd="0" presId="urn:microsoft.com/office/officeart/2005/8/layout/hierarchy4"/>
    <dgm:cxn modelId="{7CED2262-B7A4-410F-8D42-3DC1043E6058}" type="presParOf" srcId="{DD036590-36BE-49A8-BDFD-98C1928D7CBE}" destId="{6B11E476-E432-4F9B-B710-4FD17823DCE6}" srcOrd="1" destOrd="0" presId="urn:microsoft.com/office/officeart/2005/8/layout/hierarchy4"/>
    <dgm:cxn modelId="{2C7D6221-0E51-4E97-980F-97A6695A7442}" type="presParOf" srcId="{04613633-BC4A-4288-84A7-4E1A7F7D3BF2}" destId="{13CAF349-DA3C-4EDB-A8D9-5827D9A87D22}" srcOrd="3" destOrd="0" presId="urn:microsoft.com/office/officeart/2005/8/layout/hierarchy4"/>
    <dgm:cxn modelId="{016FD619-E062-43E6-AD51-DD74CE5BB456}" type="presParOf" srcId="{04613633-BC4A-4288-84A7-4E1A7F7D3BF2}" destId="{EB9696D1-8B3C-4FFF-970C-B9160351FED1}" srcOrd="4" destOrd="0" presId="urn:microsoft.com/office/officeart/2005/8/layout/hierarchy4"/>
    <dgm:cxn modelId="{0F7071CA-C02A-4F72-B5D2-2194D5BDE27B}" type="presParOf" srcId="{EB9696D1-8B3C-4FFF-970C-B9160351FED1}" destId="{F2CF1D84-3778-426B-B5B7-4683D7DC8711}" srcOrd="0" destOrd="0" presId="urn:microsoft.com/office/officeart/2005/8/layout/hierarchy4"/>
    <dgm:cxn modelId="{D77331E8-1B7F-49ED-A375-AD4C36EFC5C7}" type="presParOf" srcId="{EB9696D1-8B3C-4FFF-970C-B9160351FED1}" destId="{994F3A22-91A5-4EBA-A149-7DF3B14820DF}" srcOrd="1" destOrd="0" presId="urn:microsoft.com/office/officeart/2005/8/layout/hierarchy4"/>
    <dgm:cxn modelId="{14E1D312-A0B6-448A-B978-A1663B465E08}" type="presParOf" srcId="{EB9696D1-8B3C-4FFF-970C-B9160351FED1}" destId="{26A383F9-EF77-4494-BF1A-E1439E83920A}" srcOrd="2" destOrd="0" presId="urn:microsoft.com/office/officeart/2005/8/layout/hierarchy4"/>
    <dgm:cxn modelId="{EB44652E-A9EF-4F14-9BD8-F73EA6B2FCD3}" type="presParOf" srcId="{26A383F9-EF77-4494-BF1A-E1439E83920A}" destId="{BDDDB166-457E-49FB-B632-613D92936051}" srcOrd="0" destOrd="0" presId="urn:microsoft.com/office/officeart/2005/8/layout/hierarchy4"/>
    <dgm:cxn modelId="{D32EB7B5-9AE1-417B-B232-125629476A9D}" type="presParOf" srcId="{BDDDB166-457E-49FB-B632-613D92936051}" destId="{DAD61569-C1AA-4FEB-858D-77019C0A6376}" srcOrd="0" destOrd="0" presId="urn:microsoft.com/office/officeart/2005/8/layout/hierarchy4"/>
    <dgm:cxn modelId="{E9FECEDD-8F3C-4693-A815-6BD5BAB5D23F}" type="presParOf" srcId="{BDDDB166-457E-49FB-B632-613D92936051}" destId="{448CC4D9-9613-483F-90F7-0DA938150BCF}" srcOrd="1" destOrd="0" presId="urn:microsoft.com/office/officeart/2005/8/layout/hierarchy4"/>
    <dgm:cxn modelId="{B735DEF4-4AE8-4015-AFE7-48DD05ADC986}" type="presParOf" srcId="{26A383F9-EF77-4494-BF1A-E1439E83920A}" destId="{93A9AF8F-C6A6-4E1D-B178-BB455BDC78E5}" srcOrd="1" destOrd="0" presId="urn:microsoft.com/office/officeart/2005/8/layout/hierarchy4"/>
    <dgm:cxn modelId="{6048CF69-89EB-4390-9118-C5BC989D86CC}" type="presParOf" srcId="{26A383F9-EF77-4494-BF1A-E1439E83920A}" destId="{EBF87473-CFA6-4BF1-AD9C-4ED2FB0FC3E8}" srcOrd="2" destOrd="0" presId="urn:microsoft.com/office/officeart/2005/8/layout/hierarchy4"/>
    <dgm:cxn modelId="{2F71FB3A-6736-4C7A-8A6C-70977E400183}" type="presParOf" srcId="{EBF87473-CFA6-4BF1-AD9C-4ED2FB0FC3E8}" destId="{F8675690-8EEA-4609-B532-9F50FCF15FDE}" srcOrd="0" destOrd="0" presId="urn:microsoft.com/office/officeart/2005/8/layout/hierarchy4"/>
    <dgm:cxn modelId="{7FE7E9FD-4BAA-4C1C-9399-48916D0032DB}" type="presParOf" srcId="{EBF87473-CFA6-4BF1-AD9C-4ED2FB0FC3E8}" destId="{45838060-6FED-4FA4-85C7-6645A9F6BC3A}" srcOrd="1" destOrd="0" presId="urn:microsoft.com/office/officeart/2005/8/layout/hierarchy4"/>
    <dgm:cxn modelId="{CFE65CE2-6F19-478A-9625-1AB62284C342}" type="presParOf" srcId="{04613633-BC4A-4288-84A7-4E1A7F7D3BF2}" destId="{DC68AF0A-C159-4EA5-B980-132C482D8756}" srcOrd="5" destOrd="0" presId="urn:microsoft.com/office/officeart/2005/8/layout/hierarchy4"/>
    <dgm:cxn modelId="{0BF6057D-B0E6-45F3-A4CD-6458B2863CF6}" type="presParOf" srcId="{04613633-BC4A-4288-84A7-4E1A7F7D3BF2}" destId="{CF9E5B77-5401-4265-9B32-EA11B007186F}" srcOrd="6" destOrd="0" presId="urn:microsoft.com/office/officeart/2005/8/layout/hierarchy4"/>
    <dgm:cxn modelId="{EFC7CC92-57C0-4CCC-BA7C-BE666DB2B85A}" type="presParOf" srcId="{CF9E5B77-5401-4265-9B32-EA11B007186F}" destId="{A98BB08C-2017-481F-B391-27D3816690D4}" srcOrd="0" destOrd="0" presId="urn:microsoft.com/office/officeart/2005/8/layout/hierarchy4"/>
    <dgm:cxn modelId="{7B9DB18B-C9CC-4C7C-9E50-1CAED9ADB010}" type="presParOf" srcId="{CF9E5B77-5401-4265-9B32-EA11B007186F}" destId="{F3576667-350F-46EE-B0D4-B72E6C4AADC8}" srcOrd="1" destOrd="0" presId="urn:microsoft.com/office/officeart/2005/8/layout/hierarchy4"/>
    <dgm:cxn modelId="{822CF176-C0F9-4345-9F4D-2E75BB00E9A3}" type="presParOf" srcId="{CF9E5B77-5401-4265-9B32-EA11B007186F}" destId="{088E4F21-EB44-489A-9432-6911409C206C}" srcOrd="2" destOrd="0" presId="urn:microsoft.com/office/officeart/2005/8/layout/hierarchy4"/>
    <dgm:cxn modelId="{D27B0B89-947E-43B2-ADF0-DD7386316050}" type="presParOf" srcId="{088E4F21-EB44-489A-9432-6911409C206C}" destId="{9F3085BF-178F-4ED5-89B3-4885FFCB93E5}" srcOrd="0" destOrd="0" presId="urn:microsoft.com/office/officeart/2005/8/layout/hierarchy4"/>
    <dgm:cxn modelId="{3934CABB-6E53-4B45-B010-17611E2EAE56}" type="presParOf" srcId="{9F3085BF-178F-4ED5-89B3-4885FFCB93E5}" destId="{11956D66-4F68-40FC-B54F-E588808867C6}" srcOrd="0" destOrd="0" presId="urn:microsoft.com/office/officeart/2005/8/layout/hierarchy4"/>
    <dgm:cxn modelId="{90132D92-BC0E-424A-9AE4-9100CC0856F7}" type="presParOf" srcId="{9F3085BF-178F-4ED5-89B3-4885FFCB93E5}" destId="{AD871769-C039-4341-B4FE-7D917E440D76}" srcOrd="1" destOrd="0" presId="urn:microsoft.com/office/officeart/2005/8/layout/hierarchy4"/>
    <dgm:cxn modelId="{BB71B648-7C7D-4AB4-A9AC-B0472C4B6E04}" type="presParOf" srcId="{9F3085BF-178F-4ED5-89B3-4885FFCB93E5}" destId="{FC60EB2D-E1AA-41A3-8A08-D7D7B254E377}" srcOrd="2" destOrd="0" presId="urn:microsoft.com/office/officeart/2005/8/layout/hierarchy4"/>
    <dgm:cxn modelId="{1795CC0B-3050-466C-8A32-9AB2620CC2E5}" type="presParOf" srcId="{FC60EB2D-E1AA-41A3-8A08-D7D7B254E377}" destId="{B4222467-037A-4481-9634-193C888586A9}" srcOrd="0" destOrd="0" presId="urn:microsoft.com/office/officeart/2005/8/layout/hierarchy4"/>
    <dgm:cxn modelId="{F1B4573C-0104-4046-AA03-058A9EF4315A}" type="presParOf" srcId="{B4222467-037A-4481-9634-193C888586A9}" destId="{EAA5E9A7-7110-4F15-9911-C23F4377D062}" srcOrd="0" destOrd="0" presId="urn:microsoft.com/office/officeart/2005/8/layout/hierarchy4"/>
    <dgm:cxn modelId="{77CF949F-51CB-4BAA-8BC1-F951B8666733}" type="presParOf" srcId="{B4222467-037A-4481-9634-193C888586A9}" destId="{531D88F8-BF8D-4373-BF3D-69CE38DFAD78}" srcOrd="1" destOrd="0" presId="urn:microsoft.com/office/officeart/2005/8/layout/hierarchy4"/>
    <dgm:cxn modelId="{08F7610D-D980-45BD-BCA4-838D88E8D361}" type="presParOf" srcId="{FC60EB2D-E1AA-41A3-8A08-D7D7B254E377}" destId="{A8F347B2-4AA5-437B-96D4-3C49A7E76552}" srcOrd="1" destOrd="0" presId="urn:microsoft.com/office/officeart/2005/8/layout/hierarchy4"/>
    <dgm:cxn modelId="{2C4DC25C-AFC5-4A40-936B-10359CDFC6BE}" type="presParOf" srcId="{FC60EB2D-E1AA-41A3-8A08-D7D7B254E377}" destId="{4F9F395D-491F-4898-A17D-5A6DBD6E459B}" srcOrd="2" destOrd="0" presId="urn:microsoft.com/office/officeart/2005/8/layout/hierarchy4"/>
    <dgm:cxn modelId="{FC23CC2D-E9B9-4E86-841E-BE34BB586766}" type="presParOf" srcId="{4F9F395D-491F-4898-A17D-5A6DBD6E459B}" destId="{1457C3F4-578E-4FB7-8A36-691DCE77CB0C}" srcOrd="0" destOrd="0" presId="urn:microsoft.com/office/officeart/2005/8/layout/hierarchy4"/>
    <dgm:cxn modelId="{A322AEF7-17E0-4561-B1E9-F30C480980AA}" type="presParOf" srcId="{4F9F395D-491F-4898-A17D-5A6DBD6E459B}" destId="{74159D9D-4770-4558-B407-3D1EB700C198}" srcOrd="1" destOrd="0" presId="urn:microsoft.com/office/officeart/2005/8/layout/hierarchy4"/>
    <dgm:cxn modelId="{1A332967-D6B7-42CB-A267-3701E8E9F03B}" type="presParOf" srcId="{088E4F21-EB44-489A-9432-6911409C206C}" destId="{EC418D6E-9FC6-4606-B585-43E82CF987A8}" srcOrd="1" destOrd="0" presId="urn:microsoft.com/office/officeart/2005/8/layout/hierarchy4"/>
    <dgm:cxn modelId="{4F8836C9-8FF8-439A-89F2-E430789AE31C}" type="presParOf" srcId="{088E4F21-EB44-489A-9432-6911409C206C}" destId="{5F5C8F97-0D2D-4AE8-87EB-3EAEC1A67FEC}" srcOrd="2" destOrd="0" presId="urn:microsoft.com/office/officeart/2005/8/layout/hierarchy4"/>
    <dgm:cxn modelId="{6C2D93D2-B0C2-46B7-9721-2ED0BA90DF2A}" type="presParOf" srcId="{5F5C8F97-0D2D-4AE8-87EB-3EAEC1A67FEC}" destId="{54EA87B8-B654-43FF-AEC8-89597B5ACDA2}" srcOrd="0" destOrd="0" presId="urn:microsoft.com/office/officeart/2005/8/layout/hierarchy4"/>
    <dgm:cxn modelId="{5F2E2141-A751-41D0-A7BB-6F0B48C4200E}" type="presParOf" srcId="{5F5C8F97-0D2D-4AE8-87EB-3EAEC1A67FEC}" destId="{0475713C-4A66-4F2C-A437-D889CA89493F}" srcOrd="1" destOrd="0" presId="urn:microsoft.com/office/officeart/2005/8/layout/hierarchy4"/>
    <dgm:cxn modelId="{CF5333A5-4CE5-46A4-B154-40A12ACAE714}" type="presParOf" srcId="{5F5C8F97-0D2D-4AE8-87EB-3EAEC1A67FEC}" destId="{84E12BA7-4747-4E88-8339-871CA0D4A5EB}" srcOrd="2" destOrd="0" presId="urn:microsoft.com/office/officeart/2005/8/layout/hierarchy4"/>
    <dgm:cxn modelId="{EDC67B89-3B72-473E-9A72-0A511FB9BAE9}" type="presParOf" srcId="{84E12BA7-4747-4E88-8339-871CA0D4A5EB}" destId="{ACF102F3-E940-4089-B695-9127CD06BB44}" srcOrd="0" destOrd="0" presId="urn:microsoft.com/office/officeart/2005/8/layout/hierarchy4"/>
    <dgm:cxn modelId="{E8533EEA-FD72-4F56-A700-9D3CFADC919A}" type="presParOf" srcId="{ACF102F3-E940-4089-B695-9127CD06BB44}" destId="{0BD7B601-59B6-46E8-8B38-158076263B89}" srcOrd="0" destOrd="0" presId="urn:microsoft.com/office/officeart/2005/8/layout/hierarchy4"/>
    <dgm:cxn modelId="{84E32D8F-96E9-4C2B-A211-48582380ADAA}" type="presParOf" srcId="{ACF102F3-E940-4089-B695-9127CD06BB44}" destId="{82859275-2CF8-49C3-B03A-E78BFEE6D840}" srcOrd="1" destOrd="0" presId="urn:microsoft.com/office/officeart/2005/8/layout/hierarchy4"/>
    <dgm:cxn modelId="{F97D3F04-F197-4B0B-A516-70825D923E8F}" type="presParOf" srcId="{84E12BA7-4747-4E88-8339-871CA0D4A5EB}" destId="{707A4BB4-71F3-459C-A391-593F14D0C98C}" srcOrd="1" destOrd="0" presId="urn:microsoft.com/office/officeart/2005/8/layout/hierarchy4"/>
    <dgm:cxn modelId="{4DA9C3C7-B1B9-4870-B43E-8482DD629F77}" type="presParOf" srcId="{84E12BA7-4747-4E88-8339-871CA0D4A5EB}" destId="{E6AC8BF8-7488-4BE2-8978-02BCD10802B2}" srcOrd="2" destOrd="0" presId="urn:microsoft.com/office/officeart/2005/8/layout/hierarchy4"/>
    <dgm:cxn modelId="{3AE0811B-EDE0-4F72-AB1F-2093B1559D79}" type="presParOf" srcId="{E6AC8BF8-7488-4BE2-8978-02BCD10802B2}" destId="{B223224F-DAD3-4446-93CA-5450CB2E5719}" srcOrd="0" destOrd="0" presId="urn:microsoft.com/office/officeart/2005/8/layout/hierarchy4"/>
    <dgm:cxn modelId="{12994B9F-8147-4945-873C-B93B58293D7D}" type="presParOf" srcId="{E6AC8BF8-7488-4BE2-8978-02BCD10802B2}" destId="{64072A21-69C5-4FB6-9DE6-33326384164C}" srcOrd="1" destOrd="0" presId="urn:microsoft.com/office/officeart/2005/8/layout/hierarchy4"/>
    <dgm:cxn modelId="{E13D21A9-C067-4CAB-B553-6F6DA3464D2A}" type="presParOf" srcId="{088E4F21-EB44-489A-9432-6911409C206C}" destId="{D36127D2-A1F1-499E-A9F5-0D56EE2E96F3}" srcOrd="3" destOrd="0" presId="urn:microsoft.com/office/officeart/2005/8/layout/hierarchy4"/>
    <dgm:cxn modelId="{F3A6D2DB-1A35-4260-8166-AF557F717178}" type="presParOf" srcId="{088E4F21-EB44-489A-9432-6911409C206C}" destId="{E1870376-E445-423A-9220-C05E253C3057}" srcOrd="4" destOrd="0" presId="urn:microsoft.com/office/officeart/2005/8/layout/hierarchy4"/>
    <dgm:cxn modelId="{9D5D3C3B-E5CF-430D-B73C-301E6BFEE24B}" type="presParOf" srcId="{E1870376-E445-423A-9220-C05E253C3057}" destId="{72B70FAC-6A09-4FF4-A06C-8E39C6B6D03D}" srcOrd="0" destOrd="0" presId="urn:microsoft.com/office/officeart/2005/8/layout/hierarchy4"/>
    <dgm:cxn modelId="{F448F72A-B8F7-4C02-AD39-1836D02D473D}" type="presParOf" srcId="{E1870376-E445-423A-9220-C05E253C3057}" destId="{D3CE91FF-5BB4-48C5-A92B-7558B54AC335}" srcOrd="1" destOrd="0" presId="urn:microsoft.com/office/officeart/2005/8/layout/hierarchy4"/>
    <dgm:cxn modelId="{E8ADDAF2-C7FC-432D-97AB-C4CC73793357}" type="presParOf" srcId="{E1870376-E445-423A-9220-C05E253C3057}" destId="{E8A342C8-1BDE-4889-8437-2B45F44AF569}" srcOrd="2" destOrd="0" presId="urn:microsoft.com/office/officeart/2005/8/layout/hierarchy4"/>
    <dgm:cxn modelId="{992A3BB2-302F-4D28-ACA3-3E0F8749C04D}" type="presParOf" srcId="{E8A342C8-1BDE-4889-8437-2B45F44AF569}" destId="{8921445B-BE34-4EF6-8D6C-C2FEF5BEBA45}" srcOrd="0" destOrd="0" presId="urn:microsoft.com/office/officeart/2005/8/layout/hierarchy4"/>
    <dgm:cxn modelId="{E23D4C13-B95D-476E-8ECD-80CD394B2C75}" type="presParOf" srcId="{8921445B-BE34-4EF6-8D6C-C2FEF5BEBA45}" destId="{DAEC4635-20AA-4EE8-919D-6C27A8912589}" srcOrd="0" destOrd="0" presId="urn:microsoft.com/office/officeart/2005/8/layout/hierarchy4"/>
    <dgm:cxn modelId="{75DF435C-7066-40CF-8937-7554A85E5E93}" type="presParOf" srcId="{8921445B-BE34-4EF6-8D6C-C2FEF5BEBA45}" destId="{1F8BBA2F-0FDD-40A7-A23F-2073258457AF}" srcOrd="1" destOrd="0" presId="urn:microsoft.com/office/officeart/2005/8/layout/hierarchy4"/>
    <dgm:cxn modelId="{CA9B7FE3-8ED4-40FC-A0BC-FFE1F4081BA1}" type="presParOf" srcId="{E8A342C8-1BDE-4889-8437-2B45F44AF569}" destId="{DE3D810F-7ABE-47B0-A40F-78E0D483C1D0}" srcOrd="1" destOrd="0" presId="urn:microsoft.com/office/officeart/2005/8/layout/hierarchy4"/>
    <dgm:cxn modelId="{72BC4DE9-3DF3-4107-98A3-AC3B75BFA3B3}" type="presParOf" srcId="{E8A342C8-1BDE-4889-8437-2B45F44AF569}" destId="{AB534F20-3882-4350-B0D3-CCFBBF6FDB11}" srcOrd="2" destOrd="0" presId="urn:microsoft.com/office/officeart/2005/8/layout/hierarchy4"/>
    <dgm:cxn modelId="{65DDD8CE-1406-44F4-844E-A685E2C8B95B}" type="presParOf" srcId="{AB534F20-3882-4350-B0D3-CCFBBF6FDB11}" destId="{DF2E5038-6548-49EB-9B9C-A004F7781798}" srcOrd="0" destOrd="0" presId="urn:microsoft.com/office/officeart/2005/8/layout/hierarchy4"/>
    <dgm:cxn modelId="{3C6A797F-11AA-43E2-A5C5-0230E7B2BCE9}" type="presParOf" srcId="{AB534F20-3882-4350-B0D3-CCFBBF6FDB11}" destId="{733052B0-3721-4D09-9684-EECAE25B77E6}" srcOrd="1" destOrd="0" presId="urn:microsoft.com/office/officeart/2005/8/layout/hierarchy4"/>
    <dgm:cxn modelId="{852AA862-BFD2-4959-83D5-F7B3C81AF34A}" type="presParOf" srcId="{04613633-BC4A-4288-84A7-4E1A7F7D3BF2}" destId="{9D08C917-F08E-44A8-B410-5B4B0D301169}" srcOrd="7" destOrd="0" presId="urn:microsoft.com/office/officeart/2005/8/layout/hierarchy4"/>
    <dgm:cxn modelId="{74939719-73EE-4901-A990-59B7B323B726}" type="presParOf" srcId="{04613633-BC4A-4288-84A7-4E1A7F7D3BF2}" destId="{5A79A48D-0952-47BD-8216-786ABC0341A3}" srcOrd="8" destOrd="0" presId="urn:microsoft.com/office/officeart/2005/8/layout/hierarchy4"/>
    <dgm:cxn modelId="{0BA534FF-1F5A-4AC4-BCFE-B5F1676F06BB}" type="presParOf" srcId="{5A79A48D-0952-47BD-8216-786ABC0341A3}" destId="{B77098F3-0FFA-4DE0-A340-3A5ED70709FE}" srcOrd="0" destOrd="0" presId="urn:microsoft.com/office/officeart/2005/8/layout/hierarchy4"/>
    <dgm:cxn modelId="{B0BC1C46-53A4-4A12-853B-EDD84D9C7A3A}" type="presParOf" srcId="{5A79A48D-0952-47BD-8216-786ABC0341A3}" destId="{06493391-E12B-4FEF-A418-6AB8BDD0EC81}" srcOrd="1" destOrd="0" presId="urn:microsoft.com/office/officeart/2005/8/layout/hierarchy4"/>
    <dgm:cxn modelId="{0A89FCD2-B4EF-4A8A-8043-25E913200ED1}" type="presParOf" srcId="{5A79A48D-0952-47BD-8216-786ABC0341A3}" destId="{7F041F58-350E-48A0-AC5C-5FECDA0120D6}" srcOrd="2" destOrd="0" presId="urn:microsoft.com/office/officeart/2005/8/layout/hierarchy4"/>
    <dgm:cxn modelId="{ABD2B869-480E-46C6-9801-88399FA2D20A}" type="presParOf" srcId="{7F041F58-350E-48A0-AC5C-5FECDA0120D6}" destId="{8D1A2964-1019-4026-9A55-320059255048}" srcOrd="0" destOrd="0" presId="urn:microsoft.com/office/officeart/2005/8/layout/hierarchy4"/>
    <dgm:cxn modelId="{0065CCCA-1744-4D37-84B5-3BDD0F503D20}" type="presParOf" srcId="{8D1A2964-1019-4026-9A55-320059255048}" destId="{23F5EB20-BBEF-47BE-AE08-F76F8558FAE0}" srcOrd="0" destOrd="0" presId="urn:microsoft.com/office/officeart/2005/8/layout/hierarchy4"/>
    <dgm:cxn modelId="{82A2ED41-9884-4A80-A498-650492F1DA03}" type="presParOf" srcId="{8D1A2964-1019-4026-9A55-320059255048}" destId="{1761CCC0-BAC8-43B1-A239-616B1DE8BC60}" srcOrd="1" destOrd="0" presId="urn:microsoft.com/office/officeart/2005/8/layout/hierarchy4"/>
    <dgm:cxn modelId="{44E52D70-AF96-4733-93D5-761CE305072B}" type="presParOf" srcId="{8D1A2964-1019-4026-9A55-320059255048}" destId="{C89BD4A5-96A1-4EF9-9CFB-E49C682A0777}" srcOrd="2" destOrd="0" presId="urn:microsoft.com/office/officeart/2005/8/layout/hierarchy4"/>
    <dgm:cxn modelId="{410E39AF-1814-4635-A212-6CDD920C995B}" type="presParOf" srcId="{C89BD4A5-96A1-4EF9-9CFB-E49C682A0777}" destId="{47D09FCB-8BD1-4205-B668-29277C64364A}" srcOrd="0" destOrd="0" presId="urn:microsoft.com/office/officeart/2005/8/layout/hierarchy4"/>
    <dgm:cxn modelId="{B69C50A4-2101-454F-869E-1CFB5C7DFE54}" type="presParOf" srcId="{47D09FCB-8BD1-4205-B668-29277C64364A}" destId="{20E8F959-9D04-488C-A4A3-4D6CD2C9C6A6}" srcOrd="0" destOrd="0" presId="urn:microsoft.com/office/officeart/2005/8/layout/hierarchy4"/>
    <dgm:cxn modelId="{9F09E0E9-554D-4347-A5B2-4E220D808F22}" type="presParOf" srcId="{47D09FCB-8BD1-4205-B668-29277C64364A}" destId="{B78E43D3-B985-4FBB-AA5F-58657641EF7F}" srcOrd="1" destOrd="0" presId="urn:microsoft.com/office/officeart/2005/8/layout/hierarchy4"/>
    <dgm:cxn modelId="{5A3EFE18-08DF-4B64-A4DE-012B19AB1C55}" type="presParOf" srcId="{C89BD4A5-96A1-4EF9-9CFB-E49C682A0777}" destId="{44C0C340-25B4-4059-AE94-04A3818F16DE}" srcOrd="1" destOrd="0" presId="urn:microsoft.com/office/officeart/2005/8/layout/hierarchy4"/>
    <dgm:cxn modelId="{CA544431-5ECA-4645-870E-56E2513C6302}" type="presParOf" srcId="{C89BD4A5-96A1-4EF9-9CFB-E49C682A0777}" destId="{48377288-36EE-4BC5-8CC7-8CD569843945}" srcOrd="2" destOrd="0" presId="urn:microsoft.com/office/officeart/2005/8/layout/hierarchy4"/>
    <dgm:cxn modelId="{99274E32-C16B-4CB6-AEDF-7AA38F6FEBCB}" type="presParOf" srcId="{48377288-36EE-4BC5-8CC7-8CD569843945}" destId="{A039AC06-C2A9-4A70-9DDA-069B96075DA9}" srcOrd="0" destOrd="0" presId="urn:microsoft.com/office/officeart/2005/8/layout/hierarchy4"/>
    <dgm:cxn modelId="{6388ED6B-9329-4744-BC4F-6C66F6DD11A8}" type="presParOf" srcId="{48377288-36EE-4BC5-8CC7-8CD569843945}" destId="{B44BF50F-5DCE-4E3A-85E3-061EC26117D5}" srcOrd="1" destOrd="0" presId="urn:microsoft.com/office/officeart/2005/8/layout/hierarchy4"/>
    <dgm:cxn modelId="{22BC6DD0-CFD8-4E16-9691-A09F7B56929B}" type="presParOf" srcId="{7F041F58-350E-48A0-AC5C-5FECDA0120D6}" destId="{8FAA3479-711D-4FEB-B5F6-07B0DFDABABB}" srcOrd="1" destOrd="0" presId="urn:microsoft.com/office/officeart/2005/8/layout/hierarchy4"/>
    <dgm:cxn modelId="{9F3B8C2E-915A-466C-A1D3-408EEEE19C1B}" type="presParOf" srcId="{7F041F58-350E-48A0-AC5C-5FECDA0120D6}" destId="{083C8442-EE8A-4D1D-A0F7-039F5B81EE33}" srcOrd="2" destOrd="0" presId="urn:microsoft.com/office/officeart/2005/8/layout/hierarchy4"/>
    <dgm:cxn modelId="{D5CBF309-4A9C-47B0-A0B1-0D8FE5543A22}" type="presParOf" srcId="{083C8442-EE8A-4D1D-A0F7-039F5B81EE33}" destId="{B08279EC-E011-491D-A214-933F4A9F8948}" srcOrd="0" destOrd="0" presId="urn:microsoft.com/office/officeart/2005/8/layout/hierarchy4"/>
    <dgm:cxn modelId="{1ECC383A-29A0-4542-83A4-876418D63A88}" type="presParOf" srcId="{083C8442-EE8A-4D1D-A0F7-039F5B81EE33}" destId="{54117626-8212-43A4-8AEA-E53C74D7E599}" srcOrd="1" destOrd="0" presId="urn:microsoft.com/office/officeart/2005/8/layout/hierarchy4"/>
    <dgm:cxn modelId="{03471029-B59C-4B7A-8581-B27834674BB8}" type="presParOf" srcId="{083C8442-EE8A-4D1D-A0F7-039F5B81EE33}" destId="{17089E5D-CE04-423A-8897-5A793FD7224C}" srcOrd="2" destOrd="0" presId="urn:microsoft.com/office/officeart/2005/8/layout/hierarchy4"/>
    <dgm:cxn modelId="{08B67975-D760-4DD7-987F-D2F7F2647AA2}" type="presParOf" srcId="{17089E5D-CE04-423A-8897-5A793FD7224C}" destId="{2A8669BB-18C7-456D-AB6F-8BE0F9FACBE5}" srcOrd="0" destOrd="0" presId="urn:microsoft.com/office/officeart/2005/8/layout/hierarchy4"/>
    <dgm:cxn modelId="{98A766A6-DA1B-4299-A3E0-C231E9F67C8F}" type="presParOf" srcId="{2A8669BB-18C7-456D-AB6F-8BE0F9FACBE5}" destId="{5385C997-F4A3-4285-B893-935A746ECCBA}" srcOrd="0" destOrd="0" presId="urn:microsoft.com/office/officeart/2005/8/layout/hierarchy4"/>
    <dgm:cxn modelId="{6A309F42-60DF-4D9C-AFCD-5F44C5608C27}" type="presParOf" srcId="{2A8669BB-18C7-456D-AB6F-8BE0F9FACBE5}" destId="{9171D821-2BAA-4F74-8A91-B1997C467E46}" srcOrd="1" destOrd="0" presId="urn:microsoft.com/office/officeart/2005/8/layout/hierarchy4"/>
    <dgm:cxn modelId="{8132C763-AB59-4F9C-A242-FC604D87F15C}" type="presParOf" srcId="{17089E5D-CE04-423A-8897-5A793FD7224C}" destId="{6DB6D3CE-0882-4630-AA85-76D21CD2085E}" srcOrd="1" destOrd="0" presId="urn:microsoft.com/office/officeart/2005/8/layout/hierarchy4"/>
    <dgm:cxn modelId="{DEA7CE8A-AC8C-455F-9846-45D4FFE256BF}" type="presParOf" srcId="{17089E5D-CE04-423A-8897-5A793FD7224C}" destId="{D15CB1BD-6D8F-42FD-A6AD-12C8A70111DA}" srcOrd="2" destOrd="0" presId="urn:microsoft.com/office/officeart/2005/8/layout/hierarchy4"/>
    <dgm:cxn modelId="{6DC68200-1752-4EC7-9FAF-13185E8DC44B}" type="presParOf" srcId="{D15CB1BD-6D8F-42FD-A6AD-12C8A70111DA}" destId="{6338B8E3-6343-43AA-A0CB-321D19128CEF}" srcOrd="0" destOrd="0" presId="urn:microsoft.com/office/officeart/2005/8/layout/hierarchy4"/>
    <dgm:cxn modelId="{43DE2D72-F630-425D-9EA5-6BA7BB3AC72D}" type="presParOf" srcId="{D15CB1BD-6D8F-42FD-A6AD-12C8A70111DA}" destId="{F7D3DFF7-CA67-422B-B0E4-022698CC9D03}"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567F7-EEAF-4CC1-8FF3-CFFCDEA919F8}">
      <dsp:nvSpPr>
        <dsp:cNvPr id="0" name=""/>
        <dsp:cNvSpPr/>
      </dsp:nvSpPr>
      <dsp:spPr>
        <a:xfrm>
          <a:off x="0" y="217"/>
          <a:ext cx="10647681" cy="1109712"/>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s-ES" sz="4800" kern="1200" dirty="0" smtClean="0"/>
            <a:t>SISTEMAS OPERATIVOS</a:t>
          </a:r>
          <a:endParaRPr lang="es-ES" sz="4800" kern="1200" dirty="0"/>
        </a:p>
      </dsp:txBody>
      <dsp:txXfrm>
        <a:off x="32502" y="32719"/>
        <a:ext cx="10582677" cy="1044708"/>
      </dsp:txXfrm>
    </dsp:sp>
    <dsp:sp modelId="{3573C72F-4722-44F9-AD26-32F6829C9E9F}">
      <dsp:nvSpPr>
        <dsp:cNvPr id="0" name=""/>
        <dsp:cNvSpPr/>
      </dsp:nvSpPr>
      <dsp:spPr>
        <a:xfrm>
          <a:off x="1300" y="1247566"/>
          <a:ext cx="2996854" cy="1109712"/>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POR SUS SERVICIOS</a:t>
          </a:r>
          <a:endParaRPr lang="es-ES" sz="1500" kern="1200" dirty="0"/>
        </a:p>
      </dsp:txBody>
      <dsp:txXfrm>
        <a:off x="33802" y="1280068"/>
        <a:ext cx="2931850" cy="1044708"/>
      </dsp:txXfrm>
    </dsp:sp>
    <dsp:sp modelId="{48D268DD-CCB6-4695-B359-1428E4C9935A}">
      <dsp:nvSpPr>
        <dsp:cNvPr id="0" name=""/>
        <dsp:cNvSpPr/>
      </dsp:nvSpPr>
      <dsp:spPr>
        <a:xfrm>
          <a:off x="1300" y="2493714"/>
          <a:ext cx="985300"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NÚMERO DE PROCESADORES</a:t>
          </a:r>
          <a:endParaRPr lang="es-ES" sz="600" kern="1200" dirty="0"/>
        </a:p>
      </dsp:txBody>
      <dsp:txXfrm>
        <a:off x="30158" y="2522572"/>
        <a:ext cx="927584" cy="1051996"/>
      </dsp:txXfrm>
    </dsp:sp>
    <dsp:sp modelId="{DEA7346D-5B4F-4092-A2C3-395DA611674F}">
      <dsp:nvSpPr>
        <dsp:cNvPr id="0" name=""/>
        <dsp:cNvSpPr/>
      </dsp:nvSpPr>
      <dsp:spPr>
        <a:xfrm>
          <a:off x="1300"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MONOPROCESADOR</a:t>
          </a:r>
          <a:endParaRPr lang="es-ES" sz="500" kern="1200" dirty="0"/>
        </a:p>
      </dsp:txBody>
      <dsp:txXfrm>
        <a:off x="15579" y="3754141"/>
        <a:ext cx="458973" cy="1081154"/>
      </dsp:txXfrm>
    </dsp:sp>
    <dsp:sp modelId="{8F75240E-D685-47FC-B99F-C878E6B0B0A0}">
      <dsp:nvSpPr>
        <dsp:cNvPr id="0" name=""/>
        <dsp:cNvSpPr/>
      </dsp:nvSpPr>
      <dsp:spPr>
        <a:xfrm>
          <a:off x="499069"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MULTIPROCESADOR</a:t>
          </a:r>
          <a:endParaRPr lang="es-ES" sz="500" kern="1200" dirty="0"/>
        </a:p>
      </dsp:txBody>
      <dsp:txXfrm>
        <a:off x="513348" y="3754141"/>
        <a:ext cx="458973" cy="1081154"/>
      </dsp:txXfrm>
    </dsp:sp>
    <dsp:sp modelId="{0D4543A1-9712-4F79-80DF-5C398D3726F9}">
      <dsp:nvSpPr>
        <dsp:cNvPr id="0" name=""/>
        <dsp:cNvSpPr/>
      </dsp:nvSpPr>
      <dsp:spPr>
        <a:xfrm>
          <a:off x="1007076" y="2493714"/>
          <a:ext cx="985300"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NÚMERO DE USUARIOS</a:t>
          </a:r>
          <a:endParaRPr lang="es-ES" sz="600" kern="1200" dirty="0"/>
        </a:p>
      </dsp:txBody>
      <dsp:txXfrm>
        <a:off x="1035934" y="2522572"/>
        <a:ext cx="927584" cy="1051996"/>
      </dsp:txXfrm>
    </dsp:sp>
    <dsp:sp modelId="{00BC414F-53FD-4C28-821C-0B3E4AFDC583}">
      <dsp:nvSpPr>
        <dsp:cNvPr id="0" name=""/>
        <dsp:cNvSpPr/>
      </dsp:nvSpPr>
      <dsp:spPr>
        <a:xfrm>
          <a:off x="1007076"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MONOUSUARIO</a:t>
          </a:r>
          <a:endParaRPr lang="es-ES" sz="500" kern="1200" dirty="0"/>
        </a:p>
      </dsp:txBody>
      <dsp:txXfrm>
        <a:off x="1021355" y="3754141"/>
        <a:ext cx="458973" cy="1081154"/>
      </dsp:txXfrm>
    </dsp:sp>
    <dsp:sp modelId="{F3C7FE0D-28BC-44A7-8E98-6481FEA14F7C}">
      <dsp:nvSpPr>
        <dsp:cNvPr id="0" name=""/>
        <dsp:cNvSpPr/>
      </dsp:nvSpPr>
      <dsp:spPr>
        <a:xfrm>
          <a:off x="1504846"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MULTIUSUARIO</a:t>
          </a:r>
          <a:endParaRPr lang="es-ES" sz="500" kern="1200" dirty="0"/>
        </a:p>
      </dsp:txBody>
      <dsp:txXfrm>
        <a:off x="1519125" y="3754141"/>
        <a:ext cx="458973" cy="1081154"/>
      </dsp:txXfrm>
    </dsp:sp>
    <dsp:sp modelId="{842DA955-03CF-4085-8618-93811C768F35}">
      <dsp:nvSpPr>
        <dsp:cNvPr id="0" name=""/>
        <dsp:cNvSpPr/>
      </dsp:nvSpPr>
      <dsp:spPr>
        <a:xfrm>
          <a:off x="2012853" y="2493714"/>
          <a:ext cx="985300"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NÚMERO DE TAREAS</a:t>
          </a:r>
          <a:endParaRPr lang="es-ES" sz="600" kern="1200" dirty="0"/>
        </a:p>
      </dsp:txBody>
      <dsp:txXfrm>
        <a:off x="2041711" y="2522572"/>
        <a:ext cx="927584" cy="1051996"/>
      </dsp:txXfrm>
    </dsp:sp>
    <dsp:sp modelId="{C034251F-3DEA-4810-87E7-95B3754F155A}">
      <dsp:nvSpPr>
        <dsp:cNvPr id="0" name=""/>
        <dsp:cNvSpPr/>
      </dsp:nvSpPr>
      <dsp:spPr>
        <a:xfrm>
          <a:off x="2012853"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MONOTAREA</a:t>
          </a:r>
          <a:endParaRPr lang="es-ES" sz="500" kern="1200" dirty="0"/>
        </a:p>
      </dsp:txBody>
      <dsp:txXfrm>
        <a:off x="2027132" y="3754141"/>
        <a:ext cx="458973" cy="1081154"/>
      </dsp:txXfrm>
    </dsp:sp>
    <dsp:sp modelId="{1E34DC65-02ED-49C7-B3B2-33653F829399}">
      <dsp:nvSpPr>
        <dsp:cNvPr id="0" name=""/>
        <dsp:cNvSpPr/>
      </dsp:nvSpPr>
      <dsp:spPr>
        <a:xfrm>
          <a:off x="2510623"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MULTITAREA</a:t>
          </a:r>
          <a:endParaRPr lang="es-ES" sz="500" kern="1200" dirty="0"/>
        </a:p>
      </dsp:txBody>
      <dsp:txXfrm>
        <a:off x="2524902" y="3754141"/>
        <a:ext cx="458973" cy="1081154"/>
      </dsp:txXfrm>
    </dsp:sp>
    <dsp:sp modelId="{03D8E001-1BAF-4E81-9EE7-CFF014D4D7AC}">
      <dsp:nvSpPr>
        <dsp:cNvPr id="0" name=""/>
        <dsp:cNvSpPr/>
      </dsp:nvSpPr>
      <dsp:spPr>
        <a:xfrm>
          <a:off x="3039107" y="1247566"/>
          <a:ext cx="1503546" cy="1109712"/>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POR SU ESTRUCTURA</a:t>
          </a:r>
          <a:endParaRPr lang="es-ES" sz="1500" kern="1200" dirty="0"/>
        </a:p>
      </dsp:txBody>
      <dsp:txXfrm>
        <a:off x="3071609" y="1280068"/>
        <a:ext cx="1438542" cy="1044708"/>
      </dsp:txXfrm>
    </dsp:sp>
    <dsp:sp modelId="{FC214B78-02DE-4728-A537-9E65E0BAF60A}">
      <dsp:nvSpPr>
        <dsp:cNvPr id="0" name=""/>
        <dsp:cNvSpPr/>
      </dsp:nvSpPr>
      <dsp:spPr>
        <a:xfrm>
          <a:off x="3039107" y="2493714"/>
          <a:ext cx="487531"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MONOLÍTICA</a:t>
          </a:r>
          <a:endParaRPr lang="es-ES" sz="600" kern="1200" dirty="0"/>
        </a:p>
      </dsp:txBody>
      <dsp:txXfrm>
        <a:off x="3053386" y="2507993"/>
        <a:ext cx="458973" cy="1081154"/>
      </dsp:txXfrm>
    </dsp:sp>
    <dsp:sp modelId="{A22240CA-E6FE-4522-B16D-6CDF48A6D05B}">
      <dsp:nvSpPr>
        <dsp:cNvPr id="0" name=""/>
        <dsp:cNvSpPr/>
      </dsp:nvSpPr>
      <dsp:spPr>
        <a:xfrm>
          <a:off x="3547114" y="2493714"/>
          <a:ext cx="487531"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EN CAPAS</a:t>
          </a:r>
          <a:endParaRPr lang="es-ES" sz="600" kern="1200" dirty="0"/>
        </a:p>
      </dsp:txBody>
      <dsp:txXfrm>
        <a:off x="3561393" y="2507993"/>
        <a:ext cx="458973" cy="1081154"/>
      </dsp:txXfrm>
    </dsp:sp>
    <dsp:sp modelId="{ED4F2A94-9DD8-405D-A1DD-5FBDD80CE22C}">
      <dsp:nvSpPr>
        <dsp:cNvPr id="0" name=""/>
        <dsp:cNvSpPr/>
      </dsp:nvSpPr>
      <dsp:spPr>
        <a:xfrm>
          <a:off x="4055122" y="2493714"/>
          <a:ext cx="487531"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MÁQUINA VIRTUAL</a:t>
          </a:r>
          <a:endParaRPr lang="es-ES" sz="600" kern="1200" dirty="0"/>
        </a:p>
      </dsp:txBody>
      <dsp:txXfrm>
        <a:off x="4069401" y="2507993"/>
        <a:ext cx="458973" cy="1081154"/>
      </dsp:txXfrm>
    </dsp:sp>
    <dsp:sp modelId="{F2CF1D84-3778-426B-B5B7-4683D7DC8711}">
      <dsp:nvSpPr>
        <dsp:cNvPr id="0" name=""/>
        <dsp:cNvSpPr/>
      </dsp:nvSpPr>
      <dsp:spPr>
        <a:xfrm>
          <a:off x="4583606" y="1247566"/>
          <a:ext cx="995538" cy="1109712"/>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POR LA FORMA DE SUS SERVICIOS</a:t>
          </a:r>
          <a:endParaRPr lang="es-ES" sz="1500" kern="1200" dirty="0"/>
        </a:p>
      </dsp:txBody>
      <dsp:txXfrm>
        <a:off x="4612764" y="1276724"/>
        <a:ext cx="937222" cy="1051396"/>
      </dsp:txXfrm>
    </dsp:sp>
    <dsp:sp modelId="{DAD61569-C1AA-4FEB-858D-77019C0A6376}">
      <dsp:nvSpPr>
        <dsp:cNvPr id="0" name=""/>
        <dsp:cNvSpPr/>
      </dsp:nvSpPr>
      <dsp:spPr>
        <a:xfrm>
          <a:off x="4583606" y="2493714"/>
          <a:ext cx="487531"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DE RED</a:t>
          </a:r>
          <a:endParaRPr lang="es-ES" sz="600" kern="1200" dirty="0"/>
        </a:p>
      </dsp:txBody>
      <dsp:txXfrm>
        <a:off x="4597885" y="2507993"/>
        <a:ext cx="458973" cy="1081154"/>
      </dsp:txXfrm>
    </dsp:sp>
    <dsp:sp modelId="{F8675690-8EEA-4609-B532-9F50FCF15FDE}">
      <dsp:nvSpPr>
        <dsp:cNvPr id="0" name=""/>
        <dsp:cNvSpPr/>
      </dsp:nvSpPr>
      <dsp:spPr>
        <a:xfrm>
          <a:off x="5091613" y="2493714"/>
          <a:ext cx="487531"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DISTRIBUIDO</a:t>
          </a:r>
          <a:endParaRPr lang="es-ES" sz="600" kern="1200" dirty="0"/>
        </a:p>
      </dsp:txBody>
      <dsp:txXfrm>
        <a:off x="5105892" y="2507993"/>
        <a:ext cx="458973" cy="1081154"/>
      </dsp:txXfrm>
    </dsp:sp>
    <dsp:sp modelId="{A98BB08C-2017-481F-B391-27D3816690D4}">
      <dsp:nvSpPr>
        <dsp:cNvPr id="0" name=""/>
        <dsp:cNvSpPr/>
      </dsp:nvSpPr>
      <dsp:spPr>
        <a:xfrm>
          <a:off x="5620097" y="1247566"/>
          <a:ext cx="2996854" cy="1109712"/>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POR SUS USOS</a:t>
          </a:r>
          <a:endParaRPr lang="es-ES" sz="1500" kern="1200" dirty="0"/>
        </a:p>
      </dsp:txBody>
      <dsp:txXfrm>
        <a:off x="5652599" y="1280068"/>
        <a:ext cx="2931850" cy="1044708"/>
      </dsp:txXfrm>
    </dsp:sp>
    <dsp:sp modelId="{11956D66-4F68-40FC-B54F-E588808867C6}">
      <dsp:nvSpPr>
        <dsp:cNvPr id="0" name=""/>
        <dsp:cNvSpPr/>
      </dsp:nvSpPr>
      <dsp:spPr>
        <a:xfrm>
          <a:off x="5620097" y="2493714"/>
          <a:ext cx="985300"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SEGÚN EL TIPO DE APPS</a:t>
          </a:r>
          <a:endParaRPr lang="es-ES" sz="600" kern="1200" dirty="0"/>
        </a:p>
      </dsp:txBody>
      <dsp:txXfrm>
        <a:off x="5648955" y="2522572"/>
        <a:ext cx="927584" cy="1051996"/>
      </dsp:txXfrm>
    </dsp:sp>
    <dsp:sp modelId="{EAA5E9A7-7110-4F15-9911-C23F4377D062}">
      <dsp:nvSpPr>
        <dsp:cNvPr id="0" name=""/>
        <dsp:cNvSpPr/>
      </dsp:nvSpPr>
      <dsp:spPr>
        <a:xfrm>
          <a:off x="5620097"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PROPÓSITO GENERAL</a:t>
          </a:r>
          <a:endParaRPr lang="es-ES" sz="500" kern="1200" dirty="0"/>
        </a:p>
      </dsp:txBody>
      <dsp:txXfrm>
        <a:off x="5634376" y="3754141"/>
        <a:ext cx="458973" cy="1081154"/>
      </dsp:txXfrm>
    </dsp:sp>
    <dsp:sp modelId="{1457C3F4-578E-4FB7-8A36-691DCE77CB0C}">
      <dsp:nvSpPr>
        <dsp:cNvPr id="0" name=""/>
        <dsp:cNvSpPr/>
      </dsp:nvSpPr>
      <dsp:spPr>
        <a:xfrm>
          <a:off x="6117866"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PROPÓSITO ESPECÍFICO</a:t>
          </a:r>
          <a:endParaRPr lang="es-ES" sz="500" kern="1200" dirty="0"/>
        </a:p>
      </dsp:txBody>
      <dsp:txXfrm>
        <a:off x="6132145" y="3754141"/>
        <a:ext cx="458973" cy="1081154"/>
      </dsp:txXfrm>
    </dsp:sp>
    <dsp:sp modelId="{54EA87B8-B654-43FF-AEC8-89597B5ACDA2}">
      <dsp:nvSpPr>
        <dsp:cNvPr id="0" name=""/>
        <dsp:cNvSpPr/>
      </dsp:nvSpPr>
      <dsp:spPr>
        <a:xfrm>
          <a:off x="6625874" y="2493714"/>
          <a:ext cx="985300"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SEGÚN SU ADQUISICIÓN</a:t>
          </a:r>
          <a:endParaRPr lang="es-ES" sz="600" kern="1200" dirty="0"/>
        </a:p>
      </dsp:txBody>
      <dsp:txXfrm>
        <a:off x="6654732" y="2522572"/>
        <a:ext cx="927584" cy="1051996"/>
      </dsp:txXfrm>
    </dsp:sp>
    <dsp:sp modelId="{0BD7B601-59B6-46E8-8B38-158076263B89}">
      <dsp:nvSpPr>
        <dsp:cNvPr id="0" name=""/>
        <dsp:cNvSpPr/>
      </dsp:nvSpPr>
      <dsp:spPr>
        <a:xfrm>
          <a:off x="6625874"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COMERCIAL</a:t>
          </a:r>
          <a:endParaRPr lang="es-ES" sz="500" kern="1200" dirty="0"/>
        </a:p>
      </dsp:txBody>
      <dsp:txXfrm>
        <a:off x="6640153" y="3754141"/>
        <a:ext cx="458973" cy="1081154"/>
      </dsp:txXfrm>
    </dsp:sp>
    <dsp:sp modelId="{B223224F-DAD3-4446-93CA-5450CB2E5719}">
      <dsp:nvSpPr>
        <dsp:cNvPr id="0" name=""/>
        <dsp:cNvSpPr/>
      </dsp:nvSpPr>
      <dsp:spPr>
        <a:xfrm>
          <a:off x="7123643"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LIBRE</a:t>
          </a:r>
          <a:endParaRPr lang="es-ES" sz="500" kern="1200" dirty="0"/>
        </a:p>
      </dsp:txBody>
      <dsp:txXfrm>
        <a:off x="7137922" y="3754141"/>
        <a:ext cx="458973" cy="1081154"/>
      </dsp:txXfrm>
    </dsp:sp>
    <dsp:sp modelId="{72B70FAC-6A09-4FF4-A06C-8E39C6B6D03D}">
      <dsp:nvSpPr>
        <dsp:cNvPr id="0" name=""/>
        <dsp:cNvSpPr/>
      </dsp:nvSpPr>
      <dsp:spPr>
        <a:xfrm>
          <a:off x="7631651" y="2493714"/>
          <a:ext cx="985300"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SEGÚN SU FUNCIÓN</a:t>
          </a:r>
          <a:endParaRPr lang="es-ES" sz="600" kern="1200" dirty="0"/>
        </a:p>
      </dsp:txBody>
      <dsp:txXfrm>
        <a:off x="7660509" y="2522572"/>
        <a:ext cx="927584" cy="1051996"/>
      </dsp:txXfrm>
    </dsp:sp>
    <dsp:sp modelId="{DAEC4635-20AA-4EE8-919D-6C27A8912589}">
      <dsp:nvSpPr>
        <dsp:cNvPr id="0" name=""/>
        <dsp:cNvSpPr/>
      </dsp:nvSpPr>
      <dsp:spPr>
        <a:xfrm>
          <a:off x="7631651"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SERVIDOR</a:t>
          </a:r>
          <a:endParaRPr lang="es-ES" sz="500" kern="1200" dirty="0"/>
        </a:p>
      </dsp:txBody>
      <dsp:txXfrm>
        <a:off x="7645930" y="3754141"/>
        <a:ext cx="458973" cy="1081154"/>
      </dsp:txXfrm>
    </dsp:sp>
    <dsp:sp modelId="{DF2E5038-6548-49EB-9B9C-A004F7781798}">
      <dsp:nvSpPr>
        <dsp:cNvPr id="0" name=""/>
        <dsp:cNvSpPr/>
      </dsp:nvSpPr>
      <dsp:spPr>
        <a:xfrm>
          <a:off x="8129420"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ESTACIÓN DE TRABAJO</a:t>
          </a:r>
          <a:endParaRPr lang="es-ES" sz="500" kern="1200" dirty="0"/>
        </a:p>
      </dsp:txBody>
      <dsp:txXfrm>
        <a:off x="8143699" y="3754141"/>
        <a:ext cx="458973" cy="1081154"/>
      </dsp:txXfrm>
    </dsp:sp>
    <dsp:sp modelId="{B77098F3-0FFA-4DE0-A340-3A5ED70709FE}">
      <dsp:nvSpPr>
        <dsp:cNvPr id="0" name=""/>
        <dsp:cNvSpPr/>
      </dsp:nvSpPr>
      <dsp:spPr>
        <a:xfrm>
          <a:off x="8657904" y="1247566"/>
          <a:ext cx="1991077" cy="1109712"/>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POR SU MEDIO FÍSICO</a:t>
          </a:r>
          <a:endParaRPr lang="es-ES" sz="1500" kern="1200" dirty="0"/>
        </a:p>
      </dsp:txBody>
      <dsp:txXfrm>
        <a:off x="8690406" y="1280068"/>
        <a:ext cx="1926073" cy="1044708"/>
      </dsp:txXfrm>
    </dsp:sp>
    <dsp:sp modelId="{23F5EB20-BBEF-47BE-AE08-F76F8558FAE0}">
      <dsp:nvSpPr>
        <dsp:cNvPr id="0" name=""/>
        <dsp:cNvSpPr/>
      </dsp:nvSpPr>
      <dsp:spPr>
        <a:xfrm>
          <a:off x="8657904" y="2493714"/>
          <a:ext cx="985300"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DONDE RESIDEN</a:t>
          </a:r>
          <a:endParaRPr lang="es-ES" sz="600" kern="1200" dirty="0"/>
        </a:p>
      </dsp:txBody>
      <dsp:txXfrm>
        <a:off x="8686762" y="2522572"/>
        <a:ext cx="927584" cy="1051996"/>
      </dsp:txXfrm>
    </dsp:sp>
    <dsp:sp modelId="{20E8F959-9D04-488C-A4A3-4D6CD2C9C6A6}">
      <dsp:nvSpPr>
        <dsp:cNvPr id="0" name=""/>
        <dsp:cNvSpPr/>
      </dsp:nvSpPr>
      <dsp:spPr>
        <a:xfrm>
          <a:off x="8657904"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DE PC</a:t>
          </a:r>
          <a:endParaRPr lang="es-ES" sz="500" kern="1200" dirty="0"/>
        </a:p>
      </dsp:txBody>
      <dsp:txXfrm>
        <a:off x="8672183" y="3754141"/>
        <a:ext cx="458973" cy="1081154"/>
      </dsp:txXfrm>
    </dsp:sp>
    <dsp:sp modelId="{A039AC06-C2A9-4A70-9DDA-069B96075DA9}">
      <dsp:nvSpPr>
        <dsp:cNvPr id="0" name=""/>
        <dsp:cNvSpPr/>
      </dsp:nvSpPr>
      <dsp:spPr>
        <a:xfrm>
          <a:off x="9155673"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MÓVIL</a:t>
          </a:r>
          <a:endParaRPr lang="es-ES" sz="500" kern="1200" dirty="0"/>
        </a:p>
      </dsp:txBody>
      <dsp:txXfrm>
        <a:off x="9169952" y="3754141"/>
        <a:ext cx="458973" cy="1081154"/>
      </dsp:txXfrm>
    </dsp:sp>
    <dsp:sp modelId="{B08279EC-E011-491D-A214-933F4A9F8948}">
      <dsp:nvSpPr>
        <dsp:cNvPr id="0" name=""/>
        <dsp:cNvSpPr/>
      </dsp:nvSpPr>
      <dsp:spPr>
        <a:xfrm>
          <a:off x="9663681" y="2493714"/>
          <a:ext cx="985300" cy="110971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s-ES" sz="600" kern="1200" dirty="0" smtClean="0"/>
            <a:t>POR SU MEDIO DE INSTALACIÓN</a:t>
          </a:r>
          <a:endParaRPr lang="es-ES" sz="600" kern="1200" dirty="0"/>
        </a:p>
      </dsp:txBody>
      <dsp:txXfrm>
        <a:off x="9692539" y="2522572"/>
        <a:ext cx="927584" cy="1051996"/>
      </dsp:txXfrm>
    </dsp:sp>
    <dsp:sp modelId="{5385C997-F4A3-4285-B893-935A746ECCBA}">
      <dsp:nvSpPr>
        <dsp:cNvPr id="0" name=""/>
        <dsp:cNvSpPr/>
      </dsp:nvSpPr>
      <dsp:spPr>
        <a:xfrm>
          <a:off x="9663681"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LIVE</a:t>
          </a:r>
          <a:endParaRPr lang="es-ES" sz="500" kern="1200" dirty="0"/>
        </a:p>
      </dsp:txBody>
      <dsp:txXfrm>
        <a:off x="9677960" y="3754141"/>
        <a:ext cx="458973" cy="1081154"/>
      </dsp:txXfrm>
    </dsp:sp>
    <dsp:sp modelId="{6338B8E3-6343-43AA-A0CB-321D19128CEF}">
      <dsp:nvSpPr>
        <dsp:cNvPr id="0" name=""/>
        <dsp:cNvSpPr/>
      </dsp:nvSpPr>
      <dsp:spPr>
        <a:xfrm>
          <a:off x="10161450" y="3739862"/>
          <a:ext cx="487531" cy="1109712"/>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s-ES" sz="500" kern="1200" dirty="0" smtClean="0"/>
            <a:t>MEDIO FIJO</a:t>
          </a:r>
          <a:endParaRPr lang="es-ES" sz="500" kern="1200" dirty="0"/>
        </a:p>
      </dsp:txBody>
      <dsp:txXfrm>
        <a:off x="10175729" y="3754141"/>
        <a:ext cx="458973" cy="10811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xmlns="" id="{254265FD-4E3F-4008-BF0D-92438DDF38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xmlns="" id="{7411FABC-D2A4-4DDD-AE15-415703DDD3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6F59873-CF9B-4E8C-B760-A9485E62928F}" type="datetime1">
              <a:rPr lang="es-ES" smtClean="0"/>
              <a:t>01/08/2020</a:t>
            </a:fld>
            <a:endParaRPr lang="es-ES"/>
          </a:p>
        </p:txBody>
      </p:sp>
      <p:sp>
        <p:nvSpPr>
          <p:cNvPr id="4" name="Marcador de pie de página 3">
            <a:extLst>
              <a:ext uri="{FF2B5EF4-FFF2-40B4-BE49-F238E27FC236}">
                <a16:creationId xmlns:a16="http://schemas.microsoft.com/office/drawing/2014/main" xmlns="" id="{27EBBAB0-AE2E-4EA6-BE3D-A8C4DA4007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xmlns="" id="{A31D462F-4914-49FC-A851-7FFFE9D6E8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3422B72-BD1C-4F41-B10E-CA0BEB17901E}" type="slidenum">
              <a:rPr lang="es-ES" smtClean="0"/>
              <a:t>‹Nº›</a:t>
            </a:fld>
            <a:endParaRPr lang="es-ES"/>
          </a:p>
        </p:txBody>
      </p:sp>
    </p:spTree>
    <p:extLst>
      <p:ext uri="{BB962C8B-B14F-4D97-AF65-F5344CB8AC3E}">
        <p14:creationId xmlns:p14="http://schemas.microsoft.com/office/powerpoint/2010/main" val="35319076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7470219-9C42-4627-B646-B2DE64148742}" type="datetime1">
              <a:rPr lang="es-ES" noProof="0" smtClean="0"/>
              <a:t>01/08/2020</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A3BE989-76B8-4F13-9267-01FDA45C437A}" type="slidenum">
              <a:rPr lang="es-ES" noProof="0" smtClean="0"/>
              <a:t>‹Nº›</a:t>
            </a:fld>
            <a:endParaRPr lang="es-ES" noProof="0"/>
          </a:p>
        </p:txBody>
      </p:sp>
    </p:spTree>
    <p:extLst>
      <p:ext uri="{BB962C8B-B14F-4D97-AF65-F5344CB8AC3E}">
        <p14:creationId xmlns:p14="http://schemas.microsoft.com/office/powerpoint/2010/main" val="31697300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AA3BE989-76B8-4F13-9267-01FDA45C437A}" type="slidenum">
              <a:rPr lang="es-ES" smtClean="0"/>
              <a:t>1</a:t>
            </a:fld>
            <a:endParaRPr lang="es-ES" dirty="0"/>
          </a:p>
        </p:txBody>
      </p:sp>
    </p:spTree>
    <p:extLst>
      <p:ext uri="{BB962C8B-B14F-4D97-AF65-F5344CB8AC3E}">
        <p14:creationId xmlns:p14="http://schemas.microsoft.com/office/powerpoint/2010/main" val="1417096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AA3BE989-76B8-4F13-9267-01FDA45C437A}" type="slidenum">
              <a:rPr lang="es-ES" smtClean="0"/>
              <a:t>11</a:t>
            </a:fld>
            <a:endParaRPr lang="es-ES"/>
          </a:p>
        </p:txBody>
      </p:sp>
    </p:spTree>
    <p:extLst>
      <p:ext uri="{BB962C8B-B14F-4D97-AF65-F5344CB8AC3E}">
        <p14:creationId xmlns:p14="http://schemas.microsoft.com/office/powerpoint/2010/main" val="474552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AA3BE989-76B8-4F13-9267-01FDA45C437A}" type="slidenum">
              <a:rPr lang="es-ES" smtClean="0"/>
              <a:t>12</a:t>
            </a:fld>
            <a:endParaRPr lang="es-ES"/>
          </a:p>
        </p:txBody>
      </p:sp>
    </p:spTree>
    <p:extLst>
      <p:ext uri="{BB962C8B-B14F-4D97-AF65-F5344CB8AC3E}">
        <p14:creationId xmlns:p14="http://schemas.microsoft.com/office/powerpoint/2010/main" val="159019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10"/>
          </p:nvPr>
        </p:nvSpPr>
        <p:spPr/>
        <p:txBody>
          <a:bodyPr rtlCol="0"/>
          <a:lstStyle/>
          <a:p>
            <a:pPr rtl="0"/>
            <a:fld id="{AA3BE989-76B8-4F13-9267-01FDA45C437A}" type="slidenum">
              <a:rPr lang="es-ES" smtClean="0"/>
              <a:t>13</a:t>
            </a:fld>
            <a:endParaRPr lang="es-ES"/>
          </a:p>
        </p:txBody>
      </p:sp>
    </p:spTree>
    <p:extLst>
      <p:ext uri="{BB962C8B-B14F-4D97-AF65-F5344CB8AC3E}">
        <p14:creationId xmlns:p14="http://schemas.microsoft.com/office/powerpoint/2010/main" val="2298582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10"/>
          </p:nvPr>
        </p:nvSpPr>
        <p:spPr/>
        <p:txBody>
          <a:bodyPr rtlCol="0"/>
          <a:lstStyle/>
          <a:p>
            <a:pPr rtl="0"/>
            <a:fld id="{AA3BE989-76B8-4F13-9267-01FDA45C437A}" type="slidenum">
              <a:rPr lang="es-ES" smtClean="0"/>
              <a:t>14</a:t>
            </a:fld>
            <a:endParaRPr lang="es-ES"/>
          </a:p>
        </p:txBody>
      </p:sp>
    </p:spTree>
    <p:extLst>
      <p:ext uri="{BB962C8B-B14F-4D97-AF65-F5344CB8AC3E}">
        <p14:creationId xmlns:p14="http://schemas.microsoft.com/office/powerpoint/2010/main" val="322429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10"/>
          </p:nvPr>
        </p:nvSpPr>
        <p:spPr/>
        <p:txBody>
          <a:bodyPr rtlCol="0"/>
          <a:lstStyle/>
          <a:p>
            <a:pPr rtl="0"/>
            <a:fld id="{AA3BE989-76B8-4F13-9267-01FDA45C437A}" type="slidenum">
              <a:rPr lang="es-ES" smtClean="0"/>
              <a:t>21</a:t>
            </a:fld>
            <a:endParaRPr lang="es-ES"/>
          </a:p>
        </p:txBody>
      </p:sp>
    </p:spTree>
    <p:extLst>
      <p:ext uri="{BB962C8B-B14F-4D97-AF65-F5344CB8AC3E}">
        <p14:creationId xmlns:p14="http://schemas.microsoft.com/office/powerpoint/2010/main" val="201135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AA3BE989-76B8-4F13-9267-01FDA45C437A}" type="slidenum">
              <a:rPr lang="es-ES" smtClean="0"/>
              <a:t>25</a:t>
            </a:fld>
            <a:endParaRPr lang="es-ES"/>
          </a:p>
        </p:txBody>
      </p:sp>
    </p:spTree>
    <p:extLst>
      <p:ext uri="{BB962C8B-B14F-4D97-AF65-F5344CB8AC3E}">
        <p14:creationId xmlns:p14="http://schemas.microsoft.com/office/powerpoint/2010/main" val="1583410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AA3BE989-76B8-4F13-9267-01FDA45C437A}" type="slidenum">
              <a:rPr lang="es-ES" smtClean="0"/>
              <a:t>34</a:t>
            </a:fld>
            <a:endParaRPr lang="es-ES"/>
          </a:p>
        </p:txBody>
      </p:sp>
    </p:spTree>
    <p:extLst>
      <p:ext uri="{BB962C8B-B14F-4D97-AF65-F5344CB8AC3E}">
        <p14:creationId xmlns:p14="http://schemas.microsoft.com/office/powerpoint/2010/main" val="2764644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DC42BF-F81E-4B7E-ADF0-01B21B90EE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862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B4477-B615-4A18-9059-036285F19EEE}"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794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CE01ACB-6728-4697-8A8C-DBC279C8C03F}"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D375FE24-3186-4B5C-BBB5-E24988795747}" type="slidenum">
              <a:rPr lang="es-MX"/>
              <a:pPr/>
              <a:t>63</a:t>
            </a:fld>
            <a:endParaRPr lang="es-MX"/>
          </a:p>
        </p:txBody>
      </p:sp>
      <p:sp>
        <p:nvSpPr>
          <p:cNvPr id="713730" name="Rectangle 2"/>
          <p:cNvSpPr>
            <a:spLocks noGrp="1" noRot="1" noChangeAspect="1" noChangeArrowheads="1" noTextEdit="1"/>
          </p:cNvSpPr>
          <p:nvPr>
            <p:ph type="sldImg"/>
          </p:nvPr>
        </p:nvSpPr>
        <p:spPr>
          <a:ln/>
        </p:spPr>
      </p:sp>
      <p:sp>
        <p:nvSpPr>
          <p:cNvPr id="713731"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2303768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AA3BE989-76B8-4F13-9267-01FDA45C437A}" type="slidenum">
              <a:rPr lang="es-ES" smtClean="0"/>
              <a:t>2</a:t>
            </a:fld>
            <a:endParaRPr lang="es-ES" dirty="0"/>
          </a:p>
        </p:txBody>
      </p:sp>
    </p:spTree>
    <p:extLst>
      <p:ext uri="{BB962C8B-B14F-4D97-AF65-F5344CB8AC3E}">
        <p14:creationId xmlns:p14="http://schemas.microsoft.com/office/powerpoint/2010/main" val="2353108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F0A36B8-230F-4C80-B233-2E783CCFA19A}"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C0283630-3176-4E74-8744-8BC61191BB00}" type="slidenum">
              <a:rPr lang="es-MX"/>
              <a:pPr/>
              <a:t>64</a:t>
            </a:fld>
            <a:endParaRPr lang="es-MX"/>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2206813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E0B63219-72BB-4C7B-A341-1C73BBAD10AF}"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C42C9C0B-F650-45DF-B70B-B6CC5A79A739}" type="slidenum">
              <a:rPr lang="es-MX"/>
              <a:pPr/>
              <a:t>65</a:t>
            </a:fld>
            <a:endParaRPr lang="es-MX"/>
          </a:p>
        </p:txBody>
      </p:sp>
      <p:sp>
        <p:nvSpPr>
          <p:cNvPr id="762882" name="Rectangle 2"/>
          <p:cNvSpPr>
            <a:spLocks noGrp="1" noRot="1" noChangeAspect="1" noChangeArrowheads="1" noTextEdit="1"/>
          </p:cNvSpPr>
          <p:nvPr>
            <p:ph type="sldImg"/>
          </p:nvPr>
        </p:nvSpPr>
        <p:spPr>
          <a:ln/>
        </p:spPr>
      </p:sp>
      <p:sp>
        <p:nvSpPr>
          <p:cNvPr id="762883"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223150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2ADCB50F-0AD1-4AB7-8A24-7CCA00A242C9}"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6DF372D8-6AFF-48A7-8C72-FDFE89DDE292}" type="slidenum">
              <a:rPr lang="es-MX"/>
              <a:pPr/>
              <a:t>66</a:t>
            </a:fld>
            <a:endParaRPr lang="es-MX"/>
          </a:p>
        </p:txBody>
      </p:sp>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106292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2AE47BBB-B763-4205-B1DC-E8A2288561F1}"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8B356F88-C2CA-483F-B17F-3174A638753F}" type="slidenum">
              <a:rPr lang="es-MX"/>
              <a:pPr/>
              <a:t>68</a:t>
            </a:fld>
            <a:endParaRPr lang="es-MX"/>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3259689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795C08AD-DBBB-459A-AD74-80FAC718D755}" type="slidenum">
              <a:rPr lang="en-US" smtClean="0"/>
              <a:pPr/>
              <a:t>69</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s-MX"/>
          </a:p>
        </p:txBody>
      </p:sp>
    </p:spTree>
    <p:extLst>
      <p:ext uri="{BB962C8B-B14F-4D97-AF65-F5344CB8AC3E}">
        <p14:creationId xmlns:p14="http://schemas.microsoft.com/office/powerpoint/2010/main" val="2800309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AA3BE989-76B8-4F13-9267-01FDA45C437A}" type="slidenum">
              <a:rPr lang="es-ES" smtClean="0"/>
              <a:t>76</a:t>
            </a:fld>
            <a:endParaRPr lang="es-ES"/>
          </a:p>
        </p:txBody>
      </p:sp>
    </p:spTree>
    <p:extLst>
      <p:ext uri="{BB962C8B-B14F-4D97-AF65-F5344CB8AC3E}">
        <p14:creationId xmlns:p14="http://schemas.microsoft.com/office/powerpoint/2010/main" val="531839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795C08AD-DBBB-459A-AD74-80FAC718D755}" type="slidenum">
              <a:rPr lang="en-US" smtClean="0"/>
              <a:pPr/>
              <a:t>79</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s-MX"/>
          </a:p>
        </p:txBody>
      </p:sp>
    </p:spTree>
    <p:extLst>
      <p:ext uri="{BB962C8B-B14F-4D97-AF65-F5344CB8AC3E}">
        <p14:creationId xmlns:p14="http://schemas.microsoft.com/office/powerpoint/2010/main" val="3813935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F5FF31E8-DE80-4E39-A2F6-E236CCAD38F2}"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7746D335-FB01-4A88-8766-B2C5543D096D}" type="slidenum">
              <a:rPr lang="es-MX"/>
              <a:pPr/>
              <a:t>82</a:t>
            </a:fld>
            <a:endParaRPr lang="es-MX"/>
          </a:p>
        </p:txBody>
      </p:sp>
      <p:sp>
        <p:nvSpPr>
          <p:cNvPr id="771074" name="Rectangle 2"/>
          <p:cNvSpPr>
            <a:spLocks noGrp="1" noRot="1" noChangeAspect="1" noChangeArrowheads="1" noTextEdit="1"/>
          </p:cNvSpPr>
          <p:nvPr>
            <p:ph type="sldImg"/>
          </p:nvPr>
        </p:nvSpPr>
        <p:spPr>
          <a:ln/>
        </p:spPr>
      </p:sp>
      <p:sp>
        <p:nvSpPr>
          <p:cNvPr id="771075"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2263780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77A1E005-F487-4AE9-AF1E-A6A5610893D3}"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D5BD87A3-A0D0-495D-A1BA-A69AEF1C1C4B}" type="slidenum">
              <a:rPr lang="es-MX"/>
              <a:pPr/>
              <a:t>83</a:t>
            </a:fld>
            <a:endParaRPr lang="es-MX"/>
          </a:p>
        </p:txBody>
      </p:sp>
      <p:sp>
        <p:nvSpPr>
          <p:cNvPr id="780290" name="Rectangle 2"/>
          <p:cNvSpPr>
            <a:spLocks noGrp="1" noRot="1" noChangeAspect="1" noChangeArrowheads="1" noTextEdit="1"/>
          </p:cNvSpPr>
          <p:nvPr>
            <p:ph type="sldImg"/>
          </p:nvPr>
        </p:nvSpPr>
        <p:spPr>
          <a:ln/>
        </p:spPr>
      </p:sp>
      <p:sp>
        <p:nvSpPr>
          <p:cNvPr id="780291"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458728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7DD230BA-22E8-4E08-A255-53EBDA034BD3}"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3A90E277-6B09-4353-B593-2DFC3057D595}" type="slidenum">
              <a:rPr lang="es-MX"/>
              <a:pPr/>
              <a:t>84</a:t>
            </a:fld>
            <a:endParaRPr lang="es-MX"/>
          </a:p>
        </p:txBody>
      </p:sp>
      <p:sp>
        <p:nvSpPr>
          <p:cNvPr id="781314" name="Rectangle 2"/>
          <p:cNvSpPr>
            <a:spLocks noGrp="1" noRot="1" noChangeAspect="1" noChangeArrowheads="1" noTextEdit="1"/>
          </p:cNvSpPr>
          <p:nvPr>
            <p:ph type="sldImg"/>
          </p:nvPr>
        </p:nvSpPr>
        <p:spPr>
          <a:ln/>
        </p:spPr>
      </p:sp>
      <p:sp>
        <p:nvSpPr>
          <p:cNvPr id="781315"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302436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AA3BE989-76B8-4F13-9267-01FDA45C437A}" type="slidenum">
              <a:rPr lang="es-ES" smtClean="0"/>
              <a:t>3</a:t>
            </a:fld>
            <a:endParaRPr lang="es-ES" dirty="0"/>
          </a:p>
        </p:txBody>
      </p:sp>
    </p:spTree>
    <p:extLst>
      <p:ext uri="{BB962C8B-B14F-4D97-AF65-F5344CB8AC3E}">
        <p14:creationId xmlns:p14="http://schemas.microsoft.com/office/powerpoint/2010/main" val="1744464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38C7FF1-0050-4482-9F99-CD45B3579679}"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DE4AD768-3A53-40BF-A821-AAFE13F088BD}" type="slidenum">
              <a:rPr lang="es-MX"/>
              <a:pPr/>
              <a:t>85</a:t>
            </a:fld>
            <a:endParaRPr lang="es-MX"/>
          </a:p>
        </p:txBody>
      </p:sp>
      <p:sp>
        <p:nvSpPr>
          <p:cNvPr id="782338" name="Rectangle 2"/>
          <p:cNvSpPr>
            <a:spLocks noGrp="1" noRot="1" noChangeAspect="1" noChangeArrowheads="1" noTextEdit="1"/>
          </p:cNvSpPr>
          <p:nvPr>
            <p:ph type="sldImg"/>
          </p:nvPr>
        </p:nvSpPr>
        <p:spPr>
          <a:ln/>
        </p:spPr>
      </p:sp>
      <p:sp>
        <p:nvSpPr>
          <p:cNvPr id="782339"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4234886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0EEB61A2-9546-49B1-92A2-E86202D80FA5}"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F7C76752-F849-4B77-870B-7729C15B9DB5}" type="slidenum">
              <a:rPr lang="es-MX"/>
              <a:pPr/>
              <a:t>86</a:t>
            </a:fld>
            <a:endParaRPr lang="es-MX"/>
          </a:p>
        </p:txBody>
      </p:sp>
      <p:sp>
        <p:nvSpPr>
          <p:cNvPr id="783362" name="Rectangle 2"/>
          <p:cNvSpPr>
            <a:spLocks noGrp="1" noRot="1" noChangeAspect="1" noChangeArrowheads="1" noTextEdit="1"/>
          </p:cNvSpPr>
          <p:nvPr>
            <p:ph type="sldImg"/>
          </p:nvPr>
        </p:nvSpPr>
        <p:spPr>
          <a:ln/>
        </p:spPr>
      </p:sp>
      <p:sp>
        <p:nvSpPr>
          <p:cNvPr id="783363"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1248752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2AC2621-5454-42C0-838F-B6CE124BC70E}"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47152738-AFBC-4328-86B4-0133B75FB89C}" type="slidenum">
              <a:rPr lang="es-MX"/>
              <a:pPr/>
              <a:t>88</a:t>
            </a:fld>
            <a:endParaRPr lang="es-MX"/>
          </a:p>
        </p:txBody>
      </p:sp>
      <p:sp>
        <p:nvSpPr>
          <p:cNvPr id="801794" name="Rectangle 2"/>
          <p:cNvSpPr>
            <a:spLocks noGrp="1" noRot="1" noChangeAspect="1" noChangeArrowheads="1" noTextEdit="1"/>
          </p:cNvSpPr>
          <p:nvPr>
            <p:ph type="sldImg"/>
          </p:nvPr>
        </p:nvSpPr>
        <p:spPr>
          <a:ln/>
        </p:spPr>
      </p:sp>
      <p:sp>
        <p:nvSpPr>
          <p:cNvPr id="801795"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1678432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578F9CCB-7AD2-446F-A3B8-16054D0B237A}"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128AD846-31AC-44AB-94D0-507CA9793B68}" type="slidenum">
              <a:rPr lang="es-MX"/>
              <a:pPr/>
              <a:t>89</a:t>
            </a:fld>
            <a:endParaRPr lang="es-MX"/>
          </a:p>
        </p:txBody>
      </p:sp>
      <p:sp>
        <p:nvSpPr>
          <p:cNvPr id="803842" name="Rectangle 2"/>
          <p:cNvSpPr>
            <a:spLocks noGrp="1" noRot="1" noChangeAspect="1" noChangeArrowheads="1" noTextEdit="1"/>
          </p:cNvSpPr>
          <p:nvPr>
            <p:ph type="sldImg"/>
          </p:nvPr>
        </p:nvSpPr>
        <p:spPr>
          <a:ln/>
        </p:spPr>
      </p:sp>
      <p:sp>
        <p:nvSpPr>
          <p:cNvPr id="803843"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268338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D4544563-C10A-4D14-96ED-C830E319C352}"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A5385B0A-1A2A-4827-B7B5-55E8DC84BC4F}" type="slidenum">
              <a:rPr lang="es-MX"/>
              <a:pPr/>
              <a:t>90</a:t>
            </a:fld>
            <a:endParaRPr lang="es-MX"/>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3537726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DAB6A3AB-7BA0-4432-9721-25B857324AA0}"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E44B2D90-94AF-4252-B995-D3BAB269D061}" type="slidenum">
              <a:rPr lang="es-MX"/>
              <a:pPr/>
              <a:t>91</a:t>
            </a:fld>
            <a:endParaRPr lang="es-MX"/>
          </a:p>
        </p:txBody>
      </p:sp>
      <p:sp>
        <p:nvSpPr>
          <p:cNvPr id="805890" name="Rectangle 2"/>
          <p:cNvSpPr>
            <a:spLocks noGrp="1" noRot="1" noChangeAspect="1" noChangeArrowheads="1" noTextEdit="1"/>
          </p:cNvSpPr>
          <p:nvPr>
            <p:ph type="sldImg"/>
          </p:nvPr>
        </p:nvSpPr>
        <p:spPr>
          <a:ln/>
        </p:spPr>
      </p:sp>
      <p:sp>
        <p:nvSpPr>
          <p:cNvPr id="805891"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273726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A302318-118D-42BE-9E09-7058FB189AF4}"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E0DEA42B-D079-4F91-8402-6E126C4485D1}" type="slidenum">
              <a:rPr lang="es-MX"/>
              <a:pPr/>
              <a:t>92</a:t>
            </a:fld>
            <a:endParaRPr lang="es-MX"/>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3790424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4A55F1A3-14E5-43E4-8FE4-66DF70623DCE}"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494D986C-6ABC-4799-BA3F-BC140E4C0F55}" type="slidenum">
              <a:rPr lang="es-MX"/>
              <a:pPr/>
              <a:t>94</a:t>
            </a:fld>
            <a:endParaRPr lang="es-MX"/>
          </a:p>
        </p:txBody>
      </p:sp>
      <p:sp>
        <p:nvSpPr>
          <p:cNvPr id="785410" name="Rectangle 2"/>
          <p:cNvSpPr>
            <a:spLocks noGrp="1" noRot="1" noChangeAspect="1" noChangeArrowheads="1" noTextEdit="1"/>
          </p:cNvSpPr>
          <p:nvPr>
            <p:ph type="sldImg"/>
          </p:nvPr>
        </p:nvSpPr>
        <p:spPr>
          <a:ln/>
        </p:spPr>
      </p:sp>
      <p:sp>
        <p:nvSpPr>
          <p:cNvPr id="785411"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379228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22E19144-EC01-45F6-AA07-477CA77306B9}" type="datetime1">
              <a:rPr lang="es-MX"/>
              <a:pPr/>
              <a:t>01/08/2020</a:t>
            </a:fld>
            <a:endParaRPr lang="es-MX"/>
          </a:p>
        </p:txBody>
      </p:sp>
      <p:sp>
        <p:nvSpPr>
          <p:cNvPr id="7" name="Rectangle 7"/>
          <p:cNvSpPr>
            <a:spLocks noGrp="1" noChangeArrowheads="1"/>
          </p:cNvSpPr>
          <p:nvPr>
            <p:ph type="sldNum" sz="quarter" idx="5"/>
          </p:nvPr>
        </p:nvSpPr>
        <p:spPr>
          <a:ln/>
        </p:spPr>
        <p:txBody>
          <a:bodyPr/>
          <a:lstStyle/>
          <a:p>
            <a:fld id="{6225FE26-E9B9-42B1-9B49-A25871BA1FEB}" type="slidenum">
              <a:rPr lang="es-MX"/>
              <a:pPr/>
              <a:t>95</a:t>
            </a:fld>
            <a:endParaRPr lang="es-MX"/>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3257286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795C08AD-DBBB-459A-AD74-80FAC718D755}" type="slidenum">
              <a:rPr lang="en-US" smtClean="0"/>
              <a:pPr/>
              <a:t>96</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s-MX"/>
          </a:p>
        </p:txBody>
      </p:sp>
    </p:spTree>
    <p:extLst>
      <p:ext uri="{BB962C8B-B14F-4D97-AF65-F5344CB8AC3E}">
        <p14:creationId xmlns:p14="http://schemas.microsoft.com/office/powerpoint/2010/main" val="326122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AA3BE989-76B8-4F13-9267-01FDA45C437A}" type="slidenum">
              <a:rPr lang="es-ES" smtClean="0"/>
              <a:t>4</a:t>
            </a:fld>
            <a:endParaRPr lang="es-ES" dirty="0"/>
          </a:p>
        </p:txBody>
      </p:sp>
    </p:spTree>
    <p:extLst>
      <p:ext uri="{BB962C8B-B14F-4D97-AF65-F5344CB8AC3E}">
        <p14:creationId xmlns:p14="http://schemas.microsoft.com/office/powerpoint/2010/main" val="42763648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795C08AD-DBBB-459A-AD74-80FAC718D755}" type="slidenum">
              <a:rPr lang="en-US" smtClean="0"/>
              <a:pPr/>
              <a:t>100</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s-MX"/>
          </a:p>
        </p:txBody>
      </p:sp>
    </p:spTree>
    <p:extLst>
      <p:ext uri="{BB962C8B-B14F-4D97-AF65-F5344CB8AC3E}">
        <p14:creationId xmlns:p14="http://schemas.microsoft.com/office/powerpoint/2010/main" val="1611742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AA3BE989-76B8-4F13-9267-01FDA45C437A}" type="slidenum">
              <a:rPr lang="es-ES" smtClean="0"/>
              <a:t>5</a:t>
            </a:fld>
            <a:endParaRPr lang="es-ES"/>
          </a:p>
        </p:txBody>
      </p:sp>
    </p:spTree>
    <p:extLst>
      <p:ext uri="{BB962C8B-B14F-4D97-AF65-F5344CB8AC3E}">
        <p14:creationId xmlns:p14="http://schemas.microsoft.com/office/powerpoint/2010/main" val="1148946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10"/>
          </p:nvPr>
        </p:nvSpPr>
        <p:spPr/>
        <p:txBody>
          <a:bodyPr rtlCol="0"/>
          <a:lstStyle/>
          <a:p>
            <a:pPr rtl="0"/>
            <a:fld id="{AA3BE989-76B8-4F13-9267-01FDA45C437A}" type="slidenum">
              <a:rPr lang="es-ES" smtClean="0"/>
              <a:t>6</a:t>
            </a:fld>
            <a:endParaRPr lang="es-ES"/>
          </a:p>
        </p:txBody>
      </p:sp>
    </p:spTree>
    <p:extLst>
      <p:ext uri="{BB962C8B-B14F-4D97-AF65-F5344CB8AC3E}">
        <p14:creationId xmlns:p14="http://schemas.microsoft.com/office/powerpoint/2010/main" val="584035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AA3BE989-76B8-4F13-9267-01FDA45C437A}" type="slidenum">
              <a:rPr lang="es-ES" smtClean="0"/>
              <a:t>8</a:t>
            </a:fld>
            <a:endParaRPr lang="es-ES"/>
          </a:p>
        </p:txBody>
      </p:sp>
    </p:spTree>
    <p:extLst>
      <p:ext uri="{BB962C8B-B14F-4D97-AF65-F5344CB8AC3E}">
        <p14:creationId xmlns:p14="http://schemas.microsoft.com/office/powerpoint/2010/main" val="315203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AA3BE989-76B8-4F13-9267-01FDA45C437A}" type="slidenum">
              <a:rPr lang="es-ES" smtClean="0"/>
              <a:t>9</a:t>
            </a:fld>
            <a:endParaRPr lang="es-ES"/>
          </a:p>
        </p:txBody>
      </p:sp>
    </p:spTree>
    <p:extLst>
      <p:ext uri="{BB962C8B-B14F-4D97-AF65-F5344CB8AC3E}">
        <p14:creationId xmlns:p14="http://schemas.microsoft.com/office/powerpoint/2010/main" val="334286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AA3BE989-76B8-4F13-9267-01FDA45C437A}" type="slidenum">
              <a:rPr lang="es-ES" smtClean="0"/>
              <a:t>10</a:t>
            </a:fld>
            <a:endParaRPr lang="es-ES"/>
          </a:p>
        </p:txBody>
      </p:sp>
    </p:spTree>
    <p:extLst>
      <p:ext uri="{BB962C8B-B14F-4D97-AF65-F5344CB8AC3E}">
        <p14:creationId xmlns:p14="http://schemas.microsoft.com/office/powerpoint/2010/main" val="771297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portada">
    <p:spTree>
      <p:nvGrpSpPr>
        <p:cNvPr id="1" name=""/>
        <p:cNvGrpSpPr/>
        <p:nvPr/>
      </p:nvGrpSpPr>
      <p:grpSpPr>
        <a:xfrm>
          <a:off x="0" y="0"/>
          <a:ext cx="0" cy="0"/>
          <a:chOff x="0" y="0"/>
          <a:chExt cx="0" cy="0"/>
        </a:xfrm>
      </p:grpSpPr>
      <p:sp>
        <p:nvSpPr>
          <p:cNvPr id="12" name="Marcador de posición de imagen 13">
            <a:extLst>
              <a:ext uri="{FF2B5EF4-FFF2-40B4-BE49-F238E27FC236}">
                <a16:creationId xmlns:a16="http://schemas.microsoft.com/office/drawing/2014/main" xmlns="" id="{9FB41AE7-07AD-43D7-9418-6D32BE5E3192}"/>
              </a:ext>
            </a:extLst>
          </p:cNvPr>
          <p:cNvSpPr>
            <a:spLocks noGrp="1"/>
          </p:cNvSpPr>
          <p:nvPr>
            <p:ph type="pic" sz="quarter" idx="15"/>
          </p:nvPr>
        </p:nvSpPr>
        <p:spPr>
          <a:xfrm>
            <a:off x="-71015" y="0"/>
            <a:ext cx="12263015" cy="6858000"/>
          </a:xfrm>
          <a:solidFill>
            <a:schemeClr val="bg1">
              <a:lumMod val="50000"/>
            </a:schemeClr>
          </a:solidFill>
        </p:spPr>
        <p:txBody>
          <a:bodyPr rtlCol="0"/>
          <a:lstStyle/>
          <a:p>
            <a:pPr rtl="0"/>
            <a:r>
              <a:rPr lang="es-ES" noProof="0" smtClean="0"/>
              <a:t>Haga clic en el icono para agregar una imagen</a:t>
            </a:r>
            <a:endParaRPr lang="es-ES" noProof="0"/>
          </a:p>
        </p:txBody>
      </p:sp>
      <p:grpSp>
        <p:nvGrpSpPr>
          <p:cNvPr id="14" name="Grupo 13">
            <a:extLst>
              <a:ext uri="{FF2B5EF4-FFF2-40B4-BE49-F238E27FC236}">
                <a16:creationId xmlns:a16="http://schemas.microsoft.com/office/drawing/2014/main" xmlns="" id="{846D6A0C-E2C3-43CB-83D0-B5F6221079CA}"/>
              </a:ext>
            </a:extLst>
          </p:cNvPr>
          <p:cNvGrpSpPr/>
          <p:nvPr userDrawn="1"/>
        </p:nvGrpSpPr>
        <p:grpSpPr>
          <a:xfrm flipH="1">
            <a:off x="2076202" y="1374276"/>
            <a:ext cx="7324426" cy="3883523"/>
            <a:chOff x="252031" y="-22763"/>
            <a:chExt cx="7324426" cy="7269964"/>
          </a:xfrm>
        </p:grpSpPr>
        <p:sp>
          <p:nvSpPr>
            <p:cNvPr id="16" name="Rectángulo 15">
              <a:extLst>
                <a:ext uri="{FF2B5EF4-FFF2-40B4-BE49-F238E27FC236}">
                  <a16:creationId xmlns:a16="http://schemas.microsoft.com/office/drawing/2014/main" xmlns=""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Rectángulo 14">
              <a:extLst>
                <a:ext uri="{FF2B5EF4-FFF2-40B4-BE49-F238E27FC236}">
                  <a16:creationId xmlns:a16="http://schemas.microsoft.com/office/drawing/2014/main" xmlns=""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xmlns=""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sp>
        <p:nvSpPr>
          <p:cNvPr id="2" name="Título 1">
            <a:extLst>
              <a:ext uri="{FF2B5EF4-FFF2-40B4-BE49-F238E27FC236}">
                <a16:creationId xmlns:a16="http://schemas.microsoft.com/office/drawing/2014/main" xmlns="" id="{0DE73F1A-AAF0-4EB4-8DF0-C152BD93C69B}"/>
              </a:ext>
            </a:extLst>
          </p:cNvPr>
          <p:cNvSpPr>
            <a:spLocks noGrp="1"/>
          </p:cNvSpPr>
          <p:nvPr>
            <p:ph type="ctrTitle" hasCustomPrompt="1"/>
          </p:nvPr>
        </p:nvSpPr>
        <p:spPr>
          <a:xfrm>
            <a:off x="2791372" y="2238426"/>
            <a:ext cx="6609256" cy="1508126"/>
          </a:xfrm>
        </p:spPr>
        <p:txBody>
          <a:bodyPr rtlCol="0" anchor="b">
            <a:normAutofit/>
          </a:bodyPr>
          <a:lstStyle>
            <a:lvl1pPr algn="ctr">
              <a:defRPr sz="4400" b="1">
                <a:solidFill>
                  <a:schemeClr val="bg1"/>
                </a:solidFill>
                <a:latin typeface="+mj-lt"/>
              </a:defRPr>
            </a:lvl1pPr>
          </a:lstStyle>
          <a:p>
            <a:pPr rtl="0"/>
            <a:r>
              <a:rPr lang="es-ES" noProof="0"/>
              <a:t>Haga clic para editar </a:t>
            </a:r>
            <a:br>
              <a:rPr lang="es-ES" noProof="0"/>
            </a:br>
            <a:r>
              <a:rPr lang="es-ES" noProof="0"/>
              <a:t>el estilo de título del patrón</a:t>
            </a:r>
          </a:p>
        </p:txBody>
      </p:sp>
      <p:sp>
        <p:nvSpPr>
          <p:cNvPr id="3" name="Subtítulo 2">
            <a:extLst>
              <a:ext uri="{FF2B5EF4-FFF2-40B4-BE49-F238E27FC236}">
                <a16:creationId xmlns:a16="http://schemas.microsoft.com/office/drawing/2014/main" xmlns="" id="{A3075AE6-92D3-4205-B268-E1AD6C5901DE}"/>
              </a:ext>
            </a:extLst>
          </p:cNvPr>
          <p:cNvSpPr>
            <a:spLocks noGrp="1"/>
          </p:cNvSpPr>
          <p:nvPr>
            <p:ph type="subTitle" idx="1" hasCustomPrompt="1"/>
          </p:nvPr>
        </p:nvSpPr>
        <p:spPr>
          <a:xfrm>
            <a:off x="2791372" y="3838627"/>
            <a:ext cx="6609256" cy="450503"/>
          </a:xfrm>
        </p:spPr>
        <p:txBody>
          <a:bodyPr rtlCol="0"/>
          <a:lstStyle>
            <a:lvl1pPr marL="0" indent="0" algn="ctr">
              <a:buNone/>
              <a:defRPr sz="2400" spc="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Tree>
    <p:extLst>
      <p:ext uri="{BB962C8B-B14F-4D97-AF65-F5344CB8AC3E}">
        <p14:creationId xmlns:p14="http://schemas.microsoft.com/office/powerpoint/2010/main" val="377686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xmlns="" id="{846D6A0C-E2C3-43CB-83D0-B5F6221079CA}"/>
              </a:ext>
            </a:extLst>
          </p:cNvPr>
          <p:cNvGrpSpPr/>
          <p:nvPr userDrawn="1"/>
        </p:nvGrpSpPr>
        <p:grpSpPr>
          <a:xfrm flipH="1">
            <a:off x="2076202" y="1374276"/>
            <a:ext cx="7324426" cy="3883523"/>
            <a:chOff x="252031" y="-22763"/>
            <a:chExt cx="7324426" cy="7269964"/>
          </a:xfrm>
        </p:grpSpPr>
        <p:sp>
          <p:nvSpPr>
            <p:cNvPr id="16" name="Rectángulo 15">
              <a:extLst>
                <a:ext uri="{FF2B5EF4-FFF2-40B4-BE49-F238E27FC236}">
                  <a16:creationId xmlns:a16="http://schemas.microsoft.com/office/drawing/2014/main" xmlns=""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Rectángulo 14">
              <a:extLst>
                <a:ext uri="{FF2B5EF4-FFF2-40B4-BE49-F238E27FC236}">
                  <a16:creationId xmlns:a16="http://schemas.microsoft.com/office/drawing/2014/main" xmlns=""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Rectángulo 16">
              <a:extLst>
                <a:ext uri="{FF2B5EF4-FFF2-40B4-BE49-F238E27FC236}">
                  <a16:creationId xmlns:a16="http://schemas.microsoft.com/office/drawing/2014/main" xmlns=""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sp>
        <p:nvSpPr>
          <p:cNvPr id="2" name="Título 1">
            <a:extLst>
              <a:ext uri="{FF2B5EF4-FFF2-40B4-BE49-F238E27FC236}">
                <a16:creationId xmlns:a16="http://schemas.microsoft.com/office/drawing/2014/main" xmlns="" id="{0DE73F1A-AAF0-4EB4-8DF0-C152BD93C69B}"/>
              </a:ext>
            </a:extLst>
          </p:cNvPr>
          <p:cNvSpPr>
            <a:spLocks noGrp="1"/>
          </p:cNvSpPr>
          <p:nvPr>
            <p:ph type="ctrTitle" hasCustomPrompt="1"/>
          </p:nvPr>
        </p:nvSpPr>
        <p:spPr>
          <a:xfrm>
            <a:off x="2791372" y="2238426"/>
            <a:ext cx="6609256" cy="1508126"/>
          </a:xfrm>
        </p:spPr>
        <p:txBody>
          <a:bodyPr rtlCol="0" anchor="b">
            <a:normAutofit/>
          </a:bodyPr>
          <a:lstStyle>
            <a:lvl1pPr algn="ctr">
              <a:defRPr sz="4400" b="1">
                <a:solidFill>
                  <a:schemeClr val="bg1"/>
                </a:solidFill>
                <a:latin typeface="+mj-lt"/>
              </a:defRPr>
            </a:lvl1pPr>
          </a:lstStyle>
          <a:p>
            <a:pPr rtl="0"/>
            <a:r>
              <a:rPr lang="es-ES" noProof="0"/>
              <a:t>Haga clic para editar </a:t>
            </a:r>
            <a:br>
              <a:rPr lang="es-ES" noProof="0"/>
            </a:br>
            <a:r>
              <a:rPr lang="es-ES" noProof="0"/>
              <a:t>el estilo de título del patrón</a:t>
            </a:r>
          </a:p>
        </p:txBody>
      </p:sp>
      <p:sp>
        <p:nvSpPr>
          <p:cNvPr id="3" name="Subtítulo 2">
            <a:extLst>
              <a:ext uri="{FF2B5EF4-FFF2-40B4-BE49-F238E27FC236}">
                <a16:creationId xmlns:a16="http://schemas.microsoft.com/office/drawing/2014/main" xmlns="" id="{A3075AE6-92D3-4205-B268-E1AD6C5901DE}"/>
              </a:ext>
            </a:extLst>
          </p:cNvPr>
          <p:cNvSpPr>
            <a:spLocks noGrp="1"/>
          </p:cNvSpPr>
          <p:nvPr>
            <p:ph type="subTitle" idx="1"/>
          </p:nvPr>
        </p:nvSpPr>
        <p:spPr>
          <a:xfrm>
            <a:off x="2791372" y="3838627"/>
            <a:ext cx="6609256" cy="450503"/>
          </a:xfrm>
        </p:spPr>
        <p:txBody>
          <a:bodyPr rtlCol="0"/>
          <a:lstStyle>
            <a:lvl1pPr marL="0" indent="0" algn="ctr">
              <a:buNone/>
              <a:defRPr sz="2400" spc="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a:p>
        </p:txBody>
      </p:sp>
    </p:spTree>
    <p:extLst>
      <p:ext uri="{BB962C8B-B14F-4D97-AF65-F5344CB8AC3E}">
        <p14:creationId xmlns:p14="http://schemas.microsoft.com/office/powerpoint/2010/main" val="24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xmlns="" id="{7BF3BF7F-F094-497C-9310-2FE8B059E82B}"/>
              </a:ext>
            </a:extLst>
          </p:cNvPr>
          <p:cNvGrpSpPr/>
          <p:nvPr userDrawn="1"/>
        </p:nvGrpSpPr>
        <p:grpSpPr>
          <a:xfrm flipH="1" flipV="1">
            <a:off x="3581400" y="451189"/>
            <a:ext cx="5276606" cy="5768636"/>
            <a:chOff x="883522" y="408327"/>
            <a:chExt cx="5276606" cy="5768636"/>
          </a:xfrm>
        </p:grpSpPr>
        <p:sp>
          <p:nvSpPr>
            <p:cNvPr id="15" name="Rectángulo 14">
              <a:extLst>
                <a:ext uri="{FF2B5EF4-FFF2-40B4-BE49-F238E27FC236}">
                  <a16:creationId xmlns:a16="http://schemas.microsoft.com/office/drawing/2014/main" xmlns=""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pic>
          <p:nvPicPr>
            <p:cNvPr id="17" name="Gráfico 16">
              <a:extLst>
                <a:ext uri="{FF2B5EF4-FFF2-40B4-BE49-F238E27FC236}">
                  <a16:creationId xmlns:a16="http://schemas.microsoft.com/office/drawing/2014/main" xmlns="" id="{B2D9F108-8C30-4BEC-8122-BE26326444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6" name="Rectángulo 15">
              <a:extLst>
                <a:ext uri="{FF2B5EF4-FFF2-40B4-BE49-F238E27FC236}">
                  <a16:creationId xmlns:a16="http://schemas.microsoft.com/office/drawing/2014/main" xmlns=""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grpSp>
      <p:sp>
        <p:nvSpPr>
          <p:cNvPr id="8" name="Título 1">
            <a:extLst>
              <a:ext uri="{FF2B5EF4-FFF2-40B4-BE49-F238E27FC236}">
                <a16:creationId xmlns:a16="http://schemas.microsoft.com/office/drawing/2014/main" xmlns="" id="{4C30FD01-9DD8-4ECA-AC52-7C41002A99B3}"/>
              </a:ext>
            </a:extLst>
          </p:cNvPr>
          <p:cNvSpPr>
            <a:spLocks noGrp="1"/>
          </p:cNvSpPr>
          <p:nvPr>
            <p:ph type="title"/>
          </p:nvPr>
        </p:nvSpPr>
        <p:spPr>
          <a:xfrm>
            <a:off x="4506095" y="1742989"/>
            <a:ext cx="4351911" cy="3352800"/>
          </a:xfrm>
        </p:spPr>
        <p:txBody>
          <a:bodyPr rtlCol="0">
            <a:normAutofit/>
          </a:bodyPr>
          <a:lstStyle>
            <a:lvl1pPr algn="ctr">
              <a:defRPr sz="4400" b="1" spc="300">
                <a:solidFill>
                  <a:schemeClr val="bg1"/>
                </a:solidFill>
                <a:latin typeface="+mj-lt"/>
              </a:defRPr>
            </a:lvl1pPr>
          </a:lstStyle>
          <a:p>
            <a:pPr rtl="0"/>
            <a:r>
              <a:rPr lang="es-ES" noProof="0" smtClean="0"/>
              <a:t>Haga clic para modificar el estilo de título del patrón</a:t>
            </a:r>
            <a:endParaRPr lang="es-ES" noProof="0"/>
          </a:p>
        </p:txBody>
      </p:sp>
      <p:sp>
        <p:nvSpPr>
          <p:cNvPr id="2" name="Marcador de pie de página 1">
            <a:extLst>
              <a:ext uri="{FF2B5EF4-FFF2-40B4-BE49-F238E27FC236}">
                <a16:creationId xmlns:a16="http://schemas.microsoft.com/office/drawing/2014/main" xmlns="" id="{C5F17219-39C2-44C1-BFC9-BA0D7ACD78D1}"/>
              </a:ext>
            </a:extLst>
          </p:cNvPr>
          <p:cNvSpPr>
            <a:spLocks noGrp="1"/>
          </p:cNvSpPr>
          <p:nvPr>
            <p:ph type="ftr" sz="quarter" idx="16"/>
          </p:nvPr>
        </p:nvSpPr>
        <p:spPr/>
        <p:txBody>
          <a:bodyPr rtlCol="0"/>
          <a:lstStyle/>
          <a:p>
            <a:pPr rtl="0"/>
            <a:r>
              <a:rPr lang="es-ES" noProof="0"/>
              <a:t>Agregar un pie de página</a:t>
            </a:r>
          </a:p>
        </p:txBody>
      </p:sp>
      <p:sp>
        <p:nvSpPr>
          <p:cNvPr id="3" name="Marcador de número de diapositiva 2">
            <a:extLst>
              <a:ext uri="{FF2B5EF4-FFF2-40B4-BE49-F238E27FC236}">
                <a16:creationId xmlns:a16="http://schemas.microsoft.com/office/drawing/2014/main" xmlns="" id="{5087118E-1B0A-407B-BDCE-B343BC9F92E9}"/>
              </a:ext>
            </a:extLst>
          </p:cNvPr>
          <p:cNvSpPr>
            <a:spLocks noGrp="1"/>
          </p:cNvSpPr>
          <p:nvPr>
            <p:ph type="sldNum" sz="quarter" idx="17"/>
          </p:nvPr>
        </p:nvSpPr>
        <p:spPr/>
        <p:txBody>
          <a:bodyPr rtlCol="0"/>
          <a:lstStyle/>
          <a:p>
            <a:pPr rtl="0"/>
            <a:fld id="{8C2E478F-E849-4A8C-AF1F-CBCC78A7CBFA}" type="slidenum">
              <a:rPr lang="es-ES" noProof="0" smtClean="0"/>
              <a:pPr rtl="0"/>
              <a:t>‹Nº›</a:t>
            </a:fld>
            <a:endParaRPr lang="es-ES" noProof="0"/>
          </a:p>
        </p:txBody>
      </p:sp>
      <p:sp>
        <p:nvSpPr>
          <p:cNvPr id="11" name="Marcador de texto 2">
            <a:extLst>
              <a:ext uri="{FF2B5EF4-FFF2-40B4-BE49-F238E27FC236}">
                <a16:creationId xmlns:a16="http://schemas.microsoft.com/office/drawing/2014/main" xmlns="" id="{CEC8E835-7291-427D-948E-B544E36AD129}"/>
              </a:ext>
            </a:extLst>
          </p:cNvPr>
          <p:cNvSpPr>
            <a:spLocks noGrp="1"/>
          </p:cNvSpPr>
          <p:nvPr>
            <p:ph type="body" idx="1" hasCustomPrompt="1"/>
          </p:nvPr>
        </p:nvSpPr>
        <p:spPr>
          <a:xfrm>
            <a:off x="4506094" y="4127455"/>
            <a:ext cx="4351911" cy="296437"/>
          </a:xfrm>
        </p:spPr>
        <p:txBody>
          <a:bodyPr vert="horz" lIns="91440" tIns="45720" rIns="91440" bIns="45720" rtlCol="0">
            <a:noAutofit/>
          </a:bodyPr>
          <a:lstStyle>
            <a:lvl1pPr marL="0" indent="0">
              <a:buNone/>
              <a:defRPr lang="en-US" sz="2000" cap="all" spc="600" baseline="0">
                <a:latin typeface="+mj-lt"/>
              </a:defRPr>
            </a:lvl1pPr>
          </a:lstStyle>
          <a:p>
            <a:pPr marL="228600" lvl="0" indent="-228600" algn="ctr" rtl="0"/>
            <a:r>
              <a:rPr lang="es-ES" noProof="0"/>
              <a:t>EDITAR ESTILOS DE TEXTO DEL PATRÓN</a:t>
            </a:r>
          </a:p>
        </p:txBody>
      </p:sp>
    </p:spTree>
    <p:extLst>
      <p:ext uri="{BB962C8B-B14F-4D97-AF65-F5344CB8AC3E}">
        <p14:creationId xmlns:p14="http://schemas.microsoft.com/office/powerpoint/2010/main" val="80800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xmlns="" id="{6EDCBFD0-7AE5-4346-AD3A-01F956626091}"/>
              </a:ext>
            </a:extLst>
          </p:cNvPr>
          <p:cNvSpPr/>
          <p:nvPr userDrawn="1"/>
        </p:nvSpPr>
        <p:spPr>
          <a:xfrm>
            <a:off x="4430484"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xmlns="" id="{A41F4A2F-9480-4E94-806C-5D65C71DFB9F}"/>
              </a:ext>
            </a:extLst>
          </p:cNvPr>
          <p:cNvSpPr>
            <a:spLocks noGrp="1"/>
          </p:cNvSpPr>
          <p:nvPr>
            <p:ph type="title"/>
          </p:nvPr>
        </p:nvSpPr>
        <p:spPr>
          <a:xfrm>
            <a:off x="595884" y="0"/>
            <a:ext cx="3834596" cy="1124404"/>
          </a:xfrm>
        </p:spPr>
        <p:txBody>
          <a:bodyPr rtlCol="0">
            <a:noAutofit/>
          </a:bodyPr>
          <a:lstStyle>
            <a:lvl1pPr>
              <a:defRPr sz="2800"/>
            </a:lvl1pPr>
          </a:lstStyle>
          <a:p>
            <a:pPr rtl="0"/>
            <a:r>
              <a:rPr lang="es-ES" noProof="0" smtClean="0"/>
              <a:t>Haga clic para modificar el estilo de título del patrón</a:t>
            </a:r>
            <a:endParaRPr lang="es-ES" noProof="0"/>
          </a:p>
        </p:txBody>
      </p:sp>
      <p:sp>
        <p:nvSpPr>
          <p:cNvPr id="17" name="Rectángulo 16">
            <a:extLst>
              <a:ext uri="{FF2B5EF4-FFF2-40B4-BE49-F238E27FC236}">
                <a16:creationId xmlns:a16="http://schemas.microsoft.com/office/drawing/2014/main" xmlns=""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5" name="Marcador de pie de página 4">
            <a:extLst>
              <a:ext uri="{FF2B5EF4-FFF2-40B4-BE49-F238E27FC236}">
                <a16:creationId xmlns:a16="http://schemas.microsoft.com/office/drawing/2014/main" xmlns="" id="{750DA028-023B-4883-9A48-70FD7A2E5226}"/>
              </a:ext>
            </a:extLst>
          </p:cNvPr>
          <p:cNvSpPr>
            <a:spLocks noGrp="1"/>
          </p:cNvSpPr>
          <p:nvPr>
            <p:ph type="ftr" sz="quarter" idx="16"/>
          </p:nvPr>
        </p:nvSpPr>
        <p:spPr/>
        <p:txBody>
          <a:bodyPr rtlCol="0"/>
          <a:lstStyle/>
          <a:p>
            <a:pPr rtl="0"/>
            <a:r>
              <a:rPr lang="es-ES" noProof="0"/>
              <a:t>Agregar un pie de página</a:t>
            </a:r>
          </a:p>
        </p:txBody>
      </p:sp>
      <p:sp>
        <p:nvSpPr>
          <p:cNvPr id="13" name="Rectángulo 12">
            <a:extLst>
              <a:ext uri="{FF2B5EF4-FFF2-40B4-BE49-F238E27FC236}">
                <a16:creationId xmlns:a16="http://schemas.microsoft.com/office/drawing/2014/main" xmlns="" id="{7EA625CC-388D-4655-BFA6-2CC4FD9E889D}"/>
              </a:ext>
            </a:extLst>
          </p:cNvPr>
          <p:cNvSpPr/>
          <p:nvPr userDrawn="1"/>
        </p:nvSpPr>
        <p:spPr>
          <a:xfrm>
            <a:off x="4659081" y="447789"/>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6" name="Marcador de posición de número de diapositiva 5">
            <a:extLst>
              <a:ext uri="{FF2B5EF4-FFF2-40B4-BE49-F238E27FC236}">
                <a16:creationId xmlns:a16="http://schemas.microsoft.com/office/drawing/2014/main" xmlns="" id="{492AA6DE-6D7A-4135-8B9F-99A91527F21D}"/>
              </a:ext>
            </a:extLst>
          </p:cNvPr>
          <p:cNvSpPr>
            <a:spLocks noGrp="1"/>
          </p:cNvSpPr>
          <p:nvPr>
            <p:ph type="sldNum" sz="quarter" idx="17"/>
          </p:nvPr>
        </p:nvSpPr>
        <p:spPr/>
        <p:txBody>
          <a:bodyPr rtlCol="0"/>
          <a:lstStyle/>
          <a:p>
            <a:pPr rtl="0"/>
            <a:fld id="{8C2E478F-E849-4A8C-AF1F-CBCC78A7CBFA}" type="slidenum">
              <a:rPr lang="es-ES" noProof="0" smtClean="0"/>
              <a:pPr rtl="0"/>
              <a:t>‹Nº›</a:t>
            </a:fld>
            <a:endParaRPr lang="es-ES" noProof="0"/>
          </a:p>
        </p:txBody>
      </p:sp>
      <p:sp>
        <p:nvSpPr>
          <p:cNvPr id="16" name="Marcador de contenido 2">
            <a:extLst>
              <a:ext uri="{FF2B5EF4-FFF2-40B4-BE49-F238E27FC236}">
                <a16:creationId xmlns:a16="http://schemas.microsoft.com/office/drawing/2014/main" xmlns="" id="{E20B4D13-5F10-4886-AF0F-09B6ABB5C3BF}"/>
              </a:ext>
            </a:extLst>
          </p:cNvPr>
          <p:cNvSpPr>
            <a:spLocks noGrp="1"/>
          </p:cNvSpPr>
          <p:nvPr>
            <p:ph sz="half" idx="1"/>
          </p:nvPr>
        </p:nvSpPr>
        <p:spPr>
          <a:xfrm>
            <a:off x="571500" y="1431586"/>
            <a:ext cx="3467099"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rtl="0">
              <a:lnSpc>
                <a:spcPct val="150000"/>
              </a:lnSpc>
            </a:pPr>
            <a:r>
              <a:rPr lang="es-ES" noProof="0" smtClean="0"/>
              <a:t>Editar el estilo de texto del patrón</a:t>
            </a:r>
          </a:p>
          <a:p>
            <a:pPr lvl="1" rtl="0">
              <a:lnSpc>
                <a:spcPct val="150000"/>
              </a:lnSpc>
            </a:pPr>
            <a:r>
              <a:rPr lang="es-ES" noProof="0" smtClean="0"/>
              <a:t>Segundo nivel</a:t>
            </a:r>
          </a:p>
          <a:p>
            <a:pPr lvl="2" rtl="0">
              <a:lnSpc>
                <a:spcPct val="150000"/>
              </a:lnSpc>
            </a:pPr>
            <a:r>
              <a:rPr lang="es-ES" noProof="0" smtClean="0"/>
              <a:t>Tercer nivel</a:t>
            </a:r>
          </a:p>
          <a:p>
            <a:pPr lvl="3" rtl="0">
              <a:lnSpc>
                <a:spcPct val="150000"/>
              </a:lnSpc>
            </a:pPr>
            <a:r>
              <a:rPr lang="es-ES" noProof="0" smtClean="0"/>
              <a:t>Cuarto nivel</a:t>
            </a:r>
          </a:p>
          <a:p>
            <a:pPr lvl="4" rtl="0">
              <a:lnSpc>
                <a:spcPct val="150000"/>
              </a:lnSpc>
            </a:pPr>
            <a:r>
              <a:rPr lang="es-ES" noProof="0" smtClean="0"/>
              <a:t>Quinto nivel</a:t>
            </a:r>
            <a:endParaRPr lang="es-ES" noProof="0"/>
          </a:p>
        </p:txBody>
      </p:sp>
      <p:sp>
        <p:nvSpPr>
          <p:cNvPr id="19" name="Marcador de contenido 3">
            <a:extLst>
              <a:ext uri="{FF2B5EF4-FFF2-40B4-BE49-F238E27FC236}">
                <a16:creationId xmlns:a16="http://schemas.microsoft.com/office/drawing/2014/main" xmlns="" id="{EE7BCAD4-8DB6-482F-8DC0-F6D653F92219}"/>
              </a:ext>
            </a:extLst>
          </p:cNvPr>
          <p:cNvSpPr>
            <a:spLocks noGrp="1"/>
          </p:cNvSpPr>
          <p:nvPr>
            <p:ph sz="half" idx="2"/>
          </p:nvPr>
        </p:nvSpPr>
        <p:spPr>
          <a:xfrm>
            <a:off x="8153394" y="1431586"/>
            <a:ext cx="3467106"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rtl="0">
              <a:lnSpc>
                <a:spcPct val="150000"/>
              </a:lnSpc>
            </a:pPr>
            <a:r>
              <a:rPr lang="es-ES" noProof="0" smtClean="0"/>
              <a:t>Editar el estilo de texto del patrón</a:t>
            </a:r>
          </a:p>
          <a:p>
            <a:pPr lvl="1" rtl="0">
              <a:lnSpc>
                <a:spcPct val="150000"/>
              </a:lnSpc>
            </a:pPr>
            <a:r>
              <a:rPr lang="es-ES" noProof="0" smtClean="0"/>
              <a:t>Segundo nivel</a:t>
            </a:r>
          </a:p>
          <a:p>
            <a:pPr lvl="2" rtl="0">
              <a:lnSpc>
                <a:spcPct val="150000"/>
              </a:lnSpc>
            </a:pPr>
            <a:r>
              <a:rPr lang="es-ES" noProof="0" smtClean="0"/>
              <a:t>Tercer nivel</a:t>
            </a:r>
          </a:p>
          <a:p>
            <a:pPr lvl="3" rtl="0">
              <a:lnSpc>
                <a:spcPct val="150000"/>
              </a:lnSpc>
            </a:pPr>
            <a:r>
              <a:rPr lang="es-ES" noProof="0" smtClean="0"/>
              <a:t>Cuarto nivel</a:t>
            </a:r>
          </a:p>
          <a:p>
            <a:pPr lvl="4" rtl="0">
              <a:lnSpc>
                <a:spcPct val="150000"/>
              </a:lnSpc>
            </a:pPr>
            <a:r>
              <a:rPr lang="es-ES" noProof="0" smtClean="0"/>
              <a:t>Quinto nivel</a:t>
            </a:r>
            <a:endParaRPr lang="es-ES" noProof="0"/>
          </a:p>
        </p:txBody>
      </p:sp>
    </p:spTree>
    <p:extLst>
      <p:ext uri="{BB962C8B-B14F-4D97-AF65-F5344CB8AC3E}">
        <p14:creationId xmlns:p14="http://schemas.microsoft.com/office/powerpoint/2010/main" val="3815244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xmlns="" id="{CF38A5A1-070F-43C9-B2D5-C557B0D72B9C}"/>
              </a:ext>
            </a:extLst>
          </p:cNvPr>
          <p:cNvSpPr>
            <a:spLocks noGrp="1"/>
          </p:cNvSpPr>
          <p:nvPr>
            <p:ph type="body" idx="1"/>
          </p:nvPr>
        </p:nvSpPr>
        <p:spPr>
          <a:xfrm>
            <a:off x="573882" y="1061132"/>
            <a:ext cx="3464717" cy="823912"/>
          </a:xfrm>
          <a:ln>
            <a:noFill/>
          </a:ln>
        </p:spPr>
        <p:txBody>
          <a:bodyPr rtlCol="0"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4" name="Marcador de contenido 3">
            <a:extLst>
              <a:ext uri="{FF2B5EF4-FFF2-40B4-BE49-F238E27FC236}">
                <a16:creationId xmlns:a16="http://schemas.microsoft.com/office/drawing/2014/main" xmlns="" id="{FECCBEC1-2F48-4E90-ADF0-BEE2B9E477B0}"/>
              </a:ext>
            </a:extLst>
          </p:cNvPr>
          <p:cNvSpPr>
            <a:spLocks noGrp="1"/>
          </p:cNvSpPr>
          <p:nvPr>
            <p:ph sz="half" idx="2"/>
          </p:nvPr>
        </p:nvSpPr>
        <p:spPr>
          <a:xfrm>
            <a:off x="573882" y="2108201"/>
            <a:ext cx="3464717" cy="3684588"/>
          </a:xfrm>
        </p:spPr>
        <p:txBody>
          <a:bodyPr rtlCol="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18" name="Rectángulo 17">
            <a:extLst>
              <a:ext uri="{FF2B5EF4-FFF2-40B4-BE49-F238E27FC236}">
                <a16:creationId xmlns:a16="http://schemas.microsoft.com/office/drawing/2014/main" xmlns="" id="{6EDCBFD0-7AE5-4346-AD3A-01F956626091}"/>
              </a:ext>
            </a:extLst>
          </p:cNvPr>
          <p:cNvSpPr/>
          <p:nvPr userDrawn="1"/>
        </p:nvSpPr>
        <p:spPr>
          <a:xfrm>
            <a:off x="4430484"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xmlns="" id="{A41F4A2F-9480-4E94-806C-5D65C71DFB9F}"/>
              </a:ext>
            </a:extLst>
          </p:cNvPr>
          <p:cNvSpPr>
            <a:spLocks noGrp="1"/>
          </p:cNvSpPr>
          <p:nvPr>
            <p:ph type="title"/>
          </p:nvPr>
        </p:nvSpPr>
        <p:spPr>
          <a:xfrm>
            <a:off x="595884" y="0"/>
            <a:ext cx="3834596" cy="1124404"/>
          </a:xfrm>
        </p:spPr>
        <p:txBody>
          <a:bodyPr rtlCol="0">
            <a:noAutofit/>
          </a:bodyPr>
          <a:lstStyle>
            <a:lvl1pPr>
              <a:defRPr sz="2800"/>
            </a:lvl1pPr>
          </a:lstStyle>
          <a:p>
            <a:pPr rtl="0"/>
            <a:r>
              <a:rPr lang="es-ES" noProof="0" smtClean="0"/>
              <a:t>Haga clic para modificar el estilo de título del patrón</a:t>
            </a:r>
            <a:endParaRPr lang="es-ES" noProof="0"/>
          </a:p>
        </p:txBody>
      </p:sp>
      <p:sp>
        <p:nvSpPr>
          <p:cNvPr id="17" name="Rectángulo 16">
            <a:extLst>
              <a:ext uri="{FF2B5EF4-FFF2-40B4-BE49-F238E27FC236}">
                <a16:creationId xmlns:a16="http://schemas.microsoft.com/office/drawing/2014/main" xmlns=""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5" name="Marcador de pie de página 4">
            <a:extLst>
              <a:ext uri="{FF2B5EF4-FFF2-40B4-BE49-F238E27FC236}">
                <a16:creationId xmlns:a16="http://schemas.microsoft.com/office/drawing/2014/main" xmlns="" id="{750DA028-023B-4883-9A48-70FD7A2E5226}"/>
              </a:ext>
            </a:extLst>
          </p:cNvPr>
          <p:cNvSpPr>
            <a:spLocks noGrp="1"/>
          </p:cNvSpPr>
          <p:nvPr>
            <p:ph type="ftr" sz="quarter" idx="16"/>
          </p:nvPr>
        </p:nvSpPr>
        <p:spPr/>
        <p:txBody>
          <a:bodyPr rtlCol="0"/>
          <a:lstStyle/>
          <a:p>
            <a:pPr rtl="0"/>
            <a:r>
              <a:rPr lang="es-ES" noProof="0"/>
              <a:t>Agregar un pie de página</a:t>
            </a:r>
          </a:p>
        </p:txBody>
      </p:sp>
      <p:sp>
        <p:nvSpPr>
          <p:cNvPr id="13" name="Rectángulo 12">
            <a:extLst>
              <a:ext uri="{FF2B5EF4-FFF2-40B4-BE49-F238E27FC236}">
                <a16:creationId xmlns:a16="http://schemas.microsoft.com/office/drawing/2014/main" xmlns="" id="{7EA625CC-388D-4655-BFA6-2CC4FD9E889D}"/>
              </a:ext>
            </a:extLst>
          </p:cNvPr>
          <p:cNvSpPr/>
          <p:nvPr userDrawn="1"/>
        </p:nvSpPr>
        <p:spPr>
          <a:xfrm>
            <a:off x="4659081" y="447789"/>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6" name="Marcador de posición de número de diapositiva 5">
            <a:extLst>
              <a:ext uri="{FF2B5EF4-FFF2-40B4-BE49-F238E27FC236}">
                <a16:creationId xmlns:a16="http://schemas.microsoft.com/office/drawing/2014/main" xmlns="" id="{492AA6DE-6D7A-4135-8B9F-99A91527F21D}"/>
              </a:ext>
            </a:extLst>
          </p:cNvPr>
          <p:cNvSpPr>
            <a:spLocks noGrp="1"/>
          </p:cNvSpPr>
          <p:nvPr>
            <p:ph type="sldNum" sz="quarter" idx="17"/>
          </p:nvPr>
        </p:nvSpPr>
        <p:spPr/>
        <p:txBody>
          <a:bodyPr rtlCol="0"/>
          <a:lstStyle/>
          <a:p>
            <a:pPr rtl="0"/>
            <a:fld id="{8C2E478F-E849-4A8C-AF1F-CBCC78A7CBFA}" type="slidenum">
              <a:rPr lang="es-ES" noProof="0" smtClean="0"/>
              <a:pPr rtl="0"/>
              <a:t>‹Nº›</a:t>
            </a:fld>
            <a:endParaRPr lang="es-ES" noProof="0"/>
          </a:p>
        </p:txBody>
      </p:sp>
      <p:sp>
        <p:nvSpPr>
          <p:cNvPr id="14" name="Marcador de posición de texto 4">
            <a:extLst>
              <a:ext uri="{FF2B5EF4-FFF2-40B4-BE49-F238E27FC236}">
                <a16:creationId xmlns:a16="http://schemas.microsoft.com/office/drawing/2014/main" xmlns="" id="{17A78D63-E00C-4155-A5B2-B3431A09ACB4}"/>
              </a:ext>
            </a:extLst>
          </p:cNvPr>
          <p:cNvSpPr>
            <a:spLocks noGrp="1"/>
          </p:cNvSpPr>
          <p:nvPr>
            <p:ph type="body" sz="quarter" idx="3"/>
          </p:nvPr>
        </p:nvSpPr>
        <p:spPr>
          <a:xfrm>
            <a:off x="8153395" y="1061132"/>
            <a:ext cx="3464721" cy="823912"/>
          </a:xfrm>
          <a:ln>
            <a:noFill/>
          </a:ln>
        </p:spPr>
        <p:txBody>
          <a:bodyPr vert="horz" lIns="91440" tIns="45720" rIns="91440" bIns="45720" rtlCol="0" anchor="ctr">
            <a:normAutofit/>
          </a:bodyPr>
          <a:lstStyle>
            <a:lvl1pPr marL="0" indent="0">
              <a:buNone/>
              <a:defRPr lang="en-US" sz="2400" b="1" dirty="0">
                <a:latin typeface="+mj-lt"/>
              </a:defRPr>
            </a:lvl1pPr>
          </a:lstStyle>
          <a:p>
            <a:pPr marL="228600" lvl="0" indent="-228600" algn="ctr" rtl="0"/>
            <a:r>
              <a:rPr lang="es-ES" noProof="0" smtClean="0"/>
              <a:t>Editar el estilo de texto del patrón</a:t>
            </a:r>
          </a:p>
        </p:txBody>
      </p:sp>
      <p:sp>
        <p:nvSpPr>
          <p:cNvPr id="15" name="Marcador de posición de contenido 5">
            <a:extLst>
              <a:ext uri="{FF2B5EF4-FFF2-40B4-BE49-F238E27FC236}">
                <a16:creationId xmlns:a16="http://schemas.microsoft.com/office/drawing/2014/main" xmlns="" id="{60C17447-B870-4054-B568-8B6B321EC5B7}"/>
              </a:ext>
            </a:extLst>
          </p:cNvPr>
          <p:cNvSpPr>
            <a:spLocks noGrp="1"/>
          </p:cNvSpPr>
          <p:nvPr>
            <p:ph sz="quarter" idx="4"/>
          </p:nvPr>
        </p:nvSpPr>
        <p:spPr>
          <a:xfrm>
            <a:off x="8153394" y="2108201"/>
            <a:ext cx="3464722" cy="3684588"/>
          </a:xfrm>
        </p:spPr>
        <p:txBody>
          <a:bodyPr vert="horz" lIns="91440" tIns="45720" rIns="91440" bIns="45720" rtlCol="0">
            <a:normAutofit/>
          </a:bodyPr>
          <a:lstStyle>
            <a:lvl1pPr marL="228600" indent="-228600">
              <a:defRPr lang="en-US" sz="1600" kern="1200" dirty="0">
                <a:solidFill>
                  <a:schemeClr val="bg1"/>
                </a:solidFill>
                <a:latin typeface="+mn-lt"/>
                <a:ea typeface="+mn-ea"/>
                <a:cs typeface="+mn-cs"/>
              </a:defRPr>
            </a:lvl1pPr>
            <a:lvl2pPr>
              <a:defRPr lang="en-US" sz="1400" dirty="0"/>
            </a:lvl2pPr>
            <a:lvl3pPr>
              <a:defRPr lang="en-US" sz="1200" dirty="0"/>
            </a:lvl3pPr>
            <a:lvl4pPr>
              <a:defRPr lang="en-US" sz="1100" dirty="0"/>
            </a:lvl4pPr>
            <a:lvl5pPr>
              <a:defRPr lang="en-US" sz="1100" dirty="0"/>
            </a:lvl5pPr>
          </a:lstStyle>
          <a:p>
            <a:pPr marL="228600" lvl="0" indent="-228600" algn="l" defTabSz="914400" rtl="0" eaLnBrk="1" latinLnBrk="0" hangingPunct="1">
              <a:lnSpc>
                <a:spcPct val="150000"/>
              </a:lnSpc>
              <a:spcBef>
                <a:spcPts val="1000"/>
              </a:spcBef>
              <a:buFont typeface="Arial" panose="020B0604020202020204" pitchFamily="34" charset="0"/>
              <a:buChar char="•"/>
            </a:pPr>
            <a:r>
              <a:rPr lang="es-ES" noProof="0" smtClean="0"/>
              <a:t>Editar el estilo de texto del patrón</a:t>
            </a:r>
          </a:p>
          <a:p>
            <a:pPr marL="228600" lvl="1" indent="-228600" algn="l" defTabSz="914400" rtl="0" eaLnBrk="1" latinLnBrk="0" hangingPunct="1">
              <a:lnSpc>
                <a:spcPct val="150000"/>
              </a:lnSpc>
              <a:spcBef>
                <a:spcPts val="1000"/>
              </a:spcBef>
              <a:buFont typeface="Arial" panose="020B0604020202020204" pitchFamily="34" charset="0"/>
              <a:buChar char="•"/>
            </a:pPr>
            <a:r>
              <a:rPr lang="es-ES" noProof="0" smtClean="0"/>
              <a:t>Segundo nivel</a:t>
            </a:r>
          </a:p>
          <a:p>
            <a:pPr marL="228600" lvl="2" indent="-228600" algn="l" defTabSz="914400" rtl="0" eaLnBrk="1" latinLnBrk="0" hangingPunct="1">
              <a:lnSpc>
                <a:spcPct val="150000"/>
              </a:lnSpc>
              <a:spcBef>
                <a:spcPts val="1000"/>
              </a:spcBef>
              <a:buFont typeface="Arial" panose="020B0604020202020204" pitchFamily="34" charset="0"/>
              <a:buChar char="•"/>
            </a:pPr>
            <a:r>
              <a:rPr lang="es-ES" noProof="0" smtClean="0"/>
              <a:t>Tercer nivel</a:t>
            </a:r>
          </a:p>
          <a:p>
            <a:pPr marL="228600" lvl="3" indent="-228600" algn="l" defTabSz="914400" rtl="0" eaLnBrk="1" latinLnBrk="0" hangingPunct="1">
              <a:lnSpc>
                <a:spcPct val="150000"/>
              </a:lnSpc>
              <a:spcBef>
                <a:spcPts val="1000"/>
              </a:spcBef>
              <a:buFont typeface="Arial" panose="020B0604020202020204" pitchFamily="34" charset="0"/>
              <a:buChar char="•"/>
            </a:pPr>
            <a:r>
              <a:rPr lang="es-ES" noProof="0" smtClean="0"/>
              <a:t>Cuarto nivel</a:t>
            </a:r>
          </a:p>
          <a:p>
            <a:pPr marL="228600" lvl="4" indent="-228600" algn="l" defTabSz="914400" rtl="0" eaLnBrk="1" latinLnBrk="0" hangingPunct="1">
              <a:lnSpc>
                <a:spcPct val="150000"/>
              </a:lnSpc>
              <a:spcBef>
                <a:spcPts val="1000"/>
              </a:spcBef>
              <a:buFont typeface="Arial" panose="020B0604020202020204" pitchFamily="34" charset="0"/>
              <a:buChar char="•"/>
            </a:pPr>
            <a:r>
              <a:rPr lang="es-ES" noProof="0" smtClean="0"/>
              <a:t>Quinto nivel</a:t>
            </a:r>
            <a:endParaRPr lang="es-ES" noProof="0"/>
          </a:p>
        </p:txBody>
      </p:sp>
    </p:spTree>
    <p:extLst>
      <p:ext uri="{BB962C8B-B14F-4D97-AF65-F5344CB8AC3E}">
        <p14:creationId xmlns:p14="http://schemas.microsoft.com/office/powerpoint/2010/main" val="169633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Marcador de pie de página 7">
            <a:extLst>
              <a:ext uri="{FF2B5EF4-FFF2-40B4-BE49-F238E27FC236}">
                <a16:creationId xmlns:a16="http://schemas.microsoft.com/office/drawing/2014/main" xmlns="" id="{9B7F3105-8D8F-4FF3-9A7F-0F067BB810A1}"/>
              </a:ext>
            </a:extLst>
          </p:cNvPr>
          <p:cNvSpPr>
            <a:spLocks noGrp="1"/>
          </p:cNvSpPr>
          <p:nvPr>
            <p:ph type="ftr" sz="quarter" idx="14"/>
          </p:nvPr>
        </p:nvSpPr>
        <p:spPr/>
        <p:txBody>
          <a:bodyPr rtlCol="0"/>
          <a:lstStyle/>
          <a:p>
            <a:pPr rtl="0"/>
            <a:r>
              <a:rPr lang="es-ES" noProof="0"/>
              <a:t>Agregar un pie de página</a:t>
            </a:r>
          </a:p>
        </p:txBody>
      </p:sp>
      <p:sp>
        <p:nvSpPr>
          <p:cNvPr id="9" name="Marcador de posición de número de diapositiva 8">
            <a:extLst>
              <a:ext uri="{FF2B5EF4-FFF2-40B4-BE49-F238E27FC236}">
                <a16:creationId xmlns:a16="http://schemas.microsoft.com/office/drawing/2014/main" xmlns="" id="{BD117255-8347-4647-9EA2-7ED06A73C1A2}"/>
              </a:ext>
            </a:extLst>
          </p:cNvPr>
          <p:cNvSpPr>
            <a:spLocks noGrp="1"/>
          </p:cNvSpPr>
          <p:nvPr>
            <p:ph type="sldNum" sz="quarter" idx="15"/>
          </p:nvPr>
        </p:nvSpPr>
        <p:spPr/>
        <p:txBody>
          <a:bodyPr rtlCol="0"/>
          <a:lstStyle/>
          <a:p>
            <a:pPr rtl="0"/>
            <a:fld id="{8C2E478F-E849-4A8C-AF1F-CBCC78A7CBFA}" type="slidenum">
              <a:rPr lang="es-ES" noProof="0" smtClean="0"/>
              <a:pPr rtl="0"/>
              <a:t>‹Nº›</a:t>
            </a:fld>
            <a:endParaRPr lang="es-ES" noProof="0"/>
          </a:p>
        </p:txBody>
      </p:sp>
      <p:sp>
        <p:nvSpPr>
          <p:cNvPr id="11" name="Marcador de contenido 2">
            <a:extLst>
              <a:ext uri="{FF2B5EF4-FFF2-40B4-BE49-F238E27FC236}">
                <a16:creationId xmlns:a16="http://schemas.microsoft.com/office/drawing/2014/main" xmlns="" id="{9F3E8482-B43D-4B69-8645-6B735F91B920}"/>
              </a:ext>
            </a:extLst>
          </p:cNvPr>
          <p:cNvSpPr>
            <a:spLocks noGrp="1"/>
          </p:cNvSpPr>
          <p:nvPr>
            <p:ph idx="1"/>
          </p:nvPr>
        </p:nvSpPr>
        <p:spPr>
          <a:xfrm>
            <a:off x="6294478" y="587829"/>
            <a:ext cx="5326022" cy="5273221"/>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12" name="Rectángulo 11">
            <a:extLst>
              <a:ext uri="{FF2B5EF4-FFF2-40B4-BE49-F238E27FC236}">
                <a16:creationId xmlns:a16="http://schemas.microsoft.com/office/drawing/2014/main" xmlns="" id="{5DDDD410-5ABA-46A5-B282-F37437EFB673}"/>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Rectángulo 14">
            <a:extLst>
              <a:ext uri="{FF2B5EF4-FFF2-40B4-BE49-F238E27FC236}">
                <a16:creationId xmlns:a16="http://schemas.microsoft.com/office/drawing/2014/main" xmlns="" id="{D9BC9CBF-CF7B-4E39-9FD1-961882EC596A}"/>
              </a:ext>
            </a:extLst>
          </p:cNvPr>
          <p:cNvSpPr/>
          <p:nvPr userDrawn="1"/>
        </p:nvSpPr>
        <p:spPr>
          <a:xfrm>
            <a:off x="657060"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nvGrpSpPr>
          <p:cNvPr id="16" name="Grupo 15">
            <a:extLst>
              <a:ext uri="{FF2B5EF4-FFF2-40B4-BE49-F238E27FC236}">
                <a16:creationId xmlns:a16="http://schemas.microsoft.com/office/drawing/2014/main" xmlns="" id="{97A3D921-B9D5-42DC-9037-298968D94C95}"/>
              </a:ext>
            </a:extLst>
          </p:cNvPr>
          <p:cNvGrpSpPr/>
          <p:nvPr userDrawn="1"/>
        </p:nvGrpSpPr>
        <p:grpSpPr>
          <a:xfrm>
            <a:off x="657060" y="435124"/>
            <a:ext cx="5134751" cy="6215741"/>
            <a:chOff x="252031" y="391887"/>
            <a:chExt cx="7433283" cy="6215741"/>
          </a:xfrm>
        </p:grpSpPr>
        <p:sp>
          <p:nvSpPr>
            <p:cNvPr id="17" name="Rectángulo 16">
              <a:extLst>
                <a:ext uri="{FF2B5EF4-FFF2-40B4-BE49-F238E27FC236}">
                  <a16:creationId xmlns:a16="http://schemas.microsoft.com/office/drawing/2014/main" xmlns="" id="{9BDB1890-91F2-49FC-B0F4-3F3FF11B6A1A}"/>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8" name="Rectángulo 17">
              <a:extLst>
                <a:ext uri="{FF2B5EF4-FFF2-40B4-BE49-F238E27FC236}">
                  <a16:creationId xmlns:a16="http://schemas.microsoft.com/office/drawing/2014/main" xmlns="" id="{6A62F937-16D4-4A6C-B247-D0A62BC6560D}"/>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Rectángulo 18">
              <a:extLst>
                <a:ext uri="{FF2B5EF4-FFF2-40B4-BE49-F238E27FC236}">
                  <a16:creationId xmlns:a16="http://schemas.microsoft.com/office/drawing/2014/main" xmlns="" id="{B9335681-5A6F-48BE-8160-2000D0F242FB}"/>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sp>
        <p:nvSpPr>
          <p:cNvPr id="4" name="Marcador de posición de texto 3">
            <a:extLst>
              <a:ext uri="{FF2B5EF4-FFF2-40B4-BE49-F238E27FC236}">
                <a16:creationId xmlns:a16="http://schemas.microsoft.com/office/drawing/2014/main" xmlns="" id="{F41E2B8D-1C12-403F-BE59-ECC565466CB0}"/>
              </a:ext>
            </a:extLst>
          </p:cNvPr>
          <p:cNvSpPr>
            <a:spLocks noGrp="1"/>
          </p:cNvSpPr>
          <p:nvPr>
            <p:ph type="body" sz="half" idx="2"/>
          </p:nvPr>
        </p:nvSpPr>
        <p:spPr>
          <a:xfrm>
            <a:off x="609601" y="2546851"/>
            <a:ext cx="4101084" cy="3396749"/>
          </a:xfrm>
        </p:spPr>
        <p:txBody>
          <a:bodyPr rtlCol="0"/>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2" name="Título 1">
            <a:extLst>
              <a:ext uri="{FF2B5EF4-FFF2-40B4-BE49-F238E27FC236}">
                <a16:creationId xmlns:a16="http://schemas.microsoft.com/office/drawing/2014/main" xmlns="" id="{9AF0F519-65FC-434F-8F2F-F778A20A82ED}"/>
              </a:ext>
            </a:extLst>
          </p:cNvPr>
          <p:cNvSpPr>
            <a:spLocks noGrp="1"/>
          </p:cNvSpPr>
          <p:nvPr>
            <p:ph type="title"/>
          </p:nvPr>
        </p:nvSpPr>
        <p:spPr>
          <a:xfrm>
            <a:off x="609601" y="1480457"/>
            <a:ext cx="4101084" cy="979308"/>
          </a:xfrm>
        </p:spPr>
        <p:txBody>
          <a:bodyPr rtlCol="0" anchor="b"/>
          <a:lstStyle>
            <a:lvl1pPr>
              <a:defRPr sz="3200" b="1">
                <a:solidFill>
                  <a:schemeClr val="bg1"/>
                </a:solidFill>
                <a:latin typeface="+mn-lt"/>
              </a:defRPr>
            </a:lvl1pPr>
          </a:lstStyle>
          <a:p>
            <a:pPr rtl="0"/>
            <a:r>
              <a:rPr lang="es-ES" noProof="0" smtClean="0"/>
              <a:t>Haga clic para modificar el estilo de título del patrón</a:t>
            </a:r>
            <a:endParaRPr lang="es-ES" noProof="0"/>
          </a:p>
        </p:txBody>
      </p:sp>
    </p:spTree>
    <p:extLst>
      <p:ext uri="{BB962C8B-B14F-4D97-AF65-F5344CB8AC3E}">
        <p14:creationId xmlns:p14="http://schemas.microsoft.com/office/powerpoint/2010/main" val="427291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6" name="Marcador de pie de página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rtlCol="0"/>
          <a:lstStyle/>
          <a:p>
            <a:pPr rtl="0"/>
            <a:r>
              <a:rPr lang="es-ES" noProof="0"/>
              <a:t>Agregar un pie de página</a:t>
            </a:r>
          </a:p>
        </p:txBody>
      </p:sp>
      <p:sp>
        <p:nvSpPr>
          <p:cNvPr id="2" name="Marcador de número de diapositiva 1">
            <a:extLst>
              <a:ext uri="{FF2B5EF4-FFF2-40B4-BE49-F238E27FC236}">
                <a16:creationId xmlns:a16="http://schemas.microsoft.com/office/drawing/2014/main" xmlns="" id="{34A85DE8-81C6-4A53-8754-137A795CA5EA}"/>
              </a:ext>
            </a:extLst>
          </p:cNvPr>
          <p:cNvSpPr>
            <a:spLocks noGrp="1"/>
          </p:cNvSpPr>
          <p:nvPr>
            <p:ph type="sldNum" sz="quarter" idx="11"/>
          </p:nvPr>
        </p:nvSpPr>
        <p:spPr/>
        <p:txBody>
          <a:bodyPr rtlCol="0"/>
          <a:lstStyle/>
          <a:p>
            <a:pPr rtl="0"/>
            <a:fld id="{8C2E478F-E849-4A8C-AF1F-CBCC78A7CBFA}" type="slidenum">
              <a:rPr lang="es-ES" noProof="0" smtClean="0"/>
              <a:pPr rtl="0"/>
              <a:t>‹Nº›</a:t>
            </a:fld>
            <a:endParaRPr lang="es-ES" noProof="0"/>
          </a:p>
        </p:txBody>
      </p:sp>
      <p:sp>
        <p:nvSpPr>
          <p:cNvPr id="3" name="Título 2">
            <a:extLst>
              <a:ext uri="{FF2B5EF4-FFF2-40B4-BE49-F238E27FC236}">
                <a16:creationId xmlns:a16="http://schemas.microsoft.com/office/drawing/2014/main" xmlns="" id="{0A66073F-5CD2-4EAC-890A-F6BB43D2BD67}"/>
              </a:ext>
            </a:extLst>
          </p:cNvPr>
          <p:cNvSpPr>
            <a:spLocks noGrp="1"/>
          </p:cNvSpPr>
          <p:nvPr>
            <p:ph type="title"/>
          </p:nvPr>
        </p:nvSpPr>
        <p:spPr/>
        <p:txBody>
          <a:bodyPr rtlCol="0"/>
          <a:lstStyle/>
          <a:p>
            <a:pPr rtl="0"/>
            <a:r>
              <a:rPr lang="es-ES" noProof="0" smtClean="0"/>
              <a:t>Haga clic para modificar el estilo de título del patrón</a:t>
            </a:r>
            <a:endParaRPr lang="es-ES" noProof="0"/>
          </a:p>
        </p:txBody>
      </p:sp>
    </p:spTree>
    <p:extLst>
      <p:ext uri="{BB962C8B-B14F-4D97-AF65-F5344CB8AC3E}">
        <p14:creationId xmlns:p14="http://schemas.microsoft.com/office/powerpoint/2010/main" val="149817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6" name="Marcador de pie de página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rtlCol="0"/>
          <a:lstStyle/>
          <a:p>
            <a:pPr rtl="0"/>
            <a:r>
              <a:rPr lang="es-ES" noProof="0"/>
              <a:t>Agregar un pie de página</a:t>
            </a:r>
          </a:p>
        </p:txBody>
      </p:sp>
      <p:sp>
        <p:nvSpPr>
          <p:cNvPr id="2" name="Marcador de número de diapositiva 1">
            <a:extLst>
              <a:ext uri="{FF2B5EF4-FFF2-40B4-BE49-F238E27FC236}">
                <a16:creationId xmlns:a16="http://schemas.microsoft.com/office/drawing/2014/main" xmlns="" id="{34A85DE8-81C6-4A53-8754-137A795CA5EA}"/>
              </a:ext>
            </a:extLst>
          </p:cNvPr>
          <p:cNvSpPr>
            <a:spLocks noGrp="1"/>
          </p:cNvSpPr>
          <p:nvPr>
            <p:ph type="sldNum" sz="quarter" idx="11"/>
          </p:nvPr>
        </p:nvSpPr>
        <p:spPr/>
        <p:txBody>
          <a:bodyPr rtlCol="0"/>
          <a:lstStyle/>
          <a:p>
            <a:pPr rtl="0"/>
            <a:fld id="{8C2E478F-E849-4A8C-AF1F-CBCC78A7CBFA}" type="slidenum">
              <a:rPr lang="es-ES" noProof="0" smtClean="0"/>
              <a:pPr rtl="0"/>
              <a:t>‹Nº›</a:t>
            </a:fld>
            <a:endParaRPr lang="es-ES" noProof="0"/>
          </a:p>
        </p:txBody>
      </p:sp>
      <p:sp>
        <p:nvSpPr>
          <p:cNvPr id="3" name="Título 2">
            <a:extLst>
              <a:ext uri="{FF2B5EF4-FFF2-40B4-BE49-F238E27FC236}">
                <a16:creationId xmlns:a16="http://schemas.microsoft.com/office/drawing/2014/main" xmlns="" id="{0A66073F-5CD2-4EAC-890A-F6BB43D2BD67}"/>
              </a:ext>
            </a:extLst>
          </p:cNvPr>
          <p:cNvSpPr>
            <a:spLocks noGrp="1"/>
          </p:cNvSpPr>
          <p:nvPr>
            <p:ph type="title"/>
          </p:nvPr>
        </p:nvSpPr>
        <p:spPr/>
        <p:txBody>
          <a:bodyPr rtlCol="0"/>
          <a:lstStyle/>
          <a:p>
            <a:pPr rtl="0"/>
            <a:r>
              <a:rPr lang="es-ES" noProof="0" smtClean="0"/>
              <a:t>Haga clic para modificar el estilo de título del patrón</a:t>
            </a:r>
            <a:endParaRPr lang="es-ES" noProof="0"/>
          </a:p>
        </p:txBody>
      </p:sp>
    </p:spTree>
    <p:extLst>
      <p:ext uri="{BB962C8B-B14F-4D97-AF65-F5344CB8AC3E}">
        <p14:creationId xmlns:p14="http://schemas.microsoft.com/office/powerpoint/2010/main" val="280580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xmlns="" id="{478571B4-4133-4DE5-AD8F-A341842CBE58}"/>
              </a:ext>
            </a:extLst>
          </p:cNvPr>
          <p:cNvSpPr>
            <a:spLocks noGrp="1"/>
          </p:cNvSpPr>
          <p:nvPr>
            <p:ph type="ftr" sz="quarter" idx="10"/>
          </p:nvPr>
        </p:nvSpPr>
        <p:spPr/>
        <p:txBody>
          <a:bodyPr rtlCol="0"/>
          <a:lstStyle/>
          <a:p>
            <a:pPr rtl="0"/>
            <a:r>
              <a:rPr lang="es-ES" noProof="0"/>
              <a:t>Agregar un pie de página</a:t>
            </a:r>
          </a:p>
        </p:txBody>
      </p:sp>
      <p:sp>
        <p:nvSpPr>
          <p:cNvPr id="7" name="Marcador de posición de número de diapositiva 6">
            <a:extLst>
              <a:ext uri="{FF2B5EF4-FFF2-40B4-BE49-F238E27FC236}">
                <a16:creationId xmlns:a16="http://schemas.microsoft.com/office/drawing/2014/main" xmlns="" id="{CB65AC00-5FCA-4A4E-A036-2FCBDEAF17D9}"/>
              </a:ext>
            </a:extLst>
          </p:cNvPr>
          <p:cNvSpPr>
            <a:spLocks noGrp="1"/>
          </p:cNvSpPr>
          <p:nvPr>
            <p:ph type="sldNum" sz="quarter" idx="11"/>
          </p:nvPr>
        </p:nvSpPr>
        <p:spPr/>
        <p:txBody>
          <a:bodyPr rtlCol="0"/>
          <a:lstStyle/>
          <a:p>
            <a:pPr rtl="0"/>
            <a:fld id="{8C2E478F-E849-4A8C-AF1F-CBCC78A7CBFA}" type="slidenum">
              <a:rPr lang="es-ES" noProof="0" smtClean="0"/>
              <a:pPr rtl="0"/>
              <a:t>‹Nº›</a:t>
            </a:fld>
            <a:endParaRPr lang="es-ES" noProof="0"/>
          </a:p>
        </p:txBody>
      </p:sp>
    </p:spTree>
    <p:extLst>
      <p:ext uri="{BB962C8B-B14F-4D97-AF65-F5344CB8AC3E}">
        <p14:creationId xmlns:p14="http://schemas.microsoft.com/office/powerpoint/2010/main" val="2858803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768840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1" y="1122363"/>
            <a:ext cx="9144000" cy="2387600"/>
          </a:xfrm>
        </p:spPr>
        <p:txBody>
          <a:bodyPr anchor="b"/>
          <a:lstStyle>
            <a:lvl1pPr algn="ctr">
              <a:defRPr sz="5998"/>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457200"/>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457200"/>
            <a:fld id="{9CBD3FEE-5F6A-451D-ADB8-F3804718DBF8}" type="slidenum">
              <a:rPr lang="es-MX" smtClean="0">
                <a:solidFill>
                  <a:prstClr val="black">
                    <a:tint val="75000"/>
                  </a:prstClr>
                </a:solidFill>
              </a:rPr>
              <a:pPr defTabSz="457200"/>
              <a:t>‹Nº›</a:t>
            </a:fld>
            <a:endParaRPr lang="es-MX">
              <a:solidFill>
                <a:prstClr val="black">
                  <a:tint val="75000"/>
                </a:prstClr>
              </a:solidFill>
            </a:endParaRPr>
          </a:p>
        </p:txBody>
      </p:sp>
    </p:spTree>
    <p:extLst>
      <p:ext uri="{BB962C8B-B14F-4D97-AF65-F5344CB8AC3E}">
        <p14:creationId xmlns:p14="http://schemas.microsoft.com/office/powerpoint/2010/main" val="768569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contenido con imagen">
    <p:spTree>
      <p:nvGrpSpPr>
        <p:cNvPr id="1" name=""/>
        <p:cNvGrpSpPr/>
        <p:nvPr/>
      </p:nvGrpSpPr>
      <p:grpSpPr>
        <a:xfrm>
          <a:off x="0" y="0"/>
          <a:ext cx="0" cy="0"/>
          <a:chOff x="0" y="0"/>
          <a:chExt cx="0" cy="0"/>
        </a:xfrm>
      </p:grpSpPr>
      <p:sp>
        <p:nvSpPr>
          <p:cNvPr id="10" name="Marcador de posición de imagen 13">
            <a:extLst>
              <a:ext uri="{FF2B5EF4-FFF2-40B4-BE49-F238E27FC236}">
                <a16:creationId xmlns:a16="http://schemas.microsoft.com/office/drawing/2014/main" xmlns="" id="{FE1CFFBA-D756-4740-B375-252727F02D1E}"/>
              </a:ext>
            </a:extLst>
          </p:cNvPr>
          <p:cNvSpPr>
            <a:spLocks noGrp="1"/>
          </p:cNvSpPr>
          <p:nvPr>
            <p:ph type="pic" sz="quarter" idx="15"/>
          </p:nvPr>
        </p:nvSpPr>
        <p:spPr>
          <a:xfrm>
            <a:off x="2264229" y="0"/>
            <a:ext cx="4919153" cy="6858000"/>
          </a:xfrm>
          <a:solidFill>
            <a:schemeClr val="bg1">
              <a:lumMod val="50000"/>
            </a:schemeClr>
          </a:solidFill>
        </p:spPr>
        <p:txBody>
          <a:bodyPr rtlCol="0"/>
          <a:lstStyle/>
          <a:p>
            <a:pPr rtl="0"/>
            <a:r>
              <a:rPr lang="es-ES" noProof="0" smtClean="0"/>
              <a:t>Haga clic en el icono para agregar una imagen</a:t>
            </a:r>
            <a:endParaRPr lang="es-ES" noProof="0"/>
          </a:p>
        </p:txBody>
      </p:sp>
      <p:sp>
        <p:nvSpPr>
          <p:cNvPr id="2" name="Título 1">
            <a:extLst>
              <a:ext uri="{FF2B5EF4-FFF2-40B4-BE49-F238E27FC236}">
                <a16:creationId xmlns:a16="http://schemas.microsoft.com/office/drawing/2014/main" xmlns="" id="{B42DCA22-1DF2-42CB-8741-F0CE575EAFE9}"/>
              </a:ext>
            </a:extLst>
          </p:cNvPr>
          <p:cNvSpPr>
            <a:spLocks noGrp="1"/>
          </p:cNvSpPr>
          <p:nvPr>
            <p:ph type="title"/>
          </p:nvPr>
        </p:nvSpPr>
        <p:spPr>
          <a:xfrm>
            <a:off x="437804" y="1676400"/>
            <a:ext cx="5196241" cy="3352800"/>
          </a:xfrm>
        </p:spPr>
        <p:txBody>
          <a:bodyPr rtlCol="0">
            <a:normAutofit/>
          </a:bodyPr>
          <a:lstStyle>
            <a:lvl1pPr>
              <a:defRPr sz="4400" b="1" spc="300">
                <a:solidFill>
                  <a:schemeClr val="bg1"/>
                </a:solidFill>
                <a:latin typeface="+mj-lt"/>
              </a:defRPr>
            </a:lvl1pPr>
          </a:lstStyle>
          <a:p>
            <a:pPr rtl="0"/>
            <a:r>
              <a:rPr lang="es-ES" noProof="0" smtClean="0"/>
              <a:t>Haga clic para modificar el estilo de título del patrón</a:t>
            </a:r>
            <a:endParaRPr lang="es-ES" noProof="0"/>
          </a:p>
        </p:txBody>
      </p:sp>
      <p:sp>
        <p:nvSpPr>
          <p:cNvPr id="3" name="Marcador de contenido 2">
            <a:extLst>
              <a:ext uri="{FF2B5EF4-FFF2-40B4-BE49-F238E27FC236}">
                <a16:creationId xmlns:a16="http://schemas.microsoft.com/office/drawing/2014/main" xmlns="" id="{ACDD89F3-6B87-4C54-83B9-A6481CB4FC3A}"/>
              </a:ext>
            </a:extLst>
          </p:cNvPr>
          <p:cNvSpPr>
            <a:spLocks noGrp="1"/>
          </p:cNvSpPr>
          <p:nvPr>
            <p:ph idx="1"/>
          </p:nvPr>
        </p:nvSpPr>
        <p:spPr>
          <a:xfrm>
            <a:off x="7639394" y="365125"/>
            <a:ext cx="4114801" cy="5811838"/>
          </a:xfrm>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pic>
        <p:nvPicPr>
          <p:cNvPr id="11" name="Gráfico 10">
            <a:extLst>
              <a:ext uri="{FF2B5EF4-FFF2-40B4-BE49-F238E27FC236}">
                <a16:creationId xmlns:a16="http://schemas.microsoft.com/office/drawing/2014/main" xmlns="" id="{479D679C-E90D-4916-BCE6-71C32B831E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6" name="Marcador de pie de página 5">
            <a:extLst>
              <a:ext uri="{FF2B5EF4-FFF2-40B4-BE49-F238E27FC236}">
                <a16:creationId xmlns:a16="http://schemas.microsoft.com/office/drawing/2014/main" xmlns="" id="{39C200B3-102B-4BB6-AEB0-D99EE027F096}"/>
              </a:ext>
            </a:extLst>
          </p:cNvPr>
          <p:cNvSpPr>
            <a:spLocks noGrp="1"/>
          </p:cNvSpPr>
          <p:nvPr>
            <p:ph type="ftr" sz="quarter" idx="16"/>
          </p:nvPr>
        </p:nvSpPr>
        <p:spPr/>
        <p:txBody>
          <a:bodyPr rtlCol="0"/>
          <a:lstStyle/>
          <a:p>
            <a:pPr rtl="0"/>
            <a:r>
              <a:rPr lang="es-ES" noProof="0"/>
              <a:t>Agregar un pie de página</a:t>
            </a:r>
          </a:p>
        </p:txBody>
      </p:sp>
      <p:sp>
        <p:nvSpPr>
          <p:cNvPr id="7" name="Marcador de posición de número de diapositiva 6">
            <a:extLst>
              <a:ext uri="{FF2B5EF4-FFF2-40B4-BE49-F238E27FC236}">
                <a16:creationId xmlns:a16="http://schemas.microsoft.com/office/drawing/2014/main" xmlns="" id="{8B450C90-6D4A-4D50-B15D-91C587AABC61}"/>
              </a:ext>
            </a:extLst>
          </p:cNvPr>
          <p:cNvSpPr>
            <a:spLocks noGrp="1"/>
          </p:cNvSpPr>
          <p:nvPr>
            <p:ph type="sldNum" sz="quarter" idx="17"/>
          </p:nvPr>
        </p:nvSpPr>
        <p:spPr/>
        <p:txBody>
          <a:bodyPr rtlCol="0"/>
          <a:lstStyle/>
          <a:p>
            <a:pPr rtl="0"/>
            <a:fld id="{8C2E478F-E849-4A8C-AF1F-CBCC78A7CBFA}" type="slidenum">
              <a:rPr lang="es-ES" noProof="0" smtClean="0"/>
              <a:pPr rtl="0"/>
              <a:t>‹Nº›</a:t>
            </a:fld>
            <a:endParaRPr lang="es-ES" noProof="0"/>
          </a:p>
        </p:txBody>
      </p:sp>
    </p:spTree>
    <p:extLst>
      <p:ext uri="{BB962C8B-B14F-4D97-AF65-F5344CB8AC3E}">
        <p14:creationId xmlns:p14="http://schemas.microsoft.com/office/powerpoint/2010/main" val="3141762365"/>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4572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780831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40"/>
            <a:ext cx="10515600" cy="2852737"/>
          </a:xfrm>
        </p:spPr>
        <p:txBody>
          <a:bodyPr anchor="b"/>
          <a:lstStyle>
            <a:lvl1pPr>
              <a:defRPr sz="5998"/>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4572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3118915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1"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4572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1307139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pPr defTabSz="457200"/>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627468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pPr defTabSz="457200"/>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3348045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pPr defTabSz="457200"/>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1372483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0"/>
            <a:ext cx="3932237" cy="1600200"/>
          </a:xfrm>
        </p:spPr>
        <p:txBody>
          <a:bodyPr anchor="b"/>
          <a:lstStyle>
            <a:lvl1pPr>
              <a:defRPr sz="3199"/>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4572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953526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9" y="457200"/>
            <a:ext cx="3932237" cy="1600200"/>
          </a:xfrm>
        </p:spPr>
        <p:txBody>
          <a:bodyPr anchor="b"/>
          <a:lstStyle>
            <a:lvl1pPr>
              <a:defRPr sz="3199"/>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s-MX"/>
          </a:p>
        </p:txBody>
      </p:sp>
      <p:sp>
        <p:nvSpPr>
          <p:cNvPr id="4" name="Marcador de texto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4572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1229605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4572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2905550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4572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488479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ivisoria">
    <p:spTree>
      <p:nvGrpSpPr>
        <p:cNvPr id="1" name=""/>
        <p:cNvGrpSpPr/>
        <p:nvPr/>
      </p:nvGrpSpPr>
      <p:grpSpPr>
        <a:xfrm>
          <a:off x="0" y="0"/>
          <a:ext cx="0" cy="0"/>
          <a:chOff x="0" y="0"/>
          <a:chExt cx="0" cy="0"/>
        </a:xfrm>
      </p:grpSpPr>
      <p:sp>
        <p:nvSpPr>
          <p:cNvPr id="10" name="Marcador de posición de imagen 13">
            <a:extLst>
              <a:ext uri="{FF2B5EF4-FFF2-40B4-BE49-F238E27FC236}">
                <a16:creationId xmlns:a16="http://schemas.microsoft.com/office/drawing/2014/main" xmlns="" id="{FE1CFFBA-D756-4740-B375-252727F02D1E}"/>
              </a:ext>
            </a:extLst>
          </p:cNvPr>
          <p:cNvSpPr>
            <a:spLocks noGrp="1"/>
          </p:cNvSpPr>
          <p:nvPr>
            <p:ph type="pic" sz="quarter" idx="15"/>
          </p:nvPr>
        </p:nvSpPr>
        <p:spPr>
          <a:xfrm>
            <a:off x="2264229" y="0"/>
            <a:ext cx="9927771" cy="6858000"/>
          </a:xfrm>
          <a:solidFill>
            <a:schemeClr val="bg1">
              <a:lumMod val="50000"/>
            </a:schemeClr>
          </a:solidFill>
        </p:spPr>
        <p:txBody>
          <a:bodyPr rtlCol="0"/>
          <a:lstStyle/>
          <a:p>
            <a:pPr rtl="0"/>
            <a:r>
              <a:rPr lang="es-ES" noProof="0" smtClean="0"/>
              <a:t>Haga clic en el icono para agregar una imagen</a:t>
            </a:r>
            <a:endParaRPr lang="es-ES" noProof="0"/>
          </a:p>
        </p:txBody>
      </p:sp>
      <p:grpSp>
        <p:nvGrpSpPr>
          <p:cNvPr id="12" name="Grupo 11">
            <a:extLst>
              <a:ext uri="{FF2B5EF4-FFF2-40B4-BE49-F238E27FC236}">
                <a16:creationId xmlns:a16="http://schemas.microsoft.com/office/drawing/2014/main" xmlns="" id="{99325050-38BE-4AB2-B450-8DC9C0EDD386}"/>
              </a:ext>
            </a:extLst>
          </p:cNvPr>
          <p:cNvGrpSpPr/>
          <p:nvPr userDrawn="1"/>
        </p:nvGrpSpPr>
        <p:grpSpPr>
          <a:xfrm>
            <a:off x="883522" y="408327"/>
            <a:ext cx="5276606" cy="5768636"/>
            <a:chOff x="883522" y="408327"/>
            <a:chExt cx="5276606" cy="5768636"/>
          </a:xfrm>
        </p:grpSpPr>
        <p:sp>
          <p:nvSpPr>
            <p:cNvPr id="13" name="Rectángulo 12">
              <a:extLst>
                <a:ext uri="{FF2B5EF4-FFF2-40B4-BE49-F238E27FC236}">
                  <a16:creationId xmlns:a16="http://schemas.microsoft.com/office/drawing/2014/main" xmlns=""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pic>
          <p:nvPicPr>
            <p:cNvPr id="15" name="Gráfico 14">
              <a:extLst>
                <a:ext uri="{FF2B5EF4-FFF2-40B4-BE49-F238E27FC236}">
                  <a16:creationId xmlns:a16="http://schemas.microsoft.com/office/drawing/2014/main" xmlns="" id="{E66B1E37-8CEC-44ED-A239-C755B72AC61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4" name="Rectángulo 13">
              <a:extLst>
                <a:ext uri="{FF2B5EF4-FFF2-40B4-BE49-F238E27FC236}">
                  <a16:creationId xmlns:a16="http://schemas.microsoft.com/office/drawing/2014/main" xmlns="" id="{B7E28405-97F5-4E03-86F1-FAE2FEA6CFF8}"/>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grpSp>
      <p:sp>
        <p:nvSpPr>
          <p:cNvPr id="16" name="Título 1">
            <a:extLst>
              <a:ext uri="{FF2B5EF4-FFF2-40B4-BE49-F238E27FC236}">
                <a16:creationId xmlns:a16="http://schemas.microsoft.com/office/drawing/2014/main" xmlns="" id="{719FCC9B-E3B8-49CF-BD22-D553FFAAE5D5}"/>
              </a:ext>
            </a:extLst>
          </p:cNvPr>
          <p:cNvSpPr>
            <a:spLocks noGrp="1"/>
          </p:cNvSpPr>
          <p:nvPr>
            <p:ph type="title"/>
          </p:nvPr>
        </p:nvSpPr>
        <p:spPr>
          <a:xfrm>
            <a:off x="838200" y="1501775"/>
            <a:ext cx="4351911" cy="2384466"/>
          </a:xfrm>
        </p:spPr>
        <p:txBody>
          <a:bodyPr rtlCol="0">
            <a:normAutofit/>
          </a:bodyPr>
          <a:lstStyle>
            <a:lvl1pPr algn="ctr">
              <a:defRPr sz="4400" b="1" spc="300">
                <a:solidFill>
                  <a:schemeClr val="bg1"/>
                </a:solidFill>
                <a:latin typeface="+mj-lt"/>
              </a:defRPr>
            </a:lvl1pPr>
          </a:lstStyle>
          <a:p>
            <a:pPr rtl="0"/>
            <a:r>
              <a:rPr lang="es-ES" noProof="0" smtClean="0"/>
              <a:t>Haga clic para modificar el estilo de título del patrón</a:t>
            </a:r>
            <a:endParaRPr lang="es-ES" noProof="0"/>
          </a:p>
        </p:txBody>
      </p:sp>
      <p:sp>
        <p:nvSpPr>
          <p:cNvPr id="17" name="Marcador de texto 2">
            <a:extLst>
              <a:ext uri="{FF2B5EF4-FFF2-40B4-BE49-F238E27FC236}">
                <a16:creationId xmlns:a16="http://schemas.microsoft.com/office/drawing/2014/main" xmlns="" id="{4F21EA87-CE67-4A1E-B2E0-513F775C76A7}"/>
              </a:ext>
            </a:extLst>
          </p:cNvPr>
          <p:cNvSpPr>
            <a:spLocks noGrp="1"/>
          </p:cNvSpPr>
          <p:nvPr>
            <p:ph type="body" idx="13" hasCustomPrompt="1"/>
          </p:nvPr>
        </p:nvSpPr>
        <p:spPr>
          <a:xfrm>
            <a:off x="838199" y="3886241"/>
            <a:ext cx="4351910" cy="296437"/>
          </a:xfrm>
        </p:spPr>
        <p:txBody>
          <a:bodyPr lIns="0" rIns="0" rtlCol="0">
            <a:noAutofit/>
          </a:bodyPr>
          <a:lstStyle>
            <a:lvl1pPr marL="0" indent="0" algn="ctr">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EDITAR ESTILOS DEL PATRÓN</a:t>
            </a:r>
          </a:p>
        </p:txBody>
      </p:sp>
      <p:sp>
        <p:nvSpPr>
          <p:cNvPr id="2" name="Marcador de pie de página 1">
            <a:extLst>
              <a:ext uri="{FF2B5EF4-FFF2-40B4-BE49-F238E27FC236}">
                <a16:creationId xmlns:a16="http://schemas.microsoft.com/office/drawing/2014/main" xmlns="" id="{6AADF661-E593-4423-A8A8-F22C94390782}"/>
              </a:ext>
            </a:extLst>
          </p:cNvPr>
          <p:cNvSpPr>
            <a:spLocks noGrp="1"/>
          </p:cNvSpPr>
          <p:nvPr>
            <p:ph type="ftr" sz="quarter" idx="16"/>
          </p:nvPr>
        </p:nvSpPr>
        <p:spPr/>
        <p:txBody>
          <a:bodyPr rtlCol="0"/>
          <a:lstStyle/>
          <a:p>
            <a:pPr rtl="0"/>
            <a:r>
              <a:rPr lang="es-ES" noProof="0"/>
              <a:t>Agregar un pie de página</a:t>
            </a:r>
          </a:p>
        </p:txBody>
      </p:sp>
      <p:sp>
        <p:nvSpPr>
          <p:cNvPr id="3" name="Marcador de número de diapositiva 2">
            <a:extLst>
              <a:ext uri="{FF2B5EF4-FFF2-40B4-BE49-F238E27FC236}">
                <a16:creationId xmlns:a16="http://schemas.microsoft.com/office/drawing/2014/main" xmlns="" id="{F8BD6A50-BDFC-4B4C-9D3B-53B545F53188}"/>
              </a:ext>
            </a:extLst>
          </p:cNvPr>
          <p:cNvSpPr>
            <a:spLocks noGrp="1"/>
          </p:cNvSpPr>
          <p:nvPr>
            <p:ph type="sldNum" sz="quarter" idx="17"/>
          </p:nvPr>
        </p:nvSpPr>
        <p:spPr/>
        <p:txBody>
          <a:bodyPr rtlCol="0"/>
          <a:lstStyle/>
          <a:p>
            <a:pPr rtl="0"/>
            <a:fld id="{8C2E478F-E849-4A8C-AF1F-CBCC78A7CBFA}" type="slidenum">
              <a:rPr lang="es-ES" noProof="0" smtClean="0"/>
              <a:pPr rtl="0"/>
              <a:t>‹Nº›</a:t>
            </a:fld>
            <a:endParaRPr lang="es-ES" noProof="0"/>
          </a:p>
        </p:txBody>
      </p:sp>
    </p:spTree>
    <p:extLst>
      <p:ext uri="{BB962C8B-B14F-4D97-AF65-F5344CB8AC3E}">
        <p14:creationId xmlns:p14="http://schemas.microsoft.com/office/powerpoint/2010/main" val="384814379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078" cy="6858000"/>
          </a:xfrm>
          <a:prstGeom prst="rect">
            <a:avLst/>
          </a:prstGeom>
        </p:spPr>
      </p:pic>
    </p:spTree>
    <p:extLst>
      <p:ext uri="{BB962C8B-B14F-4D97-AF65-F5344CB8AC3E}">
        <p14:creationId xmlns:p14="http://schemas.microsoft.com/office/powerpoint/2010/main" val="3161030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angalore titl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725570"/>
            <a:ext cx="5826698" cy="1972400"/>
          </a:xfrm>
          <a:noFill/>
        </p:spPr>
        <p:txBody>
          <a:bodyPr lIns="146304" tIns="91440" rIns="146304" bIns="91440" anchor="t" anchorCtr="0"/>
          <a:lstStyle>
            <a:lvl1pPr>
              <a:defRPr sz="5292"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2" y="3608310"/>
            <a:ext cx="4751001" cy="990031"/>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2" cstate="print"/>
          <a:srcRect r="44843"/>
          <a:stretch/>
        </p:blipFill>
        <p:spPr>
          <a:xfrm>
            <a:off x="6419851" y="0"/>
            <a:ext cx="5772149" cy="6858000"/>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0011" r="7835"/>
          <a:stretch/>
        </p:blipFill>
        <p:spPr>
          <a:xfrm>
            <a:off x="410199" y="5880371"/>
            <a:ext cx="1168746" cy="691704"/>
          </a:xfrm>
          <a:prstGeom prst="rect">
            <a:avLst/>
          </a:prstGeom>
        </p:spPr>
      </p:pic>
    </p:spTree>
    <p:extLst>
      <p:ext uri="{BB962C8B-B14F-4D97-AF65-F5344CB8AC3E}">
        <p14:creationId xmlns:p14="http://schemas.microsoft.com/office/powerpoint/2010/main" val="2497377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0078D7"/>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9302" y="1725569"/>
            <a:ext cx="7888452" cy="1793090"/>
          </a:xfrm>
          <a:noFill/>
        </p:spPr>
        <p:txBody>
          <a:bodyPr lIns="146304" tIns="91440" rIns="146304" bIns="91440" anchor="t" anchorCtr="0"/>
          <a:lstStyle>
            <a:lvl1pPr>
              <a:defRPr sz="5292" spc="-98" baseline="0">
                <a:solidFill>
                  <a:schemeClr val="tx1"/>
                </a:solidFill>
              </a:defRPr>
            </a:lvl1pPr>
          </a:lstStyle>
          <a:p>
            <a:r>
              <a:rPr lang="en-US" dirty="0"/>
              <a:t>Lorem ipsum</a:t>
            </a:r>
          </a:p>
        </p:txBody>
      </p:sp>
    </p:spTree>
    <p:extLst>
      <p:ext uri="{BB962C8B-B14F-4D97-AF65-F5344CB8AC3E}">
        <p14:creationId xmlns:p14="http://schemas.microsoft.com/office/powerpoint/2010/main" val="338908447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osing logo slide">
    <p:bg>
      <p:bgPr>
        <a:solidFill>
          <a:srgbClr val="002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1618"/>
            <a:ext cx="11653522" cy="395317"/>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marL="0" marR="0" lvl="0" indent="0" algn="l" defTabSz="913650"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prstClr val="black"/>
                    </a:gs>
                    <a:gs pos="100000">
                      <a:prstClr val="black"/>
                    </a:gs>
                  </a:gsLst>
                  <a:lin ang="5400000" scaled="0"/>
                </a:gradFill>
                <a:effectLst/>
                <a:uLnTx/>
                <a:uFillTx/>
                <a:latin typeface="Calibri" panose="020F0502020204030204"/>
                <a:ea typeface="+mn-ea"/>
                <a:cs typeface="Segoe UI" pitchFamily="34" charset="0"/>
              </a:rPr>
              <a:t>© 2016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0203" y="3083655"/>
            <a:ext cx="3223861" cy="690695"/>
          </a:xfrm>
          <a:prstGeom prst="rect">
            <a:avLst/>
          </a:prstGeom>
        </p:spPr>
      </p:pic>
    </p:spTree>
    <p:extLst>
      <p:ext uri="{BB962C8B-B14F-4D97-AF65-F5344CB8AC3E}">
        <p14:creationId xmlns:p14="http://schemas.microsoft.com/office/powerpoint/2010/main" val="318436682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078" cy="6858000"/>
          </a:xfrm>
          <a:prstGeom prst="rect">
            <a:avLst/>
          </a:prstGeom>
        </p:spPr>
      </p:pic>
      <p:sp>
        <p:nvSpPr>
          <p:cNvPr id="3" name="Título 1"/>
          <p:cNvSpPr>
            <a:spLocks noGrp="1"/>
          </p:cNvSpPr>
          <p:nvPr>
            <p:ph type="ctrTitle" hasCustomPrompt="1"/>
          </p:nvPr>
        </p:nvSpPr>
        <p:spPr>
          <a:xfrm>
            <a:off x="2907730" y="2800263"/>
            <a:ext cx="6376539" cy="1257474"/>
          </a:xfrm>
        </p:spPr>
        <p:txBody>
          <a:bodyPr/>
          <a:lstStyle>
            <a:lvl1pPr algn="ctr">
              <a:defRPr>
                <a:solidFill>
                  <a:srgbClr val="B9D709"/>
                </a:solidFill>
              </a:defRPr>
            </a:lvl1pPr>
          </a:lstStyle>
          <a:p>
            <a:r>
              <a:rPr lang="es-ES_tradnl" dirty="0"/>
              <a:t>¡Gracias!</a:t>
            </a:r>
            <a:endParaRPr lang="es-ES" dirty="0"/>
          </a:p>
        </p:txBody>
      </p:sp>
    </p:spTree>
    <p:extLst>
      <p:ext uri="{BB962C8B-B14F-4D97-AF65-F5344CB8AC3E}">
        <p14:creationId xmlns:p14="http://schemas.microsoft.com/office/powerpoint/2010/main" val="160573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ivisoria 2">
    <p:spTree>
      <p:nvGrpSpPr>
        <p:cNvPr id="1" name=""/>
        <p:cNvGrpSpPr/>
        <p:nvPr/>
      </p:nvGrpSpPr>
      <p:grpSpPr>
        <a:xfrm>
          <a:off x="0" y="0"/>
          <a:ext cx="0" cy="0"/>
          <a:chOff x="0" y="0"/>
          <a:chExt cx="0" cy="0"/>
        </a:xfrm>
      </p:grpSpPr>
      <p:sp>
        <p:nvSpPr>
          <p:cNvPr id="7" name="Marcador de posición de imagen 13">
            <a:extLst>
              <a:ext uri="{FF2B5EF4-FFF2-40B4-BE49-F238E27FC236}">
                <a16:creationId xmlns:a16="http://schemas.microsoft.com/office/drawing/2014/main" xmlns=""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rtlCol="0"/>
          <a:lstStyle/>
          <a:p>
            <a:pPr rtl="0"/>
            <a:r>
              <a:rPr lang="es-ES" noProof="0" smtClean="0"/>
              <a:t>Haga clic en el icono para agregar una imagen</a:t>
            </a:r>
            <a:endParaRPr lang="es-ES" noProof="0"/>
          </a:p>
        </p:txBody>
      </p:sp>
      <p:grpSp>
        <p:nvGrpSpPr>
          <p:cNvPr id="14" name="Grupo 13">
            <a:extLst>
              <a:ext uri="{FF2B5EF4-FFF2-40B4-BE49-F238E27FC236}">
                <a16:creationId xmlns:a16="http://schemas.microsoft.com/office/drawing/2014/main" xmlns="" id="{7BF3BF7F-F094-497C-9310-2FE8B059E82B}"/>
              </a:ext>
            </a:extLst>
          </p:cNvPr>
          <p:cNvGrpSpPr/>
          <p:nvPr userDrawn="1"/>
        </p:nvGrpSpPr>
        <p:grpSpPr>
          <a:xfrm flipH="1" flipV="1">
            <a:off x="3581400" y="451189"/>
            <a:ext cx="5276606" cy="5768636"/>
            <a:chOff x="883522" y="408327"/>
            <a:chExt cx="5276606" cy="5768636"/>
          </a:xfrm>
        </p:grpSpPr>
        <p:sp>
          <p:nvSpPr>
            <p:cNvPr id="15" name="Rectángulo 14">
              <a:extLst>
                <a:ext uri="{FF2B5EF4-FFF2-40B4-BE49-F238E27FC236}">
                  <a16:creationId xmlns:a16="http://schemas.microsoft.com/office/drawing/2014/main" xmlns=""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pic>
          <p:nvPicPr>
            <p:cNvPr id="17" name="Gráfico 16">
              <a:extLst>
                <a:ext uri="{FF2B5EF4-FFF2-40B4-BE49-F238E27FC236}">
                  <a16:creationId xmlns:a16="http://schemas.microsoft.com/office/drawing/2014/main" xmlns="" id="{B2D9F108-8C30-4BEC-8122-BE26326444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6" name="Rectángulo 15">
              <a:extLst>
                <a:ext uri="{FF2B5EF4-FFF2-40B4-BE49-F238E27FC236}">
                  <a16:creationId xmlns:a16="http://schemas.microsoft.com/office/drawing/2014/main" xmlns=""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grpSp>
      <p:sp>
        <p:nvSpPr>
          <p:cNvPr id="8" name="Título 1">
            <a:extLst>
              <a:ext uri="{FF2B5EF4-FFF2-40B4-BE49-F238E27FC236}">
                <a16:creationId xmlns:a16="http://schemas.microsoft.com/office/drawing/2014/main" xmlns="" id="{4C30FD01-9DD8-4ECA-AC52-7C41002A99B3}"/>
              </a:ext>
            </a:extLst>
          </p:cNvPr>
          <p:cNvSpPr>
            <a:spLocks noGrp="1"/>
          </p:cNvSpPr>
          <p:nvPr>
            <p:ph type="title"/>
          </p:nvPr>
        </p:nvSpPr>
        <p:spPr>
          <a:xfrm>
            <a:off x="4506095" y="1742989"/>
            <a:ext cx="4351911" cy="3352800"/>
          </a:xfrm>
        </p:spPr>
        <p:txBody>
          <a:bodyPr rtlCol="0">
            <a:normAutofit/>
          </a:bodyPr>
          <a:lstStyle>
            <a:lvl1pPr algn="ctr">
              <a:defRPr sz="4400" b="1" spc="300">
                <a:solidFill>
                  <a:schemeClr val="bg1"/>
                </a:solidFill>
                <a:latin typeface="+mj-lt"/>
              </a:defRPr>
            </a:lvl1pPr>
          </a:lstStyle>
          <a:p>
            <a:pPr rtl="0"/>
            <a:r>
              <a:rPr lang="es-ES" noProof="0" smtClean="0"/>
              <a:t>Haga clic para modificar el estilo de título del patrón</a:t>
            </a:r>
            <a:endParaRPr lang="es-ES" noProof="0"/>
          </a:p>
        </p:txBody>
      </p:sp>
      <p:sp>
        <p:nvSpPr>
          <p:cNvPr id="22" name="Marcador de texto 2">
            <a:extLst>
              <a:ext uri="{FF2B5EF4-FFF2-40B4-BE49-F238E27FC236}">
                <a16:creationId xmlns:a16="http://schemas.microsoft.com/office/drawing/2014/main" xmlns="" id="{74491700-C4EB-4143-ACD3-DE153BF9DD99}"/>
              </a:ext>
            </a:extLst>
          </p:cNvPr>
          <p:cNvSpPr>
            <a:spLocks noGrp="1"/>
          </p:cNvSpPr>
          <p:nvPr>
            <p:ph type="body" idx="13" hasCustomPrompt="1"/>
          </p:nvPr>
        </p:nvSpPr>
        <p:spPr>
          <a:xfrm>
            <a:off x="4506094" y="4127455"/>
            <a:ext cx="4351910" cy="296437"/>
          </a:xfrm>
        </p:spPr>
        <p:txBody>
          <a:bodyPr lIns="0" rIns="0" rtlCol="0">
            <a:noAutofit/>
          </a:bodyPr>
          <a:lstStyle>
            <a:lvl1pPr marL="0" indent="0" algn="ctr">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EDITAR ESTILOS DEL PATRÓN</a:t>
            </a:r>
          </a:p>
        </p:txBody>
      </p:sp>
      <p:sp>
        <p:nvSpPr>
          <p:cNvPr id="2" name="Marcador de pie de página 1">
            <a:extLst>
              <a:ext uri="{FF2B5EF4-FFF2-40B4-BE49-F238E27FC236}">
                <a16:creationId xmlns:a16="http://schemas.microsoft.com/office/drawing/2014/main" xmlns="" id="{C5F17219-39C2-44C1-BFC9-BA0D7ACD78D1}"/>
              </a:ext>
            </a:extLst>
          </p:cNvPr>
          <p:cNvSpPr>
            <a:spLocks noGrp="1"/>
          </p:cNvSpPr>
          <p:nvPr>
            <p:ph type="ftr" sz="quarter" idx="16"/>
          </p:nvPr>
        </p:nvSpPr>
        <p:spPr/>
        <p:txBody>
          <a:bodyPr rtlCol="0"/>
          <a:lstStyle/>
          <a:p>
            <a:pPr rtl="0"/>
            <a:r>
              <a:rPr lang="es-ES" noProof="0"/>
              <a:t>Agregar un pie de página</a:t>
            </a:r>
          </a:p>
        </p:txBody>
      </p:sp>
      <p:sp>
        <p:nvSpPr>
          <p:cNvPr id="3" name="Marcador de número de diapositiva 2">
            <a:extLst>
              <a:ext uri="{FF2B5EF4-FFF2-40B4-BE49-F238E27FC236}">
                <a16:creationId xmlns:a16="http://schemas.microsoft.com/office/drawing/2014/main" xmlns="" id="{5087118E-1B0A-407B-BDCE-B343BC9F92E9}"/>
              </a:ext>
            </a:extLst>
          </p:cNvPr>
          <p:cNvSpPr>
            <a:spLocks noGrp="1"/>
          </p:cNvSpPr>
          <p:nvPr>
            <p:ph type="sldNum" sz="quarter" idx="17"/>
          </p:nvPr>
        </p:nvSpPr>
        <p:spPr/>
        <p:txBody>
          <a:bodyPr rtlCol="0"/>
          <a:lstStyle/>
          <a:p>
            <a:pPr rtl="0"/>
            <a:fld id="{8C2E478F-E849-4A8C-AF1F-CBCC78A7CBFA}" type="slidenum">
              <a:rPr lang="es-ES" noProof="0" smtClean="0"/>
              <a:pPr rtl="0"/>
              <a:t>‹Nº›</a:t>
            </a:fld>
            <a:endParaRPr lang="es-ES" noProof="0"/>
          </a:p>
        </p:txBody>
      </p:sp>
    </p:spTree>
    <p:extLst>
      <p:ext uri="{BB962C8B-B14F-4D97-AF65-F5344CB8AC3E}">
        <p14:creationId xmlns:p14="http://schemas.microsoft.com/office/powerpoint/2010/main" val="28995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con imágenes">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xmlns=""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 name="Marcador de texto 2">
            <a:extLst>
              <a:ext uri="{FF2B5EF4-FFF2-40B4-BE49-F238E27FC236}">
                <a16:creationId xmlns:a16="http://schemas.microsoft.com/office/drawing/2014/main" xmlns="" id="{CF38A5A1-070F-43C9-B2D5-C557B0D72B9C}"/>
              </a:ext>
            </a:extLst>
          </p:cNvPr>
          <p:cNvSpPr>
            <a:spLocks noGrp="1"/>
          </p:cNvSpPr>
          <p:nvPr>
            <p:ph type="body" idx="1"/>
          </p:nvPr>
        </p:nvSpPr>
        <p:spPr>
          <a:xfrm>
            <a:off x="573882" y="1061132"/>
            <a:ext cx="3464717" cy="823912"/>
          </a:xfrm>
          <a:ln>
            <a:noFill/>
          </a:ln>
        </p:spPr>
        <p:txBody>
          <a:bodyPr rtlCol="0"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4" name="Marcador de contenido 3">
            <a:extLst>
              <a:ext uri="{FF2B5EF4-FFF2-40B4-BE49-F238E27FC236}">
                <a16:creationId xmlns:a16="http://schemas.microsoft.com/office/drawing/2014/main" xmlns="" id="{FECCBEC1-2F48-4E90-ADF0-BEE2B9E477B0}"/>
              </a:ext>
            </a:extLst>
          </p:cNvPr>
          <p:cNvSpPr>
            <a:spLocks noGrp="1"/>
          </p:cNvSpPr>
          <p:nvPr>
            <p:ph sz="half" idx="2"/>
          </p:nvPr>
        </p:nvSpPr>
        <p:spPr>
          <a:xfrm>
            <a:off x="573882" y="2108201"/>
            <a:ext cx="3464717" cy="3684588"/>
          </a:xfrm>
        </p:spPr>
        <p:txBody>
          <a:bodyPr rtlCol="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11" name="Marcador de texto 2">
            <a:extLst>
              <a:ext uri="{FF2B5EF4-FFF2-40B4-BE49-F238E27FC236}">
                <a16:creationId xmlns:a16="http://schemas.microsoft.com/office/drawing/2014/main" xmlns="" id="{367F380C-58A9-4490-AC57-579A90290F36}"/>
              </a:ext>
            </a:extLst>
          </p:cNvPr>
          <p:cNvSpPr>
            <a:spLocks noGrp="1"/>
          </p:cNvSpPr>
          <p:nvPr>
            <p:ph type="body" idx="13"/>
          </p:nvPr>
        </p:nvSpPr>
        <p:spPr>
          <a:xfrm>
            <a:off x="8153400" y="1061132"/>
            <a:ext cx="3464717" cy="823912"/>
          </a:xfrm>
          <a:ln>
            <a:noFill/>
          </a:ln>
        </p:spPr>
        <p:txBody>
          <a:bodyPr rtlCol="0"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12" name="Marcador de posición de contenido 3">
            <a:extLst>
              <a:ext uri="{FF2B5EF4-FFF2-40B4-BE49-F238E27FC236}">
                <a16:creationId xmlns:a16="http://schemas.microsoft.com/office/drawing/2014/main" xmlns="" id="{DA285A94-0E4E-47DC-8E61-41F684F37003}"/>
              </a:ext>
            </a:extLst>
          </p:cNvPr>
          <p:cNvSpPr>
            <a:spLocks noGrp="1"/>
          </p:cNvSpPr>
          <p:nvPr>
            <p:ph sz="half" idx="14"/>
          </p:nvPr>
        </p:nvSpPr>
        <p:spPr>
          <a:xfrm>
            <a:off x="8153400" y="2108201"/>
            <a:ext cx="3464717" cy="3684588"/>
          </a:xfrm>
        </p:spPr>
        <p:txBody>
          <a:bodyPr rtlCol="0">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18" name="Rectángulo 17">
            <a:extLst>
              <a:ext uri="{FF2B5EF4-FFF2-40B4-BE49-F238E27FC236}">
                <a16:creationId xmlns:a16="http://schemas.microsoft.com/office/drawing/2014/main" xmlns="" id="{6EDCBFD0-7AE5-4346-AD3A-01F956626091}"/>
              </a:ext>
            </a:extLst>
          </p:cNvPr>
          <p:cNvSpPr/>
          <p:nvPr userDrawn="1"/>
        </p:nvSpPr>
        <p:spPr>
          <a:xfrm>
            <a:off x="4430484" y="3810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Marcador de posición de imagen 13">
            <a:extLst>
              <a:ext uri="{FF2B5EF4-FFF2-40B4-BE49-F238E27FC236}">
                <a16:creationId xmlns:a16="http://schemas.microsoft.com/office/drawing/2014/main" xmlns="" id="{354FBDC8-CD65-4972-A821-C25297B1A8AB}"/>
              </a:ext>
            </a:extLst>
          </p:cNvPr>
          <p:cNvSpPr>
            <a:spLocks noGrp="1"/>
          </p:cNvSpPr>
          <p:nvPr>
            <p:ph type="pic" sz="quarter" idx="15"/>
          </p:nvPr>
        </p:nvSpPr>
        <p:spPr>
          <a:xfrm>
            <a:off x="4659082" y="489291"/>
            <a:ext cx="2873833" cy="5920920"/>
          </a:xfrm>
          <a:solidFill>
            <a:schemeClr val="bg1"/>
          </a:solidFill>
        </p:spPr>
        <p:txBody>
          <a:bodyPr rtlCol="0"/>
          <a:lstStyle/>
          <a:p>
            <a:pPr rtl="0"/>
            <a:r>
              <a:rPr lang="es-ES" noProof="0" smtClean="0"/>
              <a:t>Haga clic en el icono para agregar una imagen</a:t>
            </a:r>
            <a:endParaRPr lang="es-ES" noProof="0"/>
          </a:p>
        </p:txBody>
      </p:sp>
      <p:sp>
        <p:nvSpPr>
          <p:cNvPr id="2" name="Título 1">
            <a:extLst>
              <a:ext uri="{FF2B5EF4-FFF2-40B4-BE49-F238E27FC236}">
                <a16:creationId xmlns:a16="http://schemas.microsoft.com/office/drawing/2014/main" xmlns="" id="{A41F4A2F-9480-4E94-806C-5D65C71DFB9F}"/>
              </a:ext>
            </a:extLst>
          </p:cNvPr>
          <p:cNvSpPr>
            <a:spLocks noGrp="1"/>
          </p:cNvSpPr>
          <p:nvPr>
            <p:ph type="title"/>
          </p:nvPr>
        </p:nvSpPr>
        <p:spPr>
          <a:xfrm>
            <a:off x="595884" y="0"/>
            <a:ext cx="3834596" cy="1124404"/>
          </a:xfrm>
        </p:spPr>
        <p:txBody>
          <a:bodyPr rtlCol="0">
            <a:noAutofit/>
          </a:bodyPr>
          <a:lstStyle>
            <a:lvl1pPr>
              <a:defRPr sz="2800"/>
            </a:lvl1pPr>
          </a:lstStyle>
          <a:p>
            <a:pPr rtl="0"/>
            <a:r>
              <a:rPr lang="es-ES" noProof="0" smtClean="0"/>
              <a:t>Haga clic para modificar el estilo de título del patrón</a:t>
            </a:r>
            <a:endParaRPr lang="es-ES" noProof="0"/>
          </a:p>
        </p:txBody>
      </p:sp>
      <p:sp>
        <p:nvSpPr>
          <p:cNvPr id="5" name="Marcador de pie de página 4">
            <a:extLst>
              <a:ext uri="{FF2B5EF4-FFF2-40B4-BE49-F238E27FC236}">
                <a16:creationId xmlns:a16="http://schemas.microsoft.com/office/drawing/2014/main" xmlns="" id="{750DA028-023B-4883-9A48-70FD7A2E5226}"/>
              </a:ext>
            </a:extLst>
          </p:cNvPr>
          <p:cNvSpPr>
            <a:spLocks noGrp="1"/>
          </p:cNvSpPr>
          <p:nvPr>
            <p:ph type="ftr" sz="quarter" idx="16"/>
          </p:nvPr>
        </p:nvSpPr>
        <p:spPr/>
        <p:txBody>
          <a:bodyPr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xmlns="" id="{492AA6DE-6D7A-4135-8B9F-99A91527F21D}"/>
              </a:ext>
            </a:extLst>
          </p:cNvPr>
          <p:cNvSpPr>
            <a:spLocks noGrp="1"/>
          </p:cNvSpPr>
          <p:nvPr>
            <p:ph type="sldNum" sz="quarter" idx="17"/>
          </p:nvPr>
        </p:nvSpPr>
        <p:spPr/>
        <p:txBody>
          <a:bodyPr rtlCol="0"/>
          <a:lstStyle/>
          <a:p>
            <a:pPr rtl="0"/>
            <a:fld id="{8C2E478F-E849-4A8C-AF1F-CBCC78A7CBFA}" type="slidenum">
              <a:rPr lang="es-ES" noProof="0" smtClean="0"/>
              <a:pPr rtl="0"/>
              <a:t>‹Nº›</a:t>
            </a:fld>
            <a:endParaRPr lang="es-ES" noProof="0"/>
          </a:p>
        </p:txBody>
      </p:sp>
    </p:spTree>
    <p:extLst>
      <p:ext uri="{BB962C8B-B14F-4D97-AF65-F5344CB8AC3E}">
        <p14:creationId xmlns:p14="http://schemas.microsoft.com/office/powerpoint/2010/main" val="178074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ABD40C7A-92CE-46D6-B056-C75D73663328}"/>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Rectángulo 4">
            <a:extLst>
              <a:ext uri="{FF2B5EF4-FFF2-40B4-BE49-F238E27FC236}">
                <a16:creationId xmlns:a16="http://schemas.microsoft.com/office/drawing/2014/main" xmlns="" id="{C2877C5F-FF39-4400-9C13-0D7F04A0C78F}"/>
              </a:ext>
            </a:extLst>
          </p:cNvPr>
          <p:cNvSpPr/>
          <p:nvPr userDrawn="1"/>
        </p:nvSpPr>
        <p:spPr>
          <a:xfrm>
            <a:off x="6727371" y="54430"/>
            <a:ext cx="1238278" cy="6553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 name="Marcador de posición de imagen 2">
            <a:extLst>
              <a:ext uri="{FF2B5EF4-FFF2-40B4-BE49-F238E27FC236}">
                <a16:creationId xmlns:a16="http://schemas.microsoft.com/office/drawing/2014/main" xmlns="" id="{CAE90E16-AEC5-4F82-85B0-DDEA26AA939A}"/>
              </a:ext>
            </a:extLst>
          </p:cNvPr>
          <p:cNvSpPr>
            <a:spLocks noGrp="1"/>
          </p:cNvSpPr>
          <p:nvPr>
            <p:ph type="pic" idx="1"/>
          </p:nvPr>
        </p:nvSpPr>
        <p:spPr>
          <a:xfrm>
            <a:off x="7097484" y="0"/>
            <a:ext cx="5094515" cy="6858000"/>
          </a:xfrm>
          <a:solidFill>
            <a:schemeClr val="bg1">
              <a:lumMod val="50000"/>
            </a:schemeClr>
          </a:solidFill>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a:p>
        </p:txBody>
      </p:sp>
      <p:sp>
        <p:nvSpPr>
          <p:cNvPr id="13" name="Rectángulo 12">
            <a:extLst>
              <a:ext uri="{FF2B5EF4-FFF2-40B4-BE49-F238E27FC236}">
                <a16:creationId xmlns:a16="http://schemas.microsoft.com/office/drawing/2014/main" xmlns="" id="{EA1A2116-206B-49CD-9ECC-078E4F72904C}"/>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4" name="Rectángulo 13">
            <a:extLst>
              <a:ext uri="{FF2B5EF4-FFF2-40B4-BE49-F238E27FC236}">
                <a16:creationId xmlns:a16="http://schemas.microsoft.com/office/drawing/2014/main" xmlns="" id="{A69E75A6-06C5-49D0-9164-3098CE0E53D8}"/>
              </a:ext>
            </a:extLst>
          </p:cNvPr>
          <p:cNvSpPr/>
          <p:nvPr userDrawn="1"/>
        </p:nvSpPr>
        <p:spPr>
          <a:xfrm>
            <a:off x="957943" y="655467"/>
            <a:ext cx="5769428"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Marcador de pie de página 7">
            <a:extLst>
              <a:ext uri="{FF2B5EF4-FFF2-40B4-BE49-F238E27FC236}">
                <a16:creationId xmlns:a16="http://schemas.microsoft.com/office/drawing/2014/main" xmlns="" id="{9B7F3105-8D8F-4FF3-9A7F-0F067BB810A1}"/>
              </a:ext>
            </a:extLst>
          </p:cNvPr>
          <p:cNvSpPr>
            <a:spLocks noGrp="1"/>
          </p:cNvSpPr>
          <p:nvPr>
            <p:ph type="ftr" sz="quarter" idx="14"/>
          </p:nvPr>
        </p:nvSpPr>
        <p:spPr/>
        <p:txBody>
          <a:bodyPr rtlCol="0"/>
          <a:lstStyle/>
          <a:p>
            <a:pPr rtl="0"/>
            <a:r>
              <a:rPr lang="es-ES" noProof="0"/>
              <a:t>Agregar un pie de página</a:t>
            </a:r>
          </a:p>
        </p:txBody>
      </p:sp>
      <p:sp>
        <p:nvSpPr>
          <p:cNvPr id="4" name="Marcador de posición de texto 3">
            <a:extLst>
              <a:ext uri="{FF2B5EF4-FFF2-40B4-BE49-F238E27FC236}">
                <a16:creationId xmlns:a16="http://schemas.microsoft.com/office/drawing/2014/main" xmlns="" id="{F41E2B8D-1C12-403F-BE59-ECC565466CB0}"/>
              </a:ext>
            </a:extLst>
          </p:cNvPr>
          <p:cNvSpPr>
            <a:spLocks noGrp="1"/>
          </p:cNvSpPr>
          <p:nvPr>
            <p:ph type="body" sz="half" idx="2"/>
          </p:nvPr>
        </p:nvSpPr>
        <p:spPr>
          <a:xfrm>
            <a:off x="957943" y="2546851"/>
            <a:ext cx="5138057" cy="3396749"/>
          </a:xfrm>
        </p:spPr>
        <p:txBody>
          <a:bodyPr rtlCol="0"/>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2" name="Título 1">
            <a:extLst>
              <a:ext uri="{FF2B5EF4-FFF2-40B4-BE49-F238E27FC236}">
                <a16:creationId xmlns:a16="http://schemas.microsoft.com/office/drawing/2014/main" xmlns="" id="{9AF0F519-65FC-434F-8F2F-F778A20A82ED}"/>
              </a:ext>
            </a:extLst>
          </p:cNvPr>
          <p:cNvSpPr>
            <a:spLocks noGrp="1"/>
          </p:cNvSpPr>
          <p:nvPr>
            <p:ph type="title"/>
          </p:nvPr>
        </p:nvSpPr>
        <p:spPr>
          <a:xfrm>
            <a:off x="957943" y="1480457"/>
            <a:ext cx="5138057" cy="979308"/>
          </a:xfrm>
        </p:spPr>
        <p:txBody>
          <a:bodyPr rtlCol="0" anchor="b"/>
          <a:lstStyle>
            <a:lvl1pPr>
              <a:defRPr sz="3200" b="1">
                <a:solidFill>
                  <a:schemeClr val="bg1"/>
                </a:solidFill>
                <a:latin typeface="+mn-lt"/>
              </a:defRPr>
            </a:lvl1pPr>
          </a:lstStyle>
          <a:p>
            <a:pPr rtl="0"/>
            <a:r>
              <a:rPr lang="es-ES" noProof="0" smtClean="0"/>
              <a:t>Haga clic para modificar el estilo de título del patrón</a:t>
            </a:r>
            <a:endParaRPr lang="es-ES" noProof="0"/>
          </a:p>
        </p:txBody>
      </p:sp>
      <p:sp>
        <p:nvSpPr>
          <p:cNvPr id="9" name="Marcador de posición de número de diapositiva 8">
            <a:extLst>
              <a:ext uri="{FF2B5EF4-FFF2-40B4-BE49-F238E27FC236}">
                <a16:creationId xmlns:a16="http://schemas.microsoft.com/office/drawing/2014/main" xmlns="" id="{BD117255-8347-4647-9EA2-7ED06A73C1A2}"/>
              </a:ext>
            </a:extLst>
          </p:cNvPr>
          <p:cNvSpPr>
            <a:spLocks noGrp="1"/>
          </p:cNvSpPr>
          <p:nvPr>
            <p:ph type="sldNum" sz="quarter" idx="15"/>
          </p:nvPr>
        </p:nvSpPr>
        <p:spPr/>
        <p:txBody>
          <a:bodyPr rtlCol="0"/>
          <a:lstStyle/>
          <a:p>
            <a:pPr rtl="0"/>
            <a:fld id="{8C2E478F-E849-4A8C-AF1F-CBCC78A7CBFA}" type="slidenum">
              <a:rPr lang="es-ES" noProof="0" smtClean="0"/>
              <a:pPr rtl="0"/>
              <a:t>‹Nº›</a:t>
            </a:fld>
            <a:endParaRPr lang="es-ES" noProof="0"/>
          </a:p>
        </p:txBody>
      </p:sp>
    </p:spTree>
    <p:extLst>
      <p:ext uri="{BB962C8B-B14F-4D97-AF65-F5344CB8AC3E}">
        <p14:creationId xmlns:p14="http://schemas.microsoft.com/office/powerpoint/2010/main" val="357725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ítulo y contenido">
    <p:spTree>
      <p:nvGrpSpPr>
        <p:cNvPr id="1" name=""/>
        <p:cNvGrpSpPr/>
        <p:nvPr/>
      </p:nvGrpSpPr>
      <p:grpSpPr>
        <a:xfrm>
          <a:off x="0" y="0"/>
          <a:ext cx="0" cy="0"/>
          <a:chOff x="0" y="0"/>
          <a:chExt cx="0" cy="0"/>
        </a:xfrm>
      </p:grpSpPr>
      <p:sp>
        <p:nvSpPr>
          <p:cNvPr id="9" name="Marcador de posición de imagen 13">
            <a:extLst>
              <a:ext uri="{FF2B5EF4-FFF2-40B4-BE49-F238E27FC236}">
                <a16:creationId xmlns:a16="http://schemas.microsoft.com/office/drawing/2014/main" xmlns=""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rtlCol="0"/>
          <a:lstStyle/>
          <a:p>
            <a:pPr rtl="0"/>
            <a:r>
              <a:rPr lang="es-ES" noProof="0" smtClean="0"/>
              <a:t>Haga clic en el icono para agregar una imagen</a:t>
            </a:r>
            <a:endParaRPr lang="es-ES" noProof="0"/>
          </a:p>
        </p:txBody>
      </p:sp>
      <p:grpSp>
        <p:nvGrpSpPr>
          <p:cNvPr id="5" name="Grupo 4">
            <a:extLst>
              <a:ext uri="{FF2B5EF4-FFF2-40B4-BE49-F238E27FC236}">
                <a16:creationId xmlns:a16="http://schemas.microsoft.com/office/drawing/2014/main" xmlns="" id="{1E8CB484-5390-4B2F-9BFB-D0733BEE88A5}"/>
              </a:ext>
            </a:extLst>
          </p:cNvPr>
          <p:cNvGrpSpPr/>
          <p:nvPr userDrawn="1"/>
        </p:nvGrpSpPr>
        <p:grpSpPr>
          <a:xfrm flipH="1">
            <a:off x="4115984" y="252563"/>
            <a:ext cx="7433283" cy="5995838"/>
            <a:chOff x="252031" y="391887"/>
            <a:chExt cx="7433283" cy="6215741"/>
          </a:xfrm>
        </p:grpSpPr>
        <p:sp>
          <p:nvSpPr>
            <p:cNvPr id="24" name="Rectángulo 23">
              <a:extLst>
                <a:ext uri="{FF2B5EF4-FFF2-40B4-BE49-F238E27FC236}">
                  <a16:creationId xmlns:a16="http://schemas.microsoft.com/office/drawing/2014/main" xmlns=""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3" name="Rectángulo 22">
              <a:extLst>
                <a:ext uri="{FF2B5EF4-FFF2-40B4-BE49-F238E27FC236}">
                  <a16:creationId xmlns:a16="http://schemas.microsoft.com/office/drawing/2014/main" xmlns=""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xmlns=""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sp>
        <p:nvSpPr>
          <p:cNvPr id="2" name="Título 1">
            <a:extLst>
              <a:ext uri="{FF2B5EF4-FFF2-40B4-BE49-F238E27FC236}">
                <a16:creationId xmlns:a16="http://schemas.microsoft.com/office/drawing/2014/main" xmlns="" id="{004074E6-E39E-4D19-B91F-8E84F37CBF3C}"/>
              </a:ext>
            </a:extLst>
          </p:cNvPr>
          <p:cNvSpPr>
            <a:spLocks noGrp="1"/>
          </p:cNvSpPr>
          <p:nvPr>
            <p:ph type="title" hasCustomPrompt="1"/>
          </p:nvPr>
        </p:nvSpPr>
        <p:spPr>
          <a:xfrm>
            <a:off x="5510539" y="916440"/>
            <a:ext cx="6117771" cy="573989"/>
          </a:xfrm>
        </p:spPr>
        <p:txBody>
          <a:bodyPr lIns="0" rIns="0" rtlCol="0">
            <a:noAutofit/>
          </a:bodyPr>
          <a:lstStyle>
            <a:lvl1pPr>
              <a:defRPr sz="3200" b="1" spc="0">
                <a:solidFill>
                  <a:schemeClr val="bg1"/>
                </a:solidFill>
                <a:latin typeface="+mj-lt"/>
              </a:defRPr>
            </a:lvl1pPr>
          </a:lstStyle>
          <a:p>
            <a:pPr rtl="0"/>
            <a:r>
              <a:rPr lang="es-ES" noProof="0"/>
              <a:t>HAGA CLIC PARA EDITAR PATRÓN</a:t>
            </a:r>
          </a:p>
        </p:txBody>
      </p:sp>
      <p:sp>
        <p:nvSpPr>
          <p:cNvPr id="3" name="Marcador de contenido 2">
            <a:extLst>
              <a:ext uri="{FF2B5EF4-FFF2-40B4-BE49-F238E27FC236}">
                <a16:creationId xmlns:a16="http://schemas.microsoft.com/office/drawing/2014/main" xmlns="" id="{607D1B16-7058-45AD-9B19-E19CAF96683B}"/>
              </a:ext>
            </a:extLst>
          </p:cNvPr>
          <p:cNvSpPr>
            <a:spLocks noGrp="1"/>
          </p:cNvSpPr>
          <p:nvPr>
            <p:ph idx="1"/>
          </p:nvPr>
        </p:nvSpPr>
        <p:spPr>
          <a:xfrm>
            <a:off x="5510539" y="1962673"/>
            <a:ext cx="6117771" cy="3676128"/>
          </a:xfrm>
        </p:spPr>
        <p:txBody>
          <a:bodyPr lIns="0" rIns="0" rtlCol="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7" name="Marcador de texto 2">
            <a:extLst>
              <a:ext uri="{FF2B5EF4-FFF2-40B4-BE49-F238E27FC236}">
                <a16:creationId xmlns:a16="http://schemas.microsoft.com/office/drawing/2014/main" xmlns="" id="{6CAAB964-0A56-4842-AA82-7610F726CD14}"/>
              </a:ext>
            </a:extLst>
          </p:cNvPr>
          <p:cNvSpPr>
            <a:spLocks noGrp="1"/>
          </p:cNvSpPr>
          <p:nvPr>
            <p:ph type="body" idx="13" hasCustomPrompt="1"/>
          </p:nvPr>
        </p:nvSpPr>
        <p:spPr>
          <a:xfrm>
            <a:off x="5535810" y="1555002"/>
            <a:ext cx="6076915" cy="407670"/>
          </a:xfrm>
        </p:spPr>
        <p:txBody>
          <a:bodyPr lIns="0" rIns="0" rtlCol="0">
            <a:noAutofit/>
          </a:bodyPr>
          <a:lstStyle>
            <a:lvl1pPr marL="0" indent="0">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EDITAR ESTILOS DE TEXTO DEL PATRÓN</a:t>
            </a:r>
          </a:p>
        </p:txBody>
      </p:sp>
      <p:sp>
        <p:nvSpPr>
          <p:cNvPr id="4" name="Marcador de pie de página 3">
            <a:extLst>
              <a:ext uri="{FF2B5EF4-FFF2-40B4-BE49-F238E27FC236}">
                <a16:creationId xmlns:a16="http://schemas.microsoft.com/office/drawing/2014/main" xmlns="" id="{7BFE929D-DC77-46CA-82A0-DBC67BEA93A1}"/>
              </a:ext>
            </a:extLst>
          </p:cNvPr>
          <p:cNvSpPr>
            <a:spLocks noGrp="1"/>
          </p:cNvSpPr>
          <p:nvPr>
            <p:ph type="ftr" sz="quarter" idx="16"/>
          </p:nvPr>
        </p:nvSpPr>
        <p:spPr/>
        <p:txBody>
          <a:bodyPr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xmlns="" id="{04A17937-35A7-4492-BF9B-0912A22FF3FD}"/>
              </a:ext>
            </a:extLst>
          </p:cNvPr>
          <p:cNvSpPr>
            <a:spLocks noGrp="1"/>
          </p:cNvSpPr>
          <p:nvPr>
            <p:ph type="sldNum" sz="quarter" idx="17"/>
          </p:nvPr>
        </p:nvSpPr>
        <p:spPr/>
        <p:txBody>
          <a:bodyPr rtlCol="0"/>
          <a:lstStyle/>
          <a:p>
            <a:pPr rtl="0"/>
            <a:fld id="{8C2E478F-E849-4A8C-AF1F-CBCC78A7CBFA}" type="slidenum">
              <a:rPr lang="es-ES" noProof="0" smtClean="0"/>
              <a:pPr rtl="0"/>
              <a:t>‹Nº›</a:t>
            </a:fld>
            <a:endParaRPr lang="es-ES" noProof="0"/>
          </a:p>
        </p:txBody>
      </p:sp>
    </p:spTree>
    <p:extLst>
      <p:ext uri="{BB962C8B-B14F-4D97-AF65-F5344CB8AC3E}">
        <p14:creationId xmlns:p14="http://schemas.microsoft.com/office/powerpoint/2010/main" val="306660089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ítulo y contenido">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xmlns="" id="{C42E9CCD-6BB8-4209-A6BA-851867956084}"/>
              </a:ext>
            </a:extLst>
          </p:cNvPr>
          <p:cNvSpPr>
            <a:spLocks noGrp="1"/>
          </p:cNvSpPr>
          <p:nvPr>
            <p:ph sz="quarter" idx="16"/>
          </p:nvPr>
        </p:nvSpPr>
        <p:spPr>
          <a:xfrm>
            <a:off x="6400191" y="470641"/>
            <a:ext cx="5220309" cy="5916718"/>
          </a:xfrm>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grpSp>
        <p:nvGrpSpPr>
          <p:cNvPr id="5" name="Grupo 4">
            <a:extLst>
              <a:ext uri="{FF2B5EF4-FFF2-40B4-BE49-F238E27FC236}">
                <a16:creationId xmlns:a16="http://schemas.microsoft.com/office/drawing/2014/main" xmlns="" id="{1E8CB484-5390-4B2F-9BFB-D0733BEE88A5}"/>
              </a:ext>
            </a:extLst>
          </p:cNvPr>
          <p:cNvGrpSpPr/>
          <p:nvPr userDrawn="1"/>
        </p:nvGrpSpPr>
        <p:grpSpPr>
          <a:xfrm>
            <a:off x="657060" y="435124"/>
            <a:ext cx="5134751" cy="6215741"/>
            <a:chOff x="252031" y="391887"/>
            <a:chExt cx="7433283" cy="6215741"/>
          </a:xfrm>
        </p:grpSpPr>
        <p:sp>
          <p:nvSpPr>
            <p:cNvPr id="24" name="Rectángulo 23">
              <a:extLst>
                <a:ext uri="{FF2B5EF4-FFF2-40B4-BE49-F238E27FC236}">
                  <a16:creationId xmlns:a16="http://schemas.microsoft.com/office/drawing/2014/main" xmlns=""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3" name="Rectángulo 22">
              <a:extLst>
                <a:ext uri="{FF2B5EF4-FFF2-40B4-BE49-F238E27FC236}">
                  <a16:creationId xmlns:a16="http://schemas.microsoft.com/office/drawing/2014/main" xmlns=""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xmlns=""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sp>
        <p:nvSpPr>
          <p:cNvPr id="2" name="Título 1">
            <a:extLst>
              <a:ext uri="{FF2B5EF4-FFF2-40B4-BE49-F238E27FC236}">
                <a16:creationId xmlns:a16="http://schemas.microsoft.com/office/drawing/2014/main" xmlns="" id="{004074E6-E39E-4D19-B91F-8E84F37CBF3C}"/>
              </a:ext>
            </a:extLst>
          </p:cNvPr>
          <p:cNvSpPr>
            <a:spLocks noGrp="1"/>
          </p:cNvSpPr>
          <p:nvPr>
            <p:ph type="title" hasCustomPrompt="1"/>
          </p:nvPr>
        </p:nvSpPr>
        <p:spPr>
          <a:xfrm>
            <a:off x="599167" y="1099002"/>
            <a:ext cx="4226024" cy="573989"/>
          </a:xfrm>
        </p:spPr>
        <p:txBody>
          <a:bodyPr lIns="0" rIns="0" rtlCol="0">
            <a:noAutofit/>
          </a:bodyPr>
          <a:lstStyle>
            <a:lvl1pPr>
              <a:defRPr sz="3200" b="1" spc="0">
                <a:solidFill>
                  <a:schemeClr val="bg1"/>
                </a:solidFill>
                <a:latin typeface="+mj-lt"/>
              </a:defRPr>
            </a:lvl1pPr>
          </a:lstStyle>
          <a:p>
            <a:pPr rtl="0"/>
            <a:r>
              <a:rPr lang="es-ES" noProof="0"/>
              <a:t>HAGA CLIC PARA EDITAR PATRÓN</a:t>
            </a:r>
          </a:p>
        </p:txBody>
      </p:sp>
      <p:sp>
        <p:nvSpPr>
          <p:cNvPr id="3" name="Marcador de contenido 2">
            <a:extLst>
              <a:ext uri="{FF2B5EF4-FFF2-40B4-BE49-F238E27FC236}">
                <a16:creationId xmlns:a16="http://schemas.microsoft.com/office/drawing/2014/main" xmlns="" id="{607D1B16-7058-45AD-9B19-E19CAF96683B}"/>
              </a:ext>
            </a:extLst>
          </p:cNvPr>
          <p:cNvSpPr>
            <a:spLocks noGrp="1"/>
          </p:cNvSpPr>
          <p:nvPr>
            <p:ph idx="1"/>
          </p:nvPr>
        </p:nvSpPr>
        <p:spPr>
          <a:xfrm>
            <a:off x="599167" y="2145234"/>
            <a:ext cx="4226024" cy="3857329"/>
          </a:xfrm>
        </p:spPr>
        <p:txBody>
          <a:bodyPr lIns="0" rIns="0" rtlCol="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7" name="Marcador de texto 2">
            <a:extLst>
              <a:ext uri="{FF2B5EF4-FFF2-40B4-BE49-F238E27FC236}">
                <a16:creationId xmlns:a16="http://schemas.microsoft.com/office/drawing/2014/main" xmlns="" id="{6CAAB964-0A56-4842-AA82-7610F726CD14}"/>
              </a:ext>
            </a:extLst>
          </p:cNvPr>
          <p:cNvSpPr>
            <a:spLocks noGrp="1"/>
          </p:cNvSpPr>
          <p:nvPr>
            <p:ph type="body" idx="13" hasCustomPrompt="1"/>
          </p:nvPr>
        </p:nvSpPr>
        <p:spPr>
          <a:xfrm>
            <a:off x="611804" y="1737564"/>
            <a:ext cx="4197802" cy="407670"/>
          </a:xfrm>
        </p:spPr>
        <p:txBody>
          <a:bodyPr lIns="0" rIns="0" rtlCol="0">
            <a:noAutofit/>
          </a:bodyPr>
          <a:lstStyle>
            <a:lvl1pPr marL="0" indent="0">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EDITAR ESTILOS DEL PATRÓN</a:t>
            </a:r>
          </a:p>
        </p:txBody>
      </p:sp>
      <p:sp>
        <p:nvSpPr>
          <p:cNvPr id="4" name="Marcador de pie de página 3">
            <a:extLst>
              <a:ext uri="{FF2B5EF4-FFF2-40B4-BE49-F238E27FC236}">
                <a16:creationId xmlns:a16="http://schemas.microsoft.com/office/drawing/2014/main" xmlns="" id="{15311BA1-4F61-4FA7-9C20-685B3689CAEF}"/>
              </a:ext>
            </a:extLst>
          </p:cNvPr>
          <p:cNvSpPr>
            <a:spLocks noGrp="1"/>
          </p:cNvSpPr>
          <p:nvPr>
            <p:ph type="ftr" sz="quarter" idx="17"/>
          </p:nvPr>
        </p:nvSpPr>
        <p:spPr/>
        <p:txBody>
          <a:bodyPr rtlCol="0"/>
          <a:lstStyle/>
          <a:p>
            <a:pPr rtl="0"/>
            <a:r>
              <a:rPr lang="es-ES" noProof="0"/>
              <a:t>Agregar un pie de página</a:t>
            </a:r>
          </a:p>
        </p:txBody>
      </p:sp>
      <p:sp>
        <p:nvSpPr>
          <p:cNvPr id="8" name="Marcador de número de diapositiva 7">
            <a:extLst>
              <a:ext uri="{FF2B5EF4-FFF2-40B4-BE49-F238E27FC236}">
                <a16:creationId xmlns:a16="http://schemas.microsoft.com/office/drawing/2014/main" xmlns="" id="{8EF357A5-40C6-41A4-B1BE-0AF78D459AC3}"/>
              </a:ext>
            </a:extLst>
          </p:cNvPr>
          <p:cNvSpPr>
            <a:spLocks noGrp="1"/>
          </p:cNvSpPr>
          <p:nvPr>
            <p:ph type="sldNum" sz="quarter" idx="18"/>
          </p:nvPr>
        </p:nvSpPr>
        <p:spPr/>
        <p:txBody>
          <a:bodyPr rtlCol="0"/>
          <a:lstStyle/>
          <a:p>
            <a:pPr rtl="0"/>
            <a:fld id="{8C2E478F-E849-4A8C-AF1F-CBCC78A7CBFA}" type="slidenum">
              <a:rPr lang="es-ES" noProof="0" smtClean="0"/>
              <a:pPr rtl="0"/>
              <a:t>‹Nº›</a:t>
            </a:fld>
            <a:endParaRPr lang="es-ES" noProof="0"/>
          </a:p>
        </p:txBody>
      </p:sp>
    </p:spTree>
    <p:extLst>
      <p:ext uri="{BB962C8B-B14F-4D97-AF65-F5344CB8AC3E}">
        <p14:creationId xmlns:p14="http://schemas.microsoft.com/office/powerpoint/2010/main" val="289278939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n de gran tamañ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xmlns="" id="{DE635FD8-712D-4EE2-A5B6-3DD8DE9C25E9}"/>
              </a:ext>
            </a:extLst>
          </p:cNvPr>
          <p:cNvSpPr>
            <a:spLocks noGrp="1"/>
          </p:cNvSpPr>
          <p:nvPr>
            <p:ph type="pic" sz="quarter" idx="10"/>
          </p:nvPr>
        </p:nvSpPr>
        <p:spPr>
          <a:xfrm>
            <a:off x="0" y="0"/>
            <a:ext cx="12192000" cy="6858000"/>
          </a:xfrm>
          <a:solidFill>
            <a:schemeClr val="bg1">
              <a:lumMod val="50000"/>
            </a:schemeClr>
          </a:solidFill>
        </p:spPr>
        <p:txBody>
          <a:bodyPr rtlCol="0"/>
          <a:lstStyle/>
          <a:p>
            <a:pPr rtl="0"/>
            <a:r>
              <a:rPr lang="es-ES" noProof="0" smtClean="0"/>
              <a:t>Haga clic en el icono para agregar una imagen</a:t>
            </a:r>
            <a:endParaRPr lang="es-ES" noProof="0"/>
          </a:p>
        </p:txBody>
      </p:sp>
      <p:sp>
        <p:nvSpPr>
          <p:cNvPr id="2" name="Marcador de pie de página 1">
            <a:extLst>
              <a:ext uri="{FF2B5EF4-FFF2-40B4-BE49-F238E27FC236}">
                <a16:creationId xmlns:a16="http://schemas.microsoft.com/office/drawing/2014/main" xmlns="" id="{D56B8994-D221-4700-A133-4FCBC9C9406C}"/>
              </a:ext>
            </a:extLst>
          </p:cNvPr>
          <p:cNvSpPr>
            <a:spLocks noGrp="1"/>
          </p:cNvSpPr>
          <p:nvPr>
            <p:ph type="ftr" sz="quarter" idx="11"/>
          </p:nvPr>
        </p:nvSpPr>
        <p:spPr/>
        <p:txBody>
          <a:bodyPr rtlCol="0"/>
          <a:lstStyle/>
          <a:p>
            <a:pPr rtl="0"/>
            <a:r>
              <a:rPr lang="es-ES" noProof="0"/>
              <a:t>Agregar un pie de página</a:t>
            </a:r>
          </a:p>
        </p:txBody>
      </p:sp>
      <p:sp>
        <p:nvSpPr>
          <p:cNvPr id="4" name="Marcador de posición de número de diapositiva 3">
            <a:extLst>
              <a:ext uri="{FF2B5EF4-FFF2-40B4-BE49-F238E27FC236}">
                <a16:creationId xmlns:a16="http://schemas.microsoft.com/office/drawing/2014/main" xmlns="" id="{CCBE36DC-B3F9-4725-94B8-EAD411EC2417}"/>
              </a:ext>
            </a:extLst>
          </p:cNvPr>
          <p:cNvSpPr>
            <a:spLocks noGrp="1"/>
          </p:cNvSpPr>
          <p:nvPr>
            <p:ph type="sldNum" sz="quarter" idx="12"/>
          </p:nvPr>
        </p:nvSpPr>
        <p:spPr/>
        <p:txBody>
          <a:bodyPr rtlCol="0"/>
          <a:lstStyle/>
          <a:p>
            <a:pPr rtl="0"/>
            <a:fld id="{8C2E478F-E849-4A8C-AF1F-CBCC78A7CBFA}" type="slidenum">
              <a:rPr lang="es-ES" noProof="0" smtClean="0"/>
              <a:pPr rtl="0"/>
              <a:t>‹Nº›</a:t>
            </a:fld>
            <a:endParaRPr lang="es-ES" noProof="0"/>
          </a:p>
        </p:txBody>
      </p:sp>
      <p:sp>
        <p:nvSpPr>
          <p:cNvPr id="5" name="Título 4">
            <a:extLst>
              <a:ext uri="{FF2B5EF4-FFF2-40B4-BE49-F238E27FC236}">
                <a16:creationId xmlns:a16="http://schemas.microsoft.com/office/drawing/2014/main" xmlns="" id="{AF50108F-20E3-412D-860B-14CB11988FEE}"/>
              </a:ext>
            </a:extLst>
          </p:cNvPr>
          <p:cNvSpPr>
            <a:spLocks noGrp="1"/>
          </p:cNvSpPr>
          <p:nvPr>
            <p:ph type="title"/>
          </p:nvPr>
        </p:nvSpPr>
        <p:spPr/>
        <p:txBody>
          <a:bodyPr rtlCol="0"/>
          <a:lstStyle/>
          <a:p>
            <a:pPr rtl="0"/>
            <a:r>
              <a:rPr lang="es-ES" noProof="0" smtClean="0"/>
              <a:t>Haga clic para modificar el estilo de título del patrón</a:t>
            </a:r>
            <a:endParaRPr lang="es-ES" noProof="0"/>
          </a:p>
        </p:txBody>
      </p:sp>
    </p:spTree>
    <p:extLst>
      <p:ext uri="{BB962C8B-B14F-4D97-AF65-F5344CB8AC3E}">
        <p14:creationId xmlns:p14="http://schemas.microsoft.com/office/powerpoint/2010/main" val="406541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sp>
        <p:nvSpPr>
          <p:cNvPr id="2" name="Marcador de posición de título 1">
            <a:extLst>
              <a:ext uri="{FF2B5EF4-FFF2-40B4-BE49-F238E27FC236}">
                <a16:creationId xmlns:a16="http://schemas.microsoft.com/office/drawing/2014/main" xmlns="" id="{7F27C465-B000-4905-9328-DBAB7930A0CF}"/>
              </a:ext>
            </a:extLst>
          </p:cNvPr>
          <p:cNvSpPr>
            <a:spLocks noGrp="1"/>
          </p:cNvSpPr>
          <p:nvPr>
            <p:ph type="title"/>
          </p:nvPr>
        </p:nvSpPr>
        <p:spPr>
          <a:xfrm>
            <a:off x="595884" y="0"/>
            <a:ext cx="11000232" cy="1188720"/>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a:extLst>
              <a:ext uri="{FF2B5EF4-FFF2-40B4-BE49-F238E27FC236}">
                <a16:creationId xmlns:a16="http://schemas.microsoft.com/office/drawing/2014/main" xmlns="" id="{FBBF3059-D5B9-418C-A60B-C3C8E261E486}"/>
              </a:ext>
            </a:extLst>
          </p:cNvPr>
          <p:cNvSpPr>
            <a:spLocks noGrp="1"/>
          </p:cNvSpPr>
          <p:nvPr>
            <p:ph type="body" idx="1"/>
          </p:nvPr>
        </p:nvSpPr>
        <p:spPr>
          <a:xfrm>
            <a:off x="595884" y="1188720"/>
            <a:ext cx="11000232" cy="4988243"/>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xmlns="" id="{E087F727-48BD-4EB4-B57F-5AC03BEB1A4D}"/>
              </a:ext>
            </a:extLst>
          </p:cNvPr>
          <p:cNvSpPr>
            <a:spLocks noGrp="1"/>
          </p:cNvSpPr>
          <p:nvPr>
            <p:ph type="ftr" sz="quarter" idx="3"/>
          </p:nvPr>
        </p:nvSpPr>
        <p:spPr>
          <a:xfrm>
            <a:off x="595884" y="6468303"/>
            <a:ext cx="4114800" cy="365125"/>
          </a:xfrm>
          <a:prstGeom prst="rect">
            <a:avLst/>
          </a:prstGeom>
        </p:spPr>
        <p:txBody>
          <a:bodyPr vert="horz" lIns="91440" tIns="45720" rIns="91440" bIns="45720" rtlCol="0" anchor="ctr"/>
          <a:lstStyle>
            <a:lvl1pPr algn="l">
              <a:defRPr sz="1200">
                <a:solidFill>
                  <a:schemeClr val="bg1"/>
                </a:solidFill>
              </a:defRPr>
            </a:lvl1pPr>
          </a:lstStyle>
          <a:p>
            <a:pPr rtl="0"/>
            <a:r>
              <a:rPr lang="es-ES" noProof="0"/>
              <a:t>Agregar un pie de página</a:t>
            </a:r>
          </a:p>
        </p:txBody>
      </p:sp>
      <p:sp>
        <p:nvSpPr>
          <p:cNvPr id="9" name="Rectángulo: Una sola esquina cortada 8">
            <a:extLst>
              <a:ext uri="{FF2B5EF4-FFF2-40B4-BE49-F238E27FC236}">
                <a16:creationId xmlns:a16="http://schemas.microsoft.com/office/drawing/2014/main" xmlns="" id="{7166C798-72CE-4F2D-9A04-013F24A2659F}"/>
              </a:ext>
            </a:extLst>
          </p:cNvPr>
          <p:cNvSpPr/>
          <p:nvPr userDrawn="1"/>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solidFill>
                <a:schemeClr val="bg1"/>
              </a:solidFill>
            </a:endParaRPr>
          </a:p>
        </p:txBody>
      </p:sp>
      <p:sp>
        <p:nvSpPr>
          <p:cNvPr id="10" name="Marcador de número de diapositiva 5">
            <a:extLst>
              <a:ext uri="{FF2B5EF4-FFF2-40B4-BE49-F238E27FC236}">
                <a16:creationId xmlns:a16="http://schemas.microsoft.com/office/drawing/2014/main" xmlns="" id="{3ACE58C5-CE1C-415B-8591-25A53FF2AE88}"/>
              </a:ext>
            </a:extLst>
          </p:cNvPr>
          <p:cNvSpPr>
            <a:spLocks noGrp="1"/>
          </p:cNvSpPr>
          <p:nvPr>
            <p:ph type="sldNum" sz="quarter" idx="4"/>
          </p:nvPr>
        </p:nvSpPr>
        <p:spPr>
          <a:xfrm>
            <a:off x="11549269" y="6405746"/>
            <a:ext cx="642731" cy="407804"/>
          </a:xfrm>
          <a:prstGeom prst="rect">
            <a:avLst/>
          </a:prstGeom>
        </p:spPr>
        <p:txBody>
          <a:bodyPr vert="horz" lIns="91440" tIns="45720" rIns="91440" bIns="45720" rtlCol="0" anchor="ctr"/>
          <a:lstStyle>
            <a:lvl1pPr algn="ctr">
              <a:defRPr sz="1200">
                <a:solidFill>
                  <a:schemeClr val="bg1"/>
                </a:solidFill>
              </a:defRPr>
            </a:lvl1pPr>
          </a:lstStyle>
          <a:p>
            <a:pPr rtl="0"/>
            <a:fld id="{8C2E478F-E849-4A8C-AF1F-CBCC78A7CBFA}" type="slidenum">
              <a:rPr lang="es-ES" noProof="0" smtClean="0"/>
              <a:pPr rtl="0"/>
              <a:t>‹Nº›</a:t>
            </a:fld>
            <a:endParaRPr lang="es-ES" noProof="0"/>
          </a:p>
        </p:txBody>
      </p:sp>
    </p:spTree>
    <p:extLst>
      <p:ext uri="{BB962C8B-B14F-4D97-AF65-F5344CB8AC3E}">
        <p14:creationId xmlns:p14="http://schemas.microsoft.com/office/powerpoint/2010/main" val="2465277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3" r:id="rId5"/>
    <p:sldLayoutId id="2147483657" r:id="rId6"/>
    <p:sldLayoutId id="2147483660" r:id="rId7"/>
    <p:sldLayoutId id="2147483663" r:id="rId8"/>
    <p:sldLayoutId id="2147483662" r:id="rId9"/>
    <p:sldLayoutId id="2147483669" r:id="rId10"/>
    <p:sldLayoutId id="2147483666" r:id="rId11"/>
    <p:sldLayoutId id="2147483670" r:id="rId12"/>
    <p:sldLayoutId id="2147483667" r:id="rId13"/>
    <p:sldLayoutId id="2147483668" r:id="rId14"/>
    <p:sldLayoutId id="2147483665" r:id="rId15"/>
    <p:sldLayoutId id="2147483671" r:id="rId16"/>
    <p:sldLayoutId id="2147483655" r:id="rId17"/>
    <p:sldLayoutId id="2147483689" r:id="rId18"/>
  </p:sldLayoutIdLst>
  <p:hf hdr="0" dt="0"/>
  <p:txStyles>
    <p:titleStyle>
      <a:lvl1pPr algn="ctr" defTabSz="914400" rtl="0" eaLnBrk="1" latinLnBrk="0" hangingPunct="1">
        <a:lnSpc>
          <a:spcPct val="90000"/>
        </a:lnSpc>
        <a:spcBef>
          <a:spcPct val="0"/>
        </a:spcBef>
        <a:buNone/>
        <a:defRPr sz="4400" b="1" kern="1200" cap="all"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4" userDrawn="1">
          <p15:clr>
            <a:srgbClr val="F26B43"/>
          </p15:clr>
        </p15:guide>
        <p15:guide id="2" pos="73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6BC2C8A-1BE5-AB42-A1BC-E1597C8F0B5F}" type="datetimeFigureOut">
              <a:rPr lang="es-ES" smtClean="0">
                <a:solidFill>
                  <a:prstClr val="black">
                    <a:tint val="75000"/>
                  </a:prstClr>
                </a:solidFill>
              </a:rPr>
              <a:pPr defTabSz="457200"/>
              <a:t>01/08/2020</a:t>
            </a:fld>
            <a:endParaRPr lang="es-ES">
              <a:solidFill>
                <a:prstClr val="black">
                  <a:tint val="75000"/>
                </a:prstClr>
              </a:solidFill>
            </a:endParaRPr>
          </a:p>
        </p:txBody>
      </p:sp>
      <p:sp>
        <p:nvSpPr>
          <p:cNvPr id="5" name="Marcador de pie de página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s-ES">
              <a:solidFill>
                <a:prstClr val="black">
                  <a:tint val="75000"/>
                </a:prstClr>
              </a:solidFill>
            </a:endParaRPr>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A306226-AC8F-6D49-A108-763BA096364E}" type="slidenum">
              <a:rPr lang="es-ES" smtClean="0">
                <a:solidFill>
                  <a:prstClr val="black">
                    <a:tint val="75000"/>
                  </a:prstClr>
                </a:solidFill>
              </a:rPr>
              <a:pPr defTabSz="457200"/>
              <a:t>‹Nº›</a:t>
            </a:fld>
            <a:endParaRPr lang="es-ES">
              <a:solidFill>
                <a:prstClr val="black">
                  <a:tint val="75000"/>
                </a:prstClr>
              </a:solidFill>
            </a:endParaRPr>
          </a:p>
        </p:txBody>
      </p:sp>
    </p:spTree>
    <p:extLst>
      <p:ext uri="{BB962C8B-B14F-4D97-AF65-F5344CB8AC3E}">
        <p14:creationId xmlns:p14="http://schemas.microsoft.com/office/powerpoint/2010/main" val="13277035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s-MX"/>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25.xml"/><Relationship Id="rId6" Type="http://schemas.openxmlformats.org/officeDocument/2006/relationships/image" Target="../media/image36.emf"/><Relationship Id="rId5" Type="http://schemas.openxmlformats.org/officeDocument/2006/relationships/image" Target="../media/image35.emf"/><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sv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5.xml"/><Relationship Id="rId5" Type="http://schemas.openxmlformats.org/officeDocument/2006/relationships/image" Target="../media/image44.emf"/><Relationship Id="rId4" Type="http://schemas.openxmlformats.org/officeDocument/2006/relationships/image" Target="../media/image4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8" Type="http://schemas.openxmlformats.org/officeDocument/2006/relationships/image" Target="../media/image48.emf"/><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25.xml"/><Relationship Id="rId6" Type="http://schemas.openxmlformats.org/officeDocument/2006/relationships/image" Target="../media/image47.png"/><Relationship Id="rId5" Type="http://schemas.microsoft.com/office/2007/relationships/hdphoto" Target="../media/hdphoto3.wdp"/><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48.emf"/><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25.xml"/><Relationship Id="rId6" Type="http://schemas.openxmlformats.org/officeDocument/2006/relationships/image" Target="../media/image47.png"/><Relationship Id="rId5" Type="http://schemas.microsoft.com/office/2007/relationships/hdphoto" Target="../media/hdphoto3.wdp"/><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57.emf"/></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hyperlink" Target="http://es.wikipedia.org/wiki/Sistema_de_archivos" TargetMode="External"/><Relationship Id="rId7"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hyperlink" Target="http://es.wikipedia.org/wiki/NTFS" TargetMode="External"/><Relationship Id="rId5" Type="http://schemas.openxmlformats.org/officeDocument/2006/relationships/hyperlink" Target="http://es.wikipedia.org/wiki/FAT32" TargetMode="External"/><Relationship Id="rId4" Type="http://schemas.openxmlformats.org/officeDocument/2006/relationships/hyperlink" Target="http://es.wikipedia.org/wiki/FAT"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pic>
        <p:nvPicPr>
          <p:cNvPr id="3074" name="Picture 2" descr="Image result for infraestructura de ti"/>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8618" r="861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34">
            <a:extLst>
              <a:ext uri="{FF2B5EF4-FFF2-40B4-BE49-F238E27FC236}">
                <a16:creationId xmlns:a16="http://schemas.microsoft.com/office/drawing/2014/main" xmlns="" id="{B6C8E487-ADDC-4F1B-A30A-BAABB4998F49}"/>
              </a:ext>
              <a:ext uri="{C183D7F6-B498-43B3-948B-1728B52AA6E4}">
                <adec:decorative xmlns:adec="http://schemas.microsoft.com/office/drawing/2017/decorative" xmlns="" val="1"/>
              </a:ext>
            </a:extLst>
          </p:cNvPr>
          <p:cNvSpPr/>
          <p:nvPr/>
        </p:nvSpPr>
        <p:spPr>
          <a:xfrm>
            <a:off x="-71016" y="0"/>
            <a:ext cx="12263015" cy="6858000"/>
          </a:xfrm>
          <a:prstGeom prst="rect">
            <a:avLst/>
          </a:prstGeom>
          <a:solidFill>
            <a:srgbClr val="2F33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nvGrpSpPr>
          <p:cNvPr id="40" name="Grupo 39">
            <a:extLst>
              <a:ext uri="{FF2B5EF4-FFF2-40B4-BE49-F238E27FC236}">
                <a16:creationId xmlns:a16="http://schemas.microsoft.com/office/drawing/2014/main" xmlns="" id="{11BEC607-8474-408E-A7AC-48A065F31B63}"/>
              </a:ext>
              <a:ext uri="{C183D7F6-B498-43B3-948B-1728B52AA6E4}">
                <adec:decorative xmlns:adec="http://schemas.microsoft.com/office/drawing/2017/decorative" xmlns="" val="1"/>
              </a:ext>
            </a:extLst>
          </p:cNvPr>
          <p:cNvGrpSpPr/>
          <p:nvPr/>
        </p:nvGrpSpPr>
        <p:grpSpPr>
          <a:xfrm flipH="1">
            <a:off x="2076202" y="1374276"/>
            <a:ext cx="7324426" cy="3883523"/>
            <a:chOff x="252031" y="-22763"/>
            <a:chExt cx="7324426" cy="7269964"/>
          </a:xfrm>
        </p:grpSpPr>
        <p:sp>
          <p:nvSpPr>
            <p:cNvPr id="42" name="Rectángulo 41">
              <a:extLst>
                <a:ext uri="{FF2B5EF4-FFF2-40B4-BE49-F238E27FC236}">
                  <a16:creationId xmlns:a16="http://schemas.microsoft.com/office/drawing/2014/main" xmlns="" id="{B601E3FC-2016-4085-9A4B-A172702EAAE1}"/>
                </a:ext>
                <a:ext uri="{C183D7F6-B498-43B3-948B-1728B52AA6E4}">
                  <adec:decorative xmlns:adec="http://schemas.microsoft.com/office/drawing/2017/decorative" xmlns="" val="1"/>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1" name="Rectángulo 40">
              <a:extLst>
                <a:ext uri="{FF2B5EF4-FFF2-40B4-BE49-F238E27FC236}">
                  <a16:creationId xmlns:a16="http://schemas.microsoft.com/office/drawing/2014/main" xmlns="" id="{2CBF662F-A198-4AD3-8EBC-0EC9A52B2994}"/>
                </a:ext>
                <a:ext uri="{C183D7F6-B498-43B3-948B-1728B52AA6E4}">
                  <adec:decorative xmlns:adec="http://schemas.microsoft.com/office/drawing/2017/decorative" xmlns="" val="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43" name="Rectángulo 42">
              <a:extLst>
                <a:ext uri="{FF2B5EF4-FFF2-40B4-BE49-F238E27FC236}">
                  <a16:creationId xmlns:a16="http://schemas.microsoft.com/office/drawing/2014/main" xmlns="" id="{142E86C5-8E5F-4620-A4FB-D1F926179D18}"/>
                </a:ext>
                <a:ext uri="{C183D7F6-B498-43B3-948B-1728B52AA6E4}">
                  <adec:decorative xmlns:adec="http://schemas.microsoft.com/office/drawing/2017/decorative" xmlns="" val="1"/>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sp>
        <p:nvSpPr>
          <p:cNvPr id="6" name="Título 5">
            <a:extLst>
              <a:ext uri="{FF2B5EF4-FFF2-40B4-BE49-F238E27FC236}">
                <a16:creationId xmlns:a16="http://schemas.microsoft.com/office/drawing/2014/main" xmlns="" id="{7E0E8055-17FA-43CE-9F03-E712F496B7CF}"/>
              </a:ext>
            </a:extLst>
          </p:cNvPr>
          <p:cNvSpPr>
            <a:spLocks noGrp="1"/>
          </p:cNvSpPr>
          <p:nvPr>
            <p:ph type="ctrTitle"/>
          </p:nvPr>
        </p:nvSpPr>
        <p:spPr/>
        <p:txBody>
          <a:bodyPr rtlCol="0"/>
          <a:lstStyle/>
          <a:p>
            <a:pPr rtl="0"/>
            <a:r>
              <a:rPr lang="es-ES" dirty="0" smtClean="0"/>
              <a:t>SISTEMAS OPERATIVOS</a:t>
            </a:r>
            <a:endParaRPr lang="es-ES" dirty="0"/>
          </a:p>
        </p:txBody>
      </p:sp>
      <p:sp>
        <p:nvSpPr>
          <p:cNvPr id="7" name="Subtítulo 6">
            <a:extLst>
              <a:ext uri="{FF2B5EF4-FFF2-40B4-BE49-F238E27FC236}">
                <a16:creationId xmlns:a16="http://schemas.microsoft.com/office/drawing/2014/main" xmlns="" id="{9935280A-EBD5-4EFA-81A0-313C85F987EC}"/>
              </a:ext>
            </a:extLst>
          </p:cNvPr>
          <p:cNvSpPr>
            <a:spLocks noGrp="1"/>
          </p:cNvSpPr>
          <p:nvPr>
            <p:ph type="subTitle" idx="1"/>
          </p:nvPr>
        </p:nvSpPr>
        <p:spPr/>
        <p:txBody>
          <a:bodyPr rtlCol="0">
            <a:normAutofit fontScale="40000" lnSpcReduction="20000"/>
          </a:bodyPr>
          <a:lstStyle/>
          <a:p>
            <a:pPr rtl="0"/>
            <a:r>
              <a:rPr lang="es-ES" dirty="0" smtClean="0"/>
              <a:t>ACADEMIA DE </a:t>
            </a:r>
          </a:p>
          <a:p>
            <a:pPr rtl="0"/>
            <a:r>
              <a:rPr lang="es-ES" dirty="0" smtClean="0"/>
              <a:t>INFRAESTRUCTURA DE TI</a:t>
            </a:r>
            <a:endParaRPr lang="es-ES" dirty="0"/>
          </a:p>
        </p:txBody>
      </p:sp>
    </p:spTree>
    <p:extLst>
      <p:ext uri="{BB962C8B-B14F-4D97-AF65-F5344CB8AC3E}">
        <p14:creationId xmlns:p14="http://schemas.microsoft.com/office/powerpoint/2010/main" val="250621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VIRTUALIZACION&quot;"/>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4185" r="141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a:extLst>
              <a:ext uri="{FF2B5EF4-FFF2-40B4-BE49-F238E27FC236}">
                <a16:creationId xmlns:a16="http://schemas.microsoft.com/office/drawing/2014/main" xmlns="" id="{CDA17D7C-7C63-439C-8B50-C9B0F0F9AAF7}"/>
              </a:ext>
              <a:ext uri="{C183D7F6-B498-43B3-948B-1728B52AA6E4}">
                <adec:decorative xmlns:adec="http://schemas.microsoft.com/office/drawing/2017/decorative" xmlns="" val="1"/>
              </a:ext>
            </a:extLst>
          </p:cNvPr>
          <p:cNvGrpSpPr/>
          <p:nvPr/>
        </p:nvGrpSpPr>
        <p:grpSpPr>
          <a:xfrm flipH="1">
            <a:off x="4115984" y="252563"/>
            <a:ext cx="7433283" cy="5995838"/>
            <a:chOff x="252031" y="391887"/>
            <a:chExt cx="7433283" cy="6215741"/>
          </a:xfrm>
        </p:grpSpPr>
        <p:sp>
          <p:nvSpPr>
            <p:cNvPr id="33" name="Rectángulo 32">
              <a:extLst>
                <a:ext uri="{FF2B5EF4-FFF2-40B4-BE49-F238E27FC236}">
                  <a16:creationId xmlns:a16="http://schemas.microsoft.com/office/drawing/2014/main" xmlns="" id="{C0DB13C1-B4FB-4D33-A199-5BB34983AB47}"/>
                </a:ext>
                <a:ext uri="{C183D7F6-B498-43B3-948B-1728B52AA6E4}">
                  <adec:decorative xmlns:adec="http://schemas.microsoft.com/office/drawing/2017/decorative" xmlns="" val="1"/>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32" name="Rectángulo 31">
              <a:extLst>
                <a:ext uri="{FF2B5EF4-FFF2-40B4-BE49-F238E27FC236}">
                  <a16:creationId xmlns:a16="http://schemas.microsoft.com/office/drawing/2014/main" xmlns="" id="{32FD79E9-DA87-4AE3-AB4F-454E8B1C7E28}"/>
                </a:ext>
                <a:ext uri="{C183D7F6-B498-43B3-948B-1728B52AA6E4}">
                  <adec:decorative xmlns:adec="http://schemas.microsoft.com/office/drawing/2017/decorative" xmlns="" val="1"/>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34" name="Rectángulo 33">
              <a:extLst>
                <a:ext uri="{FF2B5EF4-FFF2-40B4-BE49-F238E27FC236}">
                  <a16:creationId xmlns:a16="http://schemas.microsoft.com/office/drawing/2014/main" xmlns="" id="{97CAE694-E5D7-45D8-80CE-4067B6610E53}"/>
                </a:ext>
                <a:ext uri="{C183D7F6-B498-43B3-948B-1728B52AA6E4}">
                  <adec:decorative xmlns:adec="http://schemas.microsoft.com/office/drawing/2017/decorative" xmlns="" val="1"/>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grpSp>
      <p:sp>
        <p:nvSpPr>
          <p:cNvPr id="7" name="Título 6">
            <a:extLst>
              <a:ext uri="{FF2B5EF4-FFF2-40B4-BE49-F238E27FC236}">
                <a16:creationId xmlns:a16="http://schemas.microsoft.com/office/drawing/2014/main" xmlns="" id="{D5445F47-6D74-450C-BC16-998D2021AD78}"/>
              </a:ext>
            </a:extLst>
          </p:cNvPr>
          <p:cNvSpPr>
            <a:spLocks noGrp="1"/>
          </p:cNvSpPr>
          <p:nvPr>
            <p:ph type="title"/>
          </p:nvPr>
        </p:nvSpPr>
        <p:spPr/>
        <p:txBody>
          <a:bodyPr rtlCol="0"/>
          <a:lstStyle/>
          <a:p>
            <a:pPr rtl="0"/>
            <a:r>
              <a:rPr lang="es-ES" dirty="0" smtClean="0"/>
              <a:t>Breve historia</a:t>
            </a:r>
            <a:endParaRPr lang="es-ES" dirty="0"/>
          </a:p>
        </p:txBody>
      </p:sp>
      <p:sp>
        <p:nvSpPr>
          <p:cNvPr id="4" name="Marcador de contenido 3">
            <a:extLst>
              <a:ext uri="{FF2B5EF4-FFF2-40B4-BE49-F238E27FC236}">
                <a16:creationId xmlns:a16="http://schemas.microsoft.com/office/drawing/2014/main" xmlns="" id="{2885A4AC-9AA0-4EFF-8162-609223BF5D70}"/>
              </a:ext>
            </a:extLst>
          </p:cNvPr>
          <p:cNvSpPr>
            <a:spLocks noGrp="1"/>
          </p:cNvSpPr>
          <p:nvPr>
            <p:ph idx="1"/>
          </p:nvPr>
        </p:nvSpPr>
        <p:spPr>
          <a:xfrm>
            <a:off x="5510539" y="1587954"/>
            <a:ext cx="6117771" cy="4050847"/>
          </a:xfrm>
        </p:spPr>
        <p:txBody>
          <a:bodyPr rtlCol="0">
            <a:normAutofit fontScale="92500" lnSpcReduction="20000"/>
          </a:bodyPr>
          <a:lstStyle/>
          <a:p>
            <a:pPr marL="0" indent="0" algn="just">
              <a:buNone/>
            </a:pPr>
            <a:r>
              <a:rPr lang="es-MX" dirty="0" smtClean="0">
                <a:solidFill>
                  <a:srgbClr val="FFC000"/>
                </a:solidFill>
              </a:rPr>
              <a:t>Aunque </a:t>
            </a:r>
            <a:r>
              <a:rPr lang="es-MX" dirty="0">
                <a:solidFill>
                  <a:srgbClr val="FFC000"/>
                </a:solidFill>
              </a:rPr>
              <a:t>la tecnología de virtualización data de la década de los sesenta, comenzó a adoptarse más ampliamente a principios del año 2000. Las tecnologías que posibilitaron la virtualización, como los </a:t>
            </a:r>
            <a:r>
              <a:rPr lang="es-MX" dirty="0" err="1">
                <a:solidFill>
                  <a:srgbClr val="FFC000"/>
                </a:solidFill>
              </a:rPr>
              <a:t>hipervisores</a:t>
            </a:r>
            <a:r>
              <a:rPr lang="es-MX" dirty="0">
                <a:solidFill>
                  <a:srgbClr val="FFC000"/>
                </a:solidFill>
              </a:rPr>
              <a:t>, se desarrollaron hace décadas para que muchos usuarios pudieran acceder simultáneamente a las computadoras que efectuaban procesamientos por </a:t>
            </a:r>
            <a:r>
              <a:rPr lang="es-MX" dirty="0" smtClean="0">
                <a:solidFill>
                  <a:srgbClr val="FFC000"/>
                </a:solidFill>
              </a:rPr>
              <a:t>lotes.</a:t>
            </a:r>
          </a:p>
          <a:p>
            <a:pPr marL="0" indent="0" algn="just">
              <a:buNone/>
            </a:pPr>
            <a:endParaRPr lang="es-MX" dirty="0" smtClean="0">
              <a:solidFill>
                <a:srgbClr val="FFC000"/>
              </a:solidFill>
            </a:endParaRPr>
          </a:p>
          <a:p>
            <a:pPr marL="0" indent="0" algn="just">
              <a:buNone/>
            </a:pPr>
            <a:r>
              <a:rPr lang="es-MX" dirty="0"/>
              <a:t>Sin embargo, durante las décadas posteriores, ganaron popularidad otras soluciones que respondían al problema de tener una gran cantidad de usuarios y una sola máquina; lamentablemente, la virtualización no siguió los mismos pasos.</a:t>
            </a:r>
            <a:endParaRPr lang="es-MX" dirty="0" smtClean="0"/>
          </a:p>
          <a:p>
            <a:pPr marL="0" indent="0" algn="r">
              <a:buNone/>
            </a:pPr>
            <a:r>
              <a:rPr lang="es-MX" dirty="0" smtClean="0"/>
              <a:t> </a:t>
            </a:r>
            <a:endParaRPr lang="es-ES" dirty="0"/>
          </a:p>
        </p:txBody>
      </p:sp>
      <p:sp>
        <p:nvSpPr>
          <p:cNvPr id="2" name="Marcador de pie de página 1">
            <a:extLst>
              <a:ext uri="{FF2B5EF4-FFF2-40B4-BE49-F238E27FC236}">
                <a16:creationId xmlns:a16="http://schemas.microsoft.com/office/drawing/2014/main" xmlns="" id="{80919F81-09E4-41AD-9E45-21C8A7FBC2E5}"/>
              </a:ext>
            </a:extLst>
          </p:cNvPr>
          <p:cNvSpPr>
            <a:spLocks noGrp="1"/>
          </p:cNvSpPr>
          <p:nvPr>
            <p:ph type="ftr" sz="quarter" idx="16"/>
          </p:nvPr>
        </p:nvSpPr>
        <p:spPr/>
        <p:txBody>
          <a:bodyPr rtlCol="0"/>
          <a:lstStyle/>
          <a:p>
            <a:pPr rtl="0"/>
            <a:r>
              <a:rPr lang="es-ES" dirty="0" smtClean="0"/>
              <a:t>MASR</a:t>
            </a:r>
            <a:endParaRPr lang="es-ES" dirty="0"/>
          </a:p>
        </p:txBody>
      </p:sp>
      <p:sp>
        <p:nvSpPr>
          <p:cNvPr id="3" name="Marcador de número de diapositiva 2">
            <a:extLst>
              <a:ext uri="{FF2B5EF4-FFF2-40B4-BE49-F238E27FC236}">
                <a16:creationId xmlns:a16="http://schemas.microsoft.com/office/drawing/2014/main" xmlns="" id="{6556A3C9-6740-4558-AB5B-687741A63BDD}"/>
              </a:ext>
            </a:extLst>
          </p:cNvPr>
          <p:cNvSpPr>
            <a:spLocks noGrp="1"/>
          </p:cNvSpPr>
          <p:nvPr>
            <p:ph type="sldNum" sz="quarter" idx="17"/>
          </p:nvPr>
        </p:nvSpPr>
        <p:spPr/>
        <p:txBody>
          <a:bodyPr rtlCol="0"/>
          <a:lstStyle/>
          <a:p>
            <a:pPr rtl="0"/>
            <a:fld id="{8C2E478F-E849-4A8C-AF1F-CBCC78A7CBFA}" type="slidenum">
              <a:rPr lang="es-ES" smtClean="0"/>
              <a:pPr rtl="0"/>
              <a:t>10</a:t>
            </a:fld>
            <a:endParaRPr lang="es-ES"/>
          </a:p>
        </p:txBody>
      </p:sp>
    </p:spTree>
    <p:extLst>
      <p:ext uri="{BB962C8B-B14F-4D97-AF65-F5344CB8AC3E}">
        <p14:creationId xmlns:p14="http://schemas.microsoft.com/office/powerpoint/2010/main" val="4651056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pPr>
              <a:spcBef>
                <a:spcPct val="20000"/>
              </a:spcBef>
            </a:pPr>
            <a:r>
              <a:rPr lang="es-MX" dirty="0"/>
              <a:t>POLITICAS DE </a:t>
            </a:r>
            <a:br>
              <a:rPr lang="es-MX" dirty="0"/>
            </a:br>
            <a:r>
              <a:rPr lang="es-MX" dirty="0"/>
              <a:t>SEGURIDAD  PARA </a:t>
            </a:r>
            <a:br>
              <a:rPr lang="es-MX" dirty="0"/>
            </a:br>
            <a:r>
              <a:rPr lang="es-MX" dirty="0"/>
              <a:t>EL ACCESO</a:t>
            </a:r>
          </a:p>
        </p:txBody>
      </p:sp>
    </p:spTree>
    <p:extLst>
      <p:ext uri="{BB962C8B-B14F-4D97-AF65-F5344CB8AC3E}">
        <p14:creationId xmlns:p14="http://schemas.microsoft.com/office/powerpoint/2010/main" val="24092261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p:txBody>
          <a:bodyPr/>
          <a:lstStyle/>
          <a:p>
            <a:pPr indent="0">
              <a:buNone/>
            </a:pPr>
            <a:r>
              <a:rPr lang="es-ES"/>
              <a:t>Es el modelo que sigue el sistema para establecer las acciones que un usuario (o grupo) está autorizado a llevar a cabo. </a:t>
            </a:r>
          </a:p>
          <a:p>
            <a:pPr indent="0">
              <a:buNone/>
            </a:pPr>
            <a:endParaRPr lang="es-ES"/>
          </a:p>
          <a:p>
            <a:pPr indent="0">
              <a:buNone/>
            </a:pPr>
            <a:r>
              <a:rPr lang="es-ES"/>
              <a:t>En el caso del sistema y sus recursos, Windows Server define dos conceptos distintos y complementarios: el concepto de </a:t>
            </a:r>
            <a:r>
              <a:rPr lang="es-ES" i="1" u="sng"/>
              <a:t>derecho</a:t>
            </a:r>
            <a:r>
              <a:rPr lang="es-ES"/>
              <a:t> y el concepto de </a:t>
            </a:r>
            <a:r>
              <a:rPr lang="es-ES" i="1" u="sng"/>
              <a:t>permiso</a:t>
            </a:r>
            <a:r>
              <a:rPr lang="es-ES"/>
              <a:t>, respectivamente</a:t>
            </a:r>
            <a:r>
              <a:rPr lang="en-US"/>
              <a:t> </a:t>
            </a:r>
          </a:p>
        </p:txBody>
      </p:sp>
      <p:sp>
        <p:nvSpPr>
          <p:cNvPr id="2" name="Marcador de texto 1"/>
          <p:cNvSpPr>
            <a:spLocks noGrp="1"/>
          </p:cNvSpPr>
          <p:nvPr>
            <p:ph type="body" sz="half" idx="2"/>
          </p:nvPr>
        </p:nvSpPr>
        <p:spPr/>
        <p:txBody>
          <a:bodyPr/>
          <a:lstStyle/>
          <a:p>
            <a:endParaRPr lang="es-MX" dirty="0"/>
          </a:p>
        </p:txBody>
      </p:sp>
      <p:sp>
        <p:nvSpPr>
          <p:cNvPr id="20482" name="Rectangle 2"/>
          <p:cNvSpPr>
            <a:spLocks noGrp="1" noChangeArrowheads="1"/>
          </p:cNvSpPr>
          <p:nvPr>
            <p:ph type="title"/>
          </p:nvPr>
        </p:nvSpPr>
        <p:spPr/>
        <p:txBody>
          <a:bodyPr/>
          <a:lstStyle/>
          <a:p>
            <a:r>
              <a:rPr lang="es-ES"/>
              <a:t>El modelo de protección</a:t>
            </a:r>
            <a:endParaRPr lang="en-US"/>
          </a:p>
        </p:txBody>
      </p:sp>
    </p:spTree>
    <p:extLst>
      <p:ext uri="{BB962C8B-B14F-4D97-AF65-F5344CB8AC3E}">
        <p14:creationId xmlns:p14="http://schemas.microsoft.com/office/powerpoint/2010/main" val="32155303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76253" y="1101634"/>
            <a:ext cx="5196241" cy="3352800"/>
          </a:xfrm>
        </p:spPr>
        <p:txBody>
          <a:bodyPr/>
          <a:lstStyle/>
          <a:p>
            <a:r>
              <a:rPr lang="en-US" dirty="0">
                <a:solidFill>
                  <a:srgbClr val="C0F400"/>
                </a:solidFill>
              </a:rPr>
              <a:t>Derechos</a:t>
            </a:r>
          </a:p>
        </p:txBody>
      </p:sp>
      <p:sp>
        <p:nvSpPr>
          <p:cNvPr id="21507" name="Rectangle 3"/>
          <p:cNvSpPr>
            <a:spLocks noGrp="1" noChangeArrowheads="1"/>
          </p:cNvSpPr>
          <p:nvPr>
            <p:ph idx="1"/>
          </p:nvPr>
        </p:nvSpPr>
        <p:spPr/>
        <p:txBody>
          <a:bodyPr/>
          <a:lstStyle/>
          <a:p>
            <a:pPr indent="0">
              <a:buNone/>
            </a:pPr>
            <a:r>
              <a:rPr lang="es-ES"/>
              <a:t>Windows Server distingue entre dos tipos de derechos: los </a:t>
            </a:r>
            <a:r>
              <a:rPr lang="es-ES" i="1"/>
              <a:t>derechos de conexión</a:t>
            </a:r>
            <a:r>
              <a:rPr lang="es-ES"/>
              <a:t> (</a:t>
            </a:r>
            <a:r>
              <a:rPr lang="es-ES" i="1"/>
              <a:t>logon rights</a:t>
            </a:r>
            <a:r>
              <a:rPr lang="es-ES"/>
              <a:t>) y los </a:t>
            </a:r>
            <a:r>
              <a:rPr lang="es-ES" i="1"/>
              <a:t>privilegios</a:t>
            </a:r>
            <a:r>
              <a:rPr lang="es-ES"/>
              <a:t> (</a:t>
            </a:r>
            <a:r>
              <a:rPr lang="es-ES" i="1"/>
              <a:t>privileges</a:t>
            </a:r>
            <a:r>
              <a:rPr lang="es-ES"/>
              <a:t>)</a:t>
            </a:r>
            <a:r>
              <a:rPr lang="en-US"/>
              <a:t> </a:t>
            </a:r>
          </a:p>
          <a:p>
            <a:pPr indent="0">
              <a:buNone/>
            </a:pPr>
            <a:endParaRPr lang="en-US"/>
          </a:p>
        </p:txBody>
      </p:sp>
      <p:pic>
        <p:nvPicPr>
          <p:cNvPr id="21508" name="Picture 4"/>
          <p:cNvPicPr>
            <a:picLocks noChangeAspect="1" noChangeArrowheads="1"/>
          </p:cNvPicPr>
          <p:nvPr/>
        </p:nvPicPr>
        <p:blipFill>
          <a:blip r:embed="rId2"/>
          <a:srcRect l="21875" t="42709" r="21094" b="36458"/>
          <a:stretch>
            <a:fillRect/>
          </a:stretch>
        </p:blipFill>
        <p:spPr bwMode="auto">
          <a:xfrm>
            <a:off x="3905595" y="3657600"/>
            <a:ext cx="7848600" cy="2743200"/>
          </a:xfrm>
          <a:prstGeom prst="rect">
            <a:avLst/>
          </a:prstGeom>
          <a:noFill/>
          <a:ln w="9525">
            <a:noFill/>
            <a:miter lim="800000"/>
            <a:headEnd/>
            <a:tailEnd/>
          </a:ln>
        </p:spPr>
      </p:pic>
    </p:spTree>
    <p:extLst>
      <p:ext uri="{BB962C8B-B14F-4D97-AF65-F5344CB8AC3E}">
        <p14:creationId xmlns:p14="http://schemas.microsoft.com/office/powerpoint/2010/main" val="40465676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solidFill>
                  <a:srgbClr val="C0F400"/>
                </a:solidFill>
              </a:rPr>
              <a:t>Derechos</a:t>
            </a:r>
          </a:p>
        </p:txBody>
      </p:sp>
      <p:pic>
        <p:nvPicPr>
          <p:cNvPr id="22531" name="Picture 3"/>
          <p:cNvPicPr>
            <a:picLocks noGrp="1" noChangeAspect="1" noChangeArrowheads="1"/>
          </p:cNvPicPr>
          <p:nvPr>
            <p:ph type="body" idx="1"/>
          </p:nvPr>
        </p:nvPicPr>
        <p:blipFill>
          <a:blip r:embed="rId2"/>
          <a:srcRect l="21875" t="25369" r="19792" b="18518"/>
          <a:stretch>
            <a:fillRect/>
          </a:stretch>
        </p:blipFill>
        <p:spPr>
          <a:xfrm>
            <a:off x="1905000" y="1676401"/>
            <a:ext cx="8382000" cy="4741863"/>
          </a:xfrm>
        </p:spPr>
      </p:pic>
    </p:spTree>
    <p:extLst>
      <p:ext uri="{BB962C8B-B14F-4D97-AF65-F5344CB8AC3E}">
        <p14:creationId xmlns:p14="http://schemas.microsoft.com/office/powerpoint/2010/main" val="3447865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p:txBody>
          <a:bodyPr/>
          <a:lstStyle/>
          <a:p>
            <a:pPr indent="0">
              <a:buNone/>
            </a:pPr>
            <a:r>
              <a:rPr lang="es-ES" sz="2400"/>
              <a:t>Es una característica de cada </a:t>
            </a:r>
            <a:r>
              <a:rPr lang="es-ES" sz="2400" i="1"/>
              <a:t>recurso</a:t>
            </a:r>
            <a:r>
              <a:rPr lang="es-ES" sz="2400"/>
              <a:t> (carpeta, archivo, impresora, etc.) del sistema, que concede o deniega el acceso al mismo a un usuario/grupo concreto. </a:t>
            </a:r>
          </a:p>
          <a:p>
            <a:pPr indent="0">
              <a:buNone/>
            </a:pPr>
            <a:endParaRPr lang="es-ES" sz="2400"/>
          </a:p>
          <a:p>
            <a:pPr indent="0">
              <a:buNone/>
            </a:pPr>
            <a:r>
              <a:rPr lang="es-ES" sz="2400"/>
              <a:t>Cada recurso del sistema posee una lista en la que se establece qué usuarios/grupos pueden acceder a dicho recurso, y también qué tipo de acceso puede hacer cada uno (lectura, modificación, ejecución, borrado, etc.). </a:t>
            </a:r>
            <a:endParaRPr lang="en-US" sz="2400"/>
          </a:p>
        </p:txBody>
      </p:sp>
      <p:sp>
        <p:nvSpPr>
          <p:cNvPr id="2" name="Marcador de texto 1"/>
          <p:cNvSpPr>
            <a:spLocks noGrp="1"/>
          </p:cNvSpPr>
          <p:nvPr>
            <p:ph type="body" sz="half" idx="2"/>
          </p:nvPr>
        </p:nvSpPr>
        <p:spPr/>
        <p:txBody>
          <a:bodyPr/>
          <a:lstStyle/>
          <a:p>
            <a:endParaRPr lang="es-MX"/>
          </a:p>
        </p:txBody>
      </p:sp>
      <p:sp>
        <p:nvSpPr>
          <p:cNvPr id="24578" name="Rectangle 2"/>
          <p:cNvSpPr>
            <a:spLocks noGrp="1" noChangeArrowheads="1"/>
          </p:cNvSpPr>
          <p:nvPr>
            <p:ph type="title"/>
          </p:nvPr>
        </p:nvSpPr>
        <p:spPr/>
        <p:txBody>
          <a:bodyPr/>
          <a:lstStyle/>
          <a:p>
            <a:r>
              <a:rPr lang="en-US"/>
              <a:t>Permiso</a:t>
            </a:r>
          </a:p>
        </p:txBody>
      </p:sp>
    </p:spTree>
    <p:extLst>
      <p:ext uri="{BB962C8B-B14F-4D97-AF65-F5344CB8AC3E}">
        <p14:creationId xmlns:p14="http://schemas.microsoft.com/office/powerpoint/2010/main" val="22510014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p:txBody>
          <a:bodyPr/>
          <a:lstStyle/>
          <a:p>
            <a:pPr indent="0">
              <a:buNone/>
            </a:pPr>
            <a:r>
              <a:rPr lang="es-ES" dirty="0"/>
              <a:t>La asociación de permisos a archivos y carpetas sigue una serie de reglas</a:t>
            </a:r>
            <a:r>
              <a:rPr lang="en-US" dirty="0"/>
              <a:t>:</a:t>
            </a:r>
          </a:p>
          <a:p>
            <a:pPr indent="0">
              <a:buNone/>
            </a:pPr>
            <a:endParaRPr lang="en-US" dirty="0"/>
          </a:p>
          <a:p>
            <a:pPr lvl="1" algn="just"/>
            <a:r>
              <a:rPr lang="es-ES" dirty="0"/>
              <a:t>Cuando se crea un nuevo archivo o carpeta, este posee por defecto permisos heredados (de la carpeta o unidad donde se ubica) y ningún permiso explícito</a:t>
            </a:r>
            <a:r>
              <a:rPr lang="en-US" dirty="0"/>
              <a:t> </a:t>
            </a:r>
          </a:p>
        </p:txBody>
      </p:sp>
      <p:sp>
        <p:nvSpPr>
          <p:cNvPr id="25602" name="Rectangle 2"/>
          <p:cNvSpPr>
            <a:spLocks noGrp="1" noChangeArrowheads="1"/>
          </p:cNvSpPr>
          <p:nvPr>
            <p:ph type="title"/>
          </p:nvPr>
        </p:nvSpPr>
        <p:spPr/>
        <p:txBody>
          <a:bodyPr>
            <a:normAutofit fontScale="90000"/>
          </a:bodyPr>
          <a:lstStyle/>
          <a:p>
            <a:r>
              <a:rPr lang="es-ES"/>
              <a:t>Asociación de permisos a recursos</a:t>
            </a:r>
            <a:endParaRPr lang="en-US"/>
          </a:p>
        </p:txBody>
      </p:sp>
    </p:spTree>
    <p:extLst>
      <p:ext uri="{BB962C8B-B14F-4D97-AF65-F5344CB8AC3E}">
        <p14:creationId xmlns:p14="http://schemas.microsoft.com/office/powerpoint/2010/main" val="28578379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p:txBody>
          <a:bodyPr/>
          <a:lstStyle/>
          <a:p>
            <a:pPr indent="0">
              <a:buClr>
                <a:schemeClr val="tx2"/>
              </a:buClr>
              <a:buSzPct val="75000"/>
              <a:buFont typeface="Monotype Sorts" pitchFamily="2" charset="2"/>
              <a:buChar char="u"/>
            </a:pPr>
            <a:r>
              <a:rPr lang="es-ES" sz="2600"/>
              <a:t>Cualquier usuario que posea control total sobre el archivo o carpeta (por defecto, su propietario) puede incluir nuevos permisos (positivos o negativos) en la lista de permisos explícita. </a:t>
            </a:r>
            <a:endParaRPr lang="en-US" sz="2600"/>
          </a:p>
        </p:txBody>
      </p:sp>
      <p:sp>
        <p:nvSpPr>
          <p:cNvPr id="26626" name="Rectangle 2"/>
          <p:cNvSpPr>
            <a:spLocks noGrp="1" noChangeArrowheads="1"/>
          </p:cNvSpPr>
          <p:nvPr>
            <p:ph type="title"/>
          </p:nvPr>
        </p:nvSpPr>
        <p:spPr/>
        <p:txBody>
          <a:bodyPr>
            <a:normAutofit fontScale="90000"/>
          </a:bodyPr>
          <a:lstStyle/>
          <a:p>
            <a:r>
              <a:rPr lang="es-ES"/>
              <a:t>Asociación de permisos a recursos</a:t>
            </a:r>
            <a:endParaRPr lang="en-US"/>
          </a:p>
        </p:txBody>
      </p:sp>
    </p:spTree>
    <p:extLst>
      <p:ext uri="{BB962C8B-B14F-4D97-AF65-F5344CB8AC3E}">
        <p14:creationId xmlns:p14="http://schemas.microsoft.com/office/powerpoint/2010/main" val="33143826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p:txBody>
          <a:bodyPr>
            <a:normAutofit lnSpcReduction="10000"/>
          </a:bodyPr>
          <a:lstStyle/>
          <a:p>
            <a:pPr lvl="1">
              <a:lnSpc>
                <a:spcPct val="80000"/>
              </a:lnSpc>
            </a:pPr>
            <a:r>
              <a:rPr lang="es-ES" sz="2200"/>
              <a:t>El control sobre la herencia de permisos (i.e., qué objetos heredan y qué permisos se heredan) se realiza a dos niveles: </a:t>
            </a:r>
          </a:p>
          <a:p>
            <a:pPr lvl="2" algn="just">
              <a:lnSpc>
                <a:spcPct val="80000"/>
              </a:lnSpc>
            </a:pPr>
            <a:r>
              <a:rPr lang="es-ES"/>
              <a:t>Cada objeto (archivo o carpeta) tiene la potestad de decidir si desea o no heredar los permisos de su carpeta padre. Es decir, cada carpeta/archivo puede </a:t>
            </a:r>
            <a:r>
              <a:rPr lang="es-ES" i="1"/>
              <a:t>desactivar</a:t>
            </a:r>
            <a:r>
              <a:rPr lang="es-ES"/>
              <a:t> la herencia de su carpeta padre.</a:t>
            </a:r>
          </a:p>
          <a:p>
            <a:pPr lvl="2" algn="just">
              <a:lnSpc>
                <a:spcPct val="80000"/>
              </a:lnSpc>
              <a:buFont typeface="Monotype Sorts" pitchFamily="2" charset="2"/>
              <a:buNone/>
            </a:pPr>
            <a:r>
              <a:rPr lang="es-ES"/>
              <a:t> </a:t>
            </a:r>
          </a:p>
          <a:p>
            <a:pPr lvl="2" algn="just">
              <a:lnSpc>
                <a:spcPct val="80000"/>
              </a:lnSpc>
            </a:pPr>
            <a:r>
              <a:rPr lang="es-ES"/>
              <a:t>Cuando se define un permiso explítito en una carpeta, se puede también decidir qué objetos por debajo van a heredarlo. En este caso, se puede decidir entre cualquier combinación de la propia carpeta, las subcarpetas y los archivos. La opción por defecto es todos, es decir, la carpeta y todas las subcarpetas y archivos.</a:t>
            </a:r>
            <a:r>
              <a:rPr lang="es-ES" sz="2200"/>
              <a:t> </a:t>
            </a:r>
            <a:endParaRPr lang="en-US" sz="2200"/>
          </a:p>
        </p:txBody>
      </p:sp>
      <p:sp>
        <p:nvSpPr>
          <p:cNvPr id="2" name="Marcador de texto 1"/>
          <p:cNvSpPr>
            <a:spLocks noGrp="1"/>
          </p:cNvSpPr>
          <p:nvPr>
            <p:ph type="body" sz="half" idx="2"/>
          </p:nvPr>
        </p:nvSpPr>
        <p:spPr/>
        <p:txBody>
          <a:bodyPr/>
          <a:lstStyle/>
          <a:p>
            <a:endParaRPr lang="es-MX"/>
          </a:p>
        </p:txBody>
      </p:sp>
      <p:sp>
        <p:nvSpPr>
          <p:cNvPr id="27650" name="Rectangle 2"/>
          <p:cNvSpPr>
            <a:spLocks noGrp="1" noChangeArrowheads="1"/>
          </p:cNvSpPr>
          <p:nvPr>
            <p:ph type="title"/>
          </p:nvPr>
        </p:nvSpPr>
        <p:spPr/>
        <p:txBody>
          <a:bodyPr>
            <a:normAutofit fontScale="90000"/>
          </a:bodyPr>
          <a:lstStyle/>
          <a:p>
            <a:r>
              <a:rPr lang="es-ES"/>
              <a:t>Asociación de permisos a recursos</a:t>
            </a:r>
            <a:endParaRPr lang="en-US"/>
          </a:p>
        </p:txBody>
      </p:sp>
    </p:spTree>
    <p:extLst>
      <p:ext uri="{BB962C8B-B14F-4D97-AF65-F5344CB8AC3E}">
        <p14:creationId xmlns:p14="http://schemas.microsoft.com/office/powerpoint/2010/main" val="11451354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p:txBody>
          <a:bodyPr/>
          <a:lstStyle/>
          <a:p>
            <a:pPr lvl="1" algn="just"/>
            <a:r>
              <a:rPr lang="es-ES"/>
              <a:t>Copiar un archivo o carpeta a otra ubicación se considera una creación, y por tanto el archivo copiado recibe una lista de permisos explícitos vacía y se activa la herencia de la carpeta (o unidad) padre correspondiente a la nueva ubicación</a:t>
            </a:r>
            <a:r>
              <a:rPr lang="en-US"/>
              <a:t> </a:t>
            </a:r>
          </a:p>
        </p:txBody>
      </p:sp>
      <p:sp>
        <p:nvSpPr>
          <p:cNvPr id="28674" name="Rectangle 2"/>
          <p:cNvSpPr>
            <a:spLocks noGrp="1" noChangeArrowheads="1"/>
          </p:cNvSpPr>
          <p:nvPr>
            <p:ph type="title"/>
          </p:nvPr>
        </p:nvSpPr>
        <p:spPr/>
        <p:txBody>
          <a:bodyPr>
            <a:normAutofit fontScale="90000"/>
          </a:bodyPr>
          <a:lstStyle/>
          <a:p>
            <a:r>
              <a:rPr lang="es-ES"/>
              <a:t>Asociación de permisos a recursos</a:t>
            </a:r>
            <a:endParaRPr lang="en-US"/>
          </a:p>
        </p:txBody>
      </p:sp>
    </p:spTree>
    <p:extLst>
      <p:ext uri="{BB962C8B-B14F-4D97-AF65-F5344CB8AC3E}">
        <p14:creationId xmlns:p14="http://schemas.microsoft.com/office/powerpoint/2010/main" val="15095748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p:txBody>
          <a:bodyPr/>
          <a:lstStyle/>
          <a:p>
            <a:pPr lvl="1" algn="just">
              <a:lnSpc>
                <a:spcPct val="90000"/>
              </a:lnSpc>
            </a:pPr>
            <a:r>
              <a:rPr lang="es-ES" dirty="0"/>
              <a:t>Mover un archivo distingue dos casos: si movemos una carpeta o archivo a otra ubicación dentro del mismo </a:t>
            </a:r>
            <a:r>
              <a:rPr lang="es-ES" dirty="0" err="1"/>
              <a:t>volúmen</a:t>
            </a:r>
            <a:r>
              <a:rPr lang="es-ES" dirty="0"/>
              <a:t> (partición) NTFS, se desactiva la herencia y se mantienen los permisos que tuviera como </a:t>
            </a:r>
            <a:r>
              <a:rPr lang="es-ES" dirty="0" err="1"/>
              <a:t>explíticos</a:t>
            </a:r>
            <a:r>
              <a:rPr lang="es-ES" dirty="0"/>
              <a:t> en la nueva ubicación. Si el </a:t>
            </a:r>
            <a:r>
              <a:rPr lang="es-ES" dirty="0" err="1"/>
              <a:t>volúmen</a:t>
            </a:r>
            <a:r>
              <a:rPr lang="es-ES" dirty="0"/>
              <a:t> destino es distinto, entonces se actúa como en una copia (sólo se tienen los permisos heredados de la carpeta padre correspondiente a la nueva ubicación). </a:t>
            </a:r>
            <a:endParaRPr lang="en-US" dirty="0"/>
          </a:p>
        </p:txBody>
      </p:sp>
      <p:sp>
        <p:nvSpPr>
          <p:cNvPr id="29698" name="Rectangle 2"/>
          <p:cNvSpPr>
            <a:spLocks noGrp="1" noChangeArrowheads="1"/>
          </p:cNvSpPr>
          <p:nvPr>
            <p:ph type="title"/>
          </p:nvPr>
        </p:nvSpPr>
        <p:spPr/>
        <p:txBody>
          <a:bodyPr>
            <a:normAutofit fontScale="90000"/>
          </a:bodyPr>
          <a:lstStyle/>
          <a:p>
            <a:r>
              <a:rPr lang="es-ES"/>
              <a:t>Asociación de permisos a recursos</a:t>
            </a:r>
            <a:endParaRPr lang="en-US"/>
          </a:p>
        </p:txBody>
      </p:sp>
    </p:spTree>
    <p:extLst>
      <p:ext uri="{BB962C8B-B14F-4D97-AF65-F5344CB8AC3E}">
        <p14:creationId xmlns:p14="http://schemas.microsoft.com/office/powerpoint/2010/main" val="243176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n de VIRTUALIZACION&quot;"/>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4185" r="141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a:extLst>
              <a:ext uri="{FF2B5EF4-FFF2-40B4-BE49-F238E27FC236}">
                <a16:creationId xmlns:a16="http://schemas.microsoft.com/office/drawing/2014/main" xmlns="" id="{CDA17D7C-7C63-439C-8B50-C9B0F0F9AAF7}"/>
              </a:ext>
              <a:ext uri="{C183D7F6-B498-43B3-948B-1728B52AA6E4}">
                <adec:decorative xmlns:adec="http://schemas.microsoft.com/office/drawing/2017/decorative" xmlns="" val="1"/>
              </a:ext>
            </a:extLst>
          </p:cNvPr>
          <p:cNvGrpSpPr/>
          <p:nvPr/>
        </p:nvGrpSpPr>
        <p:grpSpPr>
          <a:xfrm flipH="1">
            <a:off x="4115984" y="252563"/>
            <a:ext cx="7433283" cy="5995838"/>
            <a:chOff x="252031" y="391887"/>
            <a:chExt cx="7433283" cy="6215741"/>
          </a:xfrm>
        </p:grpSpPr>
        <p:sp>
          <p:nvSpPr>
            <p:cNvPr id="33" name="Rectángulo 32">
              <a:extLst>
                <a:ext uri="{FF2B5EF4-FFF2-40B4-BE49-F238E27FC236}">
                  <a16:creationId xmlns:a16="http://schemas.microsoft.com/office/drawing/2014/main" xmlns="" id="{C0DB13C1-B4FB-4D33-A199-5BB34983AB47}"/>
                </a:ext>
                <a:ext uri="{C183D7F6-B498-43B3-948B-1728B52AA6E4}">
                  <adec:decorative xmlns:adec="http://schemas.microsoft.com/office/drawing/2017/decorative" xmlns="" val="1"/>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32" name="Rectángulo 31">
              <a:extLst>
                <a:ext uri="{FF2B5EF4-FFF2-40B4-BE49-F238E27FC236}">
                  <a16:creationId xmlns:a16="http://schemas.microsoft.com/office/drawing/2014/main" xmlns="" id="{32FD79E9-DA87-4AE3-AB4F-454E8B1C7E28}"/>
                </a:ext>
                <a:ext uri="{C183D7F6-B498-43B3-948B-1728B52AA6E4}">
                  <adec:decorative xmlns:adec="http://schemas.microsoft.com/office/drawing/2017/decorative" xmlns="" val="1"/>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34" name="Rectángulo 33">
              <a:extLst>
                <a:ext uri="{FF2B5EF4-FFF2-40B4-BE49-F238E27FC236}">
                  <a16:creationId xmlns:a16="http://schemas.microsoft.com/office/drawing/2014/main" xmlns="" id="{97CAE694-E5D7-45D8-80CE-4067B6610E53}"/>
                </a:ext>
                <a:ext uri="{C183D7F6-B498-43B3-948B-1728B52AA6E4}">
                  <adec:decorative xmlns:adec="http://schemas.microsoft.com/office/drawing/2017/decorative" xmlns="" val="1"/>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grpSp>
      <p:sp>
        <p:nvSpPr>
          <p:cNvPr id="7" name="Título 6">
            <a:extLst>
              <a:ext uri="{FF2B5EF4-FFF2-40B4-BE49-F238E27FC236}">
                <a16:creationId xmlns:a16="http://schemas.microsoft.com/office/drawing/2014/main" xmlns="" id="{D5445F47-6D74-450C-BC16-998D2021AD78}"/>
              </a:ext>
            </a:extLst>
          </p:cNvPr>
          <p:cNvSpPr>
            <a:spLocks noGrp="1"/>
          </p:cNvSpPr>
          <p:nvPr>
            <p:ph type="title"/>
          </p:nvPr>
        </p:nvSpPr>
        <p:spPr/>
        <p:txBody>
          <a:bodyPr rtlCol="0"/>
          <a:lstStyle/>
          <a:p>
            <a:pPr rtl="0"/>
            <a:r>
              <a:rPr lang="es-ES" dirty="0" smtClean="0"/>
              <a:t>Breve historia</a:t>
            </a:r>
            <a:endParaRPr lang="es-ES" dirty="0"/>
          </a:p>
        </p:txBody>
      </p:sp>
      <p:sp>
        <p:nvSpPr>
          <p:cNvPr id="4" name="Marcador de contenido 3">
            <a:extLst>
              <a:ext uri="{FF2B5EF4-FFF2-40B4-BE49-F238E27FC236}">
                <a16:creationId xmlns:a16="http://schemas.microsoft.com/office/drawing/2014/main" xmlns="" id="{2885A4AC-9AA0-4EFF-8162-609223BF5D70}"/>
              </a:ext>
            </a:extLst>
          </p:cNvPr>
          <p:cNvSpPr>
            <a:spLocks noGrp="1"/>
          </p:cNvSpPr>
          <p:nvPr>
            <p:ph idx="1"/>
          </p:nvPr>
        </p:nvSpPr>
        <p:spPr>
          <a:xfrm>
            <a:off x="5510539" y="1587954"/>
            <a:ext cx="6117771" cy="4050847"/>
          </a:xfrm>
        </p:spPr>
        <p:txBody>
          <a:bodyPr rtlCol="0">
            <a:normAutofit/>
          </a:bodyPr>
          <a:lstStyle/>
          <a:p>
            <a:pPr marL="0" indent="0" algn="just">
              <a:buNone/>
            </a:pPr>
            <a:r>
              <a:rPr lang="es-MX" dirty="0">
                <a:solidFill>
                  <a:srgbClr val="FFC000"/>
                </a:solidFill>
              </a:rPr>
              <a:t>Una de esas soluciones era el tiempo compartido, el cual aislaba a los usuarios de los sistemas operativos. Inadvertidamente, esta solución originó otros sistemas operativos como UNIX, que finalmente dio paso al surgimiento de Linux®. Entretanto, la virtualización siguió sin adoptarse ampliamente y se mantuvo como una tecnología de nicho.</a:t>
            </a:r>
            <a:endParaRPr lang="es-MX" dirty="0" smtClean="0">
              <a:solidFill>
                <a:srgbClr val="FFC000"/>
              </a:solidFill>
            </a:endParaRPr>
          </a:p>
          <a:p>
            <a:pPr marL="0" indent="0" algn="just">
              <a:buNone/>
            </a:pPr>
            <a:r>
              <a:rPr lang="es-MX" dirty="0"/>
              <a:t>En los 90´s. La mayoría de las empresas tenían servidores físicos y pilas de TI de un solo proveedor, lo cual no permitía que las aplicaciones heredadas se ejecutaran en un hardware de otro proveedor. </a:t>
            </a:r>
            <a:endParaRPr lang="es-MX" dirty="0" smtClean="0"/>
          </a:p>
          <a:p>
            <a:pPr marL="0" indent="0" algn="r">
              <a:buNone/>
            </a:pPr>
            <a:r>
              <a:rPr lang="es-MX" dirty="0" smtClean="0"/>
              <a:t> </a:t>
            </a:r>
            <a:endParaRPr lang="es-ES" dirty="0"/>
          </a:p>
        </p:txBody>
      </p:sp>
      <p:sp>
        <p:nvSpPr>
          <p:cNvPr id="2" name="Marcador de pie de página 1">
            <a:extLst>
              <a:ext uri="{FF2B5EF4-FFF2-40B4-BE49-F238E27FC236}">
                <a16:creationId xmlns:a16="http://schemas.microsoft.com/office/drawing/2014/main" xmlns="" id="{80919F81-09E4-41AD-9E45-21C8A7FBC2E5}"/>
              </a:ext>
            </a:extLst>
          </p:cNvPr>
          <p:cNvSpPr>
            <a:spLocks noGrp="1"/>
          </p:cNvSpPr>
          <p:nvPr>
            <p:ph type="ftr" sz="quarter" idx="16"/>
          </p:nvPr>
        </p:nvSpPr>
        <p:spPr/>
        <p:txBody>
          <a:bodyPr rtlCol="0"/>
          <a:lstStyle/>
          <a:p>
            <a:pPr rtl="0"/>
            <a:r>
              <a:rPr lang="es-ES" dirty="0" smtClean="0"/>
              <a:t>MASR</a:t>
            </a:r>
            <a:endParaRPr lang="es-ES" dirty="0"/>
          </a:p>
        </p:txBody>
      </p:sp>
      <p:sp>
        <p:nvSpPr>
          <p:cNvPr id="3" name="Marcador de número de diapositiva 2">
            <a:extLst>
              <a:ext uri="{FF2B5EF4-FFF2-40B4-BE49-F238E27FC236}">
                <a16:creationId xmlns:a16="http://schemas.microsoft.com/office/drawing/2014/main" xmlns="" id="{6556A3C9-6740-4558-AB5B-687741A63BDD}"/>
              </a:ext>
            </a:extLst>
          </p:cNvPr>
          <p:cNvSpPr>
            <a:spLocks noGrp="1"/>
          </p:cNvSpPr>
          <p:nvPr>
            <p:ph type="sldNum" sz="quarter" idx="17"/>
          </p:nvPr>
        </p:nvSpPr>
        <p:spPr/>
        <p:txBody>
          <a:bodyPr rtlCol="0"/>
          <a:lstStyle/>
          <a:p>
            <a:pPr rtl="0"/>
            <a:fld id="{8C2E478F-E849-4A8C-AF1F-CBCC78A7CBFA}" type="slidenum">
              <a:rPr lang="es-ES" smtClean="0"/>
              <a:pPr rtl="0"/>
              <a:t>11</a:t>
            </a:fld>
            <a:endParaRPr lang="es-ES"/>
          </a:p>
        </p:txBody>
      </p:sp>
    </p:spTree>
    <p:extLst>
      <p:ext uri="{BB962C8B-B14F-4D97-AF65-F5344CB8AC3E}">
        <p14:creationId xmlns:p14="http://schemas.microsoft.com/office/powerpoint/2010/main" val="63119312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s-ES" sz="2800" dirty="0"/>
              <a:t>Permisos estándar sobre carpetas y archivos</a:t>
            </a:r>
            <a:endParaRPr lang="en-US" sz="2800" dirty="0"/>
          </a:p>
        </p:txBody>
      </p:sp>
      <p:pic>
        <p:nvPicPr>
          <p:cNvPr id="30723" name="Picture 3"/>
          <p:cNvPicPr>
            <a:picLocks noGrp="1" noChangeAspect="1" noChangeArrowheads="1"/>
          </p:cNvPicPr>
          <p:nvPr>
            <p:ph type="body" idx="1"/>
          </p:nvPr>
        </p:nvPicPr>
        <p:blipFill>
          <a:blip r:embed="rId2"/>
          <a:srcRect l="21875" t="25926" r="20833" b="24074"/>
          <a:stretch>
            <a:fillRect/>
          </a:stretch>
        </p:blipFill>
        <p:spPr>
          <a:xfrm>
            <a:off x="2209800" y="1981200"/>
            <a:ext cx="8153400" cy="4267200"/>
          </a:xfrm>
        </p:spPr>
      </p:pic>
      <p:sp>
        <p:nvSpPr>
          <p:cNvPr id="2" name="Rectángulo 1">
            <a:extLst>
              <a:ext uri="{FF2B5EF4-FFF2-40B4-BE49-F238E27FC236}">
                <a16:creationId xmlns:a16="http://schemas.microsoft.com/office/drawing/2014/main" xmlns="" id="{6E7F93F3-EF15-4750-9F65-69B5C43F3D7E}"/>
              </a:ext>
            </a:extLst>
          </p:cNvPr>
          <p:cNvSpPr/>
          <p:nvPr/>
        </p:nvSpPr>
        <p:spPr bwMode="auto">
          <a:xfrm>
            <a:off x="2209800" y="4141839"/>
            <a:ext cx="8077200" cy="811161"/>
          </a:xfrm>
          <a:prstGeom prst="rect">
            <a:avLst/>
          </a:prstGeom>
          <a:solidFill>
            <a:schemeClr val="tx1">
              <a:alpha val="53000"/>
            </a:schemeClr>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fontAlgn="base">
              <a:spcBef>
                <a:spcPct val="0"/>
              </a:spcBef>
              <a:spcAft>
                <a:spcPct val="0"/>
              </a:spcAft>
            </a:pPr>
            <a:endParaRPr lang="es-MX" sz="4400" dirty="0">
              <a:solidFill>
                <a:schemeClr val="tx1">
                  <a:lumMod val="50000"/>
                  <a:lumOff val="50000"/>
                </a:schemeClr>
              </a:solidFill>
              <a:latin typeface="Arial Black" pitchFamily="34" charset="0"/>
              <a:cs typeface="Times New Roman" pitchFamily="18" charset="0"/>
            </a:endParaRPr>
          </a:p>
        </p:txBody>
      </p:sp>
    </p:spTree>
    <p:extLst>
      <p:ext uri="{BB962C8B-B14F-4D97-AF65-F5344CB8AC3E}">
        <p14:creationId xmlns:p14="http://schemas.microsoft.com/office/powerpoint/2010/main" val="13951776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Cuales son los permisos efectivos</a:t>
            </a:r>
          </a:p>
        </p:txBody>
      </p:sp>
      <p:pic>
        <p:nvPicPr>
          <p:cNvPr id="16386" name="Picture 2" descr="What Are Effective NTFS Permissions"/>
          <p:cNvPicPr>
            <a:picLocks noChangeAspect="1" noChangeArrowheads="1"/>
          </p:cNvPicPr>
          <p:nvPr/>
        </p:nvPicPr>
        <p:blipFill>
          <a:blip r:embed="rId2" cstate="print"/>
          <a:srcRect/>
          <a:stretch>
            <a:fillRect/>
          </a:stretch>
        </p:blipFill>
        <p:spPr bwMode="auto">
          <a:xfrm>
            <a:off x="2711625" y="1556792"/>
            <a:ext cx="6967069" cy="4680520"/>
          </a:xfrm>
          <a:prstGeom prst="rect">
            <a:avLst/>
          </a:prstGeom>
          <a:noFill/>
        </p:spPr>
      </p:pic>
    </p:spTree>
    <p:extLst>
      <p:ext uri="{BB962C8B-B14F-4D97-AF65-F5344CB8AC3E}">
        <p14:creationId xmlns:p14="http://schemas.microsoft.com/office/powerpoint/2010/main" val="42563164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MX" dirty="0" smtClean="0"/>
              <a:t>3 REGLAS BÁSICAS</a:t>
            </a:r>
            <a:endParaRPr lang="es-MX" dirty="0"/>
          </a:p>
        </p:txBody>
      </p:sp>
    </p:spTree>
    <p:extLst>
      <p:ext uri="{BB962C8B-B14F-4D97-AF65-F5344CB8AC3E}">
        <p14:creationId xmlns:p14="http://schemas.microsoft.com/office/powerpoint/2010/main" val="38590925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p:txBody>
          <a:bodyPr/>
          <a:lstStyle/>
          <a:p>
            <a:pPr indent="0">
              <a:buNone/>
            </a:pPr>
            <a:r>
              <a:rPr lang="es-ES" dirty="0"/>
              <a:t>La asociación de permisos a archivos y carpetas sigue una serie de reglas</a:t>
            </a:r>
            <a:r>
              <a:rPr lang="en-US" dirty="0"/>
              <a:t>:</a:t>
            </a:r>
          </a:p>
          <a:p>
            <a:pPr indent="0">
              <a:buNone/>
            </a:pPr>
            <a:endParaRPr lang="en-US" dirty="0"/>
          </a:p>
          <a:p>
            <a:pPr marL="393192" lvl="1" indent="0" algn="just">
              <a:buNone/>
            </a:pPr>
            <a:r>
              <a:rPr lang="es-ES" dirty="0"/>
              <a:t>1.- Cuando se crea un nuevo archivo o carpeta, este posee por defecto permisos heredados (de la carpeta o unidad donde se ubica) y ningún permiso explícito</a:t>
            </a:r>
            <a:r>
              <a:rPr lang="en-US" dirty="0"/>
              <a:t> </a:t>
            </a:r>
          </a:p>
        </p:txBody>
      </p:sp>
      <p:sp>
        <p:nvSpPr>
          <p:cNvPr id="25602" name="Rectangle 2"/>
          <p:cNvSpPr>
            <a:spLocks noGrp="1" noChangeArrowheads="1"/>
          </p:cNvSpPr>
          <p:nvPr>
            <p:ph type="title"/>
          </p:nvPr>
        </p:nvSpPr>
        <p:spPr/>
        <p:txBody>
          <a:bodyPr>
            <a:normAutofit fontScale="90000"/>
          </a:bodyPr>
          <a:lstStyle/>
          <a:p>
            <a:r>
              <a:rPr lang="es-ES" dirty="0"/>
              <a:t>Asociación de permisos a recursos</a:t>
            </a:r>
            <a:endParaRPr lang="en-US" dirty="0"/>
          </a:p>
        </p:txBody>
      </p:sp>
    </p:spTree>
    <p:extLst>
      <p:ext uri="{BB962C8B-B14F-4D97-AF65-F5344CB8AC3E}">
        <p14:creationId xmlns:p14="http://schemas.microsoft.com/office/powerpoint/2010/main" val="606927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p:txBody>
          <a:bodyPr>
            <a:noAutofit/>
          </a:bodyPr>
          <a:lstStyle/>
          <a:p>
            <a:pPr marL="393192" lvl="1" indent="0">
              <a:lnSpc>
                <a:spcPct val="170000"/>
              </a:lnSpc>
              <a:buNone/>
            </a:pPr>
            <a:r>
              <a:rPr lang="es-ES" sz="2800" dirty="0" smtClean="0"/>
              <a:t>2</a:t>
            </a:r>
            <a:r>
              <a:rPr lang="es-ES" sz="2800" dirty="0"/>
              <a:t>.- Cada objeto (archivo o carpeta) tiene la potestad de decidir si desea o no heredar los permisos de su carpeta padre. Es decir, cada carpeta/archivo puede </a:t>
            </a:r>
            <a:r>
              <a:rPr lang="es-ES" sz="2800" i="1" dirty="0"/>
              <a:t>desactivar</a:t>
            </a:r>
            <a:r>
              <a:rPr lang="es-ES" sz="2800" dirty="0"/>
              <a:t> la herencia de su carpeta padre para si </a:t>
            </a:r>
            <a:r>
              <a:rPr lang="es-ES" sz="2800" dirty="0" err="1"/>
              <a:t>asi</a:t>
            </a:r>
            <a:r>
              <a:rPr lang="es-ES" sz="2800" dirty="0"/>
              <a:t> lo desea cambiar los permisos.</a:t>
            </a:r>
          </a:p>
          <a:p>
            <a:pPr lvl="2" algn="just">
              <a:lnSpc>
                <a:spcPct val="170000"/>
              </a:lnSpc>
              <a:buFont typeface="Monotype Sorts" pitchFamily="2" charset="2"/>
              <a:buNone/>
            </a:pPr>
            <a:r>
              <a:rPr lang="es-ES" sz="2800" dirty="0"/>
              <a:t> </a:t>
            </a:r>
            <a:endParaRPr lang="en-US" sz="2800" dirty="0"/>
          </a:p>
        </p:txBody>
      </p:sp>
      <p:sp>
        <p:nvSpPr>
          <p:cNvPr id="7" name="Rectangle 2"/>
          <p:cNvSpPr>
            <a:spLocks noGrp="1" noChangeArrowheads="1"/>
          </p:cNvSpPr>
          <p:nvPr>
            <p:ph type="title"/>
          </p:nvPr>
        </p:nvSpPr>
        <p:spPr>
          <a:xfrm>
            <a:off x="609601" y="1480457"/>
            <a:ext cx="4101084" cy="979308"/>
          </a:xfrm>
        </p:spPr>
        <p:txBody>
          <a:bodyPr>
            <a:normAutofit fontScale="90000"/>
          </a:bodyPr>
          <a:lstStyle/>
          <a:p>
            <a:r>
              <a:rPr lang="es-ES" dirty="0"/>
              <a:t>Asociación de permisos a recursos</a:t>
            </a:r>
            <a:endParaRPr lang="en-US" dirty="0"/>
          </a:p>
        </p:txBody>
      </p:sp>
    </p:spTree>
    <p:extLst>
      <p:ext uri="{BB962C8B-B14F-4D97-AF65-F5344CB8AC3E}">
        <p14:creationId xmlns:p14="http://schemas.microsoft.com/office/powerpoint/2010/main" val="18253322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B4A05058-BC16-4CED-996E-94D3B03684A6}"/>
              </a:ext>
            </a:extLst>
          </p:cNvPr>
          <p:cNvSpPr>
            <a:spLocks noGrp="1"/>
          </p:cNvSpPr>
          <p:nvPr>
            <p:ph idx="1"/>
          </p:nvPr>
        </p:nvSpPr>
        <p:spPr/>
        <p:txBody>
          <a:bodyPr/>
          <a:lstStyle/>
          <a:p>
            <a:r>
              <a:rPr lang="es-MX" dirty="0"/>
              <a:t>3.- Cuando un usuario pertenece a mas de un grupo los permisos NTFS definitivo es el de mayor jerarquía.</a:t>
            </a:r>
          </a:p>
        </p:txBody>
      </p:sp>
      <p:sp>
        <p:nvSpPr>
          <p:cNvPr id="7" name="Rectangle 2"/>
          <p:cNvSpPr>
            <a:spLocks noGrp="1" noChangeArrowheads="1"/>
          </p:cNvSpPr>
          <p:nvPr>
            <p:ph type="title"/>
          </p:nvPr>
        </p:nvSpPr>
        <p:spPr>
          <a:xfrm>
            <a:off x="609601" y="1480457"/>
            <a:ext cx="4101084" cy="979308"/>
          </a:xfrm>
        </p:spPr>
        <p:txBody>
          <a:bodyPr>
            <a:normAutofit fontScale="90000"/>
          </a:bodyPr>
          <a:lstStyle/>
          <a:p>
            <a:r>
              <a:rPr lang="es-ES" dirty="0"/>
              <a:t>Asociación de permisos a recursos</a:t>
            </a:r>
            <a:endParaRPr lang="en-US" dirty="0"/>
          </a:p>
        </p:txBody>
      </p:sp>
    </p:spTree>
    <p:extLst>
      <p:ext uri="{BB962C8B-B14F-4D97-AF65-F5344CB8AC3E}">
        <p14:creationId xmlns:p14="http://schemas.microsoft.com/office/powerpoint/2010/main" val="22733990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lnSpcReduction="10000"/>
          </a:bodyPr>
          <a:lstStyle/>
          <a:p>
            <a:pPr algn="just"/>
            <a:r>
              <a:rPr lang="es-MX" dirty="0"/>
              <a:t>Cuando se crea una carpeta compartida en una partición formateada con NTFS, los permisos de carpeta compartida y los permisos NTFS se combinan para ayudar a asegurar los recursos de archivo. </a:t>
            </a:r>
          </a:p>
          <a:p>
            <a:pPr algn="just"/>
            <a:endParaRPr lang="es-MX" dirty="0"/>
          </a:p>
          <a:p>
            <a:pPr algn="just">
              <a:buNone/>
            </a:pPr>
            <a:r>
              <a:rPr lang="es-MX" dirty="0"/>
              <a:t>	Los permisos NTFS se aplican si el recurso se accede de forma local o en una red. Cuando concede permisos de carpeta compartida en un volumen NTFS, aplican las siguientes reglas:</a:t>
            </a:r>
          </a:p>
          <a:p>
            <a:pPr algn="just">
              <a:buNone/>
            </a:pPr>
            <a:endParaRPr lang="es-MX" dirty="0"/>
          </a:p>
          <a:p>
            <a:pPr algn="just"/>
            <a:endParaRPr lang="es-MX" dirty="0"/>
          </a:p>
        </p:txBody>
      </p:sp>
      <p:sp>
        <p:nvSpPr>
          <p:cNvPr id="2" name="1 Título"/>
          <p:cNvSpPr>
            <a:spLocks noGrp="1"/>
          </p:cNvSpPr>
          <p:nvPr>
            <p:ph type="title"/>
          </p:nvPr>
        </p:nvSpPr>
        <p:spPr/>
        <p:txBody>
          <a:bodyPr>
            <a:normAutofit fontScale="90000"/>
          </a:bodyPr>
          <a:lstStyle/>
          <a:p>
            <a:pPr algn="ctr"/>
            <a:r>
              <a:rPr lang="es-MX" sz="2700" dirty="0"/>
              <a:t>Efectos de la combinación de permisos de carpeta compartida y NTFS</a:t>
            </a:r>
            <a:endParaRPr lang="es-MX" dirty="0"/>
          </a:p>
        </p:txBody>
      </p:sp>
    </p:spTree>
    <p:extLst>
      <p:ext uri="{BB962C8B-B14F-4D97-AF65-F5344CB8AC3E}">
        <p14:creationId xmlns:p14="http://schemas.microsoft.com/office/powerpoint/2010/main" val="39640567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lnSpcReduction="20000"/>
          </a:bodyPr>
          <a:lstStyle/>
          <a:p>
            <a:pPr algn="just"/>
            <a:r>
              <a:rPr lang="es-MX" dirty="0"/>
              <a:t>De forma predeterminada, el grupo Todos se concede la carpeta compartida de permiso de lectura.</a:t>
            </a:r>
          </a:p>
          <a:p>
            <a:pPr algn="just"/>
            <a:r>
              <a:rPr lang="es-MX" dirty="0"/>
              <a:t>Los usuarios deben tener los permisos NTFS adecuados para cada archivo y subcarpeta en una carpeta compartida, además de los permisos de carpeta compartida caso, para acceder a esos recursos.</a:t>
            </a:r>
          </a:p>
          <a:p>
            <a:pPr algn="just"/>
            <a:r>
              <a:rPr lang="es-MX" dirty="0"/>
              <a:t>Cuando se combinan los permisos NTFS y permisos de carpeta compartida, el permiso resultante es el permiso más restrictivo de cualquiera de los permisos de carpeta compartida efectiva o los permisos NTFS eficaz.</a:t>
            </a:r>
          </a:p>
        </p:txBody>
      </p:sp>
      <p:sp>
        <p:nvSpPr>
          <p:cNvPr id="5" name="Marcador de texto 4"/>
          <p:cNvSpPr>
            <a:spLocks noGrp="1"/>
          </p:cNvSpPr>
          <p:nvPr>
            <p:ph type="body" sz="half" idx="2"/>
          </p:nvPr>
        </p:nvSpPr>
        <p:spPr/>
        <p:txBody>
          <a:bodyPr/>
          <a:lstStyle/>
          <a:p>
            <a:endParaRPr lang="es-MX"/>
          </a:p>
        </p:txBody>
      </p:sp>
      <p:sp>
        <p:nvSpPr>
          <p:cNvPr id="4" name="Título 3"/>
          <p:cNvSpPr>
            <a:spLocks noGrp="1"/>
          </p:cNvSpPr>
          <p:nvPr>
            <p:ph type="title"/>
          </p:nvPr>
        </p:nvSpPr>
        <p:spPr/>
        <p:txBody>
          <a:bodyPr/>
          <a:lstStyle/>
          <a:p>
            <a:endParaRPr lang="es-MX" dirty="0"/>
          </a:p>
        </p:txBody>
      </p:sp>
    </p:spTree>
    <p:extLst>
      <p:ext uri="{BB962C8B-B14F-4D97-AF65-F5344CB8AC3E}">
        <p14:creationId xmlns:p14="http://schemas.microsoft.com/office/powerpoint/2010/main" val="41012567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68008" y="1481329"/>
            <a:ext cx="4042792" cy="4525963"/>
          </a:xfrm>
        </p:spPr>
        <p:txBody>
          <a:bodyPr>
            <a:normAutofit fontScale="55000" lnSpcReduction="20000"/>
          </a:bodyPr>
          <a:lstStyle/>
          <a:p>
            <a:r>
              <a:rPr lang="en-US" b="1" dirty="0"/>
              <a:t>Question:</a:t>
            </a:r>
            <a:r>
              <a:rPr lang="en-US" dirty="0"/>
              <a:t> The Users group has Write permission, and the Sales group has Read permission for Folder1. What permissions does User1 have </a:t>
            </a:r>
            <a:r>
              <a:rPr lang="en-US"/>
              <a:t>for Folder1?</a:t>
            </a:r>
            <a:endParaRPr lang="en-US" dirty="0"/>
          </a:p>
          <a:p>
            <a:r>
              <a:rPr lang="en-US" b="1" dirty="0"/>
              <a:t>Answer:</a:t>
            </a:r>
            <a:r>
              <a:rPr lang="en-US" dirty="0"/>
              <a:t> </a:t>
            </a:r>
          </a:p>
          <a:p>
            <a:r>
              <a:rPr lang="en-US" b="1" dirty="0"/>
              <a:t>Question:</a:t>
            </a:r>
            <a:r>
              <a:rPr lang="en-US" dirty="0"/>
              <a:t> The Users group has Read permission for Folder1. The Sales group has Write permission for Folder2. What permissions does User1 have for File2?</a:t>
            </a:r>
          </a:p>
          <a:p>
            <a:r>
              <a:rPr lang="en-US" b="1" dirty="0"/>
              <a:t>Answer:</a:t>
            </a:r>
            <a:r>
              <a:rPr lang="en-US" dirty="0"/>
              <a:t> </a:t>
            </a:r>
          </a:p>
          <a:p>
            <a:r>
              <a:rPr lang="en-US" b="1" dirty="0"/>
              <a:t>Question:</a:t>
            </a:r>
            <a:r>
              <a:rPr lang="en-US" dirty="0"/>
              <a:t> The Users group has Modify permission for Folder1. File2 should be available only to the Sales group, and they should only be able to read File2. What do you do to make sure that the Sales group has only Read permission for File2?</a:t>
            </a:r>
          </a:p>
          <a:p>
            <a:r>
              <a:rPr lang="en-US" b="1" dirty="0"/>
              <a:t>Answer:</a:t>
            </a:r>
            <a:r>
              <a:rPr lang="en-US" dirty="0"/>
              <a:t> </a:t>
            </a:r>
            <a:endParaRPr lang="es-MX" dirty="0"/>
          </a:p>
        </p:txBody>
      </p:sp>
      <p:sp>
        <p:nvSpPr>
          <p:cNvPr id="2" name="1 Título"/>
          <p:cNvSpPr>
            <a:spLocks noGrp="1"/>
          </p:cNvSpPr>
          <p:nvPr>
            <p:ph type="title"/>
          </p:nvPr>
        </p:nvSpPr>
        <p:spPr/>
        <p:txBody>
          <a:bodyPr/>
          <a:lstStyle/>
          <a:p>
            <a:pPr algn="ctr"/>
            <a:r>
              <a:rPr lang="es-MX" dirty="0"/>
              <a:t>Permisos NTFS</a:t>
            </a:r>
          </a:p>
        </p:txBody>
      </p:sp>
      <p:pic>
        <p:nvPicPr>
          <p:cNvPr id="15362" name="Picture 2" descr="Discussion: Applying NTFS Permissions"/>
          <p:cNvPicPr>
            <a:picLocks noChangeAspect="1" noChangeArrowheads="1"/>
          </p:cNvPicPr>
          <p:nvPr/>
        </p:nvPicPr>
        <p:blipFill>
          <a:blip r:embed="rId2" cstate="print"/>
          <a:srcRect/>
          <a:stretch>
            <a:fillRect/>
          </a:stretch>
        </p:blipFill>
        <p:spPr bwMode="auto">
          <a:xfrm>
            <a:off x="965623" y="1204600"/>
            <a:ext cx="4680520" cy="5079419"/>
          </a:xfrm>
          <a:prstGeom prst="rect">
            <a:avLst/>
          </a:prstGeom>
          <a:noFill/>
        </p:spPr>
      </p:pic>
    </p:spTree>
    <p:extLst>
      <p:ext uri="{BB962C8B-B14F-4D97-AF65-F5344CB8AC3E}">
        <p14:creationId xmlns:p14="http://schemas.microsoft.com/office/powerpoint/2010/main" val="30140277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672064" y="1481329"/>
            <a:ext cx="3538736" cy="4525963"/>
          </a:xfrm>
        </p:spPr>
        <p:txBody>
          <a:bodyPr>
            <a:normAutofit fontScale="70000" lnSpcReduction="20000"/>
          </a:bodyPr>
          <a:lstStyle/>
          <a:p>
            <a:pPr>
              <a:buNone/>
            </a:pPr>
            <a:r>
              <a:rPr lang="es-MX" dirty="0"/>
              <a:t>  Pregunta</a:t>
            </a:r>
          </a:p>
          <a:p>
            <a:pPr>
              <a:buNone/>
            </a:pPr>
            <a:endParaRPr lang="es-MX" dirty="0"/>
          </a:p>
          <a:p>
            <a:pPr>
              <a:buNone/>
            </a:pPr>
            <a:r>
              <a:rPr lang="es-MX" dirty="0"/>
              <a:t>	Usted ha compartido la carpeta de datos al Grupo de Ventas. En el directorio de datos,  han dado el control total sobre el Grupo de Ventas al Grupo de Ventas. </a:t>
            </a:r>
          </a:p>
          <a:p>
            <a:endParaRPr lang="es-MX" dirty="0"/>
          </a:p>
          <a:p>
            <a:pPr>
              <a:buNone/>
            </a:pPr>
            <a:r>
              <a:rPr lang="es-MX" dirty="0"/>
              <a:t>	Cuando los usuarios en el Grupo de Ventas intenta guardar un archivo de datos en el directorio \ \ ventas, recibe un error de acceso denegado. ¿Qué permisos hay que cambiar, y por qué?</a:t>
            </a:r>
          </a:p>
        </p:txBody>
      </p:sp>
      <p:sp>
        <p:nvSpPr>
          <p:cNvPr id="3" name="2 Título"/>
          <p:cNvSpPr>
            <a:spLocks noGrp="1"/>
          </p:cNvSpPr>
          <p:nvPr>
            <p:ph type="title"/>
          </p:nvPr>
        </p:nvSpPr>
        <p:spPr/>
        <p:txBody>
          <a:bodyPr/>
          <a:lstStyle/>
          <a:p>
            <a:endParaRPr lang="es-MX"/>
          </a:p>
        </p:txBody>
      </p:sp>
      <p:pic>
        <p:nvPicPr>
          <p:cNvPr id="19458" name="Picture 2" descr="Discussion: Determining Effective NTFS and Shared Folder Permissions"/>
          <p:cNvPicPr>
            <a:picLocks noChangeAspect="1" noChangeArrowheads="1"/>
          </p:cNvPicPr>
          <p:nvPr/>
        </p:nvPicPr>
        <p:blipFill>
          <a:blip r:embed="rId2" cstate="print"/>
          <a:srcRect/>
          <a:stretch>
            <a:fillRect/>
          </a:stretch>
        </p:blipFill>
        <p:spPr bwMode="auto">
          <a:xfrm>
            <a:off x="907002" y="1481329"/>
            <a:ext cx="5040560" cy="5079419"/>
          </a:xfrm>
          <a:prstGeom prst="rect">
            <a:avLst/>
          </a:prstGeom>
          <a:noFill/>
        </p:spPr>
      </p:pic>
    </p:spTree>
    <p:extLst>
      <p:ext uri="{BB962C8B-B14F-4D97-AF65-F5344CB8AC3E}">
        <p14:creationId xmlns:p14="http://schemas.microsoft.com/office/powerpoint/2010/main" val="3492562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esultado de imagen de VIRTUALIZACION&quot;"/>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4185" r="141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a:extLst>
              <a:ext uri="{FF2B5EF4-FFF2-40B4-BE49-F238E27FC236}">
                <a16:creationId xmlns:a16="http://schemas.microsoft.com/office/drawing/2014/main" xmlns="" id="{CDA17D7C-7C63-439C-8B50-C9B0F0F9AAF7}"/>
              </a:ext>
              <a:ext uri="{C183D7F6-B498-43B3-948B-1728B52AA6E4}">
                <adec:decorative xmlns:adec="http://schemas.microsoft.com/office/drawing/2017/decorative" xmlns="" val="1"/>
              </a:ext>
            </a:extLst>
          </p:cNvPr>
          <p:cNvGrpSpPr/>
          <p:nvPr/>
        </p:nvGrpSpPr>
        <p:grpSpPr>
          <a:xfrm flipH="1">
            <a:off x="4115984" y="252563"/>
            <a:ext cx="7433283" cy="5995838"/>
            <a:chOff x="252031" y="391887"/>
            <a:chExt cx="7433283" cy="6215741"/>
          </a:xfrm>
        </p:grpSpPr>
        <p:sp>
          <p:nvSpPr>
            <p:cNvPr id="33" name="Rectángulo 32">
              <a:extLst>
                <a:ext uri="{FF2B5EF4-FFF2-40B4-BE49-F238E27FC236}">
                  <a16:creationId xmlns:a16="http://schemas.microsoft.com/office/drawing/2014/main" xmlns="" id="{C0DB13C1-B4FB-4D33-A199-5BB34983AB47}"/>
                </a:ext>
                <a:ext uri="{C183D7F6-B498-43B3-948B-1728B52AA6E4}">
                  <adec:decorative xmlns:adec="http://schemas.microsoft.com/office/drawing/2017/decorative" xmlns="" val="1"/>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32" name="Rectángulo 31">
              <a:extLst>
                <a:ext uri="{FF2B5EF4-FFF2-40B4-BE49-F238E27FC236}">
                  <a16:creationId xmlns:a16="http://schemas.microsoft.com/office/drawing/2014/main" xmlns="" id="{32FD79E9-DA87-4AE3-AB4F-454E8B1C7E28}"/>
                </a:ext>
                <a:ext uri="{C183D7F6-B498-43B3-948B-1728B52AA6E4}">
                  <adec:decorative xmlns:adec="http://schemas.microsoft.com/office/drawing/2017/decorative" xmlns="" val="1"/>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34" name="Rectángulo 33">
              <a:extLst>
                <a:ext uri="{FF2B5EF4-FFF2-40B4-BE49-F238E27FC236}">
                  <a16:creationId xmlns:a16="http://schemas.microsoft.com/office/drawing/2014/main" xmlns="" id="{97CAE694-E5D7-45D8-80CE-4067B6610E53}"/>
                </a:ext>
                <a:ext uri="{C183D7F6-B498-43B3-948B-1728B52AA6E4}">
                  <adec:decorative xmlns:adec="http://schemas.microsoft.com/office/drawing/2017/decorative" xmlns="" val="1"/>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grpSp>
      <p:sp>
        <p:nvSpPr>
          <p:cNvPr id="7" name="Título 6">
            <a:extLst>
              <a:ext uri="{FF2B5EF4-FFF2-40B4-BE49-F238E27FC236}">
                <a16:creationId xmlns:a16="http://schemas.microsoft.com/office/drawing/2014/main" xmlns="" id="{D5445F47-6D74-450C-BC16-998D2021AD78}"/>
              </a:ext>
            </a:extLst>
          </p:cNvPr>
          <p:cNvSpPr>
            <a:spLocks noGrp="1"/>
          </p:cNvSpPr>
          <p:nvPr>
            <p:ph type="title"/>
          </p:nvPr>
        </p:nvSpPr>
        <p:spPr/>
        <p:txBody>
          <a:bodyPr rtlCol="0"/>
          <a:lstStyle/>
          <a:p>
            <a:pPr rtl="0"/>
            <a:r>
              <a:rPr lang="es-ES" dirty="0" smtClean="0"/>
              <a:t>Breve historia</a:t>
            </a:r>
            <a:endParaRPr lang="es-ES" dirty="0"/>
          </a:p>
        </p:txBody>
      </p:sp>
      <p:sp>
        <p:nvSpPr>
          <p:cNvPr id="4" name="Marcador de contenido 3">
            <a:extLst>
              <a:ext uri="{FF2B5EF4-FFF2-40B4-BE49-F238E27FC236}">
                <a16:creationId xmlns:a16="http://schemas.microsoft.com/office/drawing/2014/main" xmlns="" id="{2885A4AC-9AA0-4EFF-8162-609223BF5D70}"/>
              </a:ext>
            </a:extLst>
          </p:cNvPr>
          <p:cNvSpPr>
            <a:spLocks noGrp="1"/>
          </p:cNvSpPr>
          <p:nvPr>
            <p:ph idx="1"/>
          </p:nvPr>
        </p:nvSpPr>
        <p:spPr>
          <a:xfrm>
            <a:off x="5510539" y="1587954"/>
            <a:ext cx="6117771" cy="4050847"/>
          </a:xfrm>
        </p:spPr>
        <p:txBody>
          <a:bodyPr rtlCol="0">
            <a:normAutofit/>
          </a:bodyPr>
          <a:lstStyle/>
          <a:p>
            <a:pPr marL="0" indent="0" algn="just">
              <a:buNone/>
            </a:pPr>
            <a:r>
              <a:rPr lang="es-MX" dirty="0">
                <a:solidFill>
                  <a:srgbClr val="FFC000"/>
                </a:solidFill>
              </a:rPr>
              <a:t>En este momento, la virtualización hizo un verdadero despegue. Resultó ser la solución natural para dos problemas: las empresas podían dividir los servidores y ejecutar aplicaciones heredadas en varios tipos y versiones de sistemas operativos. </a:t>
            </a:r>
            <a:endParaRPr lang="es-MX" dirty="0" smtClean="0">
              <a:solidFill>
                <a:srgbClr val="FFC000"/>
              </a:solidFill>
            </a:endParaRPr>
          </a:p>
          <a:p>
            <a:pPr marL="0" indent="0" algn="just">
              <a:buNone/>
            </a:pPr>
            <a:endParaRPr lang="es-MX" dirty="0" smtClean="0">
              <a:solidFill>
                <a:srgbClr val="FFC000"/>
              </a:solidFill>
            </a:endParaRPr>
          </a:p>
          <a:p>
            <a:pPr marL="0" indent="0" algn="just">
              <a:buNone/>
            </a:pPr>
            <a:r>
              <a:rPr lang="es-MX" dirty="0"/>
              <a:t>La aplicación generalizada de la virtualización redujo la dependencia de un solo proveedor y la transformó en la base del </a:t>
            </a:r>
            <a:r>
              <a:rPr lang="es-MX" dirty="0" err="1"/>
              <a:t>cloud</a:t>
            </a:r>
            <a:r>
              <a:rPr lang="es-MX" dirty="0"/>
              <a:t> </a:t>
            </a:r>
            <a:r>
              <a:rPr lang="es-MX" dirty="0" err="1"/>
              <a:t>computing</a:t>
            </a:r>
            <a:r>
              <a:rPr lang="es-MX" dirty="0"/>
              <a:t>. </a:t>
            </a:r>
            <a:endParaRPr lang="es-MX" dirty="0" smtClean="0"/>
          </a:p>
          <a:p>
            <a:pPr marL="0" indent="0" algn="just">
              <a:buNone/>
            </a:pPr>
            <a:endParaRPr lang="es-MX" dirty="0"/>
          </a:p>
          <a:p>
            <a:pPr marL="0" indent="0" algn="r">
              <a:buNone/>
            </a:pPr>
            <a:r>
              <a:rPr lang="es-MX" sz="800" noProof="1"/>
              <a:t>RedHat. (s.f.). ¿Qué es la virtualización? Recuperado 31 enero, 2020, de https://www.redhat.com/es/topics/virtualization/what-is-virtualization</a:t>
            </a:r>
          </a:p>
          <a:p>
            <a:pPr marL="0" indent="0" algn="just">
              <a:buNone/>
            </a:pPr>
            <a:endParaRPr lang="es-ES" dirty="0"/>
          </a:p>
        </p:txBody>
      </p:sp>
      <p:sp>
        <p:nvSpPr>
          <p:cNvPr id="2" name="Marcador de pie de página 1">
            <a:extLst>
              <a:ext uri="{FF2B5EF4-FFF2-40B4-BE49-F238E27FC236}">
                <a16:creationId xmlns:a16="http://schemas.microsoft.com/office/drawing/2014/main" xmlns="" id="{80919F81-09E4-41AD-9E45-21C8A7FBC2E5}"/>
              </a:ext>
            </a:extLst>
          </p:cNvPr>
          <p:cNvSpPr>
            <a:spLocks noGrp="1"/>
          </p:cNvSpPr>
          <p:nvPr>
            <p:ph type="ftr" sz="quarter" idx="16"/>
          </p:nvPr>
        </p:nvSpPr>
        <p:spPr/>
        <p:txBody>
          <a:bodyPr rtlCol="0"/>
          <a:lstStyle/>
          <a:p>
            <a:pPr rtl="0"/>
            <a:r>
              <a:rPr lang="es-ES" dirty="0" smtClean="0"/>
              <a:t>MASR</a:t>
            </a:r>
            <a:endParaRPr lang="es-ES" dirty="0"/>
          </a:p>
        </p:txBody>
      </p:sp>
      <p:sp>
        <p:nvSpPr>
          <p:cNvPr id="3" name="Marcador de número de diapositiva 2">
            <a:extLst>
              <a:ext uri="{FF2B5EF4-FFF2-40B4-BE49-F238E27FC236}">
                <a16:creationId xmlns:a16="http://schemas.microsoft.com/office/drawing/2014/main" xmlns="" id="{6556A3C9-6740-4558-AB5B-687741A63BDD}"/>
              </a:ext>
            </a:extLst>
          </p:cNvPr>
          <p:cNvSpPr>
            <a:spLocks noGrp="1"/>
          </p:cNvSpPr>
          <p:nvPr>
            <p:ph type="sldNum" sz="quarter" idx="17"/>
          </p:nvPr>
        </p:nvSpPr>
        <p:spPr/>
        <p:txBody>
          <a:bodyPr rtlCol="0"/>
          <a:lstStyle/>
          <a:p>
            <a:pPr rtl="0"/>
            <a:fld id="{8C2E478F-E849-4A8C-AF1F-CBCC78A7CBFA}" type="slidenum">
              <a:rPr lang="es-ES" smtClean="0"/>
              <a:pPr rtl="0"/>
              <a:t>12</a:t>
            </a:fld>
            <a:endParaRPr lang="es-ES"/>
          </a:p>
        </p:txBody>
      </p:sp>
    </p:spTree>
    <p:extLst>
      <p:ext uri="{BB962C8B-B14F-4D97-AF65-F5344CB8AC3E}">
        <p14:creationId xmlns:p14="http://schemas.microsoft.com/office/powerpoint/2010/main" val="17442859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normAutofit lnSpcReduction="10000"/>
          </a:bodyPr>
          <a:lstStyle/>
          <a:p>
            <a:r>
              <a:rPr lang="es-ES" dirty="0"/>
              <a:t>Tenemos 2 grupos,  Calidad y Manufactura,  el usuario  Pedro  Carrillo Barajas   pertenece a los 2 grupos , el grupo de calidad debe de tener permisos de modificar sobre la carpeta calidad y sobre el archivo de reporte mensual.doc debe ser disponible solo para el grupo de manufactura  con permisos de lectura, que debemos hacer?</a:t>
            </a:r>
            <a:endParaRPr lang="es-MX" dirty="0"/>
          </a:p>
          <a:p>
            <a:pPr marL="603504" lvl="2" indent="0">
              <a:buNone/>
            </a:pPr>
            <a:r>
              <a:rPr lang="es-ES" dirty="0"/>
              <a:t>Calidad &lt;</a:t>
            </a:r>
            <a:r>
              <a:rPr lang="es-ES" dirty="0" err="1"/>
              <a:t>dir</a:t>
            </a:r>
            <a:r>
              <a:rPr lang="es-ES" dirty="0"/>
              <a:t>&gt;</a:t>
            </a:r>
            <a:endParaRPr lang="es-MX" dirty="0"/>
          </a:p>
          <a:p>
            <a:pPr marL="603504" lvl="2" indent="0">
              <a:buNone/>
            </a:pPr>
            <a:r>
              <a:rPr lang="es-ES" dirty="0"/>
              <a:t>	Piezas dañadas.doc</a:t>
            </a:r>
            <a:endParaRPr lang="es-MX" dirty="0"/>
          </a:p>
          <a:p>
            <a:pPr marL="603504" lvl="2" indent="0">
              <a:buNone/>
            </a:pPr>
            <a:r>
              <a:rPr lang="es-ES" dirty="0"/>
              <a:t>	Reportes &lt;</a:t>
            </a:r>
            <a:r>
              <a:rPr lang="es-ES" dirty="0" err="1"/>
              <a:t>dir</a:t>
            </a:r>
            <a:r>
              <a:rPr lang="es-ES" dirty="0"/>
              <a:t>&gt;</a:t>
            </a:r>
            <a:endParaRPr lang="es-MX" dirty="0"/>
          </a:p>
          <a:p>
            <a:pPr marL="603504" lvl="2" indent="0">
              <a:buNone/>
            </a:pPr>
            <a:r>
              <a:rPr lang="es-ES" dirty="0"/>
              <a:t>      Reporte mensual.doc</a:t>
            </a:r>
            <a:endParaRPr lang="es-MX" dirty="0"/>
          </a:p>
          <a:p>
            <a:endParaRPr lang="es-MX" dirty="0"/>
          </a:p>
        </p:txBody>
      </p:sp>
      <p:sp>
        <p:nvSpPr>
          <p:cNvPr id="4" name="Título 3"/>
          <p:cNvSpPr>
            <a:spLocks noGrp="1"/>
          </p:cNvSpPr>
          <p:nvPr>
            <p:ph type="title"/>
          </p:nvPr>
        </p:nvSpPr>
        <p:spPr/>
        <p:txBody>
          <a:bodyPr/>
          <a:lstStyle/>
          <a:p>
            <a:r>
              <a:rPr lang="es-MX" dirty="0" smtClean="0"/>
              <a:t>ACTIVIDAD</a:t>
            </a:r>
            <a:endParaRPr lang="es-MX" dirty="0"/>
          </a:p>
        </p:txBody>
      </p:sp>
    </p:spTree>
    <p:extLst>
      <p:ext uri="{BB962C8B-B14F-4D97-AF65-F5344CB8AC3E}">
        <p14:creationId xmlns:p14="http://schemas.microsoft.com/office/powerpoint/2010/main" val="41934820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r>
              <a:rPr lang="es-MX" b="1" dirty="0"/>
              <a:t>Pregunta</a:t>
            </a:r>
            <a:r>
              <a:rPr lang="es-MX" dirty="0"/>
              <a:t>:  Dar acceso a varios de sus usuarios en una carpeta compartida, ¿qué debe hacer para asignar el acceso más eficiente?</a:t>
            </a:r>
          </a:p>
          <a:p>
            <a:r>
              <a:rPr lang="es-MX" b="1" dirty="0"/>
              <a:t>Respuesta (blanco)</a:t>
            </a:r>
            <a:r>
              <a:rPr lang="es-MX" dirty="0"/>
              <a:t>: </a:t>
            </a:r>
            <a:r>
              <a:rPr lang="es-MX" dirty="0">
                <a:solidFill>
                  <a:schemeClr val="bg1"/>
                </a:solidFill>
              </a:rPr>
              <a:t>Crear un grupo global, agregar los usuarios al grupo y, a continuación, agregue el grupo a los permisos de carpeta compartida de la lista.</a:t>
            </a:r>
          </a:p>
          <a:p>
            <a:endParaRPr lang="es-MX" dirty="0">
              <a:solidFill>
                <a:schemeClr val="bg1"/>
              </a:solidFill>
            </a:endParaRPr>
          </a:p>
        </p:txBody>
      </p:sp>
      <p:sp>
        <p:nvSpPr>
          <p:cNvPr id="5" name="Marcador de texto 4"/>
          <p:cNvSpPr>
            <a:spLocks noGrp="1"/>
          </p:cNvSpPr>
          <p:nvPr>
            <p:ph type="body" sz="half" idx="2"/>
          </p:nvPr>
        </p:nvSpPr>
        <p:spPr/>
        <p:txBody>
          <a:bodyPr/>
          <a:lstStyle/>
          <a:p>
            <a:endParaRPr lang="es-MX"/>
          </a:p>
        </p:txBody>
      </p:sp>
      <p:sp>
        <p:nvSpPr>
          <p:cNvPr id="4" name="Título 3"/>
          <p:cNvSpPr>
            <a:spLocks noGrp="1"/>
          </p:cNvSpPr>
          <p:nvPr>
            <p:ph type="title"/>
          </p:nvPr>
        </p:nvSpPr>
        <p:spPr/>
        <p:txBody>
          <a:bodyPr/>
          <a:lstStyle/>
          <a:p>
            <a:r>
              <a:rPr lang="es-MX" dirty="0" smtClean="0"/>
              <a:t>ACTIVIDAD</a:t>
            </a:r>
            <a:endParaRPr lang="es-MX" dirty="0"/>
          </a:p>
        </p:txBody>
      </p:sp>
    </p:spTree>
    <p:extLst>
      <p:ext uri="{BB962C8B-B14F-4D97-AF65-F5344CB8AC3E}">
        <p14:creationId xmlns:p14="http://schemas.microsoft.com/office/powerpoint/2010/main" val="35230519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r>
              <a:rPr lang="es-MX" dirty="0"/>
              <a:t>Usuarios del grupo de ventas</a:t>
            </a:r>
          </a:p>
          <a:p>
            <a:pPr lvl="1"/>
            <a:r>
              <a:rPr lang="es-MX" dirty="0"/>
              <a:t>Flor </a:t>
            </a:r>
            <a:r>
              <a:rPr lang="es-MX" dirty="0" err="1"/>
              <a:t>Lomeli</a:t>
            </a:r>
            <a:endParaRPr lang="es-MX" dirty="0"/>
          </a:p>
          <a:p>
            <a:pPr lvl="1"/>
            <a:r>
              <a:rPr lang="es-MX" dirty="0"/>
              <a:t>Sergio  </a:t>
            </a:r>
            <a:r>
              <a:rPr lang="es-MX" dirty="0" err="1"/>
              <a:t>Dominguez</a:t>
            </a:r>
            <a:endParaRPr lang="es-MX" dirty="0"/>
          </a:p>
          <a:p>
            <a:pPr lvl="1"/>
            <a:r>
              <a:rPr lang="es-MX" dirty="0"/>
              <a:t>Juan López</a:t>
            </a:r>
          </a:p>
          <a:p>
            <a:pPr lvl="1"/>
            <a:endParaRPr lang="es-MX" dirty="0"/>
          </a:p>
          <a:p>
            <a:pPr lvl="1"/>
            <a:r>
              <a:rPr lang="es-MX" dirty="0"/>
              <a:t>Sobre la carpeta de ventas es necesario que todos excepto flor tengan acceso, ¿que debo de hacer? </a:t>
            </a:r>
          </a:p>
        </p:txBody>
      </p:sp>
      <p:sp>
        <p:nvSpPr>
          <p:cNvPr id="5" name="Marcador de texto 4"/>
          <p:cNvSpPr>
            <a:spLocks noGrp="1"/>
          </p:cNvSpPr>
          <p:nvPr>
            <p:ph type="body" sz="half" idx="2"/>
          </p:nvPr>
        </p:nvSpPr>
        <p:spPr/>
        <p:txBody>
          <a:bodyPr/>
          <a:lstStyle/>
          <a:p>
            <a:endParaRPr lang="es-MX"/>
          </a:p>
        </p:txBody>
      </p:sp>
      <p:sp>
        <p:nvSpPr>
          <p:cNvPr id="4" name="Título 3"/>
          <p:cNvSpPr>
            <a:spLocks noGrp="1"/>
          </p:cNvSpPr>
          <p:nvPr>
            <p:ph type="title"/>
          </p:nvPr>
        </p:nvSpPr>
        <p:spPr/>
        <p:txBody>
          <a:bodyPr/>
          <a:lstStyle/>
          <a:p>
            <a:r>
              <a:rPr lang="es-MX" dirty="0" smtClean="0"/>
              <a:t>ACTIVIDAD</a:t>
            </a:r>
            <a:endParaRPr lang="es-MX" dirty="0"/>
          </a:p>
        </p:txBody>
      </p:sp>
    </p:spTree>
    <p:extLst>
      <p:ext uri="{BB962C8B-B14F-4D97-AF65-F5344CB8AC3E}">
        <p14:creationId xmlns:p14="http://schemas.microsoft.com/office/powerpoint/2010/main" val="39762409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r>
              <a:rPr lang="es-MX" dirty="0"/>
              <a:t>El usuario Carolina </a:t>
            </a:r>
            <a:r>
              <a:rPr lang="es-MX" dirty="0" err="1"/>
              <a:t>Cardenas</a:t>
            </a:r>
            <a:r>
              <a:rPr lang="es-MX" dirty="0"/>
              <a:t> pertenece al grupo de administradores y al grupo de usuarios, se han dado los permisos de CT a los administradores y de acceso denegado al grupo de usuarios sobre la carpeta de datos.</a:t>
            </a:r>
          </a:p>
          <a:p>
            <a:endParaRPr lang="es-MX" dirty="0"/>
          </a:p>
          <a:p>
            <a:r>
              <a:rPr lang="es-MX" dirty="0"/>
              <a:t>¿Qué podrá hacer Carolina </a:t>
            </a:r>
            <a:r>
              <a:rPr lang="es-MX" dirty="0" err="1"/>
              <a:t>Cardenas</a:t>
            </a:r>
            <a:r>
              <a:rPr lang="es-MX" dirty="0"/>
              <a:t> en la carpeta de datos?</a:t>
            </a:r>
          </a:p>
        </p:txBody>
      </p:sp>
      <p:sp>
        <p:nvSpPr>
          <p:cNvPr id="5" name="Marcador de texto 4"/>
          <p:cNvSpPr>
            <a:spLocks noGrp="1"/>
          </p:cNvSpPr>
          <p:nvPr>
            <p:ph type="body" sz="half" idx="2"/>
          </p:nvPr>
        </p:nvSpPr>
        <p:spPr/>
        <p:txBody>
          <a:bodyPr/>
          <a:lstStyle/>
          <a:p>
            <a:endParaRPr lang="es-MX"/>
          </a:p>
        </p:txBody>
      </p:sp>
      <p:sp>
        <p:nvSpPr>
          <p:cNvPr id="4" name="Título 3"/>
          <p:cNvSpPr>
            <a:spLocks noGrp="1"/>
          </p:cNvSpPr>
          <p:nvPr>
            <p:ph type="title"/>
          </p:nvPr>
        </p:nvSpPr>
        <p:spPr/>
        <p:txBody>
          <a:bodyPr/>
          <a:lstStyle/>
          <a:p>
            <a:r>
              <a:rPr lang="es-MX" dirty="0" smtClean="0"/>
              <a:t>ACTIVIDAD</a:t>
            </a:r>
            <a:endParaRPr lang="es-MX" dirty="0"/>
          </a:p>
        </p:txBody>
      </p:sp>
    </p:spTree>
    <p:extLst>
      <p:ext uri="{BB962C8B-B14F-4D97-AF65-F5344CB8AC3E}">
        <p14:creationId xmlns:p14="http://schemas.microsoft.com/office/powerpoint/2010/main" val="33237653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normAutofit fontScale="92500" lnSpcReduction="10000"/>
          </a:bodyPr>
          <a:lstStyle/>
          <a:p>
            <a:r>
              <a:rPr lang="es-MX" dirty="0"/>
              <a:t>Una de las carpetas compartidas en un servidor de archivos de la red se llama </a:t>
            </a:r>
            <a:r>
              <a:rPr lang="es-MX" dirty="0" err="1"/>
              <a:t>Ceti</a:t>
            </a:r>
            <a:r>
              <a:rPr lang="es-MX" dirty="0"/>
              <a:t>.  Esta carpeta tiene dos subcarpetas denominadas reportes y Calificaciones.  Se ha dado permiso NTFS Escribir (</a:t>
            </a:r>
            <a:r>
              <a:rPr lang="es-MX" dirty="0" err="1"/>
              <a:t>write</a:t>
            </a:r>
            <a:r>
              <a:rPr lang="es-MX" dirty="0"/>
              <a:t>) a todos los usuarios a la carpeta </a:t>
            </a:r>
            <a:r>
              <a:rPr lang="es-MX" dirty="0" err="1"/>
              <a:t>Ceti</a:t>
            </a:r>
            <a:r>
              <a:rPr lang="es-MX" dirty="0"/>
              <a:t>.  Los permisos de carpeta compartida para </a:t>
            </a:r>
            <a:r>
              <a:rPr lang="es-MX" dirty="0" err="1"/>
              <a:t>Ceti</a:t>
            </a:r>
            <a:r>
              <a:rPr lang="es-MX" dirty="0"/>
              <a:t> se configuran a Control total con la herencia habilitada para el grupo usuarios. Samuel es un miembro del grupo de usuarios ¿Cuál es el permiso efectivo en la carpeta Calificaciones cuando Samuel  intenta acceder a la carpeta a través de la red?</a:t>
            </a:r>
          </a:p>
        </p:txBody>
      </p:sp>
      <p:sp>
        <p:nvSpPr>
          <p:cNvPr id="5" name="Marcador de texto 4"/>
          <p:cNvSpPr>
            <a:spLocks noGrp="1"/>
          </p:cNvSpPr>
          <p:nvPr>
            <p:ph type="body" sz="half" idx="2"/>
          </p:nvPr>
        </p:nvSpPr>
        <p:spPr/>
        <p:txBody>
          <a:bodyPr/>
          <a:lstStyle/>
          <a:p>
            <a:endParaRPr lang="es-MX"/>
          </a:p>
        </p:txBody>
      </p:sp>
      <p:sp>
        <p:nvSpPr>
          <p:cNvPr id="4" name="Título 3"/>
          <p:cNvSpPr>
            <a:spLocks noGrp="1"/>
          </p:cNvSpPr>
          <p:nvPr>
            <p:ph type="title"/>
          </p:nvPr>
        </p:nvSpPr>
        <p:spPr/>
        <p:txBody>
          <a:bodyPr/>
          <a:lstStyle/>
          <a:p>
            <a:r>
              <a:rPr lang="es-MX" dirty="0" smtClean="0"/>
              <a:t>ACTIVIDAD</a:t>
            </a:r>
            <a:endParaRPr lang="es-MX" dirty="0"/>
          </a:p>
        </p:txBody>
      </p:sp>
    </p:spTree>
    <p:extLst>
      <p:ext uri="{BB962C8B-B14F-4D97-AF65-F5344CB8AC3E}">
        <p14:creationId xmlns:p14="http://schemas.microsoft.com/office/powerpoint/2010/main" val="20218748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62500" lnSpcReduction="20000"/>
          </a:bodyPr>
          <a:lstStyle/>
          <a:p>
            <a:r>
              <a:rPr lang="es-MX" b="1" dirty="0"/>
              <a:t>Conceder permisos a grupos en lugar de los usuarios</a:t>
            </a:r>
            <a:r>
              <a:rPr lang="es-MX" dirty="0"/>
              <a:t>. Los grupos siempre se puede tener individuos añadidos o eliminados, mientras que los permisos de un caso por caso, hacen que sea difícil de rastrear.</a:t>
            </a:r>
          </a:p>
          <a:p>
            <a:endParaRPr lang="es-MX" b="1" dirty="0"/>
          </a:p>
          <a:p>
            <a:r>
              <a:rPr lang="es-MX" b="1" dirty="0"/>
              <a:t>Utilice Denegar permisos sólo cuando sea necesario</a:t>
            </a:r>
            <a:r>
              <a:rPr lang="es-MX" dirty="0"/>
              <a:t>. Debido a denegar permisos se heredan exactamente igual que los permisos, la asignación de denegar permisos a una carpeta puede dar lugar a que los usuarios no ser capaz de acceder a los archivos más bajo en la estructura de carpetas.</a:t>
            </a:r>
          </a:p>
          <a:p>
            <a:pPr>
              <a:buNone/>
            </a:pPr>
            <a:r>
              <a:rPr lang="es-MX" dirty="0"/>
              <a:t>	</a:t>
            </a:r>
          </a:p>
          <a:p>
            <a:pPr>
              <a:buNone/>
            </a:pPr>
            <a:r>
              <a:rPr lang="es-MX" dirty="0"/>
              <a:t>	Denegar permisos deben ser asignados en las siguientes situaciones:</a:t>
            </a:r>
          </a:p>
          <a:p>
            <a:r>
              <a:rPr lang="es-MX" dirty="0"/>
              <a:t>Para excluir un subconjunto de un grupo que tiene permitir permisos.</a:t>
            </a:r>
          </a:p>
          <a:p>
            <a:r>
              <a:rPr lang="es-MX" dirty="0"/>
              <a:t>Para excluir un permiso cuando se han concedido permisos de Control total ya a un usuario o grupo.</a:t>
            </a:r>
          </a:p>
          <a:p>
            <a:endParaRPr lang="es-MX" dirty="0"/>
          </a:p>
        </p:txBody>
      </p:sp>
      <p:sp>
        <p:nvSpPr>
          <p:cNvPr id="4" name="Marcador de texto 3"/>
          <p:cNvSpPr>
            <a:spLocks noGrp="1"/>
          </p:cNvSpPr>
          <p:nvPr>
            <p:ph type="body" sz="half" idx="2"/>
          </p:nvPr>
        </p:nvSpPr>
        <p:spPr/>
        <p:txBody>
          <a:bodyPr/>
          <a:lstStyle/>
          <a:p>
            <a:endParaRPr lang="es-MX"/>
          </a:p>
        </p:txBody>
      </p:sp>
      <p:sp>
        <p:nvSpPr>
          <p:cNvPr id="3" name="2 Título"/>
          <p:cNvSpPr>
            <a:spLocks noGrp="1"/>
          </p:cNvSpPr>
          <p:nvPr>
            <p:ph type="title"/>
          </p:nvPr>
        </p:nvSpPr>
        <p:spPr/>
        <p:txBody>
          <a:bodyPr>
            <a:normAutofit fontScale="90000"/>
          </a:bodyPr>
          <a:lstStyle/>
          <a:p>
            <a:r>
              <a:rPr lang="es-MX" sz="2800" dirty="0"/>
              <a:t>Consideraciones para la implementación de NTFS y permisos de carpeta compartida</a:t>
            </a:r>
          </a:p>
        </p:txBody>
      </p:sp>
    </p:spTree>
    <p:extLst>
      <p:ext uri="{BB962C8B-B14F-4D97-AF65-F5344CB8AC3E}">
        <p14:creationId xmlns:p14="http://schemas.microsoft.com/office/powerpoint/2010/main" val="9956316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MX" b="1" dirty="0"/>
              <a:t>Nunca negar el acceso a todos grupo a un objeto</a:t>
            </a:r>
            <a:r>
              <a:rPr lang="es-MX" dirty="0"/>
              <a:t>. Si usted niega el acceso de todos a un objeto, que negar el acceso a los administradores. En su lugar, le recomendamos que quite el grupo Todos, todo el tiempo que conceder permisos para el objeto a otros usuarios, grupos o equipos.</a:t>
            </a:r>
          </a:p>
          <a:p>
            <a:endParaRPr lang="es-MX" dirty="0"/>
          </a:p>
        </p:txBody>
      </p:sp>
      <p:sp>
        <p:nvSpPr>
          <p:cNvPr id="5" name="Marcador de texto 4"/>
          <p:cNvSpPr>
            <a:spLocks noGrp="1"/>
          </p:cNvSpPr>
          <p:nvPr>
            <p:ph type="body" sz="half" idx="2"/>
          </p:nvPr>
        </p:nvSpPr>
        <p:spPr/>
        <p:txBody>
          <a:bodyPr/>
          <a:lstStyle/>
          <a:p>
            <a:endParaRPr lang="es-MX"/>
          </a:p>
        </p:txBody>
      </p:sp>
      <p:sp>
        <p:nvSpPr>
          <p:cNvPr id="4" name="Título 3"/>
          <p:cNvSpPr>
            <a:spLocks noGrp="1"/>
          </p:cNvSpPr>
          <p:nvPr>
            <p:ph type="title"/>
          </p:nvPr>
        </p:nvSpPr>
        <p:spPr/>
        <p:txBody>
          <a:bodyPr/>
          <a:lstStyle/>
          <a:p>
            <a:r>
              <a:rPr lang="es-MX" dirty="0" smtClean="0">
                <a:solidFill>
                  <a:srgbClr val="C0F400"/>
                </a:solidFill>
              </a:rPr>
              <a:t>IMPORTANTE</a:t>
            </a:r>
            <a:endParaRPr lang="es-MX" dirty="0">
              <a:solidFill>
                <a:srgbClr val="C0F400"/>
              </a:solidFill>
            </a:endParaRPr>
          </a:p>
        </p:txBody>
      </p:sp>
    </p:spTree>
    <p:extLst>
      <p:ext uri="{BB962C8B-B14F-4D97-AF65-F5344CB8AC3E}">
        <p14:creationId xmlns:p14="http://schemas.microsoft.com/office/powerpoint/2010/main" val="32197334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85000" lnSpcReduction="20000"/>
          </a:bodyPr>
          <a:lstStyle/>
          <a:p>
            <a:r>
              <a:rPr lang="es-MX" b="1" dirty="0"/>
              <a:t>Conceder permisos a un objeto que es tan alta en la carpeta como sea posible para que la configuración de seguridad se han propagado por todo el árbol</a:t>
            </a:r>
            <a:r>
              <a:rPr lang="es-MX" dirty="0"/>
              <a:t>. </a:t>
            </a:r>
          </a:p>
          <a:p>
            <a:endParaRPr lang="es-MX" dirty="0"/>
          </a:p>
          <a:p>
            <a:pPr>
              <a:buNone/>
            </a:pPr>
            <a:r>
              <a:rPr lang="es-MX" dirty="0"/>
              <a:t>	Por ejemplo, en vez de traer grupos que representan a todos los departamentos de la empresa junto a un 'Leer' carpeta, asigne usuarios del dominio (que es un grupo predeterminado para todas las cuentas de usuario en el dominio) a la acción. De esta manera, se elimina la necesidad de actualizar los grupos departamento antes de los nuevos usuarios reciben la carpeta compartida.</a:t>
            </a:r>
          </a:p>
        </p:txBody>
      </p:sp>
      <p:sp>
        <p:nvSpPr>
          <p:cNvPr id="5" name="Marcador de texto 4"/>
          <p:cNvSpPr>
            <a:spLocks noGrp="1"/>
          </p:cNvSpPr>
          <p:nvPr>
            <p:ph type="body" sz="half" idx="2"/>
          </p:nvPr>
        </p:nvSpPr>
        <p:spPr/>
        <p:txBody>
          <a:bodyPr/>
          <a:lstStyle/>
          <a:p>
            <a:endParaRPr lang="es-MX"/>
          </a:p>
        </p:txBody>
      </p:sp>
      <p:sp>
        <p:nvSpPr>
          <p:cNvPr id="4" name="Título 3"/>
          <p:cNvSpPr>
            <a:spLocks noGrp="1"/>
          </p:cNvSpPr>
          <p:nvPr>
            <p:ph type="title"/>
          </p:nvPr>
        </p:nvSpPr>
        <p:spPr/>
        <p:txBody>
          <a:bodyPr/>
          <a:lstStyle/>
          <a:p>
            <a:r>
              <a:rPr lang="es-MX" dirty="0" smtClean="0">
                <a:solidFill>
                  <a:srgbClr val="C0F400"/>
                </a:solidFill>
              </a:rPr>
              <a:t>IMPORTANTE</a:t>
            </a:r>
            <a:endParaRPr lang="es-MX" dirty="0">
              <a:solidFill>
                <a:srgbClr val="C0F400"/>
              </a:solidFill>
            </a:endParaRPr>
          </a:p>
        </p:txBody>
      </p:sp>
    </p:spTree>
    <p:extLst>
      <p:ext uri="{BB962C8B-B14F-4D97-AF65-F5344CB8AC3E}">
        <p14:creationId xmlns:p14="http://schemas.microsoft.com/office/powerpoint/2010/main" val="13519270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85000" lnSpcReduction="20000"/>
          </a:bodyPr>
          <a:lstStyle/>
          <a:p>
            <a:r>
              <a:rPr lang="es-MX" b="1" dirty="0"/>
              <a:t>Usar los permisos NTFS en lugar de los permisos para compartir, para el acceso de grano fino</a:t>
            </a:r>
            <a:r>
              <a:rPr lang="es-MX" dirty="0"/>
              <a:t>. Configuración de NTFS y permisos de carpeta compartida puede ser difícil. Considere la posibilidad de asignar los permisos más restrictivos para un grupo que contiene a muchos usuarios a nivel de carpeta compartida y, a continuación, utilizando los permisos NTFS para asignar permisos más específicos. </a:t>
            </a:r>
          </a:p>
          <a:p>
            <a:endParaRPr lang="es-MX" dirty="0"/>
          </a:p>
          <a:p>
            <a:pPr>
              <a:buNone/>
            </a:pPr>
            <a:r>
              <a:rPr lang="es-MX" dirty="0"/>
              <a:t>	Por ejemplo, puede conceder el grupo Usuarios de dominio mediante el uso de los permisos Modificar permisos de carpeta compartida y, a continuación dar a los grupos específicos de sólo permisos de lectura utilizando permisos NTFS.</a:t>
            </a:r>
          </a:p>
        </p:txBody>
      </p:sp>
      <p:sp>
        <p:nvSpPr>
          <p:cNvPr id="5" name="Marcador de texto 4"/>
          <p:cNvSpPr>
            <a:spLocks noGrp="1"/>
          </p:cNvSpPr>
          <p:nvPr>
            <p:ph type="body" sz="half" idx="2"/>
          </p:nvPr>
        </p:nvSpPr>
        <p:spPr/>
        <p:txBody>
          <a:bodyPr/>
          <a:lstStyle/>
          <a:p>
            <a:endParaRPr lang="es-MX"/>
          </a:p>
        </p:txBody>
      </p:sp>
      <p:sp>
        <p:nvSpPr>
          <p:cNvPr id="4" name="Título 3"/>
          <p:cNvSpPr>
            <a:spLocks noGrp="1"/>
          </p:cNvSpPr>
          <p:nvPr>
            <p:ph type="title"/>
          </p:nvPr>
        </p:nvSpPr>
        <p:spPr/>
        <p:txBody>
          <a:bodyPr/>
          <a:lstStyle/>
          <a:p>
            <a:r>
              <a:rPr lang="es-MX" dirty="0" smtClean="0">
                <a:solidFill>
                  <a:srgbClr val="C0F400"/>
                </a:solidFill>
              </a:rPr>
              <a:t>IMPORTANTE</a:t>
            </a:r>
            <a:endParaRPr lang="es-MX" dirty="0">
              <a:solidFill>
                <a:srgbClr val="C0F400"/>
              </a:solidFill>
            </a:endParaRPr>
          </a:p>
        </p:txBody>
      </p:sp>
    </p:spTree>
    <p:extLst>
      <p:ext uri="{BB962C8B-B14F-4D97-AF65-F5344CB8AC3E}">
        <p14:creationId xmlns:p14="http://schemas.microsoft.com/office/powerpoint/2010/main" val="33553290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r>
              <a:rPr lang="es-MX" dirty="0"/>
              <a:t>Cuando se copian archivos o carpetas, estos heredan  los permisos del folder destino</a:t>
            </a:r>
          </a:p>
          <a:p>
            <a:r>
              <a:rPr lang="es-MX" dirty="0"/>
              <a:t>Cuando se mueven los archivos y carpetas dentro de la misma partición, los permisos se guardan.</a:t>
            </a:r>
          </a:p>
          <a:p>
            <a:r>
              <a:rPr lang="es-MX" dirty="0"/>
              <a:t>Cuando se mueven los archivos o carpetas a diferente partición, estos heredan los permisos de la carpeta destino.</a:t>
            </a:r>
          </a:p>
        </p:txBody>
      </p:sp>
      <p:sp>
        <p:nvSpPr>
          <p:cNvPr id="5" name="Marcador de texto 4"/>
          <p:cNvSpPr>
            <a:spLocks noGrp="1"/>
          </p:cNvSpPr>
          <p:nvPr>
            <p:ph type="body" sz="half" idx="2"/>
          </p:nvPr>
        </p:nvSpPr>
        <p:spPr/>
        <p:txBody>
          <a:bodyPr/>
          <a:lstStyle/>
          <a:p>
            <a:endParaRPr lang="es-MX"/>
          </a:p>
        </p:txBody>
      </p:sp>
      <p:sp>
        <p:nvSpPr>
          <p:cNvPr id="4" name="Título 3"/>
          <p:cNvSpPr>
            <a:spLocks noGrp="1"/>
          </p:cNvSpPr>
          <p:nvPr>
            <p:ph type="title"/>
          </p:nvPr>
        </p:nvSpPr>
        <p:spPr/>
        <p:txBody>
          <a:bodyPr/>
          <a:lstStyle/>
          <a:p>
            <a:r>
              <a:rPr lang="es-MX" dirty="0" smtClean="0">
                <a:solidFill>
                  <a:srgbClr val="C0F400"/>
                </a:solidFill>
              </a:rPr>
              <a:t>IMPORTANTE</a:t>
            </a:r>
            <a:endParaRPr lang="es-MX" dirty="0">
              <a:solidFill>
                <a:srgbClr val="C0F400"/>
              </a:solidFill>
            </a:endParaRPr>
          </a:p>
        </p:txBody>
      </p:sp>
      <p:grpSp>
        <p:nvGrpSpPr>
          <p:cNvPr id="10" name="9 Grupo"/>
          <p:cNvGrpSpPr/>
          <p:nvPr/>
        </p:nvGrpSpPr>
        <p:grpSpPr>
          <a:xfrm>
            <a:off x="7608168" y="5157192"/>
            <a:ext cx="2448272" cy="1224136"/>
            <a:chOff x="1115616" y="2636912"/>
            <a:chExt cx="5616624" cy="2160240"/>
          </a:xfrm>
        </p:grpSpPr>
        <p:sp>
          <p:nvSpPr>
            <p:cNvPr id="11" name="10 Disco magnético"/>
            <p:cNvSpPr/>
            <p:nvPr/>
          </p:nvSpPr>
          <p:spPr>
            <a:xfrm>
              <a:off x="1115616" y="2636912"/>
              <a:ext cx="1296144" cy="86409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t>NTFS  C:\</a:t>
              </a:r>
            </a:p>
          </p:txBody>
        </p:sp>
        <p:sp>
          <p:nvSpPr>
            <p:cNvPr id="12" name="11 Disco magnético"/>
            <p:cNvSpPr/>
            <p:nvPr/>
          </p:nvSpPr>
          <p:spPr>
            <a:xfrm>
              <a:off x="1115616" y="3789040"/>
              <a:ext cx="1296144" cy="86409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t>NTFS D:\</a:t>
              </a:r>
            </a:p>
          </p:txBody>
        </p:sp>
        <p:sp>
          <p:nvSpPr>
            <p:cNvPr id="13" name="12 Disco magnético"/>
            <p:cNvSpPr/>
            <p:nvPr/>
          </p:nvSpPr>
          <p:spPr>
            <a:xfrm>
              <a:off x="5436096" y="3140968"/>
              <a:ext cx="1296144" cy="93610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t>NTFS  E:\</a:t>
              </a:r>
            </a:p>
          </p:txBody>
        </p:sp>
        <p:sp>
          <p:nvSpPr>
            <p:cNvPr id="14" name="13 Flecha derecha"/>
            <p:cNvSpPr/>
            <p:nvPr/>
          </p:nvSpPr>
          <p:spPr>
            <a:xfrm>
              <a:off x="2915816" y="2996952"/>
              <a:ext cx="2160240" cy="43204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t>COPY</a:t>
              </a:r>
            </a:p>
          </p:txBody>
        </p:sp>
        <p:sp>
          <p:nvSpPr>
            <p:cNvPr id="15" name="14 Flecha curvada hacia arriba"/>
            <p:cNvSpPr/>
            <p:nvPr/>
          </p:nvSpPr>
          <p:spPr>
            <a:xfrm>
              <a:off x="2987824" y="3861048"/>
              <a:ext cx="2232248" cy="936104"/>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900">
                <a:solidFill>
                  <a:schemeClr val="tx1"/>
                </a:solidFill>
              </a:endParaRPr>
            </a:p>
          </p:txBody>
        </p:sp>
        <p:sp>
          <p:nvSpPr>
            <p:cNvPr id="16" name="15 CuadroTexto"/>
            <p:cNvSpPr txBox="1"/>
            <p:nvPr/>
          </p:nvSpPr>
          <p:spPr>
            <a:xfrm>
              <a:off x="3635897" y="4149080"/>
              <a:ext cx="1045140" cy="407351"/>
            </a:xfrm>
            <a:prstGeom prst="rect">
              <a:avLst/>
            </a:prstGeom>
            <a:noFill/>
          </p:spPr>
          <p:txBody>
            <a:bodyPr wrap="none" rtlCol="0">
              <a:spAutoFit/>
            </a:bodyPr>
            <a:lstStyle/>
            <a:p>
              <a:r>
                <a:rPr lang="es-MX" sz="900" dirty="0" err="1"/>
                <a:t>Move</a:t>
              </a:r>
              <a:endParaRPr lang="es-MX" sz="900" dirty="0"/>
            </a:p>
          </p:txBody>
        </p:sp>
      </p:grpSp>
    </p:spTree>
    <p:extLst>
      <p:ext uri="{BB962C8B-B14F-4D97-AF65-F5344CB8AC3E}">
        <p14:creationId xmlns:p14="http://schemas.microsoft.com/office/powerpoint/2010/main" val="3820282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xmlns="" id="{4033542F-D085-445E-BEBE-DEE6D4F79CAD}"/>
              </a:ext>
            </a:extLst>
          </p:cNvPr>
          <p:cNvSpPr>
            <a:spLocks noGrp="1"/>
          </p:cNvSpPr>
          <p:nvPr>
            <p:ph type="body" idx="1"/>
          </p:nvPr>
        </p:nvSpPr>
        <p:spPr/>
        <p:txBody>
          <a:bodyPr rtlCol="0"/>
          <a:lstStyle/>
          <a:p>
            <a:pPr rtl="0"/>
            <a:r>
              <a:rPr lang="es-ES" dirty="0" smtClean="0"/>
              <a:t>VENTAJAS</a:t>
            </a:r>
            <a:endParaRPr lang="es-ES" dirty="0"/>
          </a:p>
        </p:txBody>
      </p:sp>
      <p:sp>
        <p:nvSpPr>
          <p:cNvPr id="5" name="Marcador de contenido 4">
            <a:extLst>
              <a:ext uri="{FF2B5EF4-FFF2-40B4-BE49-F238E27FC236}">
                <a16:creationId xmlns:a16="http://schemas.microsoft.com/office/drawing/2014/main" xmlns="" id="{FDF153A6-0E4B-417F-85BB-FD8402B100BD}"/>
              </a:ext>
            </a:extLst>
          </p:cNvPr>
          <p:cNvSpPr>
            <a:spLocks noGrp="1"/>
          </p:cNvSpPr>
          <p:nvPr>
            <p:ph sz="half" idx="2"/>
          </p:nvPr>
        </p:nvSpPr>
        <p:spPr/>
        <p:txBody>
          <a:bodyPr rtlCol="0">
            <a:noAutofit/>
          </a:bodyPr>
          <a:lstStyle/>
          <a:p>
            <a:pPr>
              <a:lnSpc>
                <a:spcPct val="100000"/>
              </a:lnSpc>
            </a:pPr>
            <a:r>
              <a:rPr lang="es-ES" dirty="0"/>
              <a:t>Aumento de la disponibilidad (</a:t>
            </a:r>
            <a:r>
              <a:rPr lang="es-ES" dirty="0" err="1">
                <a:solidFill>
                  <a:srgbClr val="FFC000"/>
                </a:solidFill>
              </a:rPr>
              <a:t>uptime</a:t>
            </a:r>
            <a:r>
              <a:rPr lang="es-ES" dirty="0"/>
              <a:t>).</a:t>
            </a:r>
          </a:p>
          <a:p>
            <a:pPr>
              <a:lnSpc>
                <a:spcPct val="100000"/>
              </a:lnSpc>
            </a:pPr>
            <a:r>
              <a:rPr lang="es-ES" dirty="0" smtClean="0"/>
              <a:t>Aprovechamiento </a:t>
            </a:r>
            <a:r>
              <a:rPr lang="es-ES" dirty="0"/>
              <a:t>óptimo de los recursos hardware disponibles.</a:t>
            </a:r>
          </a:p>
          <a:p>
            <a:pPr>
              <a:lnSpc>
                <a:spcPct val="100000"/>
              </a:lnSpc>
            </a:pPr>
            <a:r>
              <a:rPr lang="es-ES" dirty="0">
                <a:solidFill>
                  <a:srgbClr val="FFC000"/>
                </a:solidFill>
              </a:rPr>
              <a:t>Escalabilidad</a:t>
            </a:r>
            <a:r>
              <a:rPr lang="es-ES" dirty="0"/>
              <a:t>.</a:t>
            </a:r>
          </a:p>
          <a:p>
            <a:pPr>
              <a:lnSpc>
                <a:spcPct val="100000"/>
              </a:lnSpc>
            </a:pPr>
            <a:r>
              <a:rPr lang="es-ES" dirty="0" smtClean="0"/>
              <a:t>Aislamiento </a:t>
            </a:r>
            <a:r>
              <a:rPr lang="es-ES" dirty="0"/>
              <a:t>y seguridad.</a:t>
            </a:r>
          </a:p>
          <a:p>
            <a:pPr>
              <a:lnSpc>
                <a:spcPct val="100000"/>
              </a:lnSpc>
            </a:pPr>
            <a:r>
              <a:rPr lang="es-ES" dirty="0"/>
              <a:t>Clonación y migración de sistemas </a:t>
            </a:r>
            <a:r>
              <a:rPr lang="es-ES" dirty="0">
                <a:solidFill>
                  <a:srgbClr val="FFC000"/>
                </a:solidFill>
              </a:rPr>
              <a:t>en caliente</a:t>
            </a:r>
            <a:r>
              <a:rPr lang="es-ES" dirty="0"/>
              <a:t>.</a:t>
            </a:r>
          </a:p>
          <a:p>
            <a:pPr>
              <a:lnSpc>
                <a:spcPct val="100000"/>
              </a:lnSpc>
            </a:pPr>
            <a:r>
              <a:rPr lang="es-ES" dirty="0"/>
              <a:t>Ahorro de espacio en el Centro de Proceso de Datos.</a:t>
            </a:r>
          </a:p>
          <a:p>
            <a:pPr>
              <a:lnSpc>
                <a:spcPct val="100000"/>
              </a:lnSpc>
            </a:pPr>
            <a:r>
              <a:rPr lang="es-ES" dirty="0" smtClean="0"/>
              <a:t>Virtual </a:t>
            </a:r>
            <a:r>
              <a:rPr lang="es-ES" dirty="0" err="1">
                <a:solidFill>
                  <a:srgbClr val="FFC000"/>
                </a:solidFill>
              </a:rPr>
              <a:t>Appliances</a:t>
            </a:r>
            <a:r>
              <a:rPr lang="es-ES" dirty="0">
                <a:solidFill>
                  <a:srgbClr val="FFC000"/>
                </a:solidFill>
              </a:rPr>
              <a:t>.</a:t>
            </a:r>
          </a:p>
        </p:txBody>
      </p:sp>
      <p:sp>
        <p:nvSpPr>
          <p:cNvPr id="6" name="Marcador de texto 5">
            <a:extLst>
              <a:ext uri="{FF2B5EF4-FFF2-40B4-BE49-F238E27FC236}">
                <a16:creationId xmlns:a16="http://schemas.microsoft.com/office/drawing/2014/main" xmlns="" id="{89C32B2A-F443-47DA-A5C9-E0CCEC6C2F29}"/>
              </a:ext>
            </a:extLst>
          </p:cNvPr>
          <p:cNvSpPr>
            <a:spLocks noGrp="1"/>
          </p:cNvSpPr>
          <p:nvPr>
            <p:ph type="body" idx="13"/>
          </p:nvPr>
        </p:nvSpPr>
        <p:spPr/>
        <p:txBody>
          <a:bodyPr rtlCol="0"/>
          <a:lstStyle/>
          <a:p>
            <a:pPr rtl="0"/>
            <a:r>
              <a:rPr lang="es-ES" dirty="0" smtClean="0"/>
              <a:t>DESVENTAJAS</a:t>
            </a:r>
            <a:endParaRPr lang="es-ES" dirty="0"/>
          </a:p>
        </p:txBody>
      </p:sp>
      <p:sp>
        <p:nvSpPr>
          <p:cNvPr id="7" name="Marcador de contenido 6">
            <a:extLst>
              <a:ext uri="{FF2B5EF4-FFF2-40B4-BE49-F238E27FC236}">
                <a16:creationId xmlns:a16="http://schemas.microsoft.com/office/drawing/2014/main" xmlns="" id="{53DDF559-AB16-43D3-96DE-5FD6A71C1A24}"/>
              </a:ext>
            </a:extLst>
          </p:cNvPr>
          <p:cNvSpPr>
            <a:spLocks noGrp="1"/>
          </p:cNvSpPr>
          <p:nvPr>
            <p:ph sz="half" idx="14"/>
          </p:nvPr>
        </p:nvSpPr>
        <p:spPr/>
        <p:txBody>
          <a:bodyPr rtlCol="0">
            <a:normAutofit/>
          </a:bodyPr>
          <a:lstStyle/>
          <a:p>
            <a:pPr>
              <a:lnSpc>
                <a:spcPct val="120000"/>
              </a:lnSpc>
            </a:pPr>
            <a:r>
              <a:rPr lang="es-ES" dirty="0"/>
              <a:t>Necesidad de </a:t>
            </a:r>
            <a:r>
              <a:rPr lang="es-ES" dirty="0">
                <a:solidFill>
                  <a:srgbClr val="FFC000"/>
                </a:solidFill>
              </a:rPr>
              <a:t>hardware </a:t>
            </a:r>
            <a:r>
              <a:rPr lang="es-ES" dirty="0" smtClean="0">
                <a:solidFill>
                  <a:srgbClr val="FFC000"/>
                </a:solidFill>
              </a:rPr>
              <a:t>robusto</a:t>
            </a:r>
            <a:r>
              <a:rPr lang="es-ES" dirty="0" smtClean="0"/>
              <a:t>.</a:t>
            </a:r>
            <a:endParaRPr lang="es-ES" dirty="0"/>
          </a:p>
          <a:p>
            <a:pPr>
              <a:lnSpc>
                <a:spcPct val="120000"/>
              </a:lnSpc>
            </a:pPr>
            <a:r>
              <a:rPr lang="es-ES" dirty="0"/>
              <a:t>Muchos sistemas dependen de un solo equipo.</a:t>
            </a:r>
          </a:p>
          <a:p>
            <a:pPr>
              <a:lnSpc>
                <a:spcPct val="120000"/>
              </a:lnSpc>
            </a:pPr>
            <a:r>
              <a:rPr lang="es-ES" dirty="0"/>
              <a:t>Limitaciones en el hardware de las máquinas </a:t>
            </a:r>
            <a:r>
              <a:rPr lang="es-ES" dirty="0" smtClean="0"/>
              <a:t>virtuales </a:t>
            </a:r>
            <a:r>
              <a:rPr lang="es-ES" dirty="0" smtClean="0">
                <a:solidFill>
                  <a:srgbClr val="FFC000"/>
                </a:solidFill>
              </a:rPr>
              <a:t>(VM).</a:t>
            </a:r>
            <a:endParaRPr lang="es-ES" dirty="0">
              <a:solidFill>
                <a:srgbClr val="FFC000"/>
              </a:solidFill>
            </a:endParaRPr>
          </a:p>
          <a:p>
            <a:pPr>
              <a:lnSpc>
                <a:spcPct val="120000"/>
              </a:lnSpc>
            </a:pPr>
            <a:r>
              <a:rPr lang="es-ES" dirty="0"/>
              <a:t>Problemas de </a:t>
            </a:r>
            <a:r>
              <a:rPr lang="es-ES" dirty="0">
                <a:solidFill>
                  <a:srgbClr val="FFC000"/>
                </a:solidFill>
              </a:rPr>
              <a:t>emulación</a:t>
            </a:r>
            <a:r>
              <a:rPr lang="es-ES" dirty="0"/>
              <a:t> de ciertos controladores.</a:t>
            </a:r>
          </a:p>
          <a:p>
            <a:pPr>
              <a:lnSpc>
                <a:spcPct val="120000"/>
              </a:lnSpc>
            </a:pPr>
            <a:r>
              <a:rPr lang="es-ES" dirty="0"/>
              <a:t>Rendimiento inferior.</a:t>
            </a:r>
          </a:p>
          <a:p>
            <a:pPr>
              <a:lnSpc>
                <a:spcPct val="120000"/>
              </a:lnSpc>
            </a:pPr>
            <a:r>
              <a:rPr lang="es-ES" dirty="0">
                <a:solidFill>
                  <a:srgbClr val="FFC000"/>
                </a:solidFill>
              </a:rPr>
              <a:t>Proliferación</a:t>
            </a:r>
            <a:r>
              <a:rPr lang="es-ES" dirty="0"/>
              <a:t> de máquinas virtuales</a:t>
            </a:r>
            <a:r>
              <a:rPr lang="es-ES" dirty="0" smtClean="0"/>
              <a:t>.</a:t>
            </a:r>
            <a:endParaRPr lang="es-ES" dirty="0"/>
          </a:p>
        </p:txBody>
      </p:sp>
      <p:sp>
        <p:nvSpPr>
          <p:cNvPr id="2" name="Marcador de pie de página 1">
            <a:extLst>
              <a:ext uri="{FF2B5EF4-FFF2-40B4-BE49-F238E27FC236}">
                <a16:creationId xmlns:a16="http://schemas.microsoft.com/office/drawing/2014/main" xmlns="" id="{5483E2DD-4F96-4CE8-A9FE-FD5DF44C4CAC}"/>
              </a:ext>
            </a:extLst>
          </p:cNvPr>
          <p:cNvSpPr>
            <a:spLocks noGrp="1"/>
          </p:cNvSpPr>
          <p:nvPr>
            <p:ph type="ftr" sz="quarter" idx="16"/>
          </p:nvPr>
        </p:nvSpPr>
        <p:spPr/>
        <p:txBody>
          <a:bodyPr rtlCol="0"/>
          <a:lstStyle/>
          <a:p>
            <a:pPr rtl="0"/>
            <a:r>
              <a:rPr lang="es-ES" dirty="0" smtClean="0"/>
              <a:t>MASR</a:t>
            </a:r>
            <a:endParaRPr lang="es-ES" dirty="0"/>
          </a:p>
        </p:txBody>
      </p:sp>
      <p:sp>
        <p:nvSpPr>
          <p:cNvPr id="16" name="Marcador de número de diapositiva 15">
            <a:extLst>
              <a:ext uri="{FF2B5EF4-FFF2-40B4-BE49-F238E27FC236}">
                <a16:creationId xmlns:a16="http://schemas.microsoft.com/office/drawing/2014/main" xmlns="" id="{7EF05482-0999-42B8-A27E-59AAA26FB58E}"/>
              </a:ext>
            </a:extLst>
          </p:cNvPr>
          <p:cNvSpPr>
            <a:spLocks noGrp="1"/>
          </p:cNvSpPr>
          <p:nvPr>
            <p:ph type="sldNum" sz="quarter" idx="17"/>
          </p:nvPr>
        </p:nvSpPr>
        <p:spPr/>
        <p:txBody>
          <a:bodyPr rtlCol="0"/>
          <a:lstStyle/>
          <a:p>
            <a:pPr rtl="0"/>
            <a:fld id="{8C2E478F-E849-4A8C-AF1F-CBCC78A7CBFA}" type="slidenum">
              <a:rPr lang="es-ES" smtClean="0"/>
              <a:pPr rtl="0"/>
              <a:t>13</a:t>
            </a:fld>
            <a:endParaRPr lang="es-ES"/>
          </a:p>
        </p:txBody>
      </p:sp>
      <p:pic>
        <p:nvPicPr>
          <p:cNvPr id="2054" name="Picture 6" descr="Related image"/>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l="12025" r="5559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381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xmlns="" id="{9FE3A4F2-29CE-4C57-A172-6A0D63EFD700}"/>
              </a:ext>
            </a:extLst>
          </p:cNvPr>
          <p:cNvSpPr>
            <a:spLocks noGrp="1"/>
          </p:cNvSpPr>
          <p:nvPr>
            <p:ph type="ftr" sz="quarter" idx="14"/>
          </p:nvPr>
        </p:nvSpPr>
        <p:spPr/>
        <p:txBody>
          <a:bodyPr rtlCol="0"/>
          <a:lstStyle/>
          <a:p>
            <a:pPr rtl="0"/>
            <a:r>
              <a:rPr lang="es-ES" dirty="0" smtClean="0"/>
              <a:t>MASR</a:t>
            </a:r>
            <a:endParaRPr lang="es-ES" dirty="0"/>
          </a:p>
        </p:txBody>
      </p:sp>
      <p:sp>
        <p:nvSpPr>
          <p:cNvPr id="26" name="Marcador de número de diapositiva 5">
            <a:extLst>
              <a:ext uri="{FF2B5EF4-FFF2-40B4-BE49-F238E27FC236}">
                <a16:creationId xmlns:a16="http://schemas.microsoft.com/office/drawing/2014/main" xmlns="" id="{7B17F9E2-0E31-4010-80D8-F343F24E6E14}"/>
              </a:ext>
            </a:extLst>
          </p:cNvPr>
          <p:cNvSpPr>
            <a:spLocks noGrp="1"/>
          </p:cNvSpPr>
          <p:nvPr>
            <p:ph type="sldNum" sz="quarter" idx="15"/>
          </p:nvPr>
        </p:nvSpPr>
        <p:spPr>
          <a:prstGeom prst="rect">
            <a:avLst/>
          </a:prstGeom>
        </p:spPr>
        <p:txBody>
          <a:bodyPr vert="horz" lIns="91440" tIns="45720" rIns="91440" bIns="45720" rtlCol="0" anchor="ctr"/>
          <a:lstStyle>
            <a:lvl1pPr algn="ctr">
              <a:defRPr sz="1200">
                <a:solidFill>
                  <a:schemeClr val="bg1"/>
                </a:solidFill>
              </a:defRPr>
            </a:lvl1pPr>
          </a:lstStyle>
          <a:p>
            <a:pPr rtl="0"/>
            <a:fld id="{8C2E478F-E849-4A8C-AF1F-CBCC78A7CBFA}" type="slidenum">
              <a:rPr lang="es-ES" smtClean="0"/>
              <a:pPr rtl="0"/>
              <a:t>14</a:t>
            </a:fld>
            <a:endParaRPr lang="es-ES"/>
          </a:p>
        </p:txBody>
      </p:sp>
      <p:sp>
        <p:nvSpPr>
          <p:cNvPr id="3" name="Marcador de texto 2"/>
          <p:cNvSpPr>
            <a:spLocks noGrp="1"/>
          </p:cNvSpPr>
          <p:nvPr>
            <p:ph type="body" sz="half" idx="2"/>
          </p:nvPr>
        </p:nvSpPr>
        <p:spPr/>
        <p:txBody>
          <a:bodyPr>
            <a:normAutofit fontScale="92500" lnSpcReduction="20000"/>
          </a:bodyPr>
          <a:lstStyle/>
          <a:p>
            <a:r>
              <a:rPr lang="es-ES" dirty="0" smtClean="0"/>
              <a:t>Es </a:t>
            </a:r>
            <a:r>
              <a:rPr lang="es-ES" dirty="0"/>
              <a:t>una plataforma que permite aplicar diversas técnicas de control de virtualización para utilizar, al mismo tiempo, diferentes sistemas operativos (sin modificar o modificados, en el caso de </a:t>
            </a:r>
            <a:r>
              <a:rPr lang="es-ES" dirty="0" err="1">
                <a:solidFill>
                  <a:srgbClr val="FFC000"/>
                </a:solidFill>
              </a:rPr>
              <a:t>paravirtualización</a:t>
            </a:r>
            <a:r>
              <a:rPr lang="es-ES" dirty="0"/>
              <a:t>) en una misma computadora</a:t>
            </a:r>
            <a:r>
              <a:rPr lang="es-ES" dirty="0" smtClean="0"/>
              <a:t>.</a:t>
            </a:r>
          </a:p>
          <a:p>
            <a:endParaRPr lang="es-ES" dirty="0"/>
          </a:p>
          <a:p>
            <a:endParaRPr lang="es-ES" sz="800" dirty="0" smtClean="0"/>
          </a:p>
          <a:p>
            <a:pPr algn="r"/>
            <a:r>
              <a:rPr lang="es-MX" sz="1000" dirty="0"/>
              <a:t> </a:t>
            </a:r>
            <a:r>
              <a:rPr lang="es-MX" sz="1000" dirty="0" err="1"/>
              <a:t>Milberg</a:t>
            </a:r>
            <a:r>
              <a:rPr lang="es-MX" sz="1000" dirty="0"/>
              <a:t>, Ken (29 de septiembre de 2009). «IBM and HP </a:t>
            </a:r>
            <a:r>
              <a:rPr lang="es-MX" sz="1000" dirty="0" err="1"/>
              <a:t>virtualization</a:t>
            </a:r>
            <a:r>
              <a:rPr lang="es-MX" sz="1000" dirty="0"/>
              <a:t> A </a:t>
            </a:r>
            <a:r>
              <a:rPr lang="es-MX" sz="1000" dirty="0" err="1"/>
              <a:t>comparative</a:t>
            </a:r>
            <a:r>
              <a:rPr lang="es-MX" sz="1000" dirty="0"/>
              <a:t> </a:t>
            </a:r>
            <a:r>
              <a:rPr lang="es-MX" sz="1000" dirty="0" err="1"/>
              <a:t>study</a:t>
            </a:r>
            <a:r>
              <a:rPr lang="es-MX" sz="1000" dirty="0"/>
              <a:t> of UNIX </a:t>
            </a:r>
            <a:r>
              <a:rPr lang="es-MX" sz="1000" dirty="0" err="1"/>
              <a:t>virtualization</a:t>
            </a:r>
            <a:r>
              <a:rPr lang="es-MX" sz="1000" dirty="0"/>
              <a:t> </a:t>
            </a:r>
            <a:r>
              <a:rPr lang="es-MX" sz="1000" dirty="0" err="1"/>
              <a:t>on</a:t>
            </a:r>
            <a:r>
              <a:rPr lang="es-MX" sz="1000" dirty="0"/>
              <a:t> </a:t>
            </a:r>
            <a:r>
              <a:rPr lang="es-MX" sz="1000" dirty="0" err="1"/>
              <a:t>both</a:t>
            </a:r>
            <a:r>
              <a:rPr lang="es-MX" sz="1000" dirty="0"/>
              <a:t> </a:t>
            </a:r>
            <a:r>
              <a:rPr lang="es-MX" sz="1000" dirty="0" err="1"/>
              <a:t>platforms</a:t>
            </a:r>
            <a:r>
              <a:rPr lang="es-MX" sz="1000" dirty="0"/>
              <a:t>» (</a:t>
            </a:r>
            <a:r>
              <a:rPr lang="es-MX" sz="1000" dirty="0" err="1"/>
              <a:t>html</a:t>
            </a:r>
            <a:r>
              <a:rPr lang="es-MX" sz="1000" dirty="0"/>
              <a:t>). IBM (en inglés). Archivado desde el original el 19 de marzo de 2017. Consultado el 5 de agosto de 2018. «A </a:t>
            </a:r>
            <a:r>
              <a:rPr lang="es-MX" sz="1000" dirty="0" err="1"/>
              <a:t>hypervisor</a:t>
            </a:r>
            <a:r>
              <a:rPr lang="es-MX" sz="1000" dirty="0"/>
              <a:t> </a:t>
            </a:r>
            <a:r>
              <a:rPr lang="es-MX" sz="1000" dirty="0" err="1"/>
              <a:t>is</a:t>
            </a:r>
            <a:r>
              <a:rPr lang="es-MX" sz="1000" dirty="0"/>
              <a:t> a </a:t>
            </a:r>
            <a:r>
              <a:rPr lang="es-MX" sz="1000" dirty="0" err="1"/>
              <a:t>type</a:t>
            </a:r>
            <a:r>
              <a:rPr lang="es-MX" sz="1000" dirty="0"/>
              <a:t> of software </a:t>
            </a:r>
            <a:r>
              <a:rPr lang="es-MX" sz="1000" dirty="0" err="1"/>
              <a:t>that</a:t>
            </a:r>
            <a:r>
              <a:rPr lang="es-MX" sz="1000" dirty="0"/>
              <a:t> </a:t>
            </a:r>
            <a:r>
              <a:rPr lang="es-MX" sz="1000" dirty="0" err="1"/>
              <a:t>allows</a:t>
            </a:r>
            <a:r>
              <a:rPr lang="es-MX" sz="1000" dirty="0"/>
              <a:t> </a:t>
            </a:r>
            <a:r>
              <a:rPr lang="es-MX" sz="1000" dirty="0" err="1"/>
              <a:t>multiple</a:t>
            </a:r>
            <a:r>
              <a:rPr lang="es-MX" sz="1000" dirty="0"/>
              <a:t> </a:t>
            </a:r>
            <a:r>
              <a:rPr lang="es-MX" sz="1000" dirty="0" err="1"/>
              <a:t>operating</a:t>
            </a:r>
            <a:r>
              <a:rPr lang="es-MX" sz="1000" dirty="0"/>
              <a:t> </a:t>
            </a:r>
            <a:r>
              <a:rPr lang="es-MX" sz="1000" dirty="0" err="1"/>
              <a:t>systems</a:t>
            </a:r>
            <a:r>
              <a:rPr lang="es-MX" sz="1000" dirty="0"/>
              <a:t> to share a single hardware host.»</a:t>
            </a:r>
          </a:p>
          <a:p>
            <a:endParaRPr lang="es-MX" dirty="0"/>
          </a:p>
        </p:txBody>
      </p:sp>
      <p:sp>
        <p:nvSpPr>
          <p:cNvPr id="6" name="Título 5">
            <a:extLst>
              <a:ext uri="{FF2B5EF4-FFF2-40B4-BE49-F238E27FC236}">
                <a16:creationId xmlns:a16="http://schemas.microsoft.com/office/drawing/2014/main" xmlns="" id="{7E0E8055-17FA-43CE-9F03-E712F496B7CF}"/>
              </a:ext>
            </a:extLst>
          </p:cNvPr>
          <p:cNvSpPr>
            <a:spLocks noGrp="1"/>
          </p:cNvSpPr>
          <p:nvPr>
            <p:ph type="title"/>
          </p:nvPr>
        </p:nvSpPr>
        <p:spPr/>
        <p:txBody>
          <a:bodyPr rtlCol="0" anchor="ctr"/>
          <a:lstStyle/>
          <a:p>
            <a:pPr rtl="0"/>
            <a:r>
              <a:rPr lang="es-ES" dirty="0" err="1" smtClean="0"/>
              <a:t>hipervisor</a:t>
            </a:r>
            <a:endParaRPr lang="es-ES" dirty="0"/>
          </a:p>
        </p:txBody>
      </p:sp>
      <p:sp>
        <p:nvSpPr>
          <p:cNvPr id="25" name="Rectángulo: Una sola esquina cortada 24" descr="Cuadro de énfasis de pie de página">
            <a:extLst>
              <a:ext uri="{FF2B5EF4-FFF2-40B4-BE49-F238E27FC236}">
                <a16:creationId xmlns:a16="http://schemas.microsoft.com/office/drawing/2014/main" xmlns="" id="{ADA66B68-D364-4C11-9AA9-052CEAC914E1}"/>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solidFill>
                <a:schemeClr val="bg1"/>
              </a:solidFill>
            </a:endParaRPr>
          </a:p>
        </p:txBody>
      </p:sp>
      <p:pic>
        <p:nvPicPr>
          <p:cNvPr id="1028" name="Picture 4" descr="Related ima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94438" y="1450634"/>
            <a:ext cx="5326062" cy="354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78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4"/>
          </p:nvPr>
        </p:nvSpPr>
        <p:spPr/>
        <p:txBody>
          <a:bodyPr/>
          <a:lstStyle/>
          <a:p>
            <a:pPr rtl="0"/>
            <a:r>
              <a:rPr lang="es-ES" dirty="0" smtClean="0"/>
              <a:t>MASR</a:t>
            </a:r>
            <a:endParaRPr lang="es-ES" noProof="0" dirty="0"/>
          </a:p>
        </p:txBody>
      </p:sp>
      <p:sp>
        <p:nvSpPr>
          <p:cNvPr id="3" name="Marcador de número de diapositiva 2"/>
          <p:cNvSpPr>
            <a:spLocks noGrp="1"/>
          </p:cNvSpPr>
          <p:nvPr>
            <p:ph type="sldNum" sz="quarter" idx="15"/>
          </p:nvPr>
        </p:nvSpPr>
        <p:spPr/>
        <p:txBody>
          <a:bodyPr/>
          <a:lstStyle/>
          <a:p>
            <a:pPr rtl="0"/>
            <a:fld id="{8C2E478F-E849-4A8C-AF1F-CBCC78A7CBFA}" type="slidenum">
              <a:rPr lang="es-ES" noProof="0" smtClean="0"/>
              <a:pPr rtl="0"/>
              <a:t>15</a:t>
            </a:fld>
            <a:endParaRPr lang="es-ES" noProof="0"/>
          </a:p>
        </p:txBody>
      </p:sp>
      <p:sp>
        <p:nvSpPr>
          <p:cNvPr id="17" name="Marcador de texto 16"/>
          <p:cNvSpPr>
            <a:spLocks noGrp="1"/>
          </p:cNvSpPr>
          <p:nvPr>
            <p:ph type="body" sz="half" idx="2"/>
          </p:nvPr>
        </p:nvSpPr>
        <p:spPr/>
        <p:txBody>
          <a:bodyPr/>
          <a:lstStyle/>
          <a:p>
            <a:r>
              <a:rPr lang="es-ES" dirty="0"/>
              <a:t>El </a:t>
            </a:r>
            <a:r>
              <a:rPr lang="es-ES" dirty="0" err="1"/>
              <a:t>hipervisor</a:t>
            </a:r>
            <a:r>
              <a:rPr lang="es-ES" dirty="0"/>
              <a:t>, también llamado monitor de máquina virtual (VMM), es el núcleo central de algunas de las tecnologías de virtualización de hardware más populares y </a:t>
            </a:r>
            <a:r>
              <a:rPr lang="es-ES" dirty="0" smtClean="0"/>
              <a:t>eficaces.</a:t>
            </a:r>
            <a:endParaRPr lang="es-MX" dirty="0"/>
          </a:p>
        </p:txBody>
      </p:sp>
      <p:pic>
        <p:nvPicPr>
          <p:cNvPr id="9218" name="Picture 2" descr="Image result for infraestructura de t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19069" y="1538287"/>
            <a:ext cx="48768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2926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4"/>
          </p:nvPr>
        </p:nvSpPr>
        <p:spPr/>
        <p:txBody>
          <a:bodyPr/>
          <a:lstStyle/>
          <a:p>
            <a:pPr rtl="0"/>
            <a:r>
              <a:rPr lang="es-ES" noProof="0" dirty="0" smtClean="0"/>
              <a:t>MASR</a:t>
            </a:r>
            <a:endParaRPr lang="es-ES" noProof="0" dirty="0"/>
          </a:p>
        </p:txBody>
      </p:sp>
      <p:sp>
        <p:nvSpPr>
          <p:cNvPr id="3" name="Marcador de número de diapositiva 2"/>
          <p:cNvSpPr>
            <a:spLocks noGrp="1"/>
          </p:cNvSpPr>
          <p:nvPr>
            <p:ph type="sldNum" sz="quarter" idx="15"/>
          </p:nvPr>
        </p:nvSpPr>
        <p:spPr/>
        <p:txBody>
          <a:bodyPr/>
          <a:lstStyle/>
          <a:p>
            <a:pPr rtl="0"/>
            <a:fld id="{8C2E478F-E849-4A8C-AF1F-CBCC78A7CBFA}" type="slidenum">
              <a:rPr lang="es-ES" noProof="0" smtClean="0"/>
              <a:pPr rtl="0"/>
              <a:t>16</a:t>
            </a:fld>
            <a:endParaRPr lang="es-ES" noProof="0"/>
          </a:p>
        </p:txBody>
      </p:sp>
      <p:sp>
        <p:nvSpPr>
          <p:cNvPr id="5" name="Marcador de texto 4"/>
          <p:cNvSpPr>
            <a:spLocks noGrp="1"/>
          </p:cNvSpPr>
          <p:nvPr>
            <p:ph type="body" sz="half" idx="2"/>
          </p:nvPr>
        </p:nvSpPr>
        <p:spPr/>
        <p:txBody>
          <a:bodyPr/>
          <a:lstStyle/>
          <a:p>
            <a:endParaRPr lang="es-ES" dirty="0" smtClean="0"/>
          </a:p>
          <a:p>
            <a:pPr algn="just"/>
            <a:r>
              <a:rPr lang="es-ES" dirty="0" smtClean="0"/>
              <a:t>En </a:t>
            </a:r>
            <a:r>
              <a:rPr lang="es-ES" dirty="0"/>
              <a:t>ellos el </a:t>
            </a:r>
            <a:r>
              <a:rPr lang="es-ES" dirty="0" err="1"/>
              <a:t>hipervisor</a:t>
            </a:r>
            <a:r>
              <a:rPr lang="es-ES" dirty="0"/>
              <a:t> se ejecuta directamente sobre el hardware físico; el </a:t>
            </a:r>
            <a:r>
              <a:rPr lang="es-ES" dirty="0" err="1"/>
              <a:t>hipervisor</a:t>
            </a:r>
            <a:r>
              <a:rPr lang="es-ES" dirty="0"/>
              <a:t> se carga antes que ninguno de los sistemas operativos invitados, y todos los accesos directos a hardware son controlados por él.</a:t>
            </a:r>
            <a:endParaRPr lang="es-MX" dirty="0"/>
          </a:p>
        </p:txBody>
      </p:sp>
      <p:sp>
        <p:nvSpPr>
          <p:cNvPr id="6" name="Título 5"/>
          <p:cNvSpPr>
            <a:spLocks noGrp="1"/>
          </p:cNvSpPr>
          <p:nvPr>
            <p:ph type="title"/>
          </p:nvPr>
        </p:nvSpPr>
        <p:spPr/>
        <p:txBody>
          <a:bodyPr>
            <a:normAutofit/>
          </a:bodyPr>
          <a:lstStyle/>
          <a:p>
            <a:r>
              <a:rPr lang="es-MX" dirty="0" smtClean="0"/>
              <a:t>HIPERVISOR TIPO 1</a:t>
            </a:r>
            <a:br>
              <a:rPr lang="es-MX" dirty="0" smtClean="0"/>
            </a:br>
            <a:r>
              <a:rPr lang="es-MX" sz="2100" dirty="0" smtClean="0">
                <a:solidFill>
                  <a:srgbClr val="FFC000"/>
                </a:solidFill>
              </a:rPr>
              <a:t>[nativo-</a:t>
            </a:r>
            <a:r>
              <a:rPr lang="es-MX" sz="2100" dirty="0" err="1" smtClean="0">
                <a:solidFill>
                  <a:srgbClr val="FFC000"/>
                </a:solidFill>
              </a:rPr>
              <a:t>unhosted</a:t>
            </a:r>
            <a:r>
              <a:rPr lang="es-MX" sz="2100" dirty="0" smtClean="0">
                <a:solidFill>
                  <a:srgbClr val="FFC000"/>
                </a:solidFill>
              </a:rPr>
              <a:t>-</a:t>
            </a:r>
            <a:r>
              <a:rPr lang="es-MX" sz="2100" dirty="0" err="1" smtClean="0">
                <a:solidFill>
                  <a:srgbClr val="FFC000"/>
                </a:solidFill>
              </a:rPr>
              <a:t>baremetal</a:t>
            </a:r>
            <a:r>
              <a:rPr lang="es-MX" sz="2100" dirty="0" smtClean="0">
                <a:solidFill>
                  <a:srgbClr val="FFC000"/>
                </a:solidFill>
              </a:rPr>
              <a:t>]</a:t>
            </a:r>
            <a:endParaRPr lang="es-MX" sz="2100" dirty="0">
              <a:solidFill>
                <a:srgbClr val="FFC000"/>
              </a:solidFill>
            </a:endParaRPr>
          </a:p>
        </p:txBody>
      </p:sp>
      <p:pic>
        <p:nvPicPr>
          <p:cNvPr id="10242" name="Picture 2" descr="Image result for hipervisor tipo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4438" y="2163161"/>
            <a:ext cx="5326062" cy="212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986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4"/>
          </p:nvPr>
        </p:nvSpPr>
        <p:spPr/>
        <p:txBody>
          <a:bodyPr/>
          <a:lstStyle/>
          <a:p>
            <a:pPr rtl="0"/>
            <a:r>
              <a:rPr lang="es-ES" noProof="0" dirty="0" smtClean="0"/>
              <a:t>MASR</a:t>
            </a:r>
            <a:endParaRPr lang="es-ES" noProof="0" dirty="0"/>
          </a:p>
        </p:txBody>
      </p:sp>
      <p:sp>
        <p:nvSpPr>
          <p:cNvPr id="3" name="Marcador de número de diapositiva 2"/>
          <p:cNvSpPr>
            <a:spLocks noGrp="1"/>
          </p:cNvSpPr>
          <p:nvPr>
            <p:ph type="sldNum" sz="quarter" idx="15"/>
          </p:nvPr>
        </p:nvSpPr>
        <p:spPr/>
        <p:txBody>
          <a:bodyPr/>
          <a:lstStyle/>
          <a:p>
            <a:pPr rtl="0"/>
            <a:fld id="{8C2E478F-E849-4A8C-AF1F-CBCC78A7CBFA}" type="slidenum">
              <a:rPr lang="es-ES" noProof="0" smtClean="0"/>
              <a:pPr rtl="0"/>
              <a:t>17</a:t>
            </a:fld>
            <a:endParaRPr lang="es-ES" noProof="0"/>
          </a:p>
        </p:txBody>
      </p:sp>
      <p:sp>
        <p:nvSpPr>
          <p:cNvPr id="5" name="Marcador de texto 4"/>
          <p:cNvSpPr>
            <a:spLocks noGrp="1"/>
          </p:cNvSpPr>
          <p:nvPr>
            <p:ph type="body" sz="half" idx="2"/>
          </p:nvPr>
        </p:nvSpPr>
        <p:spPr/>
        <p:txBody>
          <a:bodyPr/>
          <a:lstStyle/>
          <a:p>
            <a:endParaRPr lang="es-ES" dirty="0" smtClean="0"/>
          </a:p>
          <a:p>
            <a:pPr algn="just"/>
            <a:r>
              <a:rPr lang="es-ES" dirty="0"/>
              <a:t>Aunque esta es la aproximación clásica y más </a:t>
            </a:r>
            <a:r>
              <a:rPr lang="es-ES" dirty="0" err="1"/>
              <a:t>antigúa</a:t>
            </a:r>
            <a:r>
              <a:rPr lang="es-ES" dirty="0"/>
              <a:t> de la </a:t>
            </a:r>
            <a:r>
              <a:rPr lang="es-ES" dirty="0" err="1"/>
              <a:t>vitualización</a:t>
            </a:r>
            <a:r>
              <a:rPr lang="es-ES" dirty="0"/>
              <a:t> por hardware, actualmente las soluciones más potentes de la mayoría de fabricantes usa este enfoque. Es el caso de Microsoft </a:t>
            </a:r>
            <a:r>
              <a:rPr lang="es-ES" dirty="0" err="1"/>
              <a:t>Hyper</a:t>
            </a:r>
            <a:r>
              <a:rPr lang="es-ES" dirty="0"/>
              <a:t>-V, Citrix XEN Server y VMWare ESX-Server.</a:t>
            </a:r>
            <a:endParaRPr lang="es-MX" dirty="0"/>
          </a:p>
        </p:txBody>
      </p:sp>
      <p:sp>
        <p:nvSpPr>
          <p:cNvPr id="6" name="Título 5"/>
          <p:cNvSpPr>
            <a:spLocks noGrp="1"/>
          </p:cNvSpPr>
          <p:nvPr>
            <p:ph type="title"/>
          </p:nvPr>
        </p:nvSpPr>
        <p:spPr/>
        <p:txBody>
          <a:bodyPr>
            <a:normAutofit/>
          </a:bodyPr>
          <a:lstStyle/>
          <a:p>
            <a:r>
              <a:rPr lang="es-MX" dirty="0" smtClean="0"/>
              <a:t>HIPERVISOR TIPO 1</a:t>
            </a:r>
            <a:br>
              <a:rPr lang="es-MX" dirty="0" smtClean="0"/>
            </a:br>
            <a:r>
              <a:rPr lang="es-MX" sz="2100" dirty="0" smtClean="0">
                <a:solidFill>
                  <a:srgbClr val="FFC000"/>
                </a:solidFill>
              </a:rPr>
              <a:t>[nativo-</a:t>
            </a:r>
            <a:r>
              <a:rPr lang="es-MX" sz="2100" dirty="0" err="1" smtClean="0">
                <a:solidFill>
                  <a:srgbClr val="FFC000"/>
                </a:solidFill>
              </a:rPr>
              <a:t>unhosted</a:t>
            </a:r>
            <a:r>
              <a:rPr lang="es-MX" sz="2100" dirty="0" smtClean="0">
                <a:solidFill>
                  <a:srgbClr val="FFC000"/>
                </a:solidFill>
              </a:rPr>
              <a:t>-</a:t>
            </a:r>
            <a:r>
              <a:rPr lang="es-MX" sz="2100" dirty="0" err="1" smtClean="0">
                <a:solidFill>
                  <a:srgbClr val="FFC000"/>
                </a:solidFill>
              </a:rPr>
              <a:t>baremetal</a:t>
            </a:r>
            <a:r>
              <a:rPr lang="es-MX" sz="2100" dirty="0" smtClean="0">
                <a:solidFill>
                  <a:srgbClr val="FFC000"/>
                </a:solidFill>
              </a:rPr>
              <a:t>]</a:t>
            </a:r>
            <a:endParaRPr lang="es-MX" sz="2100" dirty="0">
              <a:solidFill>
                <a:srgbClr val="FFC000"/>
              </a:solidFill>
            </a:endParaRPr>
          </a:p>
        </p:txBody>
      </p:sp>
      <p:pic>
        <p:nvPicPr>
          <p:cNvPr id="10242" name="Picture 2" descr="Image result for hipervisor tipo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4438" y="2163161"/>
            <a:ext cx="5326062" cy="212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026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4"/>
          </p:nvPr>
        </p:nvSpPr>
        <p:spPr/>
        <p:txBody>
          <a:bodyPr/>
          <a:lstStyle/>
          <a:p>
            <a:pPr rtl="0"/>
            <a:r>
              <a:rPr lang="es-ES" noProof="0" dirty="0" smtClean="0"/>
              <a:t>MASR</a:t>
            </a:r>
            <a:endParaRPr lang="es-ES" noProof="0" dirty="0"/>
          </a:p>
        </p:txBody>
      </p:sp>
      <p:sp>
        <p:nvSpPr>
          <p:cNvPr id="3" name="Marcador de número de diapositiva 2"/>
          <p:cNvSpPr>
            <a:spLocks noGrp="1"/>
          </p:cNvSpPr>
          <p:nvPr>
            <p:ph type="sldNum" sz="quarter" idx="15"/>
          </p:nvPr>
        </p:nvSpPr>
        <p:spPr/>
        <p:txBody>
          <a:bodyPr/>
          <a:lstStyle/>
          <a:p>
            <a:pPr rtl="0"/>
            <a:fld id="{8C2E478F-E849-4A8C-AF1F-CBCC78A7CBFA}" type="slidenum">
              <a:rPr lang="es-ES" noProof="0" smtClean="0"/>
              <a:pPr rtl="0"/>
              <a:t>18</a:t>
            </a:fld>
            <a:endParaRPr lang="es-ES" noProof="0"/>
          </a:p>
        </p:txBody>
      </p:sp>
      <p:sp>
        <p:nvSpPr>
          <p:cNvPr id="5" name="Marcador de texto 4"/>
          <p:cNvSpPr>
            <a:spLocks noGrp="1"/>
          </p:cNvSpPr>
          <p:nvPr>
            <p:ph type="body" sz="half" idx="2"/>
          </p:nvPr>
        </p:nvSpPr>
        <p:spPr/>
        <p:txBody>
          <a:bodyPr/>
          <a:lstStyle/>
          <a:p>
            <a:r>
              <a:rPr lang="es-ES" dirty="0" smtClean="0"/>
              <a:t>Es </a:t>
            </a:r>
            <a:r>
              <a:rPr lang="es-ES" dirty="0"/>
              <a:t>muy frecuente que a los </a:t>
            </a:r>
            <a:r>
              <a:rPr lang="es-ES" dirty="0" err="1"/>
              <a:t>hipervisores</a:t>
            </a:r>
            <a:r>
              <a:rPr lang="es-ES" dirty="0"/>
              <a:t> en general se les aplique el término VMM (Monitores de máquina virtual), mientras que el término </a:t>
            </a:r>
            <a:r>
              <a:rPr lang="es-ES" dirty="0">
                <a:solidFill>
                  <a:srgbClr val="FFC000"/>
                </a:solidFill>
              </a:rPr>
              <a:t>«</a:t>
            </a:r>
            <a:r>
              <a:rPr lang="es-ES" dirty="0" err="1">
                <a:solidFill>
                  <a:srgbClr val="FFC000"/>
                </a:solidFill>
              </a:rPr>
              <a:t>Hypervisor</a:t>
            </a:r>
            <a:r>
              <a:rPr lang="es-ES" dirty="0">
                <a:solidFill>
                  <a:srgbClr val="FFC000"/>
                </a:solidFill>
              </a:rPr>
              <a:t>» </a:t>
            </a:r>
            <a:r>
              <a:rPr lang="es-ES" dirty="0"/>
              <a:t>se reserva para los </a:t>
            </a:r>
            <a:r>
              <a:rPr lang="es-ES" dirty="0" err="1"/>
              <a:t>hipervisores</a:t>
            </a:r>
            <a:r>
              <a:rPr lang="es-ES" dirty="0"/>
              <a:t> de tipo 1.</a:t>
            </a:r>
            <a:endParaRPr lang="es-MX" dirty="0"/>
          </a:p>
        </p:txBody>
      </p:sp>
      <p:sp>
        <p:nvSpPr>
          <p:cNvPr id="6" name="Título 5"/>
          <p:cNvSpPr>
            <a:spLocks noGrp="1"/>
          </p:cNvSpPr>
          <p:nvPr>
            <p:ph type="title"/>
          </p:nvPr>
        </p:nvSpPr>
        <p:spPr/>
        <p:txBody>
          <a:bodyPr/>
          <a:lstStyle/>
          <a:p>
            <a:r>
              <a:rPr lang="es-MX" dirty="0" smtClean="0">
                <a:solidFill>
                  <a:schemeClr val="accent2">
                    <a:lumMod val="60000"/>
                    <a:lumOff val="40000"/>
                  </a:schemeClr>
                </a:solidFill>
              </a:rPr>
              <a:t>importante</a:t>
            </a:r>
            <a:endParaRPr lang="es-MX" dirty="0">
              <a:solidFill>
                <a:schemeClr val="accent2">
                  <a:lumMod val="60000"/>
                  <a:lumOff val="40000"/>
                </a:schemeClr>
              </a:solidFill>
            </a:endParaRPr>
          </a:p>
        </p:txBody>
      </p:sp>
      <p:pic>
        <p:nvPicPr>
          <p:cNvPr id="11266" name="Picture 2" descr="Image result for HYPERVIS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4438" y="2203539"/>
            <a:ext cx="5326062" cy="204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144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4"/>
          </p:nvPr>
        </p:nvSpPr>
        <p:spPr/>
        <p:txBody>
          <a:bodyPr/>
          <a:lstStyle/>
          <a:p>
            <a:pPr rtl="0"/>
            <a:r>
              <a:rPr lang="es-ES" noProof="0" dirty="0" smtClean="0"/>
              <a:t>MASR</a:t>
            </a:r>
            <a:endParaRPr lang="es-ES" noProof="0" dirty="0"/>
          </a:p>
        </p:txBody>
      </p:sp>
      <p:sp>
        <p:nvSpPr>
          <p:cNvPr id="3" name="Marcador de número de diapositiva 2"/>
          <p:cNvSpPr>
            <a:spLocks noGrp="1"/>
          </p:cNvSpPr>
          <p:nvPr>
            <p:ph type="sldNum" sz="quarter" idx="15"/>
          </p:nvPr>
        </p:nvSpPr>
        <p:spPr/>
        <p:txBody>
          <a:bodyPr/>
          <a:lstStyle/>
          <a:p>
            <a:pPr rtl="0"/>
            <a:fld id="{8C2E478F-E849-4A8C-AF1F-CBCC78A7CBFA}" type="slidenum">
              <a:rPr lang="es-ES" noProof="0" smtClean="0"/>
              <a:pPr rtl="0"/>
              <a:t>19</a:t>
            </a:fld>
            <a:endParaRPr lang="es-ES" noProof="0"/>
          </a:p>
        </p:txBody>
      </p:sp>
      <p:sp>
        <p:nvSpPr>
          <p:cNvPr id="5" name="Marcador de texto 4"/>
          <p:cNvSpPr>
            <a:spLocks noGrp="1"/>
          </p:cNvSpPr>
          <p:nvPr>
            <p:ph type="body" sz="half" idx="2"/>
          </p:nvPr>
        </p:nvSpPr>
        <p:spPr/>
        <p:txBody>
          <a:bodyPr>
            <a:normAutofit fontScale="92500" lnSpcReduction="20000"/>
          </a:bodyPr>
          <a:lstStyle/>
          <a:p>
            <a:pPr algn="just"/>
            <a:r>
              <a:rPr lang="es-ES" dirty="0" smtClean="0"/>
              <a:t>En </a:t>
            </a:r>
            <a:r>
              <a:rPr lang="es-ES" dirty="0"/>
              <a:t>ellos el </a:t>
            </a:r>
            <a:r>
              <a:rPr lang="es-ES" dirty="0" err="1"/>
              <a:t>hipervisor</a:t>
            </a:r>
            <a:r>
              <a:rPr lang="es-ES" dirty="0"/>
              <a:t> se ejecuta en el contexto de un sistema operativo completo, que se carga antes que el </a:t>
            </a:r>
            <a:r>
              <a:rPr lang="es-ES" dirty="0" err="1"/>
              <a:t>hipervisor</a:t>
            </a:r>
            <a:r>
              <a:rPr lang="es-ES" dirty="0"/>
              <a:t>. Las máquinas virtuales se ejecutan en un tercer nivel, por encima del </a:t>
            </a:r>
            <a:r>
              <a:rPr lang="es-ES" dirty="0" err="1"/>
              <a:t>hipervisor</a:t>
            </a:r>
            <a:r>
              <a:rPr lang="es-ES" dirty="0"/>
              <a:t>.</a:t>
            </a:r>
          </a:p>
          <a:p>
            <a:pPr algn="just"/>
            <a:endParaRPr lang="es-ES" dirty="0"/>
          </a:p>
          <a:p>
            <a:pPr algn="just"/>
            <a:r>
              <a:rPr lang="es-ES" dirty="0"/>
              <a:t>Son típicos de escenarios de virtualización orientada a la ejecución multiplataforma de software, como en el caso de CLR de .NET o de las máquinas virtuales de Java..</a:t>
            </a:r>
            <a:endParaRPr lang="es-MX" dirty="0"/>
          </a:p>
        </p:txBody>
      </p:sp>
      <p:sp>
        <p:nvSpPr>
          <p:cNvPr id="6" name="Título 5"/>
          <p:cNvSpPr>
            <a:spLocks noGrp="1"/>
          </p:cNvSpPr>
          <p:nvPr>
            <p:ph type="title"/>
          </p:nvPr>
        </p:nvSpPr>
        <p:spPr/>
        <p:txBody>
          <a:bodyPr>
            <a:normAutofit/>
          </a:bodyPr>
          <a:lstStyle/>
          <a:p>
            <a:r>
              <a:rPr lang="es-MX" dirty="0" smtClean="0"/>
              <a:t>HIPERVISOR TIPO 2</a:t>
            </a:r>
            <a:br>
              <a:rPr lang="es-MX" dirty="0" smtClean="0"/>
            </a:br>
            <a:r>
              <a:rPr lang="es-MX" sz="2100" dirty="0" smtClean="0">
                <a:solidFill>
                  <a:srgbClr val="FFC000"/>
                </a:solidFill>
              </a:rPr>
              <a:t>[</a:t>
            </a:r>
            <a:r>
              <a:rPr lang="es-MX" sz="2100" dirty="0" err="1" smtClean="0">
                <a:solidFill>
                  <a:srgbClr val="FFC000"/>
                </a:solidFill>
              </a:rPr>
              <a:t>hosted</a:t>
            </a:r>
            <a:r>
              <a:rPr lang="es-MX" sz="2100" dirty="0" smtClean="0">
                <a:solidFill>
                  <a:srgbClr val="FFC000"/>
                </a:solidFill>
              </a:rPr>
              <a:t>]</a:t>
            </a:r>
            <a:endParaRPr lang="es-MX" sz="2100" dirty="0">
              <a:solidFill>
                <a:srgbClr val="FFC000"/>
              </a:solidFill>
            </a:endParaRPr>
          </a:p>
        </p:txBody>
      </p:sp>
      <p:pic>
        <p:nvPicPr>
          <p:cNvPr id="13314" name="Picture 2" descr="Image result for hipervisor tipo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4438" y="2163161"/>
            <a:ext cx="5326062" cy="212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961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1636" r="1163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a:extLst>
              <a:ext uri="{FF2B5EF4-FFF2-40B4-BE49-F238E27FC236}">
                <a16:creationId xmlns:a16="http://schemas.microsoft.com/office/drawing/2014/main" xmlns="" id="{1101DF86-6B00-49D3-9EFB-456055F79899}"/>
              </a:ext>
              <a:ext uri="{C183D7F6-B498-43B3-948B-1728B52AA6E4}">
                <adec:decorative xmlns:adec="http://schemas.microsoft.com/office/drawing/2017/decorative" xmlns="" val="1"/>
              </a:ext>
            </a:extLst>
          </p:cNvPr>
          <p:cNvGrpSpPr/>
          <p:nvPr/>
        </p:nvGrpSpPr>
        <p:grpSpPr>
          <a:xfrm flipH="1" flipV="1">
            <a:off x="3581400" y="451189"/>
            <a:ext cx="5276606" cy="5768636"/>
            <a:chOff x="883522" y="408327"/>
            <a:chExt cx="5276606" cy="5768636"/>
          </a:xfrm>
        </p:grpSpPr>
        <p:sp>
          <p:nvSpPr>
            <p:cNvPr id="15" name="Rectángulo 14">
              <a:extLst>
                <a:ext uri="{FF2B5EF4-FFF2-40B4-BE49-F238E27FC236}">
                  <a16:creationId xmlns:a16="http://schemas.microsoft.com/office/drawing/2014/main" xmlns="" id="{551A06BE-4DC9-42C3-9272-4EF3E833D5F5}"/>
                </a:ext>
                <a:ext uri="{C183D7F6-B498-43B3-948B-1728B52AA6E4}">
                  <adec:decorative xmlns:adec="http://schemas.microsoft.com/office/drawing/2017/decorative" xmlns="" val="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pic>
          <p:nvPicPr>
            <p:cNvPr id="18" name="Gráfico 17">
              <a:extLst>
                <a:ext uri="{FF2B5EF4-FFF2-40B4-BE49-F238E27FC236}">
                  <a16:creationId xmlns:a16="http://schemas.microsoft.com/office/drawing/2014/main" xmlns="" id="{42A4A83C-0C6B-4A7C-B582-33988B027F16}"/>
                </a:ext>
                <a:ext uri="{C183D7F6-B498-43B3-948B-1728B52AA6E4}">
                  <adec:decorative xmlns:adec="http://schemas.microsoft.com/office/drawing/2017/decorative" xmlns="" val="1"/>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1139938" y="1088572"/>
              <a:ext cx="4572000" cy="4572000"/>
            </a:xfrm>
            <a:prstGeom prst="rect">
              <a:avLst/>
            </a:prstGeom>
          </p:spPr>
        </p:pic>
        <p:sp>
          <p:nvSpPr>
            <p:cNvPr id="16" name="Rectángulo 15">
              <a:extLst>
                <a:ext uri="{FF2B5EF4-FFF2-40B4-BE49-F238E27FC236}">
                  <a16:creationId xmlns:a16="http://schemas.microsoft.com/office/drawing/2014/main" xmlns="" id="{6568F216-4DE5-421A-A222-041B654BB87E}"/>
                </a:ext>
                <a:ext uri="{C183D7F6-B498-43B3-948B-1728B52AA6E4}">
                  <adec:decorative xmlns:adec="http://schemas.microsoft.com/office/drawing/2017/decorative" xmlns="" val="1"/>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solidFill>
                  <a:schemeClr val="bg1"/>
                </a:solidFill>
              </a:endParaRPr>
            </a:p>
          </p:txBody>
        </p:sp>
      </p:grpSp>
      <p:sp>
        <p:nvSpPr>
          <p:cNvPr id="4" name="Título 3">
            <a:extLst>
              <a:ext uri="{FF2B5EF4-FFF2-40B4-BE49-F238E27FC236}">
                <a16:creationId xmlns:a16="http://schemas.microsoft.com/office/drawing/2014/main" xmlns="" id="{9C2EEB1E-E5B2-44FA-8D26-4D510438DDB9}"/>
              </a:ext>
            </a:extLst>
          </p:cNvPr>
          <p:cNvSpPr>
            <a:spLocks noGrp="1"/>
          </p:cNvSpPr>
          <p:nvPr>
            <p:ph type="title"/>
          </p:nvPr>
        </p:nvSpPr>
        <p:spPr>
          <a:xfrm>
            <a:off x="4506095" y="2507633"/>
            <a:ext cx="4351911" cy="1769608"/>
          </a:xfrm>
        </p:spPr>
        <p:txBody>
          <a:bodyPr rtlCol="0">
            <a:normAutofit/>
          </a:bodyPr>
          <a:lstStyle/>
          <a:p>
            <a:pPr rtl="0"/>
            <a:r>
              <a:rPr lang="es-ES" dirty="0" smtClean="0">
                <a:solidFill>
                  <a:schemeClr val="bg1"/>
                </a:solidFill>
              </a:rPr>
              <a:t>DESARROLLO DE SOFTWARE</a:t>
            </a:r>
            <a:endParaRPr lang="es-ES" dirty="0">
              <a:solidFill>
                <a:schemeClr val="bg1"/>
              </a:solidFill>
            </a:endParaRPr>
          </a:p>
        </p:txBody>
      </p:sp>
      <p:sp>
        <p:nvSpPr>
          <p:cNvPr id="19" name="Marcador de texto 2">
            <a:extLst>
              <a:ext uri="{FF2B5EF4-FFF2-40B4-BE49-F238E27FC236}">
                <a16:creationId xmlns:a16="http://schemas.microsoft.com/office/drawing/2014/main" xmlns="" id="{2F2E0D99-FB22-4130-AAF1-73D2822A328F}"/>
              </a:ext>
            </a:extLst>
          </p:cNvPr>
          <p:cNvSpPr txBox="1">
            <a:spLocks/>
          </p:cNvSpPr>
          <p:nvPr/>
        </p:nvSpPr>
        <p:spPr>
          <a:xfrm>
            <a:off x="4506095" y="4127455"/>
            <a:ext cx="4351912" cy="666177"/>
          </a:xfrm>
          <a:prstGeom prst="rect">
            <a:avLst/>
          </a:prstGeom>
        </p:spPr>
        <p:txBody>
          <a:bodyPr lIns="0" r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0"/>
            <a:r>
              <a:rPr lang="es-ES" dirty="0" smtClean="0"/>
              <a:t>MPF2306DSO</a:t>
            </a:r>
          </a:p>
          <a:p>
            <a:pPr algn="ctr" rtl="0"/>
            <a:r>
              <a:rPr lang="es-ES" dirty="0" smtClean="0"/>
              <a:t>SEXTO SEMESTRE</a:t>
            </a:r>
          </a:p>
          <a:p>
            <a:pPr algn="ctr" rtl="0"/>
            <a:endParaRPr lang="es-ES" dirty="0"/>
          </a:p>
        </p:txBody>
      </p:sp>
      <p:sp>
        <p:nvSpPr>
          <p:cNvPr id="8" name="Marcador de pie de página 7">
            <a:extLst>
              <a:ext uri="{FF2B5EF4-FFF2-40B4-BE49-F238E27FC236}">
                <a16:creationId xmlns:a16="http://schemas.microsoft.com/office/drawing/2014/main" xmlns="" id="{B534C07A-363B-4948-8546-2503B45830DC}"/>
              </a:ext>
            </a:extLst>
          </p:cNvPr>
          <p:cNvSpPr>
            <a:spLocks noGrp="1"/>
          </p:cNvSpPr>
          <p:nvPr>
            <p:ph type="ftr" sz="quarter" idx="16"/>
          </p:nvPr>
        </p:nvSpPr>
        <p:spPr/>
        <p:txBody>
          <a:bodyPr rtlCol="0"/>
          <a:lstStyle/>
          <a:p>
            <a:pPr rtl="0"/>
            <a:r>
              <a:rPr lang="es-ES" dirty="0" smtClean="0"/>
              <a:t>MASR</a:t>
            </a:r>
            <a:endParaRPr lang="es-ES" dirty="0"/>
          </a:p>
        </p:txBody>
      </p:sp>
      <p:sp>
        <p:nvSpPr>
          <p:cNvPr id="17" name="Rectángulo: Una sola esquina cortada 16" descr="Cuadro de énfasis de pie de página">
            <a:extLst>
              <a:ext uri="{FF2B5EF4-FFF2-40B4-BE49-F238E27FC236}">
                <a16:creationId xmlns:a16="http://schemas.microsoft.com/office/drawing/2014/main" xmlns="" id="{D3377F02-85FB-4FAC-AC31-CF6E323FFE3E}"/>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solidFill>
                <a:schemeClr val="bg1"/>
              </a:solidFill>
            </a:endParaRPr>
          </a:p>
        </p:txBody>
      </p:sp>
      <p:sp>
        <p:nvSpPr>
          <p:cNvPr id="21" name="Marcador de número de diapositiva 5">
            <a:extLst>
              <a:ext uri="{FF2B5EF4-FFF2-40B4-BE49-F238E27FC236}">
                <a16:creationId xmlns:a16="http://schemas.microsoft.com/office/drawing/2014/main" xmlns="" id="{9B86A7AA-7991-4038-A5AB-6D5D751095C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pPr rtl="0"/>
            <a:fld id="{8C2E478F-E849-4A8C-AF1F-CBCC78A7CBFA}" type="slidenum">
              <a:rPr lang="es-ES" smtClean="0"/>
              <a:pPr rtl="0"/>
              <a:t>2</a:t>
            </a:fld>
            <a:endParaRPr lang="es-ES" dirty="0"/>
          </a:p>
        </p:txBody>
      </p:sp>
    </p:spTree>
    <p:extLst>
      <p:ext uri="{BB962C8B-B14F-4D97-AF65-F5344CB8AC3E}">
        <p14:creationId xmlns:p14="http://schemas.microsoft.com/office/powerpoint/2010/main" val="423632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4"/>
          </p:nvPr>
        </p:nvSpPr>
        <p:spPr/>
        <p:txBody>
          <a:bodyPr/>
          <a:lstStyle/>
          <a:p>
            <a:pPr rtl="0"/>
            <a:r>
              <a:rPr lang="es-ES" noProof="0" dirty="0" smtClean="0"/>
              <a:t>MASR</a:t>
            </a:r>
            <a:endParaRPr lang="es-ES" noProof="0" dirty="0"/>
          </a:p>
        </p:txBody>
      </p:sp>
      <p:sp>
        <p:nvSpPr>
          <p:cNvPr id="3" name="Marcador de número de diapositiva 2"/>
          <p:cNvSpPr>
            <a:spLocks noGrp="1"/>
          </p:cNvSpPr>
          <p:nvPr>
            <p:ph type="sldNum" sz="quarter" idx="15"/>
          </p:nvPr>
        </p:nvSpPr>
        <p:spPr/>
        <p:txBody>
          <a:bodyPr/>
          <a:lstStyle/>
          <a:p>
            <a:pPr rtl="0"/>
            <a:fld id="{8C2E478F-E849-4A8C-AF1F-CBCC78A7CBFA}" type="slidenum">
              <a:rPr lang="es-ES" noProof="0" smtClean="0"/>
              <a:pPr rtl="0"/>
              <a:t>20</a:t>
            </a:fld>
            <a:endParaRPr lang="es-ES" noProof="0"/>
          </a:p>
        </p:txBody>
      </p:sp>
      <p:sp>
        <p:nvSpPr>
          <p:cNvPr id="5" name="Marcador de texto 4"/>
          <p:cNvSpPr>
            <a:spLocks noGrp="1"/>
          </p:cNvSpPr>
          <p:nvPr>
            <p:ph type="body" sz="half" idx="2"/>
          </p:nvPr>
        </p:nvSpPr>
        <p:spPr/>
        <p:txBody>
          <a:bodyPr>
            <a:normAutofit fontScale="85000" lnSpcReduction="20000"/>
          </a:bodyPr>
          <a:lstStyle/>
          <a:p>
            <a:pPr algn="just"/>
            <a:r>
              <a:rPr lang="es-ES" dirty="0"/>
              <a:t>E</a:t>
            </a:r>
            <a:r>
              <a:rPr lang="es-ES" dirty="0" smtClean="0"/>
              <a:t>n </a:t>
            </a:r>
            <a:r>
              <a:rPr lang="es-ES" dirty="0"/>
              <a:t>este modelo tanto el sistema operativo anfitrión como el </a:t>
            </a:r>
            <a:r>
              <a:rPr lang="es-ES" dirty="0" err="1"/>
              <a:t>hipervisor</a:t>
            </a:r>
            <a:r>
              <a:rPr lang="es-ES" dirty="0"/>
              <a:t> interactúan directamente con el hardware físico.</a:t>
            </a:r>
          </a:p>
          <a:p>
            <a:pPr algn="just"/>
            <a:r>
              <a:rPr lang="es-ES" dirty="0" smtClean="0"/>
              <a:t>Las máquinas </a:t>
            </a:r>
            <a:r>
              <a:rPr lang="es-ES" dirty="0"/>
              <a:t>virtuales se ejecutan en un tercer nivel con respecto al hardware, por encima del </a:t>
            </a:r>
            <a:r>
              <a:rPr lang="es-ES" dirty="0" err="1"/>
              <a:t>hipervisor</a:t>
            </a:r>
            <a:r>
              <a:rPr lang="es-ES" dirty="0"/>
              <a:t>,</a:t>
            </a:r>
          </a:p>
          <a:p>
            <a:pPr algn="just"/>
            <a:r>
              <a:rPr lang="es-ES" dirty="0"/>
              <a:t>pero también interactúan directamente con el sistema operativo anfitrión.</a:t>
            </a:r>
          </a:p>
          <a:p>
            <a:pPr algn="just"/>
            <a:r>
              <a:rPr lang="es-ES" dirty="0" smtClean="0"/>
              <a:t>Es </a:t>
            </a:r>
            <a:r>
              <a:rPr lang="es-ES" dirty="0"/>
              <a:t>la aproximación usada en Microsoft Virtual PC, Microsoft Virtual Server, </a:t>
            </a:r>
            <a:r>
              <a:rPr lang="es-ES" dirty="0" err="1"/>
              <a:t>Parallels</a:t>
            </a:r>
            <a:r>
              <a:rPr lang="es-ES" dirty="0"/>
              <a:t>, </a:t>
            </a:r>
            <a:r>
              <a:rPr lang="es-ES" dirty="0" err="1"/>
              <a:t>VirtualBox</a:t>
            </a:r>
            <a:r>
              <a:rPr lang="es-ES" dirty="0"/>
              <a:t>, VMWare Server</a:t>
            </a:r>
            <a:endParaRPr lang="es-MX" dirty="0"/>
          </a:p>
        </p:txBody>
      </p:sp>
      <p:sp>
        <p:nvSpPr>
          <p:cNvPr id="6" name="Título 5"/>
          <p:cNvSpPr>
            <a:spLocks noGrp="1"/>
          </p:cNvSpPr>
          <p:nvPr>
            <p:ph type="title"/>
          </p:nvPr>
        </p:nvSpPr>
        <p:spPr/>
        <p:txBody>
          <a:bodyPr>
            <a:normAutofit/>
          </a:bodyPr>
          <a:lstStyle/>
          <a:p>
            <a:r>
              <a:rPr lang="es-MX" dirty="0" smtClean="0"/>
              <a:t>HIPERVISOR TIPO 3</a:t>
            </a:r>
            <a:br>
              <a:rPr lang="es-MX" dirty="0" smtClean="0"/>
            </a:br>
            <a:r>
              <a:rPr lang="es-MX" sz="2100" dirty="0" smtClean="0">
                <a:solidFill>
                  <a:srgbClr val="FFC000"/>
                </a:solidFill>
              </a:rPr>
              <a:t>[</a:t>
            </a:r>
            <a:r>
              <a:rPr lang="es-MX" sz="2100" dirty="0" err="1" smtClean="0">
                <a:solidFill>
                  <a:srgbClr val="FFC000"/>
                </a:solidFill>
              </a:rPr>
              <a:t>hÍBRIDO</a:t>
            </a:r>
            <a:r>
              <a:rPr lang="es-MX" sz="2100" dirty="0" smtClean="0">
                <a:solidFill>
                  <a:srgbClr val="FFC000"/>
                </a:solidFill>
              </a:rPr>
              <a:t>]</a:t>
            </a:r>
            <a:endParaRPr lang="es-MX" sz="2100" dirty="0">
              <a:solidFill>
                <a:srgbClr val="FFC000"/>
              </a:solidFill>
            </a:endParaRPr>
          </a:p>
        </p:txBody>
      </p:sp>
      <p:sp>
        <p:nvSpPr>
          <p:cNvPr id="4" name="Marcador de contenido 3"/>
          <p:cNvSpPr>
            <a:spLocks noGrp="1"/>
          </p:cNvSpPr>
          <p:nvPr>
            <p:ph idx="1"/>
          </p:nvPr>
        </p:nvSpPr>
        <p:spPr/>
        <p:txBody>
          <a:bodyPr/>
          <a:lstStyle/>
          <a:p>
            <a:endParaRPr lang="es-MX" dirty="0"/>
          </a:p>
          <a:p>
            <a:pPr marL="0" indent="0" algn="ctr">
              <a:buNone/>
            </a:pPr>
            <a:r>
              <a:rPr lang="es-MX" dirty="0" smtClean="0"/>
              <a:t>ACTIVIDAD:</a:t>
            </a:r>
          </a:p>
          <a:p>
            <a:pPr algn="ctr"/>
            <a:endParaRPr lang="es-MX" dirty="0"/>
          </a:p>
          <a:p>
            <a:pPr algn="ctr"/>
            <a:endParaRPr lang="es-MX" dirty="0" smtClean="0"/>
          </a:p>
          <a:p>
            <a:pPr algn="ctr"/>
            <a:endParaRPr lang="es-MX" dirty="0"/>
          </a:p>
          <a:p>
            <a:pPr algn="ctr"/>
            <a:endParaRPr lang="es-MX" dirty="0" smtClean="0"/>
          </a:p>
          <a:p>
            <a:pPr marL="0" indent="0" algn="ctr">
              <a:buNone/>
            </a:pPr>
            <a:r>
              <a:rPr lang="es-MX" dirty="0" smtClean="0">
                <a:solidFill>
                  <a:srgbClr val="C0F400"/>
                </a:solidFill>
              </a:rPr>
              <a:t>Desarrolla el gráfico que represente un </a:t>
            </a:r>
            <a:r>
              <a:rPr lang="es-MX" dirty="0" err="1" smtClean="0">
                <a:solidFill>
                  <a:srgbClr val="C0F400"/>
                </a:solidFill>
              </a:rPr>
              <a:t>hipervisor</a:t>
            </a:r>
            <a:r>
              <a:rPr lang="es-MX" dirty="0" smtClean="0">
                <a:solidFill>
                  <a:srgbClr val="C0F400"/>
                </a:solidFill>
              </a:rPr>
              <a:t> híbrido.</a:t>
            </a:r>
            <a:endParaRPr lang="es-MX" dirty="0">
              <a:solidFill>
                <a:srgbClr val="C0F400"/>
              </a:solidFill>
            </a:endParaRPr>
          </a:p>
        </p:txBody>
      </p:sp>
    </p:spTree>
    <p:extLst>
      <p:ext uri="{BB962C8B-B14F-4D97-AF65-F5344CB8AC3E}">
        <p14:creationId xmlns:p14="http://schemas.microsoft.com/office/powerpoint/2010/main" val="3223144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xmlns="" id="{9FE3A4F2-29CE-4C57-A172-6A0D63EFD700}"/>
              </a:ext>
            </a:extLst>
          </p:cNvPr>
          <p:cNvSpPr>
            <a:spLocks noGrp="1"/>
          </p:cNvSpPr>
          <p:nvPr>
            <p:ph type="ftr" sz="quarter" idx="14"/>
          </p:nvPr>
        </p:nvSpPr>
        <p:spPr/>
        <p:txBody>
          <a:bodyPr rtlCol="0"/>
          <a:lstStyle/>
          <a:p>
            <a:pPr rtl="0"/>
            <a:r>
              <a:rPr lang="es-ES" dirty="0" smtClean="0"/>
              <a:t>MASR</a:t>
            </a:r>
            <a:endParaRPr lang="es-ES" dirty="0"/>
          </a:p>
        </p:txBody>
      </p:sp>
      <p:sp>
        <p:nvSpPr>
          <p:cNvPr id="26" name="Marcador de número de diapositiva 5">
            <a:extLst>
              <a:ext uri="{FF2B5EF4-FFF2-40B4-BE49-F238E27FC236}">
                <a16:creationId xmlns:a16="http://schemas.microsoft.com/office/drawing/2014/main" xmlns="" id="{7B17F9E2-0E31-4010-80D8-F343F24E6E14}"/>
              </a:ext>
            </a:extLst>
          </p:cNvPr>
          <p:cNvSpPr>
            <a:spLocks noGrp="1"/>
          </p:cNvSpPr>
          <p:nvPr>
            <p:ph type="sldNum" sz="quarter" idx="15"/>
          </p:nvPr>
        </p:nvSpPr>
        <p:spPr>
          <a:prstGeom prst="rect">
            <a:avLst/>
          </a:prstGeom>
        </p:spPr>
        <p:txBody>
          <a:bodyPr vert="horz" lIns="91440" tIns="45720" rIns="91440" bIns="45720" rtlCol="0" anchor="ctr"/>
          <a:lstStyle>
            <a:lvl1pPr algn="ctr">
              <a:defRPr sz="1200">
                <a:solidFill>
                  <a:schemeClr val="bg1"/>
                </a:solidFill>
              </a:defRPr>
            </a:lvl1pPr>
          </a:lstStyle>
          <a:p>
            <a:pPr rtl="0"/>
            <a:fld id="{8C2E478F-E849-4A8C-AF1F-CBCC78A7CBFA}" type="slidenum">
              <a:rPr lang="es-ES" smtClean="0"/>
              <a:pPr rtl="0"/>
              <a:t>21</a:t>
            </a:fld>
            <a:endParaRPr lang="es-ES"/>
          </a:p>
        </p:txBody>
      </p:sp>
      <p:sp>
        <p:nvSpPr>
          <p:cNvPr id="3" name="Marcador de texto 2"/>
          <p:cNvSpPr>
            <a:spLocks noGrp="1"/>
          </p:cNvSpPr>
          <p:nvPr>
            <p:ph type="body" sz="half" idx="2"/>
          </p:nvPr>
        </p:nvSpPr>
        <p:spPr/>
        <p:txBody>
          <a:bodyPr>
            <a:normAutofit fontScale="92500"/>
          </a:bodyPr>
          <a:lstStyle/>
          <a:p>
            <a:r>
              <a:rPr lang="es-ES" dirty="0" smtClean="0"/>
              <a:t>Entendemos que un </a:t>
            </a:r>
            <a:r>
              <a:rPr lang="es-ES" dirty="0" err="1" smtClean="0"/>
              <a:t>virtualizador</a:t>
            </a:r>
            <a:r>
              <a:rPr lang="es-ES" dirty="0" smtClean="0"/>
              <a:t> es un software capaz de crear un VM, pero que esta limitado en sus opciones de gestión, y siempre requiere un SO para su ejecución.</a:t>
            </a:r>
          </a:p>
          <a:p>
            <a:endParaRPr lang="es-ES" dirty="0"/>
          </a:p>
          <a:p>
            <a:endParaRPr lang="es-ES" sz="800" dirty="0" smtClean="0"/>
          </a:p>
          <a:p>
            <a:pPr algn="r"/>
            <a:r>
              <a:rPr lang="es-MX" sz="1000" dirty="0"/>
              <a:t> </a:t>
            </a:r>
            <a:r>
              <a:rPr lang="es-MX" sz="1000" dirty="0" err="1"/>
              <a:t>Milberg</a:t>
            </a:r>
            <a:r>
              <a:rPr lang="es-MX" sz="1000" dirty="0"/>
              <a:t>, Ken (29 de septiembre de 2009). «IBM and HP </a:t>
            </a:r>
            <a:r>
              <a:rPr lang="es-MX" sz="1000" dirty="0" err="1"/>
              <a:t>virtualization</a:t>
            </a:r>
            <a:r>
              <a:rPr lang="es-MX" sz="1000" dirty="0"/>
              <a:t> A </a:t>
            </a:r>
            <a:r>
              <a:rPr lang="es-MX" sz="1000" dirty="0" err="1"/>
              <a:t>comparative</a:t>
            </a:r>
            <a:r>
              <a:rPr lang="es-MX" sz="1000" dirty="0"/>
              <a:t> </a:t>
            </a:r>
            <a:r>
              <a:rPr lang="es-MX" sz="1000" dirty="0" err="1"/>
              <a:t>study</a:t>
            </a:r>
            <a:r>
              <a:rPr lang="es-MX" sz="1000" dirty="0"/>
              <a:t> of UNIX </a:t>
            </a:r>
            <a:r>
              <a:rPr lang="es-MX" sz="1000" dirty="0" err="1"/>
              <a:t>virtualization</a:t>
            </a:r>
            <a:r>
              <a:rPr lang="es-MX" sz="1000" dirty="0"/>
              <a:t> </a:t>
            </a:r>
            <a:r>
              <a:rPr lang="es-MX" sz="1000" dirty="0" err="1"/>
              <a:t>on</a:t>
            </a:r>
            <a:r>
              <a:rPr lang="es-MX" sz="1000" dirty="0"/>
              <a:t> </a:t>
            </a:r>
            <a:r>
              <a:rPr lang="es-MX" sz="1000" dirty="0" err="1"/>
              <a:t>both</a:t>
            </a:r>
            <a:r>
              <a:rPr lang="es-MX" sz="1000" dirty="0"/>
              <a:t> </a:t>
            </a:r>
            <a:r>
              <a:rPr lang="es-MX" sz="1000" dirty="0" err="1"/>
              <a:t>platforms</a:t>
            </a:r>
            <a:r>
              <a:rPr lang="es-MX" sz="1000" dirty="0"/>
              <a:t>» (</a:t>
            </a:r>
            <a:r>
              <a:rPr lang="es-MX" sz="1000" dirty="0" err="1"/>
              <a:t>html</a:t>
            </a:r>
            <a:r>
              <a:rPr lang="es-MX" sz="1000" dirty="0"/>
              <a:t>). IBM (en inglés). Archivado desde el original el 19 de marzo de 2017. Consultado el 5 de agosto de 2018. «A </a:t>
            </a:r>
            <a:r>
              <a:rPr lang="es-MX" sz="1000" dirty="0" err="1"/>
              <a:t>hypervisor</a:t>
            </a:r>
            <a:r>
              <a:rPr lang="es-MX" sz="1000" dirty="0"/>
              <a:t> </a:t>
            </a:r>
            <a:r>
              <a:rPr lang="es-MX" sz="1000" dirty="0" err="1"/>
              <a:t>is</a:t>
            </a:r>
            <a:r>
              <a:rPr lang="es-MX" sz="1000" dirty="0"/>
              <a:t> a </a:t>
            </a:r>
            <a:r>
              <a:rPr lang="es-MX" sz="1000" dirty="0" err="1"/>
              <a:t>type</a:t>
            </a:r>
            <a:r>
              <a:rPr lang="es-MX" sz="1000" dirty="0"/>
              <a:t> of software </a:t>
            </a:r>
            <a:r>
              <a:rPr lang="es-MX" sz="1000" dirty="0" err="1"/>
              <a:t>that</a:t>
            </a:r>
            <a:r>
              <a:rPr lang="es-MX" sz="1000" dirty="0"/>
              <a:t> </a:t>
            </a:r>
            <a:r>
              <a:rPr lang="es-MX" sz="1000" dirty="0" err="1"/>
              <a:t>allows</a:t>
            </a:r>
            <a:r>
              <a:rPr lang="es-MX" sz="1000" dirty="0"/>
              <a:t> </a:t>
            </a:r>
            <a:r>
              <a:rPr lang="es-MX" sz="1000" dirty="0" err="1"/>
              <a:t>multiple</a:t>
            </a:r>
            <a:r>
              <a:rPr lang="es-MX" sz="1000" dirty="0"/>
              <a:t> </a:t>
            </a:r>
            <a:r>
              <a:rPr lang="es-MX" sz="1000" dirty="0" err="1"/>
              <a:t>operating</a:t>
            </a:r>
            <a:r>
              <a:rPr lang="es-MX" sz="1000" dirty="0"/>
              <a:t> </a:t>
            </a:r>
            <a:r>
              <a:rPr lang="es-MX" sz="1000" dirty="0" err="1"/>
              <a:t>systems</a:t>
            </a:r>
            <a:r>
              <a:rPr lang="es-MX" sz="1000" dirty="0"/>
              <a:t> to share a single hardware host.»</a:t>
            </a:r>
          </a:p>
          <a:p>
            <a:endParaRPr lang="es-MX" dirty="0"/>
          </a:p>
        </p:txBody>
      </p:sp>
      <p:sp>
        <p:nvSpPr>
          <p:cNvPr id="6" name="Título 5">
            <a:extLst>
              <a:ext uri="{FF2B5EF4-FFF2-40B4-BE49-F238E27FC236}">
                <a16:creationId xmlns:a16="http://schemas.microsoft.com/office/drawing/2014/main" xmlns="" id="{7E0E8055-17FA-43CE-9F03-E712F496B7CF}"/>
              </a:ext>
            </a:extLst>
          </p:cNvPr>
          <p:cNvSpPr>
            <a:spLocks noGrp="1"/>
          </p:cNvSpPr>
          <p:nvPr>
            <p:ph type="title"/>
          </p:nvPr>
        </p:nvSpPr>
        <p:spPr/>
        <p:txBody>
          <a:bodyPr rtlCol="0" anchor="ctr"/>
          <a:lstStyle/>
          <a:p>
            <a:pPr rtl="0"/>
            <a:r>
              <a:rPr lang="es-ES" dirty="0" smtClean="0"/>
              <a:t>VIRTUALIZADOR</a:t>
            </a:r>
            <a:endParaRPr lang="es-ES" dirty="0"/>
          </a:p>
        </p:txBody>
      </p:sp>
      <p:sp>
        <p:nvSpPr>
          <p:cNvPr id="25" name="Rectángulo: Una sola esquina cortada 24" descr="Cuadro de énfasis de pie de página">
            <a:extLst>
              <a:ext uri="{FF2B5EF4-FFF2-40B4-BE49-F238E27FC236}">
                <a16:creationId xmlns:a16="http://schemas.microsoft.com/office/drawing/2014/main" xmlns="" id="{ADA66B68-D364-4C11-9AA9-052CEAC914E1}"/>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solidFill>
                <a:schemeClr val="bg1"/>
              </a:solidFill>
            </a:endParaRPr>
          </a:p>
        </p:txBody>
      </p:sp>
      <p:sp>
        <p:nvSpPr>
          <p:cNvPr id="4" name="Marcador de contenido 3"/>
          <p:cNvSpPr>
            <a:spLocks noGrp="1"/>
          </p:cNvSpPr>
          <p:nvPr>
            <p:ph idx="1"/>
          </p:nvPr>
        </p:nvSpPr>
        <p:spPr/>
        <p:txBody>
          <a:bodyPr/>
          <a:lstStyle/>
          <a:p>
            <a:pPr marL="0" indent="0" algn="ctr">
              <a:buNone/>
            </a:pPr>
            <a:r>
              <a:rPr lang="es-MX" dirty="0"/>
              <a:t>ACTIVIDAD:</a:t>
            </a:r>
          </a:p>
          <a:p>
            <a:pPr algn="ctr"/>
            <a:endParaRPr lang="es-MX" dirty="0"/>
          </a:p>
          <a:p>
            <a:pPr algn="ctr"/>
            <a:endParaRPr lang="es-MX" dirty="0"/>
          </a:p>
          <a:p>
            <a:pPr algn="ctr"/>
            <a:endParaRPr lang="es-MX" dirty="0"/>
          </a:p>
          <a:p>
            <a:pPr algn="ctr"/>
            <a:endParaRPr lang="es-MX" dirty="0"/>
          </a:p>
          <a:p>
            <a:pPr marL="0" indent="0" algn="ctr">
              <a:buNone/>
            </a:pPr>
            <a:r>
              <a:rPr lang="es-MX" dirty="0" smtClean="0">
                <a:solidFill>
                  <a:srgbClr val="C0F400"/>
                </a:solidFill>
              </a:rPr>
              <a:t>En parejas, determinen las diferencias entre un </a:t>
            </a:r>
            <a:r>
              <a:rPr lang="es-MX" dirty="0" err="1" smtClean="0">
                <a:solidFill>
                  <a:srgbClr val="C0F400"/>
                </a:solidFill>
              </a:rPr>
              <a:t>Hipervisor</a:t>
            </a:r>
            <a:r>
              <a:rPr lang="es-MX" dirty="0" smtClean="0">
                <a:solidFill>
                  <a:srgbClr val="C0F400"/>
                </a:solidFill>
              </a:rPr>
              <a:t> y un </a:t>
            </a:r>
            <a:r>
              <a:rPr lang="es-MX" dirty="0" err="1" smtClean="0">
                <a:solidFill>
                  <a:srgbClr val="C0F400"/>
                </a:solidFill>
              </a:rPr>
              <a:t>Virtualizador</a:t>
            </a:r>
            <a:r>
              <a:rPr lang="es-MX" dirty="0" smtClean="0">
                <a:solidFill>
                  <a:srgbClr val="C0F400"/>
                </a:solidFill>
              </a:rPr>
              <a:t>.</a:t>
            </a:r>
            <a:endParaRPr lang="es-MX" dirty="0">
              <a:solidFill>
                <a:srgbClr val="C0F400"/>
              </a:solidFill>
            </a:endParaRPr>
          </a:p>
          <a:p>
            <a:endParaRPr lang="es-MX" dirty="0"/>
          </a:p>
        </p:txBody>
      </p:sp>
    </p:spTree>
    <p:extLst>
      <p:ext uri="{BB962C8B-B14F-4D97-AF65-F5344CB8AC3E}">
        <p14:creationId xmlns:p14="http://schemas.microsoft.com/office/powerpoint/2010/main" val="1350514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p:cNvSpPr>
            <a:spLocks noGrp="1"/>
          </p:cNvSpPr>
          <p:nvPr>
            <p:ph type="title"/>
          </p:nvPr>
        </p:nvSpPr>
        <p:spPr/>
        <p:txBody>
          <a:bodyPr/>
          <a:lstStyle/>
          <a:p>
            <a:r>
              <a:rPr lang="es-MX" dirty="0" smtClean="0">
                <a:solidFill>
                  <a:srgbClr val="C0F400"/>
                </a:solidFill>
              </a:rPr>
              <a:t>ASPECTOS FUNDAMENTALES </a:t>
            </a:r>
            <a:endParaRPr lang="es-MX" dirty="0">
              <a:solidFill>
                <a:srgbClr val="C0F400"/>
              </a:solidFill>
            </a:endParaRPr>
          </a:p>
        </p:txBody>
      </p:sp>
      <p:sp>
        <p:nvSpPr>
          <p:cNvPr id="2" name="Marcador de pie de página 1"/>
          <p:cNvSpPr>
            <a:spLocks noGrp="1"/>
          </p:cNvSpPr>
          <p:nvPr>
            <p:ph type="ftr" sz="quarter" idx="16"/>
          </p:nvPr>
        </p:nvSpPr>
        <p:spPr/>
        <p:txBody>
          <a:bodyPr/>
          <a:lstStyle/>
          <a:p>
            <a:pPr rtl="0"/>
            <a:r>
              <a:rPr lang="es-ES" noProof="0" smtClean="0"/>
              <a:t>Agregar un pie de página</a:t>
            </a:r>
            <a:endParaRPr lang="es-ES" noProof="0"/>
          </a:p>
        </p:txBody>
      </p:sp>
      <p:sp>
        <p:nvSpPr>
          <p:cNvPr id="3" name="Marcador de número de diapositiva 2"/>
          <p:cNvSpPr>
            <a:spLocks noGrp="1"/>
          </p:cNvSpPr>
          <p:nvPr>
            <p:ph type="sldNum" sz="quarter" idx="17"/>
          </p:nvPr>
        </p:nvSpPr>
        <p:spPr/>
        <p:txBody>
          <a:bodyPr/>
          <a:lstStyle/>
          <a:p>
            <a:pPr rtl="0"/>
            <a:fld id="{8C2E478F-E849-4A8C-AF1F-CBCC78A7CBFA}" type="slidenum">
              <a:rPr lang="es-ES" noProof="0" smtClean="0"/>
              <a:pPr rtl="0"/>
              <a:t>22</a:t>
            </a:fld>
            <a:endParaRPr lang="es-ES" noProof="0"/>
          </a:p>
        </p:txBody>
      </p:sp>
      <p:sp>
        <p:nvSpPr>
          <p:cNvPr id="16" name="Marcador de contenido 15"/>
          <p:cNvSpPr>
            <a:spLocks noGrp="1"/>
          </p:cNvSpPr>
          <p:nvPr>
            <p:ph sz="half" idx="1"/>
          </p:nvPr>
        </p:nvSpPr>
        <p:spPr/>
        <p:txBody>
          <a:bodyPr/>
          <a:lstStyle/>
          <a:p>
            <a:pPr marL="0" indent="0">
              <a:buNone/>
            </a:pPr>
            <a:r>
              <a:rPr lang="es-MX" dirty="0" smtClean="0">
                <a:solidFill>
                  <a:srgbClr val="C0F400"/>
                </a:solidFill>
              </a:rPr>
              <a:t>DEFINICIÓN DE UNA VM</a:t>
            </a:r>
          </a:p>
          <a:p>
            <a:pPr marL="0" indent="0">
              <a:buNone/>
            </a:pPr>
            <a:endParaRPr lang="es-MX" dirty="0" smtClean="0"/>
          </a:p>
          <a:p>
            <a:pPr marL="0" indent="0">
              <a:buNone/>
            </a:pPr>
            <a:endParaRPr lang="es-MX" dirty="0"/>
          </a:p>
          <a:p>
            <a:pPr marL="0" indent="0">
              <a:buNone/>
            </a:pPr>
            <a:r>
              <a:rPr lang="es-MX" dirty="0" smtClean="0"/>
              <a:t>Se entiende como definición de una Máquina Virtual a la serie de </a:t>
            </a:r>
            <a:r>
              <a:rPr lang="es-MX" dirty="0" smtClean="0">
                <a:solidFill>
                  <a:srgbClr val="FFC000"/>
                </a:solidFill>
              </a:rPr>
              <a:t>recursos </a:t>
            </a:r>
            <a:r>
              <a:rPr lang="es-MX" dirty="0" smtClean="0"/>
              <a:t>que se asignará a la misma.</a:t>
            </a:r>
          </a:p>
          <a:p>
            <a:pPr marL="0" indent="0">
              <a:buNone/>
            </a:pPr>
            <a:r>
              <a:rPr lang="es-MX" dirty="0" smtClean="0"/>
              <a:t>Recuerda que una VM es un entorno creado que simula un hardware existente.</a:t>
            </a:r>
          </a:p>
          <a:p>
            <a:pPr marL="0" indent="0">
              <a:buNone/>
            </a:pPr>
            <a:r>
              <a:rPr lang="es-MX" dirty="0" smtClean="0"/>
              <a:t>Entre los recursos para la definición los principales son: Almacenamiento, Memoria RAM, Interfaces de red, Procesador.</a:t>
            </a:r>
          </a:p>
          <a:p>
            <a:pPr marL="0" indent="0">
              <a:buNone/>
            </a:pPr>
            <a:endParaRPr lang="es-MX" dirty="0"/>
          </a:p>
        </p:txBody>
      </p:sp>
      <p:pic>
        <p:nvPicPr>
          <p:cNvPr id="18438" name="Picture 6" descr="Image result for infraestructura de ti"/>
          <p:cNvPicPr>
            <a:picLocks noChangeAspect="1" noChangeArrowheads="1"/>
          </p:cNvPicPr>
          <p:nvPr/>
        </p:nvPicPr>
        <p:blipFill rotWithShape="1">
          <a:blip r:embed="rId2">
            <a:extLst>
              <a:ext uri="{28A0092B-C50C-407E-A947-70E740481C1C}">
                <a14:useLocalDpi xmlns:a14="http://schemas.microsoft.com/office/drawing/2010/main" val="0"/>
              </a:ext>
            </a:extLst>
          </a:blip>
          <a:srcRect l="49450" r="23685"/>
          <a:stretch/>
        </p:blipFill>
        <p:spPr bwMode="auto">
          <a:xfrm>
            <a:off x="4710684" y="489291"/>
            <a:ext cx="2857501" cy="591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371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VIRTUALIZAR</a:t>
            </a:r>
            <a:endParaRPr lang="es-MX" dirty="0"/>
          </a:p>
        </p:txBody>
      </p:sp>
      <p:sp>
        <p:nvSpPr>
          <p:cNvPr id="3" name="Marcador de pie de página 2"/>
          <p:cNvSpPr>
            <a:spLocks noGrp="1"/>
          </p:cNvSpPr>
          <p:nvPr>
            <p:ph type="ftr" sz="quarter" idx="16"/>
          </p:nvPr>
        </p:nvSpPr>
        <p:spPr/>
        <p:txBody>
          <a:bodyPr/>
          <a:lstStyle/>
          <a:p>
            <a:pPr rtl="0"/>
            <a:r>
              <a:rPr lang="es-ES" noProof="0" smtClean="0"/>
              <a:t>Agregar un pie de página</a:t>
            </a:r>
            <a:endParaRPr lang="es-ES" noProof="0"/>
          </a:p>
        </p:txBody>
      </p:sp>
      <p:sp>
        <p:nvSpPr>
          <p:cNvPr id="4" name="Marcador de número de diapositiva 3"/>
          <p:cNvSpPr>
            <a:spLocks noGrp="1"/>
          </p:cNvSpPr>
          <p:nvPr>
            <p:ph type="sldNum" sz="quarter" idx="17"/>
          </p:nvPr>
        </p:nvSpPr>
        <p:spPr/>
        <p:txBody>
          <a:bodyPr/>
          <a:lstStyle/>
          <a:p>
            <a:pPr rtl="0"/>
            <a:fld id="{8C2E478F-E849-4A8C-AF1F-CBCC78A7CBFA}" type="slidenum">
              <a:rPr lang="es-ES" noProof="0" smtClean="0"/>
              <a:pPr rtl="0"/>
              <a:t>23</a:t>
            </a:fld>
            <a:endParaRPr lang="es-ES" noProof="0"/>
          </a:p>
        </p:txBody>
      </p:sp>
      <p:sp>
        <p:nvSpPr>
          <p:cNvPr id="5" name="Marcador de contenido 4"/>
          <p:cNvSpPr>
            <a:spLocks noGrp="1"/>
          </p:cNvSpPr>
          <p:nvPr>
            <p:ph sz="half" idx="1"/>
          </p:nvPr>
        </p:nvSpPr>
        <p:spPr/>
        <p:txBody>
          <a:bodyPr/>
          <a:lstStyle/>
          <a:p>
            <a:r>
              <a:rPr lang="es-MX" dirty="0" err="1" smtClean="0"/>
              <a:t>Virtualizar</a:t>
            </a:r>
            <a:r>
              <a:rPr lang="es-MX" dirty="0" smtClean="0"/>
              <a:t> es crear un entorno no tangible como tal</a:t>
            </a:r>
            <a:endParaRPr lang="es-MX" dirty="0"/>
          </a:p>
        </p:txBody>
      </p:sp>
      <p:sp>
        <p:nvSpPr>
          <p:cNvPr id="6" name="Marcador de contenido 5"/>
          <p:cNvSpPr>
            <a:spLocks noGrp="1"/>
          </p:cNvSpPr>
          <p:nvPr>
            <p:ph sz="half" idx="2"/>
          </p:nvPr>
        </p:nvSpPr>
        <p:spPr/>
        <p:txBody>
          <a:bodyPr/>
          <a:lstStyle/>
          <a:p>
            <a:endParaRPr lang="es-MX"/>
          </a:p>
        </p:txBody>
      </p:sp>
      <p:sp>
        <p:nvSpPr>
          <p:cNvPr id="7" name="Título 1"/>
          <p:cNvSpPr txBox="1">
            <a:spLocks/>
          </p:cNvSpPr>
          <p:nvPr/>
        </p:nvSpPr>
        <p:spPr>
          <a:xfrm>
            <a:off x="8036038" y="0"/>
            <a:ext cx="3834596" cy="112440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cap="all" baseline="0">
                <a:solidFill>
                  <a:schemeClr val="bg1"/>
                </a:solidFill>
                <a:latin typeface="+mj-lt"/>
                <a:ea typeface="+mj-ea"/>
                <a:cs typeface="+mj-cs"/>
              </a:defRPr>
            </a:lvl1pPr>
          </a:lstStyle>
          <a:p>
            <a:r>
              <a:rPr lang="es-MX" dirty="0" smtClean="0"/>
              <a:t>EMULAR</a:t>
            </a:r>
            <a:endParaRPr lang="es-MX" dirty="0"/>
          </a:p>
        </p:txBody>
      </p:sp>
    </p:spTree>
    <p:extLst>
      <p:ext uri="{BB962C8B-B14F-4D97-AF65-F5344CB8AC3E}">
        <p14:creationId xmlns:p14="http://schemas.microsoft.com/office/powerpoint/2010/main" val="2297777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4"/>
          </p:nvPr>
        </p:nvSpPr>
        <p:spPr/>
        <p:txBody>
          <a:bodyPr/>
          <a:lstStyle/>
          <a:p>
            <a:pPr rtl="0"/>
            <a:r>
              <a:rPr lang="es-ES" noProof="0" dirty="0" smtClean="0"/>
              <a:t>MASR</a:t>
            </a:r>
            <a:endParaRPr lang="es-ES" noProof="0" dirty="0"/>
          </a:p>
        </p:txBody>
      </p:sp>
      <p:sp>
        <p:nvSpPr>
          <p:cNvPr id="3" name="Marcador de número de diapositiva 2"/>
          <p:cNvSpPr>
            <a:spLocks noGrp="1"/>
          </p:cNvSpPr>
          <p:nvPr>
            <p:ph type="sldNum" sz="quarter" idx="15"/>
          </p:nvPr>
        </p:nvSpPr>
        <p:spPr/>
        <p:txBody>
          <a:bodyPr/>
          <a:lstStyle/>
          <a:p>
            <a:pPr rtl="0"/>
            <a:fld id="{8C2E478F-E849-4A8C-AF1F-CBCC78A7CBFA}" type="slidenum">
              <a:rPr lang="es-ES" noProof="0" smtClean="0"/>
              <a:pPr rtl="0"/>
              <a:t>24</a:t>
            </a:fld>
            <a:endParaRPr lang="es-ES" noProof="0"/>
          </a:p>
        </p:txBody>
      </p:sp>
      <p:sp>
        <p:nvSpPr>
          <p:cNvPr id="5" name="Marcador de texto 4"/>
          <p:cNvSpPr>
            <a:spLocks noGrp="1"/>
          </p:cNvSpPr>
          <p:nvPr>
            <p:ph type="body" sz="half" idx="2"/>
          </p:nvPr>
        </p:nvSpPr>
        <p:spPr/>
        <p:txBody>
          <a:bodyPr>
            <a:normAutofit/>
          </a:bodyPr>
          <a:lstStyle/>
          <a:p>
            <a:r>
              <a:rPr lang="es-MX" dirty="0" smtClean="0"/>
              <a:t>Para este primer parcial, trabajaras en equipo, mismo que será asignado tal como tu profesor lo indique. </a:t>
            </a:r>
            <a:endParaRPr lang="es-MX" dirty="0"/>
          </a:p>
          <a:p>
            <a:r>
              <a:rPr lang="es-MX" dirty="0" smtClean="0"/>
              <a:t>Se asignará por equipo un </a:t>
            </a:r>
            <a:r>
              <a:rPr lang="es-MX" dirty="0" err="1" smtClean="0"/>
              <a:t>Hipervisor</a:t>
            </a:r>
            <a:r>
              <a:rPr lang="es-MX" dirty="0" smtClean="0"/>
              <a:t>, y conformarán cada uno una empresa de implementación de TI. Deberás elaborar una presentación siguiendo los lineamientos establecidos.</a:t>
            </a:r>
            <a:endParaRPr lang="es-MX" dirty="0"/>
          </a:p>
        </p:txBody>
      </p:sp>
      <p:sp>
        <p:nvSpPr>
          <p:cNvPr id="6" name="Título 5"/>
          <p:cNvSpPr>
            <a:spLocks noGrp="1"/>
          </p:cNvSpPr>
          <p:nvPr>
            <p:ph type="title"/>
          </p:nvPr>
        </p:nvSpPr>
        <p:spPr/>
        <p:txBody>
          <a:bodyPr/>
          <a:lstStyle/>
          <a:p>
            <a:r>
              <a:rPr lang="es-MX" dirty="0" smtClean="0"/>
              <a:t>Conformación de producto </a:t>
            </a:r>
            <a:endParaRPr lang="es-MX" dirty="0"/>
          </a:p>
        </p:txBody>
      </p:sp>
      <p:pic>
        <p:nvPicPr>
          <p:cNvPr id="16386" name="Picture 2" descr="Image result for hypervis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76219" y="842962"/>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731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Resultado de imagen de VIRTUALIZACION&quot;"/>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8491" b="84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Marcador de pie de página 1">
            <a:extLst>
              <a:ext uri="{FF2B5EF4-FFF2-40B4-BE49-F238E27FC236}">
                <a16:creationId xmlns:a16="http://schemas.microsoft.com/office/drawing/2014/main" xmlns="" id="{3D8BBA11-131E-446B-BC9B-D0A09B1AF059}"/>
              </a:ext>
            </a:extLst>
          </p:cNvPr>
          <p:cNvSpPr>
            <a:spLocks noGrp="1"/>
          </p:cNvSpPr>
          <p:nvPr>
            <p:ph type="ftr" sz="quarter" idx="11"/>
          </p:nvPr>
        </p:nvSpPr>
        <p:spPr/>
        <p:txBody>
          <a:bodyPr rtlCol="0"/>
          <a:lstStyle/>
          <a:p>
            <a:pPr rtl="0"/>
            <a:r>
              <a:rPr lang="es-ES" dirty="0" smtClean="0"/>
              <a:t>MASR</a:t>
            </a:r>
            <a:endParaRPr lang="es-ES" dirty="0"/>
          </a:p>
        </p:txBody>
      </p:sp>
      <p:sp>
        <p:nvSpPr>
          <p:cNvPr id="3" name="Marcador de número de diapositiva 2">
            <a:extLst>
              <a:ext uri="{FF2B5EF4-FFF2-40B4-BE49-F238E27FC236}">
                <a16:creationId xmlns:a16="http://schemas.microsoft.com/office/drawing/2014/main" xmlns="" id="{206B3DE3-5308-4ADE-BC26-29765480D1E1}"/>
              </a:ext>
            </a:extLst>
          </p:cNvPr>
          <p:cNvSpPr>
            <a:spLocks noGrp="1"/>
          </p:cNvSpPr>
          <p:nvPr>
            <p:ph type="sldNum" sz="quarter" idx="12"/>
          </p:nvPr>
        </p:nvSpPr>
        <p:spPr/>
        <p:txBody>
          <a:bodyPr rtlCol="0"/>
          <a:lstStyle/>
          <a:p>
            <a:pPr rtl="0"/>
            <a:fld id="{8C2E478F-E849-4A8C-AF1F-CBCC78A7CBFA}" type="slidenum">
              <a:rPr lang="es-ES" smtClean="0"/>
              <a:pPr rtl="0"/>
              <a:t>25</a:t>
            </a:fld>
            <a:endParaRPr lang="es-ES"/>
          </a:p>
        </p:txBody>
      </p:sp>
      <p:sp>
        <p:nvSpPr>
          <p:cNvPr id="11" name="Rectángulo 10">
            <a:extLst>
              <a:ext uri="{FF2B5EF4-FFF2-40B4-BE49-F238E27FC236}">
                <a16:creationId xmlns:a16="http://schemas.microsoft.com/office/drawing/2014/main" xmlns="" id="{618826A1-4E90-405A-AE28-5500B0A362E3}"/>
              </a:ext>
              <a:ext uri="{C183D7F6-B498-43B3-948B-1728B52AA6E4}">
                <adec:decorative xmlns:adec="http://schemas.microsoft.com/office/drawing/2017/decorative" xmlns="" val="1"/>
              </a:ext>
            </a:extLst>
          </p:cNvPr>
          <p:cNvSpPr/>
          <p:nvPr/>
        </p:nvSpPr>
        <p:spPr>
          <a:xfrm flipH="1">
            <a:off x="6568221" y="4076700"/>
            <a:ext cx="5386926" cy="2131595"/>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4" name="Rectángulo 13">
            <a:extLst>
              <a:ext uri="{FF2B5EF4-FFF2-40B4-BE49-F238E27FC236}">
                <a16:creationId xmlns:a16="http://schemas.microsoft.com/office/drawing/2014/main" xmlns="" id="{3C1F0EB8-D260-4FB6-ACF6-6E86B9A02919}"/>
              </a:ext>
              <a:ext uri="{C183D7F6-B498-43B3-948B-1728B52AA6E4}">
                <adec:decorative xmlns:adec="http://schemas.microsoft.com/office/drawing/2017/decorative" xmlns="" val="1"/>
              </a:ext>
            </a:extLst>
          </p:cNvPr>
          <p:cNvSpPr/>
          <p:nvPr/>
        </p:nvSpPr>
        <p:spPr>
          <a:xfrm>
            <a:off x="6834487" y="4223911"/>
            <a:ext cx="5357513" cy="2634089"/>
          </a:xfrm>
          <a:prstGeom prst="rect">
            <a:avLst/>
          </a:prstGeom>
          <a:solidFill>
            <a:srgbClr val="2F33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5" name="Rectángulo 14">
            <a:extLst>
              <a:ext uri="{FF2B5EF4-FFF2-40B4-BE49-F238E27FC236}">
                <a16:creationId xmlns:a16="http://schemas.microsoft.com/office/drawing/2014/main" xmlns="" id="{76D4BFC2-69CA-4ED6-89E7-A9ADB571E7A4}"/>
              </a:ext>
            </a:extLst>
          </p:cNvPr>
          <p:cNvSpPr/>
          <p:nvPr/>
        </p:nvSpPr>
        <p:spPr>
          <a:xfrm>
            <a:off x="7050026" y="4485342"/>
            <a:ext cx="5141974" cy="1738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rtl="0">
              <a:lnSpc>
                <a:spcPct val="80000"/>
              </a:lnSpc>
              <a:defRPr sz="10000">
                <a:solidFill>
                  <a:srgbClr val="3A3B39"/>
                </a:solidFill>
                <a:latin typeface="Bebas"/>
                <a:ea typeface="Bebas"/>
                <a:cs typeface="Bebas"/>
                <a:sym typeface="Bebas"/>
              </a:defRPr>
            </a:pPr>
            <a:r>
              <a:rPr lang="es-ES" sz="3200" b="1" dirty="0" smtClean="0">
                <a:solidFill>
                  <a:schemeClr val="bg1"/>
                </a:solidFill>
                <a:latin typeface="+mj-lt"/>
                <a:cs typeface="Gill Sans" panose="020B0502020104020203" pitchFamily="34" charset="-79"/>
              </a:rPr>
              <a:t>2. SISTEMAS OPERATIVOS PARA DISPOSITIVOS MÓVILES</a:t>
            </a:r>
          </a:p>
          <a:p>
            <a:pPr rtl="0">
              <a:lnSpc>
                <a:spcPct val="80000"/>
              </a:lnSpc>
              <a:defRPr sz="10000">
                <a:solidFill>
                  <a:srgbClr val="3A3B39"/>
                </a:solidFill>
                <a:latin typeface="Bebas"/>
                <a:ea typeface="Bebas"/>
                <a:cs typeface="Bebas"/>
                <a:sym typeface="Bebas"/>
              </a:defRPr>
            </a:pPr>
            <a:endParaRPr lang="es-ES" sz="3200" b="1" dirty="0">
              <a:solidFill>
                <a:schemeClr val="bg1"/>
              </a:solidFill>
              <a:latin typeface="+mj-lt"/>
              <a:cs typeface="Gill Sans" panose="020B0502020104020203" pitchFamily="34" charset="-79"/>
            </a:endParaRPr>
          </a:p>
        </p:txBody>
      </p:sp>
      <p:sp>
        <p:nvSpPr>
          <p:cNvPr id="9" name="Rectángulo: Una sola esquina cortada 8" descr="Cuadro de énfasis de pie de página">
            <a:extLst>
              <a:ext uri="{FF2B5EF4-FFF2-40B4-BE49-F238E27FC236}">
                <a16:creationId xmlns:a16="http://schemas.microsoft.com/office/drawing/2014/main" xmlns="" id="{DF712259-BEF9-4B45-8D68-5F74C49207DE}"/>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solidFill>
                <a:schemeClr val="bg1"/>
              </a:solidFill>
            </a:endParaRPr>
          </a:p>
        </p:txBody>
      </p:sp>
      <p:sp>
        <p:nvSpPr>
          <p:cNvPr id="13" name="CuadroTexto 12"/>
          <p:cNvSpPr txBox="1"/>
          <p:nvPr/>
        </p:nvSpPr>
        <p:spPr>
          <a:xfrm>
            <a:off x="7080292" y="5709175"/>
            <a:ext cx="4865901" cy="646331"/>
          </a:xfrm>
          <a:prstGeom prst="rect">
            <a:avLst/>
          </a:prstGeom>
          <a:noFill/>
        </p:spPr>
        <p:txBody>
          <a:bodyPr wrap="square" rtlCol="0">
            <a:spAutoFit/>
          </a:bodyPr>
          <a:lstStyle/>
          <a:p>
            <a:pPr algn="r"/>
            <a:r>
              <a:rPr lang="es-MX" sz="1200" dirty="0">
                <a:solidFill>
                  <a:srgbClr val="FFC000"/>
                </a:solidFill>
              </a:rPr>
              <a:t>El </a:t>
            </a:r>
            <a:r>
              <a:rPr lang="es-MX" sz="1200" dirty="0" smtClean="0">
                <a:solidFill>
                  <a:srgbClr val="FFC000"/>
                </a:solidFill>
              </a:rPr>
              <a:t>alumno describirá e identificará las características de un sistema operativo para dispositivos móviles, sus versiones y aplicaciones, así como su administración para lograr comunicación entre dispositivos</a:t>
            </a:r>
            <a:endParaRPr lang="es-MX" sz="1200" dirty="0">
              <a:solidFill>
                <a:srgbClr val="FFC000"/>
              </a:solidFill>
            </a:endParaRPr>
          </a:p>
        </p:txBody>
      </p:sp>
    </p:spTree>
    <p:extLst>
      <p:ext uri="{BB962C8B-B14F-4D97-AF65-F5344CB8AC3E}">
        <p14:creationId xmlns:p14="http://schemas.microsoft.com/office/powerpoint/2010/main" val="31617673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sistemas operativos para moviles"/>
          <p:cNvPicPr>
            <a:picLocks noGrp="1" noChangeAspect="1" noChangeArrowheads="1"/>
          </p:cNvPicPr>
          <p:nvPr>
            <p:ph type="pic" sz="quarter" idx="15"/>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t="6852" b="68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ítulo 5"/>
          <p:cNvSpPr>
            <a:spLocks noGrp="1"/>
          </p:cNvSpPr>
          <p:nvPr>
            <p:ph type="title"/>
          </p:nvPr>
        </p:nvSpPr>
        <p:spPr/>
        <p:txBody>
          <a:bodyPr/>
          <a:lstStyle/>
          <a:p>
            <a:r>
              <a:rPr lang="es-MX" dirty="0" smtClean="0"/>
              <a:t>definición</a:t>
            </a:r>
            <a:endParaRPr lang="es-MX" dirty="0"/>
          </a:p>
        </p:txBody>
      </p:sp>
      <p:sp>
        <p:nvSpPr>
          <p:cNvPr id="7" name="Marcador de contenido 6"/>
          <p:cNvSpPr>
            <a:spLocks noGrp="1"/>
          </p:cNvSpPr>
          <p:nvPr>
            <p:ph idx="1"/>
          </p:nvPr>
        </p:nvSpPr>
        <p:spPr/>
        <p:txBody>
          <a:bodyPr/>
          <a:lstStyle/>
          <a:p>
            <a:endParaRPr lang="es-ES" dirty="0" smtClean="0"/>
          </a:p>
          <a:p>
            <a:r>
              <a:rPr lang="es-ES" dirty="0" smtClean="0"/>
              <a:t>Un </a:t>
            </a:r>
            <a:r>
              <a:rPr lang="es-ES" dirty="0"/>
              <a:t>sistema operativo móvil o SO móvil es un conjunto de programas de bajo nivel que permite la abstracción de las peculiaridades del hardware específico del teléfono móvil y provee servicios a las aplicaciones móviles, que se ejecutan sobre él</a:t>
            </a:r>
            <a:r>
              <a:rPr lang="es-ES" dirty="0" smtClean="0"/>
              <a:t>.</a:t>
            </a:r>
          </a:p>
          <a:p>
            <a:pPr marL="0" indent="0">
              <a:buNone/>
            </a:pPr>
            <a:endParaRPr lang="es-ES" dirty="0" smtClean="0"/>
          </a:p>
          <a:p>
            <a:pPr marL="0" indent="0">
              <a:buNone/>
            </a:pPr>
            <a:endParaRPr lang="es-ES" dirty="0"/>
          </a:p>
          <a:p>
            <a:pPr marL="0" indent="0" algn="r">
              <a:buNone/>
            </a:pPr>
            <a:endParaRPr lang="es-MX" sz="1000" dirty="0"/>
          </a:p>
        </p:txBody>
      </p:sp>
      <p:sp>
        <p:nvSpPr>
          <p:cNvPr id="3" name="Marcador de pie de página 2"/>
          <p:cNvSpPr>
            <a:spLocks noGrp="1"/>
          </p:cNvSpPr>
          <p:nvPr>
            <p:ph type="ftr" sz="quarter" idx="16"/>
          </p:nvPr>
        </p:nvSpPr>
        <p:spPr/>
        <p:txBody>
          <a:bodyPr/>
          <a:lstStyle/>
          <a:p>
            <a:pPr rtl="0"/>
            <a:r>
              <a:rPr lang="es-ES" noProof="0" dirty="0" smtClean="0"/>
              <a:t>MASR</a:t>
            </a:r>
            <a:endParaRPr lang="es-ES" noProof="0" dirty="0"/>
          </a:p>
        </p:txBody>
      </p:sp>
      <p:sp>
        <p:nvSpPr>
          <p:cNvPr id="4" name="Marcador de número de diapositiva 3"/>
          <p:cNvSpPr>
            <a:spLocks noGrp="1"/>
          </p:cNvSpPr>
          <p:nvPr>
            <p:ph type="sldNum" sz="quarter" idx="17"/>
          </p:nvPr>
        </p:nvSpPr>
        <p:spPr/>
        <p:txBody>
          <a:bodyPr/>
          <a:lstStyle/>
          <a:p>
            <a:pPr rtl="0"/>
            <a:fld id="{8C2E478F-E849-4A8C-AF1F-CBCC78A7CBFA}" type="slidenum">
              <a:rPr lang="es-ES" noProof="0" smtClean="0"/>
              <a:pPr rtl="0"/>
              <a:t>26</a:t>
            </a:fld>
            <a:endParaRPr lang="es-ES" noProof="0"/>
          </a:p>
        </p:txBody>
      </p:sp>
    </p:spTree>
    <p:extLst>
      <p:ext uri="{BB962C8B-B14F-4D97-AF65-F5344CB8AC3E}">
        <p14:creationId xmlns:p14="http://schemas.microsoft.com/office/powerpoint/2010/main" val="3114321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MX" dirty="0" smtClean="0"/>
              <a:t>MODELO DE CAPAS</a:t>
            </a:r>
            <a:endParaRPr lang="es-MX" dirty="0"/>
          </a:p>
        </p:txBody>
      </p:sp>
      <p:sp>
        <p:nvSpPr>
          <p:cNvPr id="8" name="Marcador de contenido 7"/>
          <p:cNvSpPr>
            <a:spLocks noGrp="1"/>
          </p:cNvSpPr>
          <p:nvPr>
            <p:ph idx="1"/>
          </p:nvPr>
        </p:nvSpPr>
        <p:spPr/>
        <p:txBody>
          <a:bodyPr/>
          <a:lstStyle/>
          <a:p>
            <a:r>
              <a:rPr lang="es-ES" dirty="0"/>
              <a:t>El núcleo o </a:t>
            </a:r>
            <a:r>
              <a:rPr lang="es-ES" dirty="0" err="1"/>
              <a:t>kernel</a:t>
            </a:r>
            <a:r>
              <a:rPr lang="es-ES" dirty="0"/>
              <a:t> proporciona el acceso a los distintos elementos del hardware del dispositivo. Ofrece distintos servicios a las superiores como son los controladores o drivers para el hardware, la gestión de procesos, el sistema de archivos y el acceso y gestión de la memoria.</a:t>
            </a:r>
            <a:endParaRPr lang="es-MX" dirty="0"/>
          </a:p>
        </p:txBody>
      </p:sp>
      <p:sp>
        <p:nvSpPr>
          <p:cNvPr id="9" name="Marcador de texto 8"/>
          <p:cNvSpPr>
            <a:spLocks noGrp="1"/>
          </p:cNvSpPr>
          <p:nvPr>
            <p:ph type="body" idx="13"/>
          </p:nvPr>
        </p:nvSpPr>
        <p:spPr/>
        <p:txBody>
          <a:bodyPr/>
          <a:lstStyle/>
          <a:p>
            <a:r>
              <a:rPr lang="es-MX" dirty="0" smtClean="0">
                <a:solidFill>
                  <a:srgbClr val="05EE55"/>
                </a:solidFill>
              </a:rPr>
              <a:t>KERNEL</a:t>
            </a:r>
            <a:endParaRPr lang="es-MX" dirty="0">
              <a:solidFill>
                <a:srgbClr val="05EE55"/>
              </a:solidFill>
            </a:endParaRPr>
          </a:p>
        </p:txBody>
      </p:sp>
      <p:sp>
        <p:nvSpPr>
          <p:cNvPr id="5" name="Marcador de pie de página 4"/>
          <p:cNvSpPr>
            <a:spLocks noGrp="1"/>
          </p:cNvSpPr>
          <p:nvPr>
            <p:ph type="ftr" sz="quarter" idx="17"/>
          </p:nvPr>
        </p:nvSpPr>
        <p:spPr/>
        <p:txBody>
          <a:bodyPr/>
          <a:lstStyle/>
          <a:p>
            <a:r>
              <a:rPr lang="es-ES" dirty="0"/>
              <a:t>MASR</a:t>
            </a:r>
          </a:p>
        </p:txBody>
      </p:sp>
      <p:sp>
        <p:nvSpPr>
          <p:cNvPr id="6" name="Marcador de número de diapositiva 5"/>
          <p:cNvSpPr>
            <a:spLocks noGrp="1"/>
          </p:cNvSpPr>
          <p:nvPr>
            <p:ph type="sldNum" sz="quarter" idx="18"/>
          </p:nvPr>
        </p:nvSpPr>
        <p:spPr/>
        <p:txBody>
          <a:bodyPr/>
          <a:lstStyle/>
          <a:p>
            <a:pPr rtl="0"/>
            <a:fld id="{8C2E478F-E849-4A8C-AF1F-CBCC78A7CBFA}" type="slidenum">
              <a:rPr lang="es-ES" noProof="0" smtClean="0"/>
              <a:pPr rtl="0"/>
              <a:t>27</a:t>
            </a:fld>
            <a:endParaRPr lang="es-ES" noProof="0"/>
          </a:p>
        </p:txBody>
      </p:sp>
      <p:pic>
        <p:nvPicPr>
          <p:cNvPr id="20488" name="Picture 8" descr="Image result for SOFTWARE"/>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6400800" y="1719548"/>
            <a:ext cx="5219700" cy="341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9571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MX" dirty="0" smtClean="0"/>
              <a:t>MODELO DE CAPAS</a:t>
            </a:r>
            <a:endParaRPr lang="es-MX" dirty="0"/>
          </a:p>
        </p:txBody>
      </p:sp>
      <p:sp>
        <p:nvSpPr>
          <p:cNvPr id="8" name="Marcador de contenido 7"/>
          <p:cNvSpPr>
            <a:spLocks noGrp="1"/>
          </p:cNvSpPr>
          <p:nvPr>
            <p:ph idx="1"/>
          </p:nvPr>
        </p:nvSpPr>
        <p:spPr/>
        <p:txBody>
          <a:bodyPr/>
          <a:lstStyle/>
          <a:p>
            <a:r>
              <a:rPr lang="es-ES" dirty="0"/>
              <a:t>El middleware es el conjunto de módulos que hacen posible la propia existencia de aplicaciones para móviles. Es totalmente transparente para el usuario y ofrece servicios claves como el motor de mensajería y comunicaciones, </a:t>
            </a:r>
            <a:r>
              <a:rPr lang="es-ES" dirty="0" err="1"/>
              <a:t>códecs</a:t>
            </a:r>
            <a:r>
              <a:rPr lang="es-ES" dirty="0"/>
              <a:t> multimedia, intérpretes de páginas web, gestión del dispositivo y seguridad.</a:t>
            </a:r>
            <a:endParaRPr lang="es-MX" dirty="0"/>
          </a:p>
        </p:txBody>
      </p:sp>
      <p:sp>
        <p:nvSpPr>
          <p:cNvPr id="9" name="Marcador de texto 8"/>
          <p:cNvSpPr>
            <a:spLocks noGrp="1"/>
          </p:cNvSpPr>
          <p:nvPr>
            <p:ph type="body" idx="13"/>
          </p:nvPr>
        </p:nvSpPr>
        <p:spPr/>
        <p:txBody>
          <a:bodyPr/>
          <a:lstStyle/>
          <a:p>
            <a:r>
              <a:rPr lang="es-MX" dirty="0" smtClean="0">
                <a:solidFill>
                  <a:srgbClr val="05EE55"/>
                </a:solidFill>
              </a:rPr>
              <a:t>MIDDLEWARE</a:t>
            </a:r>
            <a:endParaRPr lang="es-MX" dirty="0">
              <a:solidFill>
                <a:srgbClr val="05EE55"/>
              </a:solidFill>
            </a:endParaRPr>
          </a:p>
        </p:txBody>
      </p:sp>
      <p:sp>
        <p:nvSpPr>
          <p:cNvPr id="5" name="Marcador de pie de página 4"/>
          <p:cNvSpPr>
            <a:spLocks noGrp="1"/>
          </p:cNvSpPr>
          <p:nvPr>
            <p:ph type="ftr" sz="quarter" idx="17"/>
          </p:nvPr>
        </p:nvSpPr>
        <p:spPr/>
        <p:txBody>
          <a:bodyPr/>
          <a:lstStyle/>
          <a:p>
            <a:r>
              <a:rPr lang="es-ES" dirty="0"/>
              <a:t>MASR</a:t>
            </a:r>
          </a:p>
        </p:txBody>
      </p:sp>
      <p:sp>
        <p:nvSpPr>
          <p:cNvPr id="6" name="Marcador de número de diapositiva 5"/>
          <p:cNvSpPr>
            <a:spLocks noGrp="1"/>
          </p:cNvSpPr>
          <p:nvPr>
            <p:ph type="sldNum" sz="quarter" idx="18"/>
          </p:nvPr>
        </p:nvSpPr>
        <p:spPr/>
        <p:txBody>
          <a:bodyPr/>
          <a:lstStyle/>
          <a:p>
            <a:pPr rtl="0"/>
            <a:fld id="{8C2E478F-E849-4A8C-AF1F-CBCC78A7CBFA}" type="slidenum">
              <a:rPr lang="es-ES" noProof="0" smtClean="0"/>
              <a:pPr rtl="0"/>
              <a:t>28</a:t>
            </a:fld>
            <a:endParaRPr lang="es-ES" noProof="0"/>
          </a:p>
        </p:txBody>
      </p:sp>
      <p:pic>
        <p:nvPicPr>
          <p:cNvPr id="21508" name="Picture 4" descr="Related image"/>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6400800" y="1689796"/>
            <a:ext cx="5219700" cy="347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175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MX" dirty="0" smtClean="0"/>
              <a:t>MODELO DE CAPAS</a:t>
            </a:r>
            <a:endParaRPr lang="es-MX" dirty="0"/>
          </a:p>
        </p:txBody>
      </p:sp>
      <p:sp>
        <p:nvSpPr>
          <p:cNvPr id="8" name="Marcador de contenido 7"/>
          <p:cNvSpPr>
            <a:spLocks noGrp="1"/>
          </p:cNvSpPr>
          <p:nvPr>
            <p:ph idx="1"/>
          </p:nvPr>
        </p:nvSpPr>
        <p:spPr/>
        <p:txBody>
          <a:bodyPr/>
          <a:lstStyle/>
          <a:p>
            <a:r>
              <a:rPr lang="es-ES" dirty="0"/>
              <a:t>El entorno de ejecución de aplicaciones consiste en un gestor de aplicaciones y un conjunto de interfaces programables abiertas y programables por parte de los desarrolladores para la creación de software.</a:t>
            </a:r>
            <a:endParaRPr lang="es-MX" dirty="0"/>
          </a:p>
        </p:txBody>
      </p:sp>
      <p:sp>
        <p:nvSpPr>
          <p:cNvPr id="9" name="Marcador de texto 8"/>
          <p:cNvSpPr>
            <a:spLocks noGrp="1"/>
          </p:cNvSpPr>
          <p:nvPr>
            <p:ph type="body" idx="13"/>
          </p:nvPr>
        </p:nvSpPr>
        <p:spPr/>
        <p:txBody>
          <a:bodyPr/>
          <a:lstStyle/>
          <a:p>
            <a:r>
              <a:rPr lang="es-MX" dirty="0" smtClean="0">
                <a:solidFill>
                  <a:srgbClr val="05EE55"/>
                </a:solidFill>
              </a:rPr>
              <a:t>ENTORNO DE APPS</a:t>
            </a:r>
            <a:endParaRPr lang="es-MX" dirty="0">
              <a:solidFill>
                <a:srgbClr val="05EE55"/>
              </a:solidFill>
            </a:endParaRPr>
          </a:p>
        </p:txBody>
      </p:sp>
      <p:sp>
        <p:nvSpPr>
          <p:cNvPr id="5" name="Marcador de pie de página 4"/>
          <p:cNvSpPr>
            <a:spLocks noGrp="1"/>
          </p:cNvSpPr>
          <p:nvPr>
            <p:ph type="ftr" sz="quarter" idx="17"/>
          </p:nvPr>
        </p:nvSpPr>
        <p:spPr/>
        <p:txBody>
          <a:bodyPr/>
          <a:lstStyle/>
          <a:p>
            <a:r>
              <a:rPr lang="es-ES" dirty="0"/>
              <a:t>MASR</a:t>
            </a:r>
          </a:p>
        </p:txBody>
      </p:sp>
      <p:sp>
        <p:nvSpPr>
          <p:cNvPr id="6" name="Marcador de número de diapositiva 5"/>
          <p:cNvSpPr>
            <a:spLocks noGrp="1"/>
          </p:cNvSpPr>
          <p:nvPr>
            <p:ph type="sldNum" sz="quarter" idx="18"/>
          </p:nvPr>
        </p:nvSpPr>
        <p:spPr/>
        <p:txBody>
          <a:bodyPr/>
          <a:lstStyle/>
          <a:p>
            <a:pPr rtl="0"/>
            <a:fld id="{8C2E478F-E849-4A8C-AF1F-CBCC78A7CBFA}" type="slidenum">
              <a:rPr lang="es-ES" noProof="0" smtClean="0"/>
              <a:pPr rtl="0"/>
              <a:t>29</a:t>
            </a:fld>
            <a:endParaRPr lang="es-ES" noProof="0"/>
          </a:p>
        </p:txBody>
      </p:sp>
      <p:pic>
        <p:nvPicPr>
          <p:cNvPr id="22534" name="Picture 6" descr="Related image"/>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6400800" y="1964116"/>
            <a:ext cx="5219700" cy="292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576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xmlns="" id="{D5445F47-6D74-450C-BC16-998D2021AD78}"/>
              </a:ext>
            </a:extLst>
          </p:cNvPr>
          <p:cNvSpPr>
            <a:spLocks noGrp="1"/>
          </p:cNvSpPr>
          <p:nvPr>
            <p:ph type="title"/>
          </p:nvPr>
        </p:nvSpPr>
        <p:spPr/>
        <p:txBody>
          <a:bodyPr rtlCol="0"/>
          <a:lstStyle/>
          <a:p>
            <a:pPr rtl="0"/>
            <a:r>
              <a:rPr lang="es-ES" dirty="0" smtClean="0"/>
              <a:t>OBJETIVO DE LA ASIGNATURA</a:t>
            </a:r>
            <a:endParaRPr lang="es-ES" dirty="0"/>
          </a:p>
        </p:txBody>
      </p:sp>
      <p:sp>
        <p:nvSpPr>
          <p:cNvPr id="8" name="Marcador de texto 7">
            <a:extLst>
              <a:ext uri="{FF2B5EF4-FFF2-40B4-BE49-F238E27FC236}">
                <a16:creationId xmlns:a16="http://schemas.microsoft.com/office/drawing/2014/main" xmlns="" id="{E79DECD2-B85E-4CB3-BBFB-C64131454B65}"/>
              </a:ext>
            </a:extLst>
          </p:cNvPr>
          <p:cNvSpPr>
            <a:spLocks noGrp="1"/>
          </p:cNvSpPr>
          <p:nvPr>
            <p:ph type="body" sz="half" idx="2"/>
          </p:nvPr>
        </p:nvSpPr>
        <p:spPr/>
        <p:txBody>
          <a:bodyPr rtlCol="0"/>
          <a:lstStyle/>
          <a:p>
            <a:endParaRPr lang="es-MX" dirty="0" smtClean="0"/>
          </a:p>
          <a:p>
            <a:pPr algn="ctr"/>
            <a:r>
              <a:rPr lang="es-MX" dirty="0" smtClean="0"/>
              <a:t>El </a:t>
            </a:r>
            <a:r>
              <a:rPr lang="es-MX" dirty="0"/>
              <a:t>alumno describirá, configurará y administrará Sistemas Operativos para la implementación de servicios de tecnologías de información. </a:t>
            </a:r>
            <a:endParaRPr lang="es-ES" dirty="0"/>
          </a:p>
        </p:txBody>
      </p:sp>
      <p:sp>
        <p:nvSpPr>
          <p:cNvPr id="2" name="Marcador de pie de página 1">
            <a:extLst>
              <a:ext uri="{FF2B5EF4-FFF2-40B4-BE49-F238E27FC236}">
                <a16:creationId xmlns:a16="http://schemas.microsoft.com/office/drawing/2014/main" xmlns="" id="{F17BB2B3-BB1E-4588-97D3-522970C829A4}"/>
              </a:ext>
            </a:extLst>
          </p:cNvPr>
          <p:cNvSpPr>
            <a:spLocks noGrp="1"/>
          </p:cNvSpPr>
          <p:nvPr>
            <p:ph type="ftr" sz="quarter" idx="14"/>
          </p:nvPr>
        </p:nvSpPr>
        <p:spPr/>
        <p:txBody>
          <a:bodyPr rtlCol="0"/>
          <a:lstStyle/>
          <a:p>
            <a:pPr rtl="0"/>
            <a:r>
              <a:rPr lang="es-ES" dirty="0" smtClean="0"/>
              <a:t>MASR</a:t>
            </a:r>
            <a:endParaRPr lang="es-ES" dirty="0"/>
          </a:p>
        </p:txBody>
      </p:sp>
      <p:sp>
        <p:nvSpPr>
          <p:cNvPr id="10" name="Rectángulo: Una sola esquina cortada 9" descr="Cuadro de énfasis de pie de página">
            <a:extLst>
              <a:ext uri="{FF2B5EF4-FFF2-40B4-BE49-F238E27FC236}">
                <a16:creationId xmlns:a16="http://schemas.microsoft.com/office/drawing/2014/main" xmlns="" id="{CDA9F8EC-2836-4D7A-8BB2-6D1C849515C1}"/>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solidFill>
                <a:schemeClr val="bg1"/>
              </a:solidFill>
            </a:endParaRPr>
          </a:p>
        </p:txBody>
      </p:sp>
      <p:sp>
        <p:nvSpPr>
          <p:cNvPr id="3" name="Marcador de número de diapositiva 2">
            <a:extLst>
              <a:ext uri="{FF2B5EF4-FFF2-40B4-BE49-F238E27FC236}">
                <a16:creationId xmlns:a16="http://schemas.microsoft.com/office/drawing/2014/main" xmlns="" id="{C25E833F-FD8B-46E5-BD16-A82D3EDA8554}"/>
              </a:ext>
            </a:extLst>
          </p:cNvPr>
          <p:cNvSpPr>
            <a:spLocks noGrp="1"/>
          </p:cNvSpPr>
          <p:nvPr>
            <p:ph type="sldNum" sz="quarter" idx="15"/>
          </p:nvPr>
        </p:nvSpPr>
        <p:spPr/>
        <p:txBody>
          <a:bodyPr rtlCol="0"/>
          <a:lstStyle/>
          <a:p>
            <a:pPr rtl="0"/>
            <a:fld id="{8C2E478F-E849-4A8C-AF1F-CBCC78A7CBFA}" type="slidenum">
              <a:rPr lang="es-ES" smtClean="0"/>
              <a:pPr rtl="0"/>
              <a:t>3</a:t>
            </a:fld>
            <a:endParaRPr lang="es-ES" dirty="0"/>
          </a:p>
        </p:txBody>
      </p:sp>
      <p:pic>
        <p:nvPicPr>
          <p:cNvPr id="5122" name="Picture 2" descr="Related image"/>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5239" r="252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MX" dirty="0" smtClean="0"/>
              <a:t>MODELO DE CAPAS</a:t>
            </a:r>
            <a:endParaRPr lang="es-MX" dirty="0"/>
          </a:p>
        </p:txBody>
      </p:sp>
      <p:sp>
        <p:nvSpPr>
          <p:cNvPr id="8" name="Marcador de contenido 7"/>
          <p:cNvSpPr>
            <a:spLocks noGrp="1"/>
          </p:cNvSpPr>
          <p:nvPr>
            <p:ph idx="1"/>
          </p:nvPr>
        </p:nvSpPr>
        <p:spPr/>
        <p:txBody>
          <a:bodyPr/>
          <a:lstStyle/>
          <a:p>
            <a:r>
              <a:rPr lang="es-ES" dirty="0"/>
              <a:t>Las interfaces de usuario facilitan la interacción con el usuario y el diseño de la presentación visual de la aplicación. Los servicios que incluye son el de componentes gráficos (botones, pantallas, listas, etc.) y el del marco de interacción</a:t>
            </a:r>
            <a:r>
              <a:rPr lang="es-ES" dirty="0" smtClean="0"/>
              <a:t>.</a:t>
            </a:r>
            <a:endParaRPr lang="es-MX" dirty="0"/>
          </a:p>
        </p:txBody>
      </p:sp>
      <p:sp>
        <p:nvSpPr>
          <p:cNvPr id="9" name="Marcador de texto 8"/>
          <p:cNvSpPr>
            <a:spLocks noGrp="1"/>
          </p:cNvSpPr>
          <p:nvPr>
            <p:ph type="body" idx="13"/>
          </p:nvPr>
        </p:nvSpPr>
        <p:spPr/>
        <p:txBody>
          <a:bodyPr/>
          <a:lstStyle/>
          <a:p>
            <a:r>
              <a:rPr lang="es-MX" dirty="0" smtClean="0">
                <a:solidFill>
                  <a:srgbClr val="05EE55"/>
                </a:solidFill>
              </a:rPr>
              <a:t>INTERFAZ DE USUARIO</a:t>
            </a:r>
            <a:endParaRPr lang="es-MX" dirty="0">
              <a:solidFill>
                <a:srgbClr val="05EE55"/>
              </a:solidFill>
            </a:endParaRPr>
          </a:p>
        </p:txBody>
      </p:sp>
      <p:sp>
        <p:nvSpPr>
          <p:cNvPr id="5" name="Marcador de pie de página 4"/>
          <p:cNvSpPr>
            <a:spLocks noGrp="1"/>
          </p:cNvSpPr>
          <p:nvPr>
            <p:ph type="ftr" sz="quarter" idx="17"/>
          </p:nvPr>
        </p:nvSpPr>
        <p:spPr/>
        <p:txBody>
          <a:bodyPr/>
          <a:lstStyle/>
          <a:p>
            <a:pPr rtl="0"/>
            <a:r>
              <a:rPr lang="es-ES" dirty="0" smtClean="0"/>
              <a:t>MASR</a:t>
            </a:r>
            <a:endParaRPr lang="es-ES" noProof="0" dirty="0"/>
          </a:p>
        </p:txBody>
      </p:sp>
      <p:sp>
        <p:nvSpPr>
          <p:cNvPr id="6" name="Marcador de número de diapositiva 5"/>
          <p:cNvSpPr>
            <a:spLocks noGrp="1"/>
          </p:cNvSpPr>
          <p:nvPr>
            <p:ph type="sldNum" sz="quarter" idx="18"/>
          </p:nvPr>
        </p:nvSpPr>
        <p:spPr/>
        <p:txBody>
          <a:bodyPr/>
          <a:lstStyle/>
          <a:p>
            <a:pPr rtl="0"/>
            <a:fld id="{8C2E478F-E849-4A8C-AF1F-CBCC78A7CBFA}" type="slidenum">
              <a:rPr lang="es-ES" noProof="0" smtClean="0"/>
              <a:pPr rtl="0"/>
              <a:t>30</a:t>
            </a:fld>
            <a:endParaRPr lang="es-ES" noProof="0"/>
          </a:p>
        </p:txBody>
      </p:sp>
      <p:pic>
        <p:nvPicPr>
          <p:cNvPr id="23554" name="Picture 2" descr="Related image"/>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6400800" y="1946605"/>
            <a:ext cx="5219700" cy="296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6940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s-MX" dirty="0" smtClean="0"/>
              <a:t>actividad</a:t>
            </a:r>
            <a:endParaRPr lang="es-MX" dirty="0"/>
          </a:p>
        </p:txBody>
      </p:sp>
      <p:sp>
        <p:nvSpPr>
          <p:cNvPr id="9" name="Marcador de contenido 8"/>
          <p:cNvSpPr>
            <a:spLocks noGrp="1"/>
          </p:cNvSpPr>
          <p:nvPr>
            <p:ph idx="1"/>
          </p:nvPr>
        </p:nvSpPr>
        <p:spPr>
          <a:xfrm>
            <a:off x="7629525" y="2657998"/>
            <a:ext cx="3998785" cy="2314052"/>
          </a:xfrm>
        </p:spPr>
        <p:txBody>
          <a:bodyPr>
            <a:normAutofit lnSpcReduction="10000"/>
          </a:bodyPr>
          <a:lstStyle/>
          <a:p>
            <a:r>
              <a:rPr lang="es-MX" dirty="0" smtClean="0"/>
              <a:t>DESARROLLA UN GRÁFICO DEL MODELO DE CAPAS DE UN SISTEMA OPERATIVO MÓVIL DONDE INDIQUES LA INTERACCIÓN DE CADA UNA DE ELLAS. </a:t>
            </a:r>
          </a:p>
          <a:p>
            <a:r>
              <a:rPr lang="es-MX" dirty="0" smtClean="0">
                <a:solidFill>
                  <a:srgbClr val="05EE55"/>
                </a:solidFill>
              </a:rPr>
              <a:t>RESTRICCIÓN</a:t>
            </a:r>
            <a:r>
              <a:rPr lang="es-MX" dirty="0" smtClean="0"/>
              <a:t>: NO USES UNA REPRESENTACIÓN ANIDADA.</a:t>
            </a:r>
            <a:endParaRPr lang="es-MX" dirty="0"/>
          </a:p>
        </p:txBody>
      </p:sp>
      <p:sp>
        <p:nvSpPr>
          <p:cNvPr id="10" name="Marcador de texto 9"/>
          <p:cNvSpPr>
            <a:spLocks noGrp="1"/>
          </p:cNvSpPr>
          <p:nvPr>
            <p:ph type="body" idx="13"/>
          </p:nvPr>
        </p:nvSpPr>
        <p:spPr>
          <a:xfrm>
            <a:off x="7867650" y="1555002"/>
            <a:ext cx="3745075" cy="407670"/>
          </a:xfrm>
        </p:spPr>
        <p:txBody>
          <a:bodyPr/>
          <a:lstStyle/>
          <a:p>
            <a:r>
              <a:rPr lang="es-MX" dirty="0" smtClean="0">
                <a:solidFill>
                  <a:srgbClr val="C0F400"/>
                </a:solidFill>
              </a:rPr>
              <a:t>ARQUITECTURA SO PARA MÓVILES</a:t>
            </a:r>
            <a:endParaRPr lang="es-MX" dirty="0">
              <a:solidFill>
                <a:srgbClr val="C0F400"/>
              </a:solidFill>
            </a:endParaRPr>
          </a:p>
        </p:txBody>
      </p:sp>
      <p:sp>
        <p:nvSpPr>
          <p:cNvPr id="2" name="Marcador de pie de página 1"/>
          <p:cNvSpPr>
            <a:spLocks noGrp="1"/>
          </p:cNvSpPr>
          <p:nvPr>
            <p:ph type="ftr" sz="quarter" idx="16"/>
          </p:nvPr>
        </p:nvSpPr>
        <p:spPr/>
        <p:txBody>
          <a:bodyPr/>
          <a:lstStyle/>
          <a:p>
            <a:pPr rtl="0"/>
            <a:r>
              <a:rPr lang="es-ES" dirty="0" smtClean="0"/>
              <a:t>MASR</a:t>
            </a:r>
            <a:endParaRPr lang="es-ES" noProof="0" dirty="0"/>
          </a:p>
        </p:txBody>
      </p:sp>
      <p:sp>
        <p:nvSpPr>
          <p:cNvPr id="3" name="Marcador de número de diapositiva 2"/>
          <p:cNvSpPr>
            <a:spLocks noGrp="1"/>
          </p:cNvSpPr>
          <p:nvPr>
            <p:ph type="sldNum" sz="quarter" idx="17"/>
          </p:nvPr>
        </p:nvSpPr>
        <p:spPr/>
        <p:txBody>
          <a:bodyPr/>
          <a:lstStyle/>
          <a:p>
            <a:pPr rtl="0"/>
            <a:fld id="{8C2E478F-E849-4A8C-AF1F-CBCC78A7CBFA}" type="slidenum">
              <a:rPr lang="es-ES" noProof="0" smtClean="0"/>
              <a:pPr rtl="0"/>
              <a:t>31</a:t>
            </a:fld>
            <a:endParaRPr lang="es-ES" noProof="0"/>
          </a:p>
        </p:txBody>
      </p:sp>
      <p:pic>
        <p:nvPicPr>
          <p:cNvPr id="24578" name="Picture 2" descr="Image result for ANDROID SYMBIANT"/>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t="2704" b="2704"/>
          <a:stretch>
            <a:fillRect/>
          </a:stretch>
        </p:blipFill>
        <p:spPr bwMode="auto">
          <a:xfrm>
            <a:off x="468293" y="693157"/>
            <a:ext cx="5608826" cy="53056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866480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Image result for android"/>
          <p:cNvPicPr>
            <a:picLocks noGrp="1" noChangeAspect="1" noChangeArrowheads="1"/>
          </p:cNvPicPr>
          <p:nvPr>
            <p:ph type="pic" sz="quarter" idx="15"/>
          </p:nvPr>
        </p:nvPicPr>
        <p:blipFill rotWithShape="1">
          <a:blip r:embed="rId2">
            <a:extLst>
              <a:ext uri="{28A0092B-C50C-407E-A947-70E740481C1C}">
                <a14:useLocalDpi xmlns:a14="http://schemas.microsoft.com/office/drawing/2010/main" val="0"/>
              </a:ext>
            </a:extLst>
          </a:blip>
          <a:srcRect t="291" r="49278" b="291"/>
          <a:stretch/>
        </p:blipFill>
        <p:spPr bwMode="auto">
          <a:xfrm>
            <a:off x="4506095" y="1331270"/>
            <a:ext cx="4659170" cy="5137033"/>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7"/>
          <p:cNvSpPr>
            <a:spLocks noGrp="1"/>
          </p:cNvSpPr>
          <p:nvPr>
            <p:ph type="title"/>
          </p:nvPr>
        </p:nvSpPr>
        <p:spPr>
          <a:xfrm>
            <a:off x="6005356" y="2838142"/>
            <a:ext cx="4351911" cy="3352800"/>
          </a:xfrm>
        </p:spPr>
        <p:txBody>
          <a:bodyPr/>
          <a:lstStyle/>
          <a:p>
            <a:r>
              <a:rPr lang="es-MX" dirty="0" smtClean="0">
                <a:solidFill>
                  <a:schemeClr val="tx1"/>
                </a:solidFill>
              </a:rPr>
              <a:t>AVD</a:t>
            </a:r>
            <a:endParaRPr lang="es-MX" dirty="0">
              <a:solidFill>
                <a:schemeClr val="tx1"/>
              </a:solidFill>
            </a:endParaRPr>
          </a:p>
        </p:txBody>
      </p:sp>
      <p:sp>
        <p:nvSpPr>
          <p:cNvPr id="9" name="Marcador de texto 8"/>
          <p:cNvSpPr>
            <a:spLocks noGrp="1"/>
          </p:cNvSpPr>
          <p:nvPr>
            <p:ph type="body" idx="13"/>
          </p:nvPr>
        </p:nvSpPr>
        <p:spPr>
          <a:xfrm>
            <a:off x="375035" y="5723110"/>
            <a:ext cx="4351910" cy="296437"/>
          </a:xfrm>
        </p:spPr>
        <p:txBody>
          <a:bodyPr/>
          <a:lstStyle/>
          <a:p>
            <a:r>
              <a:rPr lang="es-MX" dirty="0" smtClean="0"/>
              <a:t>ANDROID </a:t>
            </a:r>
            <a:r>
              <a:rPr lang="es-MX" dirty="0"/>
              <a:t>VIRTUAL</a:t>
            </a:r>
            <a:r>
              <a:rPr lang="es-MX" dirty="0" smtClean="0"/>
              <a:t> DEVICE</a:t>
            </a:r>
            <a:endParaRPr lang="es-MX" dirty="0"/>
          </a:p>
        </p:txBody>
      </p:sp>
      <p:sp>
        <p:nvSpPr>
          <p:cNvPr id="6" name="Marcador de pie de página 5"/>
          <p:cNvSpPr>
            <a:spLocks noGrp="1"/>
          </p:cNvSpPr>
          <p:nvPr>
            <p:ph type="ftr" sz="quarter" idx="16"/>
          </p:nvPr>
        </p:nvSpPr>
        <p:spPr/>
        <p:txBody>
          <a:bodyPr/>
          <a:lstStyle/>
          <a:p>
            <a:pPr rtl="0"/>
            <a:r>
              <a:rPr lang="es-ES" dirty="0" smtClean="0"/>
              <a:t>MASR</a:t>
            </a:r>
            <a:endParaRPr lang="es-ES" noProof="0" dirty="0"/>
          </a:p>
        </p:txBody>
      </p:sp>
      <p:sp>
        <p:nvSpPr>
          <p:cNvPr id="7" name="Marcador de número de diapositiva 6"/>
          <p:cNvSpPr>
            <a:spLocks noGrp="1"/>
          </p:cNvSpPr>
          <p:nvPr>
            <p:ph type="sldNum" sz="quarter" idx="17"/>
          </p:nvPr>
        </p:nvSpPr>
        <p:spPr/>
        <p:txBody>
          <a:bodyPr/>
          <a:lstStyle/>
          <a:p>
            <a:pPr rtl="0"/>
            <a:fld id="{8C2E478F-E849-4A8C-AF1F-CBCC78A7CBFA}" type="slidenum">
              <a:rPr lang="es-ES" noProof="0" smtClean="0"/>
              <a:pPr rtl="0"/>
              <a:t>32</a:t>
            </a:fld>
            <a:endParaRPr lang="es-ES" noProof="0"/>
          </a:p>
        </p:txBody>
      </p:sp>
    </p:spTree>
    <p:extLst>
      <p:ext uri="{BB962C8B-B14F-4D97-AF65-F5344CB8AC3E}">
        <p14:creationId xmlns:p14="http://schemas.microsoft.com/office/powerpoint/2010/main" val="380922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p:cNvSpPr>
            <a:spLocks noGrp="1"/>
          </p:cNvSpPr>
          <p:nvPr>
            <p:ph type="ftr" sz="quarter" idx="14"/>
          </p:nvPr>
        </p:nvSpPr>
        <p:spPr/>
        <p:txBody>
          <a:bodyPr/>
          <a:lstStyle/>
          <a:p>
            <a:pPr rtl="0"/>
            <a:r>
              <a:rPr lang="es-ES" noProof="0" dirty="0" smtClean="0"/>
              <a:t>MASR</a:t>
            </a:r>
            <a:endParaRPr lang="es-ES" noProof="0" dirty="0"/>
          </a:p>
        </p:txBody>
      </p:sp>
      <p:sp>
        <p:nvSpPr>
          <p:cNvPr id="6" name="Marcador de número de diapositiva 5"/>
          <p:cNvSpPr>
            <a:spLocks noGrp="1"/>
          </p:cNvSpPr>
          <p:nvPr>
            <p:ph type="sldNum" sz="quarter" idx="15"/>
          </p:nvPr>
        </p:nvSpPr>
        <p:spPr/>
        <p:txBody>
          <a:bodyPr/>
          <a:lstStyle/>
          <a:p>
            <a:pPr rtl="0"/>
            <a:fld id="{8C2E478F-E849-4A8C-AF1F-CBCC78A7CBFA}" type="slidenum">
              <a:rPr lang="es-ES" noProof="0" smtClean="0"/>
              <a:pPr rtl="0"/>
              <a:t>33</a:t>
            </a:fld>
            <a:endParaRPr lang="es-ES" noProof="0"/>
          </a:p>
        </p:txBody>
      </p:sp>
      <p:sp>
        <p:nvSpPr>
          <p:cNvPr id="12" name="Marcador de texto 11"/>
          <p:cNvSpPr>
            <a:spLocks noGrp="1"/>
          </p:cNvSpPr>
          <p:nvPr>
            <p:ph type="body" sz="half" idx="2"/>
          </p:nvPr>
        </p:nvSpPr>
        <p:spPr/>
        <p:txBody>
          <a:bodyPr>
            <a:normAutofit lnSpcReduction="10000"/>
          </a:bodyPr>
          <a:lstStyle/>
          <a:p>
            <a:r>
              <a:rPr lang="es-ES" dirty="0"/>
              <a:t>Un dispositivo virtual Android (AVD) te </a:t>
            </a:r>
            <a:r>
              <a:rPr lang="es-ES" dirty="0" smtClean="0"/>
              <a:t>permite </a:t>
            </a:r>
            <a:r>
              <a:rPr lang="es-ES" dirty="0"/>
              <a:t>emular en </a:t>
            </a:r>
            <a:r>
              <a:rPr lang="es-ES" dirty="0" smtClean="0"/>
              <a:t>una PC </a:t>
            </a:r>
            <a:r>
              <a:rPr lang="es-ES" dirty="0"/>
              <a:t>diferentes tipos de dispositivos basados en Android. De esta forma </a:t>
            </a:r>
            <a:r>
              <a:rPr lang="es-ES" dirty="0" smtClean="0"/>
              <a:t>puedes </a:t>
            </a:r>
            <a:r>
              <a:rPr lang="es-ES" dirty="0"/>
              <a:t>probar </a:t>
            </a:r>
            <a:r>
              <a:rPr lang="es-ES" dirty="0" smtClean="0"/>
              <a:t> </a:t>
            </a:r>
            <a:r>
              <a:rPr lang="es-ES" dirty="0"/>
              <a:t>aplicaciones en una gran variedad de teléfonos, tabletas, relojes o TV con cualquier versión de Android, tamaño de pantalla o tipo de entrada</a:t>
            </a:r>
            <a:r>
              <a:rPr lang="es-ES" dirty="0" smtClean="0"/>
              <a:t>.</a:t>
            </a:r>
          </a:p>
          <a:p>
            <a:endParaRPr lang="es-ES" sz="800" dirty="0"/>
          </a:p>
          <a:p>
            <a:pPr algn="r"/>
            <a:r>
              <a:rPr lang="es-ES" sz="800" dirty="0"/>
              <a:t>UPV. (s.f.). Máster en Desarrollo de Aplicaciones Android - Creación de dispositivos virtuales (AVD). Recuperado 31 enero, 2020, de http://www.androidcurso.com/index.php/465</a:t>
            </a:r>
          </a:p>
          <a:p>
            <a:pPr algn="r"/>
            <a:endParaRPr lang="es-MX" sz="800" dirty="0"/>
          </a:p>
        </p:txBody>
      </p:sp>
      <p:sp>
        <p:nvSpPr>
          <p:cNvPr id="10" name="Título 9"/>
          <p:cNvSpPr>
            <a:spLocks noGrp="1"/>
          </p:cNvSpPr>
          <p:nvPr>
            <p:ph type="title"/>
          </p:nvPr>
        </p:nvSpPr>
        <p:spPr/>
        <p:txBody>
          <a:bodyPr/>
          <a:lstStyle/>
          <a:p>
            <a:r>
              <a:rPr lang="es-MX" dirty="0" smtClean="0"/>
              <a:t>¿Qué es?</a:t>
            </a:r>
            <a:endParaRPr lang="es-MX" dirty="0"/>
          </a:p>
        </p:txBody>
      </p:sp>
      <p:pic>
        <p:nvPicPr>
          <p:cNvPr id="26630" name="Picture 6" descr="Image result for androi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0631" y="587375"/>
            <a:ext cx="5273675" cy="527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482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Resultado de imagen de VIRTUALIZACION&quot;"/>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8491" b="84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Marcador de pie de página 1">
            <a:extLst>
              <a:ext uri="{FF2B5EF4-FFF2-40B4-BE49-F238E27FC236}">
                <a16:creationId xmlns:a16="http://schemas.microsoft.com/office/drawing/2014/main" xmlns="" id="{3D8BBA11-131E-446B-BC9B-D0A09B1AF059}"/>
              </a:ext>
            </a:extLst>
          </p:cNvPr>
          <p:cNvSpPr>
            <a:spLocks noGrp="1"/>
          </p:cNvSpPr>
          <p:nvPr>
            <p:ph type="ftr" sz="quarter" idx="11"/>
          </p:nvPr>
        </p:nvSpPr>
        <p:spPr/>
        <p:txBody>
          <a:bodyPr rtlCol="0"/>
          <a:lstStyle/>
          <a:p>
            <a:pPr rtl="0"/>
            <a:r>
              <a:rPr lang="es-ES" dirty="0" smtClean="0"/>
              <a:t>MASR</a:t>
            </a:r>
            <a:endParaRPr lang="es-ES" dirty="0"/>
          </a:p>
        </p:txBody>
      </p:sp>
      <p:sp>
        <p:nvSpPr>
          <p:cNvPr id="3" name="Marcador de número de diapositiva 2">
            <a:extLst>
              <a:ext uri="{FF2B5EF4-FFF2-40B4-BE49-F238E27FC236}">
                <a16:creationId xmlns:a16="http://schemas.microsoft.com/office/drawing/2014/main" xmlns="" id="{206B3DE3-5308-4ADE-BC26-29765480D1E1}"/>
              </a:ext>
            </a:extLst>
          </p:cNvPr>
          <p:cNvSpPr>
            <a:spLocks noGrp="1"/>
          </p:cNvSpPr>
          <p:nvPr>
            <p:ph type="sldNum" sz="quarter" idx="12"/>
          </p:nvPr>
        </p:nvSpPr>
        <p:spPr/>
        <p:txBody>
          <a:bodyPr rtlCol="0"/>
          <a:lstStyle/>
          <a:p>
            <a:pPr rtl="0"/>
            <a:fld id="{8C2E478F-E849-4A8C-AF1F-CBCC78A7CBFA}" type="slidenum">
              <a:rPr lang="es-ES" smtClean="0"/>
              <a:pPr rtl="0"/>
              <a:t>34</a:t>
            </a:fld>
            <a:endParaRPr lang="es-ES"/>
          </a:p>
        </p:txBody>
      </p:sp>
      <p:sp>
        <p:nvSpPr>
          <p:cNvPr id="11" name="Rectángulo 10">
            <a:extLst>
              <a:ext uri="{FF2B5EF4-FFF2-40B4-BE49-F238E27FC236}">
                <a16:creationId xmlns:a16="http://schemas.microsoft.com/office/drawing/2014/main" xmlns="" id="{618826A1-4E90-405A-AE28-5500B0A362E3}"/>
              </a:ext>
              <a:ext uri="{C183D7F6-B498-43B3-948B-1728B52AA6E4}">
                <adec:decorative xmlns:adec="http://schemas.microsoft.com/office/drawing/2017/decorative" xmlns="" val="1"/>
              </a:ext>
            </a:extLst>
          </p:cNvPr>
          <p:cNvSpPr/>
          <p:nvPr/>
        </p:nvSpPr>
        <p:spPr>
          <a:xfrm flipH="1">
            <a:off x="6568221" y="4076700"/>
            <a:ext cx="5386926" cy="2131595"/>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4" name="Rectángulo 13">
            <a:extLst>
              <a:ext uri="{FF2B5EF4-FFF2-40B4-BE49-F238E27FC236}">
                <a16:creationId xmlns:a16="http://schemas.microsoft.com/office/drawing/2014/main" xmlns="" id="{3C1F0EB8-D260-4FB6-ACF6-6E86B9A02919}"/>
              </a:ext>
              <a:ext uri="{C183D7F6-B498-43B3-948B-1728B52AA6E4}">
                <adec:decorative xmlns:adec="http://schemas.microsoft.com/office/drawing/2017/decorative" xmlns="" val="1"/>
              </a:ext>
            </a:extLst>
          </p:cNvPr>
          <p:cNvSpPr/>
          <p:nvPr/>
        </p:nvSpPr>
        <p:spPr>
          <a:xfrm>
            <a:off x="6834487" y="4231588"/>
            <a:ext cx="5357513" cy="2634089"/>
          </a:xfrm>
          <a:prstGeom prst="rect">
            <a:avLst/>
          </a:prstGeom>
          <a:solidFill>
            <a:srgbClr val="2F33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5" name="Rectángulo 14">
            <a:extLst>
              <a:ext uri="{FF2B5EF4-FFF2-40B4-BE49-F238E27FC236}">
                <a16:creationId xmlns:a16="http://schemas.microsoft.com/office/drawing/2014/main" xmlns="" id="{76D4BFC2-69CA-4ED6-89E7-A9ADB571E7A4}"/>
              </a:ext>
            </a:extLst>
          </p:cNvPr>
          <p:cNvSpPr/>
          <p:nvPr/>
        </p:nvSpPr>
        <p:spPr>
          <a:xfrm>
            <a:off x="7050026" y="4254378"/>
            <a:ext cx="5141974" cy="1738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rtl="0">
              <a:lnSpc>
                <a:spcPct val="80000"/>
              </a:lnSpc>
              <a:defRPr sz="10000">
                <a:solidFill>
                  <a:srgbClr val="3A3B39"/>
                </a:solidFill>
                <a:latin typeface="Bebas"/>
                <a:ea typeface="Bebas"/>
                <a:cs typeface="Bebas"/>
                <a:sym typeface="Bebas"/>
              </a:defRPr>
            </a:pPr>
            <a:r>
              <a:rPr lang="es-ES" sz="3000" b="1" dirty="0" smtClean="0">
                <a:solidFill>
                  <a:schemeClr val="bg1"/>
                </a:solidFill>
                <a:latin typeface="+mj-lt"/>
                <a:cs typeface="Gill Sans" panose="020B0502020104020203" pitchFamily="34" charset="-79"/>
              </a:rPr>
              <a:t>3. ADMINISTRACIÓN DE SISTEMAS OPERATIVOS DE WINDOWS</a:t>
            </a:r>
            <a:endParaRPr lang="es-ES" sz="3000" b="1" dirty="0">
              <a:solidFill>
                <a:schemeClr val="bg1"/>
              </a:solidFill>
              <a:latin typeface="+mj-lt"/>
              <a:cs typeface="Gill Sans" panose="020B0502020104020203" pitchFamily="34" charset="-79"/>
            </a:endParaRPr>
          </a:p>
        </p:txBody>
      </p:sp>
      <p:sp>
        <p:nvSpPr>
          <p:cNvPr id="9" name="Rectángulo: Una sola esquina cortada 8" descr="Cuadro de énfasis de pie de página">
            <a:extLst>
              <a:ext uri="{FF2B5EF4-FFF2-40B4-BE49-F238E27FC236}">
                <a16:creationId xmlns:a16="http://schemas.microsoft.com/office/drawing/2014/main" xmlns="" id="{DF712259-BEF9-4B45-8D68-5F74C49207DE}"/>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solidFill>
                <a:schemeClr val="bg1"/>
              </a:solidFill>
            </a:endParaRPr>
          </a:p>
        </p:txBody>
      </p:sp>
      <p:sp>
        <p:nvSpPr>
          <p:cNvPr id="13" name="CuadroTexto 12"/>
          <p:cNvSpPr txBox="1"/>
          <p:nvPr/>
        </p:nvSpPr>
        <p:spPr>
          <a:xfrm>
            <a:off x="7089246" y="5638462"/>
            <a:ext cx="4865901" cy="646331"/>
          </a:xfrm>
          <a:prstGeom prst="rect">
            <a:avLst/>
          </a:prstGeom>
          <a:noFill/>
        </p:spPr>
        <p:txBody>
          <a:bodyPr wrap="square" rtlCol="0">
            <a:spAutoFit/>
          </a:bodyPr>
          <a:lstStyle/>
          <a:p>
            <a:pPr algn="r"/>
            <a:r>
              <a:rPr lang="es-MX" sz="1200" dirty="0">
                <a:solidFill>
                  <a:srgbClr val="FFC000"/>
                </a:solidFill>
              </a:rPr>
              <a:t>El alumno </a:t>
            </a:r>
            <a:r>
              <a:rPr lang="es-MX" sz="1200" dirty="0" smtClean="0">
                <a:solidFill>
                  <a:srgbClr val="FFC000"/>
                </a:solidFill>
              </a:rPr>
              <a:t>identificará las características generales sobre la administración de Sistemas Operativos Windows Server para realizar la comunicación Cliente-Servidor</a:t>
            </a:r>
            <a:endParaRPr lang="es-MX" sz="1200" dirty="0">
              <a:solidFill>
                <a:srgbClr val="FFC000"/>
              </a:solidFill>
            </a:endParaRPr>
          </a:p>
        </p:txBody>
      </p:sp>
    </p:spTree>
    <p:extLst>
      <p:ext uri="{BB962C8B-B14F-4D97-AF65-F5344CB8AC3E}">
        <p14:creationId xmlns:p14="http://schemas.microsoft.com/office/powerpoint/2010/main" val="242656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4997" y="629119"/>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s-419" dirty="0">
                <a:gradFill>
                  <a:gsLst>
                    <a:gs pos="1250">
                      <a:srgbClr val="505050"/>
                    </a:gs>
                    <a:gs pos="100000">
                      <a:srgbClr val="505050"/>
                    </a:gs>
                  </a:gsLst>
                  <a:lin ang="5400000" scaled="0"/>
                </a:gradFill>
                <a:latin typeface="Segoe UI Light"/>
              </a:rPr>
              <a:t>El área de IT está tironeada en dos direcciones </a:t>
            </a:r>
          </a:p>
        </p:txBody>
      </p:sp>
      <p:sp>
        <p:nvSpPr>
          <p:cNvPr id="3" name="Text Placeholder 2"/>
          <p:cNvSpPr txBox="1">
            <a:spLocks/>
          </p:cNvSpPr>
          <p:nvPr/>
        </p:nvSpPr>
        <p:spPr>
          <a:xfrm>
            <a:off x="538867" y="1248353"/>
            <a:ext cx="5694050" cy="1161857"/>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sz="3529" kern="1200" spc="0" baseline="0">
                <a:gradFill>
                  <a:gsLst>
                    <a:gs pos="1250">
                      <a:schemeClr val="tx1"/>
                    </a:gs>
                    <a:gs pos="100000">
                      <a:schemeClr val="tx1"/>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2pPr>
            <a:lvl3pPr marL="227209"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51306"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4117">
              <a:spcBef>
                <a:spcPct val="20000"/>
              </a:spcBef>
              <a:buClr>
                <a:srgbClr val="FFFFFF"/>
              </a:buClr>
              <a:defRPr/>
            </a:pPr>
            <a:r>
              <a:rPr lang="es-ES_tradnl" sz="3528">
                <a:gradFill>
                  <a:gsLst>
                    <a:gs pos="0">
                      <a:srgbClr val="0078D7"/>
                    </a:gs>
                    <a:gs pos="100000">
                      <a:srgbClr val="0078D7"/>
                    </a:gs>
                  </a:gsLst>
                  <a:lin ang="5400000" scaled="0"/>
                </a:gradFill>
                <a:latin typeface="Segoe UI Light"/>
              </a:rPr>
              <a:t>Brindar soporte a la agilidad e innovación en el negocio</a:t>
            </a:r>
            <a:endParaRPr lang="es-ES_tradnl" sz="3528" dirty="0">
              <a:gradFill>
                <a:gsLst>
                  <a:gs pos="0">
                    <a:srgbClr val="0078D7"/>
                  </a:gs>
                  <a:gs pos="100000">
                    <a:srgbClr val="0078D7"/>
                  </a:gs>
                </a:gsLst>
                <a:lin ang="5400000" scaled="0"/>
              </a:gradFill>
              <a:latin typeface="Segoe UI Light"/>
            </a:endParaRPr>
          </a:p>
        </p:txBody>
      </p:sp>
      <p:sp>
        <p:nvSpPr>
          <p:cNvPr id="4" name="Text Placeholder 3"/>
          <p:cNvSpPr txBox="1">
            <a:spLocks/>
          </p:cNvSpPr>
          <p:nvPr/>
        </p:nvSpPr>
        <p:spPr>
          <a:xfrm>
            <a:off x="6188937" y="1189177"/>
            <a:ext cx="5378548" cy="1161857"/>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sz="3529" kern="1200" spc="0" baseline="0">
                <a:gradFill>
                  <a:gsLst>
                    <a:gs pos="1250">
                      <a:schemeClr val="tx1"/>
                    </a:gs>
                    <a:gs pos="100000">
                      <a:schemeClr val="tx1"/>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2pPr>
            <a:lvl3pPr marL="227209"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51306"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14117">
              <a:spcBef>
                <a:spcPct val="20000"/>
              </a:spcBef>
              <a:buClr>
                <a:srgbClr val="FFFFFF"/>
              </a:buClr>
              <a:defRPr/>
            </a:pPr>
            <a:r>
              <a:rPr lang="es-419" sz="3528">
                <a:gradFill>
                  <a:gsLst>
                    <a:gs pos="0">
                      <a:srgbClr val="0078D7"/>
                    </a:gs>
                    <a:gs pos="100000">
                      <a:srgbClr val="0078D7"/>
                    </a:gs>
                  </a:gsLst>
                  <a:lin ang="5400000" scaled="0"/>
                </a:gradFill>
                <a:latin typeface="Segoe UI Light"/>
              </a:rPr>
              <a:t>Brindar recursos IT seguros y controlados</a:t>
            </a:r>
            <a:endParaRPr lang="es-419" sz="3528" dirty="0">
              <a:gradFill>
                <a:gsLst>
                  <a:gs pos="0">
                    <a:srgbClr val="0078D7"/>
                  </a:gs>
                  <a:gs pos="100000">
                    <a:srgbClr val="0078D7"/>
                  </a:gs>
                </a:gsLst>
                <a:lin ang="5400000" scaled="0"/>
              </a:gradFill>
              <a:latin typeface="Segoe UI Light"/>
            </a:endParaRPr>
          </a:p>
        </p:txBody>
      </p:sp>
      <p:cxnSp>
        <p:nvCxnSpPr>
          <p:cNvPr id="5" name="Straight Connector 4"/>
          <p:cNvCxnSpPr/>
          <p:nvPr/>
        </p:nvCxnSpPr>
        <p:spPr>
          <a:xfrm>
            <a:off x="6097588" y="1211264"/>
            <a:ext cx="0" cy="5334453"/>
          </a:xfrm>
          <a:prstGeom prst="line">
            <a:avLst/>
          </a:prstGeom>
          <a:noFill/>
          <a:ln w="19050" cap="flat" cmpd="sng" algn="ctr">
            <a:solidFill>
              <a:srgbClr val="0078D7"/>
            </a:solidFill>
            <a:prstDash val="solid"/>
            <a:headEnd type="none"/>
            <a:tailEnd type="none"/>
          </a:ln>
          <a:effectLst/>
        </p:spPr>
      </p:cxnSp>
      <p:pic>
        <p:nvPicPr>
          <p:cNvPr id="7" name="Picture 6"/>
          <p:cNvPicPr>
            <a:picLocks noChangeAspect="1"/>
          </p:cNvPicPr>
          <p:nvPr/>
        </p:nvPicPr>
        <p:blipFill>
          <a:blip r:embed="rId2" cstate="print"/>
          <a:stretch>
            <a:fillRect/>
          </a:stretch>
        </p:blipFill>
        <p:spPr>
          <a:xfrm>
            <a:off x="-349097" y="3040064"/>
            <a:ext cx="5998474" cy="4002447"/>
          </a:xfrm>
          <a:prstGeom prst="rect">
            <a:avLst/>
          </a:prstGeom>
        </p:spPr>
      </p:pic>
      <p:grpSp>
        <p:nvGrpSpPr>
          <p:cNvPr id="8" name="Group 7"/>
          <p:cNvGrpSpPr/>
          <p:nvPr/>
        </p:nvGrpSpPr>
        <p:grpSpPr>
          <a:xfrm>
            <a:off x="7269402" y="3627069"/>
            <a:ext cx="3932237" cy="3660613"/>
            <a:chOff x="7085401" y="3173765"/>
            <a:chExt cx="4516477" cy="4204496"/>
          </a:xfrm>
        </p:grpSpPr>
        <p:sp>
          <p:nvSpPr>
            <p:cNvPr id="9" name="Arc 8"/>
            <p:cNvSpPr/>
            <p:nvPr/>
          </p:nvSpPr>
          <p:spPr>
            <a:xfrm>
              <a:off x="8037138" y="4121476"/>
              <a:ext cx="1480796" cy="3256785"/>
            </a:xfrm>
            <a:prstGeom prst="arc">
              <a:avLst>
                <a:gd name="adj1" fmla="val 16120490"/>
                <a:gd name="adj2" fmla="val 21399147"/>
              </a:avLst>
            </a:prstGeom>
            <a:ln w="19050">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Calibri" panose="020F0502020204030204"/>
              </a:endParaRPr>
            </a:p>
          </p:txBody>
        </p:sp>
        <p:sp>
          <p:nvSpPr>
            <p:cNvPr id="10" name="Arc 9"/>
            <p:cNvSpPr/>
            <p:nvPr/>
          </p:nvSpPr>
          <p:spPr>
            <a:xfrm>
              <a:off x="9737918" y="4121476"/>
              <a:ext cx="1777397" cy="3256785"/>
            </a:xfrm>
            <a:prstGeom prst="arc">
              <a:avLst>
                <a:gd name="adj1" fmla="val 16120490"/>
                <a:gd name="adj2" fmla="val 897562"/>
              </a:avLst>
            </a:prstGeom>
            <a:ln w="19050">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Calibri" panose="020F0502020204030204"/>
              </a:endParaRPr>
            </a:p>
          </p:txBody>
        </p:sp>
        <p:sp>
          <p:nvSpPr>
            <p:cNvPr id="11" name="Arc 10"/>
            <p:cNvSpPr/>
            <p:nvPr/>
          </p:nvSpPr>
          <p:spPr>
            <a:xfrm>
              <a:off x="9282528" y="4121476"/>
              <a:ext cx="1777397" cy="3256785"/>
            </a:xfrm>
            <a:prstGeom prst="arc">
              <a:avLst>
                <a:gd name="adj1" fmla="val 16120490"/>
                <a:gd name="adj2" fmla="val 897562"/>
              </a:avLst>
            </a:prstGeom>
            <a:ln w="19050">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Calibri" panose="020F0502020204030204"/>
              </a:endParaRPr>
            </a:p>
          </p:txBody>
        </p:sp>
        <p:sp>
          <p:nvSpPr>
            <p:cNvPr id="12" name="Arc 11"/>
            <p:cNvSpPr/>
            <p:nvPr/>
          </p:nvSpPr>
          <p:spPr>
            <a:xfrm>
              <a:off x="9230189" y="4121476"/>
              <a:ext cx="1219469" cy="3256785"/>
            </a:xfrm>
            <a:prstGeom prst="arc">
              <a:avLst>
                <a:gd name="adj1" fmla="val 16120490"/>
                <a:gd name="adj2" fmla="val 20006381"/>
              </a:avLst>
            </a:prstGeom>
            <a:ln w="19050">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Calibri" panose="020F0502020204030204"/>
              </a:endParaRPr>
            </a:p>
          </p:txBody>
        </p:sp>
        <p:sp>
          <p:nvSpPr>
            <p:cNvPr id="13" name="Arc 12"/>
            <p:cNvSpPr/>
            <p:nvPr/>
          </p:nvSpPr>
          <p:spPr>
            <a:xfrm flipH="1">
              <a:off x="7533242" y="4121476"/>
              <a:ext cx="2304440" cy="3256785"/>
            </a:xfrm>
            <a:prstGeom prst="arc">
              <a:avLst>
                <a:gd name="adj1" fmla="val 16120490"/>
                <a:gd name="adj2" fmla="val 0"/>
              </a:avLst>
            </a:prstGeom>
            <a:ln w="19050">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Calibri" panose="020F0502020204030204"/>
              </a:endParaRPr>
            </a:p>
          </p:txBody>
        </p:sp>
        <p:sp>
          <p:nvSpPr>
            <p:cNvPr id="14" name="Arc 13"/>
            <p:cNvSpPr/>
            <p:nvPr/>
          </p:nvSpPr>
          <p:spPr>
            <a:xfrm flipH="1">
              <a:off x="8504235" y="4121476"/>
              <a:ext cx="429009" cy="3256785"/>
            </a:xfrm>
            <a:prstGeom prst="arc">
              <a:avLst>
                <a:gd name="adj1" fmla="val 16120490"/>
                <a:gd name="adj2" fmla="val 0"/>
              </a:avLst>
            </a:prstGeom>
            <a:ln w="19050">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Calibri" panose="020F0502020204030204"/>
              </a:endParaRPr>
            </a:p>
          </p:txBody>
        </p:sp>
        <p:pic>
          <p:nvPicPr>
            <p:cNvPr id="15" name="Picture 14"/>
            <p:cNvPicPr>
              <a:picLocks noChangeAspect="1"/>
            </p:cNvPicPr>
            <p:nvPr/>
          </p:nvPicPr>
          <p:blipFill>
            <a:blip r:embed="rId3" cstate="print"/>
            <a:stretch>
              <a:fillRect/>
            </a:stretch>
          </p:blipFill>
          <p:spPr>
            <a:xfrm>
              <a:off x="7831932" y="3173765"/>
              <a:ext cx="3173412" cy="1252532"/>
            </a:xfrm>
            <a:prstGeom prst="rect">
              <a:avLst/>
            </a:prstGeom>
          </p:spPr>
        </p:pic>
        <p:pic>
          <p:nvPicPr>
            <p:cNvPr id="16" name="Picture 15"/>
            <p:cNvPicPr>
              <a:picLocks noChangeAspect="1"/>
            </p:cNvPicPr>
            <p:nvPr/>
          </p:nvPicPr>
          <p:blipFill>
            <a:blip r:embed="rId4" cstate="print"/>
            <a:stretch>
              <a:fillRect/>
            </a:stretch>
          </p:blipFill>
          <p:spPr>
            <a:xfrm>
              <a:off x="10333038" y="3209029"/>
              <a:ext cx="704782" cy="819071"/>
            </a:xfrm>
            <a:prstGeom prst="rect">
              <a:avLst/>
            </a:prstGeom>
          </p:spPr>
        </p:pic>
        <p:pic>
          <p:nvPicPr>
            <p:cNvPr id="17" name="Picture 16"/>
            <p:cNvPicPr>
              <a:picLocks noChangeAspect="1"/>
            </p:cNvPicPr>
            <p:nvPr/>
          </p:nvPicPr>
          <p:blipFill>
            <a:blip r:embed="rId5" cstate="print"/>
            <a:stretch>
              <a:fillRect/>
            </a:stretch>
          </p:blipFill>
          <p:spPr>
            <a:xfrm>
              <a:off x="7085401" y="5737764"/>
              <a:ext cx="908862" cy="515022"/>
            </a:xfrm>
            <a:prstGeom prst="rect">
              <a:avLst/>
            </a:prstGeom>
          </p:spPr>
        </p:pic>
        <p:pic>
          <p:nvPicPr>
            <p:cNvPr id="18" name="Picture 17"/>
            <p:cNvPicPr>
              <a:picLocks noChangeAspect="1"/>
            </p:cNvPicPr>
            <p:nvPr/>
          </p:nvPicPr>
          <p:blipFill>
            <a:blip r:embed="rId6" cstate="print"/>
            <a:stretch>
              <a:fillRect/>
            </a:stretch>
          </p:blipFill>
          <p:spPr>
            <a:xfrm>
              <a:off x="8088871" y="5737764"/>
              <a:ext cx="908862" cy="515022"/>
            </a:xfrm>
            <a:prstGeom prst="rect">
              <a:avLst/>
            </a:prstGeom>
          </p:spPr>
        </p:pic>
        <p:pic>
          <p:nvPicPr>
            <p:cNvPr id="19" name="Picture 18"/>
            <p:cNvPicPr>
              <a:picLocks noChangeAspect="1"/>
            </p:cNvPicPr>
            <p:nvPr/>
          </p:nvPicPr>
          <p:blipFill>
            <a:blip r:embed="rId7" cstate="print"/>
            <a:stretch>
              <a:fillRect/>
            </a:stretch>
          </p:blipFill>
          <p:spPr>
            <a:xfrm>
              <a:off x="9073168" y="5697124"/>
              <a:ext cx="924011" cy="817976"/>
            </a:xfrm>
            <a:prstGeom prst="rect">
              <a:avLst/>
            </a:prstGeom>
          </p:spPr>
        </p:pic>
        <p:pic>
          <p:nvPicPr>
            <p:cNvPr id="20" name="Picture 19"/>
            <p:cNvPicPr>
              <a:picLocks noChangeAspect="1"/>
            </p:cNvPicPr>
            <p:nvPr/>
          </p:nvPicPr>
          <p:blipFill>
            <a:blip r:embed="rId8" cstate="print"/>
            <a:stretch>
              <a:fillRect/>
            </a:stretch>
          </p:blipFill>
          <p:spPr>
            <a:xfrm>
              <a:off x="10780309" y="5821823"/>
              <a:ext cx="515022" cy="408989"/>
            </a:xfrm>
            <a:prstGeom prst="rect">
              <a:avLst/>
            </a:prstGeom>
          </p:spPr>
        </p:pic>
        <p:pic>
          <p:nvPicPr>
            <p:cNvPr id="21" name="Picture 20"/>
            <p:cNvPicPr>
              <a:picLocks noChangeAspect="1"/>
            </p:cNvPicPr>
            <p:nvPr/>
          </p:nvPicPr>
          <p:blipFill>
            <a:blip r:embed="rId9" cstate="print"/>
            <a:stretch>
              <a:fillRect/>
            </a:stretch>
          </p:blipFill>
          <p:spPr>
            <a:xfrm>
              <a:off x="11435252" y="5974765"/>
              <a:ext cx="166626" cy="287807"/>
            </a:xfrm>
            <a:prstGeom prst="rect">
              <a:avLst/>
            </a:prstGeom>
          </p:spPr>
        </p:pic>
        <p:pic>
          <p:nvPicPr>
            <p:cNvPr id="22" name="Picture 21"/>
            <p:cNvPicPr>
              <a:picLocks noChangeAspect="1"/>
            </p:cNvPicPr>
            <p:nvPr/>
          </p:nvPicPr>
          <p:blipFill>
            <a:blip r:embed="rId10" cstate="print"/>
            <a:stretch>
              <a:fillRect/>
            </a:stretch>
          </p:blipFill>
          <p:spPr>
            <a:xfrm>
              <a:off x="10229635" y="5423472"/>
              <a:ext cx="376626" cy="1102585"/>
            </a:xfrm>
            <a:prstGeom prst="rect">
              <a:avLst/>
            </a:prstGeom>
          </p:spPr>
        </p:pic>
      </p:grpSp>
    </p:spTree>
    <p:extLst>
      <p:ext uri="{BB962C8B-B14F-4D97-AF65-F5344CB8AC3E}">
        <p14:creationId xmlns:p14="http://schemas.microsoft.com/office/powerpoint/2010/main" val="421491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35" presetClass="path" presetSubtype="0" accel="50000" decel="50000" fill="hold" grpId="1" nodeType="withEffect">
                                  <p:stCondLst>
                                    <p:cond delay="0"/>
                                  </p:stCondLst>
                                  <p:childTnLst>
                                    <p:animMotion origin="layout" path="M 2.91667E-6 4.07407E-6 L -0.05248 4.07407E-6 " pathEditMode="relative" rAng="0" ptsTypes="AA">
                                      <p:cBhvr>
                                        <p:cTn id="12" dur="1000" fill="hold"/>
                                        <p:tgtEl>
                                          <p:spTgt spid="3">
                                            <p:txEl>
                                              <p:pRg st="0" end="0"/>
                                            </p:txEl>
                                          </p:spTgt>
                                        </p:tgtEl>
                                        <p:attrNameLst>
                                          <p:attrName>ppt_x</p:attrName>
                                          <p:attrName>ppt_y</p:attrName>
                                        </p:attrNameLst>
                                      </p:cBhvr>
                                      <p:rCtr x="-2630" y="0"/>
                                    </p:animMotion>
                                  </p:childTnLst>
                                </p:cTn>
                              </p:par>
                              <p:par>
                                <p:cTn id="13" presetID="10" presetClass="entr" presetSubtype="0" fill="hold" grpId="0" nodeType="withEffect">
                                  <p:stCondLst>
                                    <p:cond delay="50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35" presetClass="path" presetSubtype="0" accel="50000" decel="50000" fill="hold" grpId="1" nodeType="withEffect">
                                  <p:stCondLst>
                                    <p:cond delay="0"/>
                                  </p:stCondLst>
                                  <p:childTnLst>
                                    <p:animMotion origin="layout" path="M -2.29167E-6 4.07407E-6 L 0.04844 4.07407E-6 " pathEditMode="relative" rAng="0" ptsTypes="AA">
                                      <p:cBhvr>
                                        <p:cTn id="17" dur="1000" fill="hold"/>
                                        <p:tgtEl>
                                          <p:spTgt spid="4">
                                            <p:txEl>
                                              <p:pRg st="0" end="0"/>
                                            </p:txEl>
                                          </p:spTgt>
                                        </p:tgtEl>
                                        <p:attrNameLst>
                                          <p:attrName>ppt_x</p:attrName>
                                          <p:attrName>ppt_y</p:attrName>
                                        </p:attrNameLst>
                                      </p:cBhvr>
                                      <p:rCtr x="2422" y="0"/>
                                    </p:animMotion>
                                  </p:childTnLst>
                                </p:cTn>
                              </p:par>
                              <p:par>
                                <p:cTn id="18" presetID="42" presetClass="entr" presetSubtype="0" fill="hold" nodeType="with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anim calcmode="lin" valueType="num">
                                      <p:cBhvr>
                                        <p:cTn id="21" dur="750" fill="hold"/>
                                        <p:tgtEl>
                                          <p:spTgt spid="7"/>
                                        </p:tgtEl>
                                        <p:attrNameLst>
                                          <p:attrName>ppt_x</p:attrName>
                                        </p:attrNameLst>
                                      </p:cBhvr>
                                      <p:tavLst>
                                        <p:tav tm="0">
                                          <p:val>
                                            <p:strVal val="#ppt_x"/>
                                          </p:val>
                                        </p:tav>
                                        <p:tav tm="100000">
                                          <p:val>
                                            <p:strVal val="#ppt_x"/>
                                          </p:val>
                                        </p:tav>
                                      </p:tavLst>
                                    </p:anim>
                                    <p:anim calcmode="lin" valueType="num">
                                      <p:cBhvr>
                                        <p:cTn id="22" dur="75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anim calcmode="lin" valueType="num">
                                      <p:cBhvr>
                                        <p:cTn id="26" dur="750" fill="hold"/>
                                        <p:tgtEl>
                                          <p:spTgt spid="8"/>
                                        </p:tgtEl>
                                        <p:attrNameLst>
                                          <p:attrName>ppt_x</p:attrName>
                                        </p:attrNameLst>
                                      </p:cBhvr>
                                      <p:tavLst>
                                        <p:tav tm="0">
                                          <p:val>
                                            <p:strVal val="#ppt_x"/>
                                          </p:val>
                                        </p:tav>
                                        <p:tav tm="100000">
                                          <p:val>
                                            <p:strVal val="#ppt_x"/>
                                          </p:val>
                                        </p:tav>
                                      </p:tavLst>
                                    </p:anim>
                                    <p:anim calcmode="lin" valueType="num">
                                      <p:cBhvr>
                                        <p:cTn id="27"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build="p"/>
      <p:bldP spid="4" grpI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04248" y="2618031"/>
            <a:ext cx="10706072" cy="784061"/>
          </a:xfrm>
          <a:prstGeom prst="rect">
            <a:avLst/>
          </a:prstGeom>
          <a:noFill/>
        </p:spPr>
        <p:txBody>
          <a:bodyPr wrap="none" lIns="182880" tIns="146304" rIns="182880" bIns="146304" rtlCol="0">
            <a:spAutoFit/>
          </a:bodyPr>
          <a:lstStyle/>
          <a:p>
            <a:pPr defTabSz="914117">
              <a:lnSpc>
                <a:spcPct val="90000"/>
              </a:lnSpc>
              <a:spcBef>
                <a:spcPct val="20000"/>
              </a:spcBef>
              <a:buClr>
                <a:srgbClr val="FFFFFF"/>
              </a:buClr>
              <a:buSzPct val="90000"/>
              <a:defRPr/>
            </a:pPr>
            <a:r>
              <a:rPr lang="es-419" sz="3528" dirty="0">
                <a:gradFill>
                  <a:gsLst>
                    <a:gs pos="0">
                      <a:srgbClr val="0078D7"/>
                    </a:gs>
                    <a:gs pos="100000">
                      <a:srgbClr val="0078D7"/>
                    </a:gs>
                  </a:gsLst>
                  <a:lin ang="5400000" scaled="0"/>
                </a:gradFill>
                <a:latin typeface="Segoe UI Light"/>
              </a:rPr>
              <a:t>Brinda seguridad en capas para amenazas emergentes</a:t>
            </a:r>
          </a:p>
        </p:txBody>
      </p:sp>
      <p:sp>
        <p:nvSpPr>
          <p:cNvPr id="10" name="TextBox 9"/>
          <p:cNvSpPr txBox="1"/>
          <p:nvPr/>
        </p:nvSpPr>
        <p:spPr>
          <a:xfrm>
            <a:off x="1604249" y="3623447"/>
            <a:ext cx="9499845" cy="784061"/>
          </a:xfrm>
          <a:prstGeom prst="rect">
            <a:avLst/>
          </a:prstGeom>
          <a:noFill/>
        </p:spPr>
        <p:txBody>
          <a:bodyPr wrap="none" lIns="182880" tIns="146304" rIns="182880" bIns="146304" rtlCol="0">
            <a:spAutoFit/>
          </a:bodyPr>
          <a:lstStyle/>
          <a:p>
            <a:pPr defTabSz="914117">
              <a:lnSpc>
                <a:spcPct val="90000"/>
              </a:lnSpc>
              <a:spcBef>
                <a:spcPct val="20000"/>
              </a:spcBef>
              <a:buClr>
                <a:srgbClr val="FFFFFF"/>
              </a:buClr>
              <a:buSzPct val="90000"/>
              <a:defRPr/>
            </a:pPr>
            <a:r>
              <a:rPr lang="es-419" sz="3528" dirty="0">
                <a:gradFill>
                  <a:gsLst>
                    <a:gs pos="0">
                      <a:srgbClr val="0078D7"/>
                    </a:gs>
                    <a:gs pos="100000">
                      <a:srgbClr val="0078D7"/>
                    </a:gs>
                  </a:gsLst>
                  <a:lin ang="5400000" scaled="0"/>
                </a:gradFill>
                <a:latin typeface="Segoe UI Light"/>
              </a:rPr>
              <a:t>Arma un centro de datos definido por software</a:t>
            </a:r>
          </a:p>
        </p:txBody>
      </p:sp>
      <p:sp>
        <p:nvSpPr>
          <p:cNvPr id="11" name="TextBox 10"/>
          <p:cNvSpPr txBox="1"/>
          <p:nvPr/>
        </p:nvSpPr>
        <p:spPr>
          <a:xfrm>
            <a:off x="1604248" y="4628864"/>
            <a:ext cx="9186104" cy="1381212"/>
          </a:xfrm>
          <a:prstGeom prst="rect">
            <a:avLst/>
          </a:prstGeom>
          <a:noFill/>
        </p:spPr>
        <p:txBody>
          <a:bodyPr wrap="none" lIns="182880" tIns="146304" rIns="182880" bIns="146304" rtlCol="0">
            <a:spAutoFit/>
          </a:bodyPr>
          <a:lstStyle/>
          <a:p>
            <a:pPr defTabSz="914117">
              <a:lnSpc>
                <a:spcPct val="90000"/>
              </a:lnSpc>
              <a:spcBef>
                <a:spcPct val="20000"/>
              </a:spcBef>
              <a:buClr>
                <a:srgbClr val="FFFFFF"/>
              </a:buClr>
              <a:buSzPct val="90000"/>
              <a:defRPr/>
            </a:pPr>
            <a:r>
              <a:rPr lang="es-419" sz="3528" dirty="0">
                <a:gradFill>
                  <a:gsLst>
                    <a:gs pos="0">
                      <a:srgbClr val="0078D7"/>
                    </a:gs>
                    <a:gs pos="100000">
                      <a:srgbClr val="0078D7"/>
                    </a:gs>
                  </a:gsLst>
                  <a:lin ang="5400000" scaled="0"/>
                </a:gradFill>
                <a:latin typeface="Segoe UI Light"/>
              </a:rPr>
              <a:t>Crea una plataforma de aplicación optimizada</a:t>
            </a:r>
          </a:p>
          <a:p>
            <a:pPr defTabSz="914117">
              <a:lnSpc>
                <a:spcPct val="90000"/>
              </a:lnSpc>
              <a:spcBef>
                <a:spcPct val="20000"/>
              </a:spcBef>
              <a:buClr>
                <a:srgbClr val="FFFFFF"/>
              </a:buClr>
              <a:buSzPct val="90000"/>
              <a:defRPr/>
            </a:pPr>
            <a:r>
              <a:rPr lang="es-419" sz="3528" dirty="0">
                <a:gradFill>
                  <a:gsLst>
                    <a:gs pos="0">
                      <a:srgbClr val="0078D7"/>
                    </a:gs>
                    <a:gs pos="100000">
                      <a:srgbClr val="0078D7"/>
                    </a:gs>
                  </a:gsLst>
                  <a:lin ang="5400000" scaled="0"/>
                </a:gradFill>
                <a:latin typeface="Segoe UI Light"/>
              </a:rPr>
              <a:t>en la nube</a:t>
            </a:r>
          </a:p>
        </p:txBody>
      </p:sp>
      <p:sp>
        <p:nvSpPr>
          <p:cNvPr id="12" name="Title 1"/>
          <p:cNvSpPr txBox="1">
            <a:spLocks/>
          </p:cNvSpPr>
          <p:nvPr/>
        </p:nvSpPr>
        <p:spPr>
          <a:xfrm>
            <a:off x="186420" y="781879"/>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s-419">
                <a:gradFill>
                  <a:gsLst>
                    <a:gs pos="1250">
                      <a:srgbClr val="505050"/>
                    </a:gs>
                    <a:gs pos="100000">
                      <a:srgbClr val="505050"/>
                    </a:gs>
                  </a:gsLst>
                  <a:lin ang="5400000" scaled="0"/>
                </a:gradFill>
                <a:latin typeface="Segoe UI Light"/>
              </a:rPr>
              <a:t>Puntos de diseño de Windows Server</a:t>
            </a:r>
            <a:endParaRPr lang="es-419" dirty="0">
              <a:gradFill>
                <a:gsLst>
                  <a:gs pos="1250">
                    <a:srgbClr val="505050"/>
                  </a:gs>
                  <a:gs pos="100000">
                    <a:srgbClr val="505050"/>
                  </a:gs>
                </a:gsLst>
                <a:lin ang="5400000" scaled="0"/>
              </a:gradFill>
              <a:latin typeface="Segoe UI Light"/>
            </a:endParaRPr>
          </a:p>
        </p:txBody>
      </p:sp>
      <p:sp>
        <p:nvSpPr>
          <p:cNvPr id="13" name="Oval 12"/>
          <p:cNvSpPr/>
          <p:nvPr/>
        </p:nvSpPr>
        <p:spPr bwMode="auto">
          <a:xfrm>
            <a:off x="1140479" y="2788900"/>
            <a:ext cx="470263" cy="478367"/>
          </a:xfrm>
          <a:prstGeom prst="ellipse">
            <a:avLst/>
          </a:prstGeom>
          <a:solidFill>
            <a:srgbClr val="FFFFFF"/>
          </a:solidFill>
          <a:ln w="19050" cap="flat" cmpd="sng" algn="ctr">
            <a:solidFill>
              <a:srgbClr val="0078D7"/>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2400" kern="0" dirty="0">
                <a:gradFill>
                  <a:gsLst>
                    <a:gs pos="0">
                      <a:srgbClr val="0078D7"/>
                    </a:gs>
                    <a:gs pos="100000">
                      <a:srgbClr val="0078D7"/>
                    </a:gs>
                  </a:gsLst>
                  <a:lin ang="5400000" scaled="0"/>
                </a:gradFill>
                <a:latin typeface="Segoe UI"/>
                <a:ea typeface="Segoe UI" pitchFamily="34" charset="0"/>
                <a:cs typeface="Segoe UI" pitchFamily="34" charset="0"/>
              </a:rPr>
              <a:t>1</a:t>
            </a:r>
          </a:p>
        </p:txBody>
      </p:sp>
      <p:sp>
        <p:nvSpPr>
          <p:cNvPr id="14" name="Oval 13"/>
          <p:cNvSpPr/>
          <p:nvPr/>
        </p:nvSpPr>
        <p:spPr bwMode="auto">
          <a:xfrm>
            <a:off x="1124828" y="3753784"/>
            <a:ext cx="478367" cy="478367"/>
          </a:xfrm>
          <a:prstGeom prst="ellipse">
            <a:avLst/>
          </a:prstGeom>
          <a:solidFill>
            <a:srgbClr val="FFFFFF"/>
          </a:solidFill>
          <a:ln w="19050" cap="flat" cmpd="sng" algn="ctr">
            <a:solidFill>
              <a:srgbClr val="0078D7"/>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2400" kern="0" dirty="0">
                <a:gradFill>
                  <a:gsLst>
                    <a:gs pos="0">
                      <a:srgbClr val="0078D7"/>
                    </a:gs>
                    <a:gs pos="100000">
                      <a:srgbClr val="0078D7"/>
                    </a:gs>
                  </a:gsLst>
                  <a:lin ang="5400000" scaled="0"/>
                </a:gradFill>
                <a:latin typeface="Segoe UI"/>
                <a:ea typeface="Segoe UI" pitchFamily="34" charset="0"/>
                <a:cs typeface="Segoe UI" pitchFamily="34" charset="0"/>
              </a:rPr>
              <a:t>2</a:t>
            </a:r>
          </a:p>
        </p:txBody>
      </p:sp>
      <p:sp>
        <p:nvSpPr>
          <p:cNvPr id="15" name="Oval 14"/>
          <p:cNvSpPr/>
          <p:nvPr/>
        </p:nvSpPr>
        <p:spPr bwMode="auto">
          <a:xfrm>
            <a:off x="1165554" y="4747411"/>
            <a:ext cx="478367" cy="478367"/>
          </a:xfrm>
          <a:prstGeom prst="ellipse">
            <a:avLst/>
          </a:prstGeom>
          <a:solidFill>
            <a:srgbClr val="FFFFFF"/>
          </a:solidFill>
          <a:ln w="19050" cap="flat" cmpd="sng" algn="ctr">
            <a:solidFill>
              <a:srgbClr val="0078D7"/>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sz="2400" kern="0" dirty="0">
                <a:gradFill>
                  <a:gsLst>
                    <a:gs pos="0">
                      <a:srgbClr val="0078D7"/>
                    </a:gs>
                    <a:gs pos="100000">
                      <a:srgbClr val="0078D7"/>
                    </a:gs>
                  </a:gsLst>
                  <a:lin ang="5400000" scaled="0"/>
                </a:gradFill>
                <a:latin typeface="Segoe UI"/>
                <a:ea typeface="Segoe UI" pitchFamily="34" charset="0"/>
                <a:cs typeface="Segoe UI" pitchFamily="34" charset="0"/>
              </a:rPr>
              <a:t>3</a:t>
            </a:r>
          </a:p>
        </p:txBody>
      </p:sp>
    </p:spTree>
    <p:extLst>
      <p:ext uri="{BB962C8B-B14F-4D97-AF65-F5344CB8AC3E}">
        <p14:creationId xmlns:p14="http://schemas.microsoft.com/office/powerpoint/2010/main" val="76453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5" presetClass="path" presetSubtype="0" accel="50000" decel="50000" fill="hold" grpId="1" nodeType="withEffect">
                                  <p:stCondLst>
                                    <p:cond delay="0"/>
                                  </p:stCondLst>
                                  <p:childTnLst>
                                    <p:animMotion origin="layout" path="M 3.33333E-6 1.11111E-6 L -0.05248 1.11111E-6 " pathEditMode="relative" rAng="0" ptsTypes="AA">
                                      <p:cBhvr>
                                        <p:cTn id="9" dur="1000" fill="hold"/>
                                        <p:tgtEl>
                                          <p:spTgt spid="13"/>
                                        </p:tgtEl>
                                        <p:attrNameLst>
                                          <p:attrName>ppt_x</p:attrName>
                                          <p:attrName>ppt_y</p:attrName>
                                        </p:attrNameLst>
                                      </p:cBhvr>
                                      <p:rCtr x="-2630" y="0"/>
                                    </p:animMotion>
                                  </p:childTnLst>
                                </p:cTn>
                              </p:par>
                              <p:par>
                                <p:cTn id="10" presetID="1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35" presetClass="path" presetSubtype="0" accel="50000" decel="50000" fill="hold" grpId="1" nodeType="withEffect">
                                  <p:stCondLst>
                                    <p:cond delay="250"/>
                                  </p:stCondLst>
                                  <p:childTnLst>
                                    <p:animMotion origin="layout" path="M 3.33333E-6 3.33333E-6 L -0.05248 3.33333E-6 " pathEditMode="relative" rAng="0" ptsTypes="AA">
                                      <p:cBhvr>
                                        <p:cTn id="18" dur="1000" fill="hold"/>
                                        <p:tgtEl>
                                          <p:spTgt spid="14"/>
                                        </p:tgtEl>
                                        <p:attrNameLst>
                                          <p:attrName>ppt_x</p:attrName>
                                          <p:attrName>ppt_y</p:attrName>
                                        </p:attrNameLst>
                                      </p:cBhvr>
                                      <p:rCtr x="-2630" y="0"/>
                                    </p:animMotion>
                                  </p:childTnLst>
                                </p:cTn>
                              </p:par>
                              <p:par>
                                <p:cTn id="19" presetID="12" presetClass="entr" presetSubtype="4" fill="hold" grpId="0" nodeType="withEffect">
                                  <p:stCondLst>
                                    <p:cond delay="25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35" presetClass="path" presetSubtype="0" accel="50000" decel="50000" fill="hold" grpId="1" nodeType="withEffect">
                                  <p:stCondLst>
                                    <p:cond delay="500"/>
                                  </p:stCondLst>
                                  <p:childTnLst>
                                    <p:animMotion origin="layout" path="M 3.33333E-6 -4.07407E-6 L -0.05248 -4.07407E-6 " pathEditMode="relative" rAng="0" ptsTypes="AA">
                                      <p:cBhvr>
                                        <p:cTn id="27" dur="1000" fill="hold"/>
                                        <p:tgtEl>
                                          <p:spTgt spid="15"/>
                                        </p:tgtEl>
                                        <p:attrNameLst>
                                          <p:attrName>ppt_x</p:attrName>
                                          <p:attrName>ppt_y</p:attrName>
                                        </p:attrNameLst>
                                      </p:cBhvr>
                                      <p:rCtr x="-2630" y="0"/>
                                    </p:animMotion>
                                  </p:childTnLst>
                                </p:cTn>
                              </p:par>
                              <p:par>
                                <p:cTn id="28" presetID="12" presetClass="entr" presetSubtype="4" fill="hold" grpId="0" nodeType="withEffect">
                                  <p:stCondLst>
                                    <p:cond delay="50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p:tgtEl>
                                          <p:spTgt spid="11"/>
                                        </p:tgtEl>
                                        <p:attrNameLst>
                                          <p:attrName>ppt_y</p:attrName>
                                        </p:attrNameLst>
                                      </p:cBhvr>
                                      <p:tavLst>
                                        <p:tav tm="0">
                                          <p:val>
                                            <p:strVal val="#ppt_y+#ppt_h*1.125000"/>
                                          </p:val>
                                        </p:tav>
                                        <p:tav tm="100000">
                                          <p:val>
                                            <p:strVal val="#ppt_y"/>
                                          </p:val>
                                        </p:tav>
                                      </p:tavLst>
                                    </p:anim>
                                    <p:animEffect transition="in" filter="wipe(up)">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P spid="10" grpId="0"/>
      <p:bldP spid="11" grpId="0"/>
      <p:bldP spid="13" grpId="0" animBg="1"/>
      <p:bldP spid="13" grpId="1" animBg="1"/>
      <p:bldP spid="14" grpId="0" animBg="1"/>
      <p:bldP spid="14" grpId="1" animBg="1"/>
      <p:bldP spid="15" grpId="0" animBg="1"/>
      <p:bldP spid="1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284793" y="645032"/>
            <a:ext cx="5820537" cy="2412254"/>
          </a:xfrm>
          <a:custGeom>
            <a:avLst/>
            <a:gdLst>
              <a:gd name="T0" fmla="*/ 349 w 391"/>
              <a:gd name="T1" fmla="*/ 75 h 159"/>
              <a:gd name="T2" fmla="*/ 342 w 391"/>
              <a:gd name="T3" fmla="*/ 76 h 159"/>
              <a:gd name="T4" fmla="*/ 263 w 391"/>
              <a:gd name="T5" fmla="*/ 0 h 159"/>
              <a:gd name="T6" fmla="*/ 187 w 391"/>
              <a:gd name="T7" fmla="*/ 59 h 159"/>
              <a:gd name="T8" fmla="*/ 145 w 391"/>
              <a:gd name="T9" fmla="*/ 42 h 159"/>
              <a:gd name="T10" fmla="*/ 87 w 391"/>
              <a:gd name="T11" fmla="*/ 94 h 159"/>
              <a:gd name="T12" fmla="*/ 59 w 391"/>
              <a:gd name="T13" fmla="*/ 107 h 159"/>
              <a:gd name="T14" fmla="*/ 32 w 391"/>
              <a:gd name="T15" fmla="*/ 94 h 159"/>
              <a:gd name="T16" fmla="*/ 0 w 391"/>
              <a:gd name="T17" fmla="*/ 126 h 159"/>
              <a:gd name="T18" fmla="*/ 32 w 391"/>
              <a:gd name="T19" fmla="*/ 159 h 159"/>
              <a:gd name="T20" fmla="*/ 41 w 391"/>
              <a:gd name="T21" fmla="*/ 159 h 159"/>
              <a:gd name="T22" fmla="*/ 148 w 391"/>
              <a:gd name="T23" fmla="*/ 159 h 159"/>
              <a:gd name="T24" fmla="*/ 208 w 391"/>
              <a:gd name="T25" fmla="*/ 159 h 159"/>
              <a:gd name="T26" fmla="*/ 352 w 391"/>
              <a:gd name="T27" fmla="*/ 159 h 159"/>
              <a:gd name="T28" fmla="*/ 352 w 391"/>
              <a:gd name="T29" fmla="*/ 159 h 159"/>
              <a:gd name="T30" fmla="*/ 391 w 391"/>
              <a:gd name="T31" fmla="*/ 117 h 159"/>
              <a:gd name="T32" fmla="*/ 349 w 391"/>
              <a:gd name="T33" fmla="*/ 7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159">
                <a:moveTo>
                  <a:pt x="349" y="75"/>
                </a:moveTo>
                <a:cubicBezTo>
                  <a:pt x="347" y="75"/>
                  <a:pt x="345" y="75"/>
                  <a:pt x="342" y="76"/>
                </a:cubicBezTo>
                <a:cubicBezTo>
                  <a:pt x="340" y="34"/>
                  <a:pt x="306" y="0"/>
                  <a:pt x="263" y="0"/>
                </a:cubicBezTo>
                <a:cubicBezTo>
                  <a:pt x="227" y="0"/>
                  <a:pt x="196" y="25"/>
                  <a:pt x="187" y="59"/>
                </a:cubicBezTo>
                <a:cubicBezTo>
                  <a:pt x="176" y="48"/>
                  <a:pt x="161" y="42"/>
                  <a:pt x="145" y="42"/>
                </a:cubicBezTo>
                <a:cubicBezTo>
                  <a:pt x="115" y="42"/>
                  <a:pt x="90" y="65"/>
                  <a:pt x="87" y="94"/>
                </a:cubicBezTo>
                <a:cubicBezTo>
                  <a:pt x="76" y="96"/>
                  <a:pt x="66" y="101"/>
                  <a:pt x="59" y="107"/>
                </a:cubicBezTo>
                <a:cubicBezTo>
                  <a:pt x="53" y="99"/>
                  <a:pt x="43" y="94"/>
                  <a:pt x="32" y="94"/>
                </a:cubicBezTo>
                <a:cubicBezTo>
                  <a:pt x="14" y="94"/>
                  <a:pt x="0" y="108"/>
                  <a:pt x="0" y="126"/>
                </a:cubicBezTo>
                <a:cubicBezTo>
                  <a:pt x="0" y="144"/>
                  <a:pt x="14" y="159"/>
                  <a:pt x="32" y="159"/>
                </a:cubicBezTo>
                <a:cubicBezTo>
                  <a:pt x="41" y="159"/>
                  <a:pt x="41" y="159"/>
                  <a:pt x="41" y="159"/>
                </a:cubicBezTo>
                <a:cubicBezTo>
                  <a:pt x="148" y="159"/>
                  <a:pt x="148" y="159"/>
                  <a:pt x="148" y="159"/>
                </a:cubicBezTo>
                <a:cubicBezTo>
                  <a:pt x="208" y="159"/>
                  <a:pt x="208" y="159"/>
                  <a:pt x="208" y="159"/>
                </a:cubicBezTo>
                <a:cubicBezTo>
                  <a:pt x="352" y="159"/>
                  <a:pt x="352" y="159"/>
                  <a:pt x="352" y="159"/>
                </a:cubicBezTo>
                <a:cubicBezTo>
                  <a:pt x="352" y="159"/>
                  <a:pt x="352" y="159"/>
                  <a:pt x="352" y="159"/>
                </a:cubicBezTo>
                <a:cubicBezTo>
                  <a:pt x="374" y="158"/>
                  <a:pt x="391" y="139"/>
                  <a:pt x="391" y="117"/>
                </a:cubicBezTo>
                <a:cubicBezTo>
                  <a:pt x="391" y="94"/>
                  <a:pt x="372" y="75"/>
                  <a:pt x="349" y="75"/>
                </a:cubicBezTo>
                <a:close/>
              </a:path>
            </a:pathLst>
          </a:custGeom>
          <a:solidFill>
            <a:schemeClr val="accent1">
              <a:lumMod val="20000"/>
              <a:lumOff val="80000"/>
            </a:schemeClr>
          </a:solidFill>
          <a:ln>
            <a:noFill/>
          </a:ln>
        </p:spPr>
        <p:txBody>
          <a:bodyPr vert="horz" wrap="square" lIns="89642" tIns="44821" rIns="89642" bIns="44821" numCol="1" anchor="t" anchorCtr="0" compatLnSpc="1">
            <a:prstTxWarp prst="textNoShape">
              <a:avLst/>
            </a:prstTxWarp>
          </a:bodyPr>
          <a:lstStyle/>
          <a:p>
            <a:endParaRPr lang="en-US" sz="1765" dirty="0">
              <a:solidFill>
                <a:srgbClr val="FFFFFF"/>
              </a:solidFill>
              <a:latin typeface="Segoe UI"/>
            </a:endParaRPr>
          </a:p>
        </p:txBody>
      </p:sp>
      <p:sp>
        <p:nvSpPr>
          <p:cNvPr id="3" name="Freeform 9"/>
          <p:cNvSpPr>
            <a:spLocks/>
          </p:cNvSpPr>
          <p:nvPr/>
        </p:nvSpPr>
        <p:spPr bwMode="auto">
          <a:xfrm>
            <a:off x="8203676" y="1272889"/>
            <a:ext cx="1685466" cy="965312"/>
          </a:xfrm>
          <a:custGeom>
            <a:avLst/>
            <a:gdLst>
              <a:gd name="T0" fmla="*/ 187 w 224"/>
              <a:gd name="T1" fmla="*/ 53 h 126"/>
              <a:gd name="T2" fmla="*/ 183 w 224"/>
              <a:gd name="T3" fmla="*/ 53 h 126"/>
              <a:gd name="T4" fmla="*/ 187 w 224"/>
              <a:gd name="T5" fmla="*/ 37 h 126"/>
              <a:gd name="T6" fmla="*/ 150 w 224"/>
              <a:gd name="T7" fmla="*/ 0 h 126"/>
              <a:gd name="T8" fmla="*/ 114 w 224"/>
              <a:gd name="T9" fmla="*/ 32 h 126"/>
              <a:gd name="T10" fmla="*/ 86 w 224"/>
              <a:gd name="T11" fmla="*/ 20 h 126"/>
              <a:gd name="T12" fmla="*/ 49 w 224"/>
              <a:gd name="T13" fmla="*/ 55 h 126"/>
              <a:gd name="T14" fmla="*/ 37 w 224"/>
              <a:gd name="T15" fmla="*/ 53 h 126"/>
              <a:gd name="T16" fmla="*/ 0 w 224"/>
              <a:gd name="T17" fmla="*/ 90 h 126"/>
              <a:gd name="T18" fmla="*/ 37 w 224"/>
              <a:gd name="T19" fmla="*/ 126 h 126"/>
              <a:gd name="T20" fmla="*/ 187 w 224"/>
              <a:gd name="T21" fmla="*/ 126 h 126"/>
              <a:gd name="T22" fmla="*/ 224 w 224"/>
              <a:gd name="T23" fmla="*/ 90 h 126"/>
              <a:gd name="T24" fmla="*/ 187 w 224"/>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6">
                <a:moveTo>
                  <a:pt x="187" y="53"/>
                </a:moveTo>
                <a:cubicBezTo>
                  <a:pt x="186" y="53"/>
                  <a:pt x="184" y="53"/>
                  <a:pt x="183" y="53"/>
                </a:cubicBezTo>
                <a:cubicBezTo>
                  <a:pt x="185" y="48"/>
                  <a:pt x="187" y="42"/>
                  <a:pt x="187" y="37"/>
                </a:cubicBezTo>
                <a:cubicBezTo>
                  <a:pt x="187" y="16"/>
                  <a:pt x="170" y="0"/>
                  <a:pt x="150" y="0"/>
                </a:cubicBezTo>
                <a:cubicBezTo>
                  <a:pt x="131" y="0"/>
                  <a:pt x="116" y="14"/>
                  <a:pt x="114" y="32"/>
                </a:cubicBezTo>
                <a:cubicBezTo>
                  <a:pt x="107" y="25"/>
                  <a:pt x="97" y="20"/>
                  <a:pt x="86" y="20"/>
                </a:cubicBezTo>
                <a:cubicBezTo>
                  <a:pt x="67" y="20"/>
                  <a:pt x="50" y="36"/>
                  <a:pt x="49" y="55"/>
                </a:cubicBezTo>
                <a:cubicBezTo>
                  <a:pt x="45" y="54"/>
                  <a:pt x="41" y="53"/>
                  <a:pt x="37" y="53"/>
                </a:cubicBezTo>
                <a:cubicBezTo>
                  <a:pt x="16" y="53"/>
                  <a:pt x="0" y="69"/>
                  <a:pt x="0" y="90"/>
                </a:cubicBezTo>
                <a:cubicBezTo>
                  <a:pt x="0" y="110"/>
                  <a:pt x="16" y="126"/>
                  <a:pt x="37" y="126"/>
                </a:cubicBezTo>
                <a:cubicBezTo>
                  <a:pt x="187" y="126"/>
                  <a:pt x="187" y="126"/>
                  <a:pt x="187" y="126"/>
                </a:cubicBezTo>
                <a:cubicBezTo>
                  <a:pt x="207" y="126"/>
                  <a:pt x="224" y="110"/>
                  <a:pt x="224" y="90"/>
                </a:cubicBezTo>
                <a:cubicBezTo>
                  <a:pt x="224" y="69"/>
                  <a:pt x="207" y="53"/>
                  <a:pt x="187" y="53"/>
                </a:cubicBezTo>
                <a:close/>
              </a:path>
            </a:pathLst>
          </a:custGeom>
          <a:solidFill>
            <a:schemeClr val="accent1">
              <a:lumMod val="75000"/>
              <a:alpha val="20000"/>
            </a:schemeClr>
          </a:solidFill>
          <a:ln>
            <a:noFill/>
          </a:ln>
        </p:spPr>
        <p:txBody>
          <a:bodyPr vert="horz" wrap="square" lIns="89642" tIns="44821" rIns="89642" bIns="44821" numCol="1" anchor="t" anchorCtr="0" compatLnSpc="1">
            <a:prstTxWarp prst="textNoShape">
              <a:avLst/>
            </a:prstTxWarp>
          </a:bodyPr>
          <a:lstStyle/>
          <a:p>
            <a:endParaRPr lang="es-PE" sz="1765" dirty="0">
              <a:solidFill>
                <a:srgbClr val="FFFFFF"/>
              </a:solidFill>
              <a:latin typeface="Segoe UI"/>
            </a:endParaRPr>
          </a:p>
        </p:txBody>
      </p:sp>
      <p:sp>
        <p:nvSpPr>
          <p:cNvPr id="4" name="Freeform 9"/>
          <p:cNvSpPr>
            <a:spLocks/>
          </p:cNvSpPr>
          <p:nvPr/>
        </p:nvSpPr>
        <p:spPr bwMode="auto">
          <a:xfrm>
            <a:off x="1617540" y="4518561"/>
            <a:ext cx="4345768" cy="2488941"/>
          </a:xfrm>
          <a:custGeom>
            <a:avLst/>
            <a:gdLst>
              <a:gd name="T0" fmla="*/ 187 w 224"/>
              <a:gd name="T1" fmla="*/ 53 h 126"/>
              <a:gd name="T2" fmla="*/ 183 w 224"/>
              <a:gd name="T3" fmla="*/ 53 h 126"/>
              <a:gd name="T4" fmla="*/ 187 w 224"/>
              <a:gd name="T5" fmla="*/ 37 h 126"/>
              <a:gd name="T6" fmla="*/ 150 w 224"/>
              <a:gd name="T7" fmla="*/ 0 h 126"/>
              <a:gd name="T8" fmla="*/ 114 w 224"/>
              <a:gd name="T9" fmla="*/ 32 h 126"/>
              <a:gd name="T10" fmla="*/ 86 w 224"/>
              <a:gd name="T11" fmla="*/ 20 h 126"/>
              <a:gd name="T12" fmla="*/ 49 w 224"/>
              <a:gd name="T13" fmla="*/ 55 h 126"/>
              <a:gd name="T14" fmla="*/ 37 w 224"/>
              <a:gd name="T15" fmla="*/ 53 h 126"/>
              <a:gd name="T16" fmla="*/ 0 w 224"/>
              <a:gd name="T17" fmla="*/ 90 h 126"/>
              <a:gd name="T18" fmla="*/ 37 w 224"/>
              <a:gd name="T19" fmla="*/ 126 h 126"/>
              <a:gd name="T20" fmla="*/ 187 w 224"/>
              <a:gd name="T21" fmla="*/ 126 h 126"/>
              <a:gd name="T22" fmla="*/ 224 w 224"/>
              <a:gd name="T23" fmla="*/ 90 h 126"/>
              <a:gd name="T24" fmla="*/ 187 w 224"/>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6">
                <a:moveTo>
                  <a:pt x="187" y="53"/>
                </a:moveTo>
                <a:cubicBezTo>
                  <a:pt x="186" y="53"/>
                  <a:pt x="184" y="53"/>
                  <a:pt x="183" y="53"/>
                </a:cubicBezTo>
                <a:cubicBezTo>
                  <a:pt x="185" y="48"/>
                  <a:pt x="187" y="42"/>
                  <a:pt x="187" y="37"/>
                </a:cubicBezTo>
                <a:cubicBezTo>
                  <a:pt x="187" y="16"/>
                  <a:pt x="170" y="0"/>
                  <a:pt x="150" y="0"/>
                </a:cubicBezTo>
                <a:cubicBezTo>
                  <a:pt x="131" y="0"/>
                  <a:pt x="116" y="14"/>
                  <a:pt x="114" y="32"/>
                </a:cubicBezTo>
                <a:cubicBezTo>
                  <a:pt x="107" y="25"/>
                  <a:pt x="97" y="20"/>
                  <a:pt x="86" y="20"/>
                </a:cubicBezTo>
                <a:cubicBezTo>
                  <a:pt x="67" y="20"/>
                  <a:pt x="50" y="36"/>
                  <a:pt x="49" y="55"/>
                </a:cubicBezTo>
                <a:cubicBezTo>
                  <a:pt x="45" y="54"/>
                  <a:pt x="41" y="53"/>
                  <a:pt x="37" y="53"/>
                </a:cubicBezTo>
                <a:cubicBezTo>
                  <a:pt x="16" y="53"/>
                  <a:pt x="0" y="69"/>
                  <a:pt x="0" y="90"/>
                </a:cubicBezTo>
                <a:cubicBezTo>
                  <a:pt x="0" y="110"/>
                  <a:pt x="16" y="126"/>
                  <a:pt x="37" y="126"/>
                </a:cubicBezTo>
                <a:cubicBezTo>
                  <a:pt x="187" y="126"/>
                  <a:pt x="187" y="126"/>
                  <a:pt x="187" y="126"/>
                </a:cubicBezTo>
                <a:cubicBezTo>
                  <a:pt x="207" y="126"/>
                  <a:pt x="224" y="110"/>
                  <a:pt x="224" y="90"/>
                </a:cubicBezTo>
                <a:cubicBezTo>
                  <a:pt x="224" y="69"/>
                  <a:pt x="207" y="53"/>
                  <a:pt x="187" y="53"/>
                </a:cubicBezTo>
                <a:close/>
              </a:path>
            </a:pathLst>
          </a:custGeom>
          <a:solidFill>
            <a:schemeClr val="accent1">
              <a:lumMod val="20000"/>
              <a:lumOff val="80000"/>
            </a:schemeClr>
          </a:solidFill>
          <a:ln>
            <a:noFill/>
          </a:ln>
        </p:spPr>
        <p:txBody>
          <a:bodyPr vert="horz" wrap="square" lIns="89642" tIns="44821" rIns="89642" bIns="44821" numCol="1" anchor="t" anchorCtr="0" compatLnSpc="1">
            <a:prstTxWarp prst="textNoShape">
              <a:avLst/>
            </a:prstTxWarp>
          </a:bodyPr>
          <a:lstStyle/>
          <a:p>
            <a:endParaRPr lang="en-US" sz="1765" dirty="0">
              <a:solidFill>
                <a:srgbClr val="FFFFFF"/>
              </a:solidFill>
              <a:latin typeface="Segoe UI"/>
            </a:endParaRPr>
          </a:p>
        </p:txBody>
      </p:sp>
      <p:sp>
        <p:nvSpPr>
          <p:cNvPr id="5" name="Freeform 13"/>
          <p:cNvSpPr>
            <a:spLocks/>
          </p:cNvSpPr>
          <p:nvPr/>
        </p:nvSpPr>
        <p:spPr bwMode="auto">
          <a:xfrm>
            <a:off x="10803395" y="5071057"/>
            <a:ext cx="2316393" cy="1260821"/>
          </a:xfrm>
          <a:custGeom>
            <a:avLst/>
            <a:gdLst>
              <a:gd name="T0" fmla="*/ 210 w 242"/>
              <a:gd name="T1" fmla="*/ 64 h 129"/>
              <a:gd name="T2" fmla="*/ 209 w 242"/>
              <a:gd name="T3" fmla="*/ 64 h 129"/>
              <a:gd name="T4" fmla="*/ 144 w 242"/>
              <a:gd name="T5" fmla="*/ 0 h 129"/>
              <a:gd name="T6" fmla="*/ 80 w 242"/>
              <a:gd name="T7" fmla="*/ 56 h 129"/>
              <a:gd name="T8" fmla="*/ 45 w 242"/>
              <a:gd name="T9" fmla="*/ 39 h 129"/>
              <a:gd name="T10" fmla="*/ 0 w 242"/>
              <a:gd name="T11" fmla="*/ 84 h 129"/>
              <a:gd name="T12" fmla="*/ 45 w 242"/>
              <a:gd name="T13" fmla="*/ 129 h 129"/>
              <a:gd name="T14" fmla="*/ 210 w 242"/>
              <a:gd name="T15" fmla="*/ 129 h 129"/>
              <a:gd name="T16" fmla="*/ 242 w 242"/>
              <a:gd name="T17" fmla="*/ 96 h 129"/>
              <a:gd name="T18" fmla="*/ 210 w 242"/>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29">
                <a:moveTo>
                  <a:pt x="210" y="64"/>
                </a:moveTo>
                <a:cubicBezTo>
                  <a:pt x="210" y="64"/>
                  <a:pt x="209" y="64"/>
                  <a:pt x="209" y="64"/>
                </a:cubicBezTo>
                <a:cubicBezTo>
                  <a:pt x="209" y="28"/>
                  <a:pt x="180" y="0"/>
                  <a:pt x="144" y="0"/>
                </a:cubicBezTo>
                <a:cubicBezTo>
                  <a:pt x="111" y="0"/>
                  <a:pt x="84" y="24"/>
                  <a:pt x="80" y="56"/>
                </a:cubicBezTo>
                <a:cubicBezTo>
                  <a:pt x="72" y="46"/>
                  <a:pt x="59" y="39"/>
                  <a:pt x="45" y="39"/>
                </a:cubicBezTo>
                <a:cubicBezTo>
                  <a:pt x="20" y="39"/>
                  <a:pt x="0" y="59"/>
                  <a:pt x="0" y="84"/>
                </a:cubicBezTo>
                <a:cubicBezTo>
                  <a:pt x="0" y="109"/>
                  <a:pt x="20" y="129"/>
                  <a:pt x="45" y="129"/>
                </a:cubicBezTo>
                <a:cubicBezTo>
                  <a:pt x="210" y="129"/>
                  <a:pt x="210" y="129"/>
                  <a:pt x="210" y="129"/>
                </a:cubicBezTo>
                <a:cubicBezTo>
                  <a:pt x="228" y="129"/>
                  <a:pt x="242" y="114"/>
                  <a:pt x="242" y="96"/>
                </a:cubicBezTo>
                <a:cubicBezTo>
                  <a:pt x="242" y="78"/>
                  <a:pt x="228" y="64"/>
                  <a:pt x="210" y="64"/>
                </a:cubicBezTo>
                <a:close/>
              </a:path>
            </a:pathLst>
          </a:custGeom>
          <a:solidFill>
            <a:srgbClr val="505050">
              <a:alpha val="50000"/>
            </a:srgbClr>
          </a:solidFill>
          <a:ln>
            <a:noFill/>
          </a:ln>
        </p:spPr>
        <p:txBody>
          <a:bodyPr vert="horz" wrap="square" lIns="89642" tIns="44821" rIns="89642" bIns="44821" numCol="1" anchor="t" anchorCtr="0" compatLnSpc="1">
            <a:prstTxWarp prst="textNoShape">
              <a:avLst/>
            </a:prstTxWarp>
          </a:bodyPr>
          <a:lstStyle/>
          <a:p>
            <a:pPr>
              <a:defRPr/>
            </a:pPr>
            <a:endParaRPr lang="en-US" sz="1765" kern="0" dirty="0">
              <a:solidFill>
                <a:srgbClr val="FFFFFF"/>
              </a:solidFill>
              <a:latin typeface="Segoe UI"/>
            </a:endParaRPr>
          </a:p>
        </p:txBody>
      </p:sp>
      <p:sp>
        <p:nvSpPr>
          <p:cNvPr id="6" name="Freeform 5"/>
          <p:cNvSpPr>
            <a:spLocks/>
          </p:cNvSpPr>
          <p:nvPr/>
        </p:nvSpPr>
        <p:spPr bwMode="auto">
          <a:xfrm>
            <a:off x="3629459" y="4363162"/>
            <a:ext cx="8920450" cy="3696978"/>
          </a:xfrm>
          <a:custGeom>
            <a:avLst/>
            <a:gdLst>
              <a:gd name="T0" fmla="*/ 349 w 391"/>
              <a:gd name="T1" fmla="*/ 75 h 159"/>
              <a:gd name="T2" fmla="*/ 342 w 391"/>
              <a:gd name="T3" fmla="*/ 76 h 159"/>
              <a:gd name="T4" fmla="*/ 263 w 391"/>
              <a:gd name="T5" fmla="*/ 0 h 159"/>
              <a:gd name="T6" fmla="*/ 187 w 391"/>
              <a:gd name="T7" fmla="*/ 59 h 159"/>
              <a:gd name="T8" fmla="*/ 145 w 391"/>
              <a:gd name="T9" fmla="*/ 42 h 159"/>
              <a:gd name="T10" fmla="*/ 87 w 391"/>
              <a:gd name="T11" fmla="*/ 94 h 159"/>
              <a:gd name="T12" fmla="*/ 59 w 391"/>
              <a:gd name="T13" fmla="*/ 107 h 159"/>
              <a:gd name="T14" fmla="*/ 32 w 391"/>
              <a:gd name="T15" fmla="*/ 94 h 159"/>
              <a:gd name="T16" fmla="*/ 0 w 391"/>
              <a:gd name="T17" fmla="*/ 126 h 159"/>
              <a:gd name="T18" fmla="*/ 32 w 391"/>
              <a:gd name="T19" fmla="*/ 159 h 159"/>
              <a:gd name="T20" fmla="*/ 41 w 391"/>
              <a:gd name="T21" fmla="*/ 159 h 159"/>
              <a:gd name="T22" fmla="*/ 148 w 391"/>
              <a:gd name="T23" fmla="*/ 159 h 159"/>
              <a:gd name="T24" fmla="*/ 208 w 391"/>
              <a:gd name="T25" fmla="*/ 159 h 159"/>
              <a:gd name="T26" fmla="*/ 352 w 391"/>
              <a:gd name="T27" fmla="*/ 159 h 159"/>
              <a:gd name="T28" fmla="*/ 352 w 391"/>
              <a:gd name="T29" fmla="*/ 159 h 159"/>
              <a:gd name="T30" fmla="*/ 391 w 391"/>
              <a:gd name="T31" fmla="*/ 117 h 159"/>
              <a:gd name="T32" fmla="*/ 349 w 391"/>
              <a:gd name="T33" fmla="*/ 7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159">
                <a:moveTo>
                  <a:pt x="349" y="75"/>
                </a:moveTo>
                <a:cubicBezTo>
                  <a:pt x="347" y="75"/>
                  <a:pt x="345" y="75"/>
                  <a:pt x="342" y="76"/>
                </a:cubicBezTo>
                <a:cubicBezTo>
                  <a:pt x="340" y="34"/>
                  <a:pt x="306" y="0"/>
                  <a:pt x="263" y="0"/>
                </a:cubicBezTo>
                <a:cubicBezTo>
                  <a:pt x="227" y="0"/>
                  <a:pt x="196" y="25"/>
                  <a:pt x="187" y="59"/>
                </a:cubicBezTo>
                <a:cubicBezTo>
                  <a:pt x="176" y="48"/>
                  <a:pt x="161" y="42"/>
                  <a:pt x="145" y="42"/>
                </a:cubicBezTo>
                <a:cubicBezTo>
                  <a:pt x="115" y="42"/>
                  <a:pt x="90" y="65"/>
                  <a:pt x="87" y="94"/>
                </a:cubicBezTo>
                <a:cubicBezTo>
                  <a:pt x="76" y="96"/>
                  <a:pt x="66" y="101"/>
                  <a:pt x="59" y="107"/>
                </a:cubicBezTo>
                <a:cubicBezTo>
                  <a:pt x="53" y="99"/>
                  <a:pt x="43" y="94"/>
                  <a:pt x="32" y="94"/>
                </a:cubicBezTo>
                <a:cubicBezTo>
                  <a:pt x="14" y="94"/>
                  <a:pt x="0" y="108"/>
                  <a:pt x="0" y="126"/>
                </a:cubicBezTo>
                <a:cubicBezTo>
                  <a:pt x="0" y="144"/>
                  <a:pt x="14" y="159"/>
                  <a:pt x="32" y="159"/>
                </a:cubicBezTo>
                <a:cubicBezTo>
                  <a:pt x="41" y="159"/>
                  <a:pt x="41" y="159"/>
                  <a:pt x="41" y="159"/>
                </a:cubicBezTo>
                <a:cubicBezTo>
                  <a:pt x="148" y="159"/>
                  <a:pt x="148" y="159"/>
                  <a:pt x="148" y="159"/>
                </a:cubicBezTo>
                <a:cubicBezTo>
                  <a:pt x="208" y="159"/>
                  <a:pt x="208" y="159"/>
                  <a:pt x="208" y="159"/>
                </a:cubicBezTo>
                <a:cubicBezTo>
                  <a:pt x="352" y="159"/>
                  <a:pt x="352" y="159"/>
                  <a:pt x="352" y="159"/>
                </a:cubicBezTo>
                <a:cubicBezTo>
                  <a:pt x="352" y="159"/>
                  <a:pt x="352" y="159"/>
                  <a:pt x="352" y="159"/>
                </a:cubicBezTo>
                <a:cubicBezTo>
                  <a:pt x="374" y="158"/>
                  <a:pt x="391" y="139"/>
                  <a:pt x="391" y="117"/>
                </a:cubicBezTo>
                <a:cubicBezTo>
                  <a:pt x="391" y="94"/>
                  <a:pt x="372" y="75"/>
                  <a:pt x="349" y="75"/>
                </a:cubicBezTo>
                <a:close/>
              </a:path>
            </a:pathLst>
          </a:custGeom>
          <a:solidFill>
            <a:schemeClr val="accent1">
              <a:lumMod val="20000"/>
              <a:lumOff val="80000"/>
            </a:schemeClr>
          </a:solidFill>
          <a:ln>
            <a:noFill/>
          </a:ln>
        </p:spPr>
        <p:txBody>
          <a:bodyPr vert="horz" wrap="square" lIns="89642" tIns="44821" rIns="89642" bIns="44821" numCol="1" anchor="t" anchorCtr="0" compatLnSpc="1">
            <a:prstTxWarp prst="textNoShape">
              <a:avLst/>
            </a:prstTxWarp>
          </a:bodyPr>
          <a:lstStyle/>
          <a:p>
            <a:endParaRPr lang="en-US" sz="1765" dirty="0">
              <a:solidFill>
                <a:srgbClr val="FFFFFF"/>
              </a:solidFill>
              <a:latin typeface="Segoe UI"/>
            </a:endParaRPr>
          </a:p>
        </p:txBody>
      </p:sp>
      <p:sp>
        <p:nvSpPr>
          <p:cNvPr id="7" name="Title 1"/>
          <p:cNvSpPr txBox="1">
            <a:spLocks/>
          </p:cNvSpPr>
          <p:nvPr/>
        </p:nvSpPr>
        <p:spPr>
          <a:xfrm>
            <a:off x="270828" y="711544"/>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defTabSz="932742">
              <a:defRPr/>
            </a:pPr>
            <a:r>
              <a:rPr lang="es-PE" sz="4710" spc="-102" dirty="0">
                <a:gradFill>
                  <a:gsLst>
                    <a:gs pos="1250">
                      <a:srgbClr val="505050"/>
                    </a:gs>
                    <a:gs pos="100000">
                      <a:srgbClr val="505050"/>
                    </a:gs>
                  </a:gsLst>
                  <a:lin ang="5400000" scaled="0"/>
                </a:gradFill>
                <a:latin typeface="Segoe UI Light"/>
              </a:rPr>
              <a:t>10 razones </a:t>
            </a:r>
            <a:r>
              <a:rPr lang="es-PE" sz="4710" spc="-102" dirty="0" smtClean="0">
                <a:gradFill>
                  <a:gsLst>
                    <a:gs pos="1250">
                      <a:srgbClr val="505050"/>
                    </a:gs>
                    <a:gs pos="100000">
                      <a:srgbClr val="505050"/>
                    </a:gs>
                  </a:gsLst>
                  <a:lin ang="5400000" scaled="0"/>
                </a:gradFill>
                <a:latin typeface="Segoe UI Light"/>
              </a:rPr>
              <a:t>aspectos de </a:t>
            </a:r>
            <a:r>
              <a:rPr lang="es-PE" sz="4710" spc="-102" dirty="0">
                <a:gradFill>
                  <a:gsLst>
                    <a:gs pos="1250">
                      <a:srgbClr val="505050"/>
                    </a:gs>
                    <a:gs pos="100000">
                      <a:srgbClr val="505050"/>
                    </a:gs>
                  </a:gsLst>
                  <a:lin ang="5400000" scaled="0"/>
                </a:gradFill>
                <a:latin typeface="Segoe UI Light"/>
              </a:rPr>
              <a:t>Windows </a:t>
            </a:r>
            <a:r>
              <a:rPr lang="es-PE" sz="4710" spc="-102" dirty="0" smtClean="0">
                <a:gradFill>
                  <a:gsLst>
                    <a:gs pos="1250">
                      <a:srgbClr val="505050"/>
                    </a:gs>
                    <a:gs pos="100000">
                      <a:srgbClr val="505050"/>
                    </a:gs>
                  </a:gsLst>
                  <a:lin ang="5400000" scaled="0"/>
                </a:gradFill>
                <a:latin typeface="Segoe UI Light"/>
              </a:rPr>
              <a:t>Server</a:t>
            </a:r>
            <a:endParaRPr lang="es-PE" sz="4710" spc="-102" dirty="0">
              <a:gradFill>
                <a:gsLst>
                  <a:gs pos="1250">
                    <a:srgbClr val="505050"/>
                  </a:gs>
                  <a:gs pos="100000">
                    <a:srgbClr val="505050"/>
                  </a:gs>
                </a:gsLst>
                <a:lin ang="5400000" scaled="0"/>
              </a:gradFill>
              <a:latin typeface="Segoe UI Light"/>
            </a:endParaRPr>
          </a:p>
        </p:txBody>
      </p:sp>
      <p:sp>
        <p:nvSpPr>
          <p:cNvPr id="8" name="Rectangle 7"/>
          <p:cNvSpPr/>
          <p:nvPr/>
        </p:nvSpPr>
        <p:spPr>
          <a:xfrm>
            <a:off x="4307643" y="1851014"/>
            <a:ext cx="4738766" cy="369332"/>
          </a:xfrm>
          <a:prstGeom prst="rect">
            <a:avLst/>
          </a:prstGeom>
        </p:spPr>
        <p:txBody>
          <a:bodyPr wrap="square">
            <a:spAutoFit/>
          </a:bodyPr>
          <a:lstStyle/>
          <a:p>
            <a:pPr>
              <a:lnSpc>
                <a:spcPct val="90000"/>
              </a:lnSpc>
              <a:spcBef>
                <a:spcPts val="1200"/>
              </a:spcBef>
              <a:buClr>
                <a:srgbClr val="FFFFFF"/>
              </a:buClr>
              <a:defRPr/>
            </a:pPr>
            <a:r>
              <a:rPr lang="es-PE" sz="2000" b="1" dirty="0">
                <a:gradFill>
                  <a:gsLst>
                    <a:gs pos="1250">
                      <a:srgbClr val="0078D7"/>
                    </a:gs>
                    <a:gs pos="100000">
                      <a:srgbClr val="0078D7"/>
                    </a:gs>
                  </a:gsLst>
                  <a:lin ang="5400000" scaled="0"/>
                </a:gradFill>
                <a:latin typeface="Segoe UI"/>
              </a:rPr>
              <a:t>1. </a:t>
            </a:r>
            <a:r>
              <a:rPr lang="es-PE" sz="2000" dirty="0">
                <a:gradFill>
                  <a:gsLst>
                    <a:gs pos="1250">
                      <a:srgbClr val="0078D7"/>
                    </a:gs>
                    <a:gs pos="100000">
                      <a:srgbClr val="0078D7"/>
                    </a:gs>
                  </a:gsLst>
                  <a:lin ang="5400000" scaled="0"/>
                </a:gradFill>
                <a:latin typeface="Segoe UI"/>
              </a:rPr>
              <a:t>Directorio</a:t>
            </a:r>
            <a:r>
              <a:rPr lang="es-PE" sz="2000" b="1" dirty="0">
                <a:gradFill>
                  <a:gsLst>
                    <a:gs pos="1250">
                      <a:srgbClr val="0078D7"/>
                    </a:gs>
                    <a:gs pos="100000">
                      <a:srgbClr val="0078D7"/>
                    </a:gs>
                  </a:gsLst>
                  <a:lin ang="5400000" scaled="0"/>
                </a:gradFill>
                <a:latin typeface="Segoe UI"/>
              </a:rPr>
              <a:t> </a:t>
            </a:r>
            <a:r>
              <a:rPr lang="es-PE" dirty="0">
                <a:gradFill>
                  <a:gsLst>
                    <a:gs pos="1250">
                      <a:srgbClr val="0078D7"/>
                    </a:gs>
                    <a:gs pos="100000">
                      <a:srgbClr val="0078D7"/>
                    </a:gs>
                  </a:gsLst>
                  <a:lin ang="5400000" scaled="0"/>
                </a:gradFill>
                <a:latin typeface="Segoe UI"/>
              </a:rPr>
              <a:t>Activo</a:t>
            </a:r>
          </a:p>
        </p:txBody>
      </p:sp>
      <p:sp>
        <p:nvSpPr>
          <p:cNvPr id="9" name="Rectangle 8"/>
          <p:cNvSpPr/>
          <p:nvPr/>
        </p:nvSpPr>
        <p:spPr>
          <a:xfrm>
            <a:off x="4307643" y="2295174"/>
            <a:ext cx="4738766" cy="369332"/>
          </a:xfrm>
          <a:prstGeom prst="rect">
            <a:avLst/>
          </a:prstGeom>
        </p:spPr>
        <p:txBody>
          <a:bodyPr wrap="square">
            <a:spAutoFit/>
          </a:bodyPr>
          <a:lstStyle/>
          <a:p>
            <a:pPr>
              <a:lnSpc>
                <a:spcPct val="90000"/>
              </a:lnSpc>
              <a:spcBef>
                <a:spcPts val="1200"/>
              </a:spcBef>
              <a:buClr>
                <a:srgbClr val="FFFFFF"/>
              </a:buClr>
              <a:defRPr/>
            </a:pPr>
            <a:r>
              <a:rPr lang="es-PE" sz="2000" b="1" dirty="0">
                <a:gradFill>
                  <a:gsLst>
                    <a:gs pos="1250">
                      <a:srgbClr val="0078D7"/>
                    </a:gs>
                    <a:gs pos="100000">
                      <a:srgbClr val="0078D7"/>
                    </a:gs>
                  </a:gsLst>
                  <a:lin ang="5400000" scaled="0"/>
                </a:gradFill>
                <a:latin typeface="Segoe UI"/>
              </a:rPr>
              <a:t>2. </a:t>
            </a:r>
            <a:r>
              <a:rPr lang="es-PE" dirty="0">
                <a:gradFill>
                  <a:gsLst>
                    <a:gs pos="1250">
                      <a:srgbClr val="0078D7"/>
                    </a:gs>
                    <a:gs pos="100000">
                      <a:srgbClr val="0078D7"/>
                    </a:gs>
                  </a:gsLst>
                  <a:lin ang="5400000" scaled="0"/>
                </a:gradFill>
                <a:latin typeface="Segoe UI"/>
              </a:rPr>
              <a:t>Seguridad</a:t>
            </a:r>
          </a:p>
        </p:txBody>
      </p:sp>
      <p:sp>
        <p:nvSpPr>
          <p:cNvPr id="10" name="Rectangle 9"/>
          <p:cNvSpPr/>
          <p:nvPr/>
        </p:nvSpPr>
        <p:spPr>
          <a:xfrm>
            <a:off x="4307643" y="2739334"/>
            <a:ext cx="4738766" cy="369332"/>
          </a:xfrm>
          <a:prstGeom prst="rect">
            <a:avLst/>
          </a:prstGeom>
        </p:spPr>
        <p:txBody>
          <a:bodyPr wrap="square">
            <a:spAutoFit/>
          </a:bodyPr>
          <a:lstStyle/>
          <a:p>
            <a:pPr>
              <a:lnSpc>
                <a:spcPct val="90000"/>
              </a:lnSpc>
              <a:spcBef>
                <a:spcPts val="1200"/>
              </a:spcBef>
              <a:buClr>
                <a:srgbClr val="FFFFFF"/>
              </a:buClr>
              <a:defRPr/>
            </a:pPr>
            <a:r>
              <a:rPr lang="es-PE" sz="2000" b="1" dirty="0">
                <a:gradFill>
                  <a:gsLst>
                    <a:gs pos="1250">
                      <a:srgbClr val="0078D7"/>
                    </a:gs>
                    <a:gs pos="100000">
                      <a:srgbClr val="0078D7"/>
                    </a:gs>
                  </a:gsLst>
                  <a:lin ang="5400000" scaled="0"/>
                </a:gradFill>
                <a:latin typeface="Segoe UI"/>
              </a:rPr>
              <a:t>3. </a:t>
            </a:r>
            <a:r>
              <a:rPr lang="es-PE" dirty="0">
                <a:gradFill>
                  <a:gsLst>
                    <a:gs pos="1250">
                      <a:srgbClr val="0078D7"/>
                    </a:gs>
                    <a:gs pos="100000">
                      <a:srgbClr val="0078D7"/>
                    </a:gs>
                  </a:gsLst>
                  <a:lin ang="5400000" scaled="0"/>
                </a:gradFill>
                <a:latin typeface="Segoe UI"/>
              </a:rPr>
              <a:t>Cómputo</a:t>
            </a:r>
          </a:p>
        </p:txBody>
      </p:sp>
      <p:sp>
        <p:nvSpPr>
          <p:cNvPr id="11" name="Rectangle 10"/>
          <p:cNvSpPr/>
          <p:nvPr/>
        </p:nvSpPr>
        <p:spPr>
          <a:xfrm>
            <a:off x="4307643" y="3183494"/>
            <a:ext cx="4738766" cy="369332"/>
          </a:xfrm>
          <a:prstGeom prst="rect">
            <a:avLst/>
          </a:prstGeom>
        </p:spPr>
        <p:txBody>
          <a:bodyPr wrap="square">
            <a:spAutoFit/>
          </a:bodyPr>
          <a:lstStyle/>
          <a:p>
            <a:pPr>
              <a:lnSpc>
                <a:spcPct val="90000"/>
              </a:lnSpc>
              <a:spcBef>
                <a:spcPts val="1200"/>
              </a:spcBef>
              <a:buClr>
                <a:srgbClr val="FFFFFF"/>
              </a:buClr>
              <a:defRPr/>
            </a:pPr>
            <a:r>
              <a:rPr lang="es-PE" sz="2000" b="1" dirty="0">
                <a:gradFill>
                  <a:gsLst>
                    <a:gs pos="1250">
                      <a:srgbClr val="0078D7"/>
                    </a:gs>
                    <a:gs pos="100000">
                      <a:srgbClr val="0078D7"/>
                    </a:gs>
                  </a:gsLst>
                  <a:lin ang="5400000" scaled="0"/>
                </a:gradFill>
                <a:latin typeface="Segoe UI"/>
              </a:rPr>
              <a:t>4. </a:t>
            </a:r>
            <a:r>
              <a:rPr lang="es-PE" dirty="0">
                <a:gradFill>
                  <a:gsLst>
                    <a:gs pos="1250">
                      <a:srgbClr val="0078D7"/>
                    </a:gs>
                    <a:gs pos="100000">
                      <a:srgbClr val="0078D7"/>
                    </a:gs>
                  </a:gsLst>
                  <a:lin ang="5400000" scaled="0"/>
                </a:gradFill>
                <a:latin typeface="Segoe UI"/>
              </a:rPr>
              <a:t>Red</a:t>
            </a:r>
          </a:p>
        </p:txBody>
      </p:sp>
      <p:sp>
        <p:nvSpPr>
          <p:cNvPr id="12" name="Rectangle 11"/>
          <p:cNvSpPr/>
          <p:nvPr/>
        </p:nvSpPr>
        <p:spPr>
          <a:xfrm>
            <a:off x="4307643" y="3627654"/>
            <a:ext cx="4738766" cy="369332"/>
          </a:xfrm>
          <a:prstGeom prst="rect">
            <a:avLst/>
          </a:prstGeom>
        </p:spPr>
        <p:txBody>
          <a:bodyPr wrap="square">
            <a:spAutoFit/>
          </a:bodyPr>
          <a:lstStyle/>
          <a:p>
            <a:pPr>
              <a:lnSpc>
                <a:spcPct val="90000"/>
              </a:lnSpc>
              <a:spcBef>
                <a:spcPts val="1200"/>
              </a:spcBef>
              <a:buClr>
                <a:srgbClr val="FFFFFF"/>
              </a:buClr>
              <a:defRPr/>
            </a:pPr>
            <a:r>
              <a:rPr lang="es-PE" sz="2000" b="1" dirty="0">
                <a:gradFill>
                  <a:gsLst>
                    <a:gs pos="1250">
                      <a:srgbClr val="0078D7"/>
                    </a:gs>
                    <a:gs pos="100000">
                      <a:srgbClr val="0078D7"/>
                    </a:gs>
                  </a:gsLst>
                  <a:lin ang="5400000" scaled="0"/>
                </a:gradFill>
                <a:latin typeface="Segoe UI"/>
              </a:rPr>
              <a:t>5. </a:t>
            </a:r>
            <a:r>
              <a:rPr lang="es-PE" dirty="0">
                <a:gradFill>
                  <a:gsLst>
                    <a:gs pos="1250">
                      <a:srgbClr val="0078D7"/>
                    </a:gs>
                    <a:gs pos="100000">
                      <a:srgbClr val="0078D7"/>
                    </a:gs>
                  </a:gsLst>
                  <a:lin ang="5400000" scaled="0"/>
                </a:gradFill>
                <a:latin typeface="Segoe UI"/>
              </a:rPr>
              <a:t>Almacenamiento</a:t>
            </a:r>
          </a:p>
        </p:txBody>
      </p:sp>
      <p:sp>
        <p:nvSpPr>
          <p:cNvPr id="13" name="Rectangle 12"/>
          <p:cNvSpPr/>
          <p:nvPr/>
        </p:nvSpPr>
        <p:spPr>
          <a:xfrm>
            <a:off x="4307643" y="4071814"/>
            <a:ext cx="4738766" cy="369332"/>
          </a:xfrm>
          <a:prstGeom prst="rect">
            <a:avLst/>
          </a:prstGeom>
        </p:spPr>
        <p:txBody>
          <a:bodyPr wrap="square">
            <a:spAutoFit/>
          </a:bodyPr>
          <a:lstStyle/>
          <a:p>
            <a:pPr>
              <a:lnSpc>
                <a:spcPct val="90000"/>
              </a:lnSpc>
              <a:spcBef>
                <a:spcPts val="1200"/>
              </a:spcBef>
              <a:buClr>
                <a:srgbClr val="FFFFFF"/>
              </a:buClr>
              <a:defRPr/>
            </a:pPr>
            <a:r>
              <a:rPr lang="es-PE" sz="2000" b="1" dirty="0">
                <a:gradFill>
                  <a:gsLst>
                    <a:gs pos="1250">
                      <a:srgbClr val="0078D7"/>
                    </a:gs>
                    <a:gs pos="100000">
                      <a:srgbClr val="0078D7"/>
                    </a:gs>
                  </a:gsLst>
                  <a:lin ang="5400000" scaled="0"/>
                </a:gradFill>
                <a:latin typeface="Segoe UI"/>
              </a:rPr>
              <a:t>6. </a:t>
            </a:r>
            <a:r>
              <a:rPr lang="es-PE" dirty="0">
                <a:gradFill>
                  <a:gsLst>
                    <a:gs pos="1250">
                      <a:srgbClr val="0078D7"/>
                    </a:gs>
                    <a:gs pos="100000">
                      <a:srgbClr val="0078D7"/>
                    </a:gs>
                  </a:gsLst>
                  <a:lin ang="5400000" scaled="0"/>
                </a:gradFill>
                <a:latin typeface="Segoe UI"/>
              </a:rPr>
              <a:t>Servicios de escritorio remoto (RDS)</a:t>
            </a:r>
          </a:p>
        </p:txBody>
      </p:sp>
      <p:sp>
        <p:nvSpPr>
          <p:cNvPr id="14" name="Rectangle 13"/>
          <p:cNvSpPr/>
          <p:nvPr/>
        </p:nvSpPr>
        <p:spPr>
          <a:xfrm>
            <a:off x="4307643" y="4515974"/>
            <a:ext cx="4738766" cy="369332"/>
          </a:xfrm>
          <a:prstGeom prst="rect">
            <a:avLst/>
          </a:prstGeom>
        </p:spPr>
        <p:txBody>
          <a:bodyPr wrap="square">
            <a:spAutoFit/>
          </a:bodyPr>
          <a:lstStyle/>
          <a:p>
            <a:pPr>
              <a:lnSpc>
                <a:spcPct val="90000"/>
              </a:lnSpc>
              <a:spcBef>
                <a:spcPts val="1200"/>
              </a:spcBef>
              <a:buClr>
                <a:srgbClr val="FFFFFF"/>
              </a:buClr>
              <a:defRPr/>
            </a:pPr>
            <a:r>
              <a:rPr lang="es-PE" sz="2000" b="1" dirty="0">
                <a:gradFill>
                  <a:gsLst>
                    <a:gs pos="1250">
                      <a:srgbClr val="0078D7"/>
                    </a:gs>
                    <a:gs pos="100000">
                      <a:srgbClr val="0078D7"/>
                    </a:gs>
                  </a:gsLst>
                  <a:lin ang="5400000" scaled="0"/>
                </a:gradFill>
                <a:latin typeface="Segoe UI"/>
              </a:rPr>
              <a:t>7. </a:t>
            </a:r>
            <a:r>
              <a:rPr lang="es-PE" dirty="0">
                <a:gradFill>
                  <a:gsLst>
                    <a:gs pos="1250">
                      <a:srgbClr val="0078D7"/>
                    </a:gs>
                    <a:gs pos="100000">
                      <a:srgbClr val="0078D7"/>
                    </a:gs>
                  </a:gsLst>
                  <a:lin ang="5400000" scaled="0"/>
                </a:gradFill>
                <a:latin typeface="Segoe UI"/>
              </a:rPr>
              <a:t>Nano Servidor</a:t>
            </a:r>
          </a:p>
        </p:txBody>
      </p:sp>
      <p:sp>
        <p:nvSpPr>
          <p:cNvPr id="15" name="Rectangle 14"/>
          <p:cNvSpPr/>
          <p:nvPr/>
        </p:nvSpPr>
        <p:spPr>
          <a:xfrm>
            <a:off x="4307643" y="4960134"/>
            <a:ext cx="4738766" cy="369332"/>
          </a:xfrm>
          <a:prstGeom prst="rect">
            <a:avLst/>
          </a:prstGeom>
        </p:spPr>
        <p:txBody>
          <a:bodyPr wrap="square">
            <a:spAutoFit/>
          </a:bodyPr>
          <a:lstStyle/>
          <a:p>
            <a:pPr>
              <a:lnSpc>
                <a:spcPct val="90000"/>
              </a:lnSpc>
              <a:spcBef>
                <a:spcPts val="1200"/>
              </a:spcBef>
              <a:buClr>
                <a:srgbClr val="FFFFFF"/>
              </a:buClr>
              <a:defRPr/>
            </a:pPr>
            <a:r>
              <a:rPr lang="es-PE" sz="2000" b="1" dirty="0">
                <a:gradFill>
                  <a:gsLst>
                    <a:gs pos="1250">
                      <a:srgbClr val="0078D7"/>
                    </a:gs>
                    <a:gs pos="100000">
                      <a:srgbClr val="0078D7"/>
                    </a:gs>
                  </a:gsLst>
                  <a:lin ang="5400000" scaled="0"/>
                </a:gradFill>
                <a:latin typeface="Segoe UI"/>
              </a:rPr>
              <a:t>8. </a:t>
            </a:r>
            <a:r>
              <a:rPr lang="es-PE" dirty="0">
                <a:gradFill>
                  <a:gsLst>
                    <a:gs pos="1250">
                      <a:srgbClr val="0078D7"/>
                    </a:gs>
                    <a:gs pos="100000">
                      <a:srgbClr val="0078D7"/>
                    </a:gs>
                  </a:gsLst>
                  <a:lin ang="5400000" scaled="0"/>
                </a:gradFill>
                <a:latin typeface="Segoe UI"/>
              </a:rPr>
              <a:t>Contenedores</a:t>
            </a:r>
          </a:p>
        </p:txBody>
      </p:sp>
      <p:sp>
        <p:nvSpPr>
          <p:cNvPr id="16" name="Rectangle 15"/>
          <p:cNvSpPr/>
          <p:nvPr/>
        </p:nvSpPr>
        <p:spPr>
          <a:xfrm>
            <a:off x="4307643" y="5404294"/>
            <a:ext cx="4738766" cy="369332"/>
          </a:xfrm>
          <a:prstGeom prst="rect">
            <a:avLst/>
          </a:prstGeom>
        </p:spPr>
        <p:txBody>
          <a:bodyPr wrap="square">
            <a:spAutoFit/>
          </a:bodyPr>
          <a:lstStyle/>
          <a:p>
            <a:pPr>
              <a:lnSpc>
                <a:spcPct val="90000"/>
              </a:lnSpc>
              <a:spcBef>
                <a:spcPts val="1200"/>
              </a:spcBef>
              <a:buClr>
                <a:srgbClr val="FFFFFF"/>
              </a:buClr>
              <a:defRPr/>
            </a:pPr>
            <a:r>
              <a:rPr lang="es-PE" sz="2000" b="1" dirty="0">
                <a:gradFill>
                  <a:gsLst>
                    <a:gs pos="1250">
                      <a:srgbClr val="0078D7"/>
                    </a:gs>
                    <a:gs pos="100000">
                      <a:srgbClr val="0078D7"/>
                    </a:gs>
                  </a:gsLst>
                  <a:lin ang="5400000" scaled="0"/>
                </a:gradFill>
                <a:latin typeface="Segoe UI"/>
              </a:rPr>
              <a:t>9. </a:t>
            </a:r>
            <a:r>
              <a:rPr lang="es-PE" dirty="0" err="1">
                <a:gradFill>
                  <a:gsLst>
                    <a:gs pos="1250">
                      <a:srgbClr val="0078D7"/>
                    </a:gs>
                    <a:gs pos="100000">
                      <a:srgbClr val="0078D7"/>
                    </a:gs>
                  </a:gsLst>
                  <a:lin ang="5400000" scaled="0"/>
                </a:gradFill>
                <a:latin typeface="Segoe UI"/>
              </a:rPr>
              <a:t>PowerShell</a:t>
            </a:r>
            <a:endParaRPr lang="es-PE" dirty="0">
              <a:gradFill>
                <a:gsLst>
                  <a:gs pos="1250">
                    <a:srgbClr val="0078D7"/>
                  </a:gs>
                  <a:gs pos="100000">
                    <a:srgbClr val="0078D7"/>
                  </a:gs>
                </a:gsLst>
                <a:lin ang="5400000" scaled="0"/>
              </a:gradFill>
              <a:latin typeface="Segoe UI"/>
            </a:endParaRPr>
          </a:p>
        </p:txBody>
      </p:sp>
      <p:sp>
        <p:nvSpPr>
          <p:cNvPr id="17" name="Rectangle 16"/>
          <p:cNvSpPr/>
          <p:nvPr/>
        </p:nvSpPr>
        <p:spPr>
          <a:xfrm>
            <a:off x="4307643" y="5848452"/>
            <a:ext cx="5046951" cy="369332"/>
          </a:xfrm>
          <a:prstGeom prst="rect">
            <a:avLst/>
          </a:prstGeom>
        </p:spPr>
        <p:txBody>
          <a:bodyPr wrap="square">
            <a:spAutoFit/>
          </a:bodyPr>
          <a:lstStyle/>
          <a:p>
            <a:pPr>
              <a:lnSpc>
                <a:spcPct val="90000"/>
              </a:lnSpc>
              <a:spcBef>
                <a:spcPts val="1200"/>
              </a:spcBef>
              <a:buClr>
                <a:srgbClr val="FFFFFF"/>
              </a:buClr>
              <a:defRPr/>
            </a:pPr>
            <a:r>
              <a:rPr lang="es-PE" sz="2000" b="1" dirty="0">
                <a:gradFill>
                  <a:gsLst>
                    <a:gs pos="1250">
                      <a:srgbClr val="0078D7"/>
                    </a:gs>
                    <a:gs pos="100000">
                      <a:srgbClr val="0078D7"/>
                    </a:gs>
                  </a:gsLst>
                  <a:lin ang="5400000" scaled="0"/>
                </a:gradFill>
                <a:latin typeface="Segoe UI"/>
              </a:rPr>
              <a:t>10. </a:t>
            </a:r>
            <a:r>
              <a:rPr lang="es-PE" dirty="0">
                <a:gradFill>
                  <a:gsLst>
                    <a:gs pos="1250">
                      <a:srgbClr val="0078D7"/>
                    </a:gs>
                    <a:gs pos="100000">
                      <a:srgbClr val="0078D7"/>
                    </a:gs>
                  </a:gsLst>
                  <a:lin ang="5400000" scaled="0"/>
                </a:gradFill>
                <a:latin typeface="Segoe UI"/>
              </a:rPr>
              <a:t>Herramientas de gestión del servidor  (SMT)</a:t>
            </a:r>
          </a:p>
        </p:txBody>
      </p:sp>
      <p:sp>
        <p:nvSpPr>
          <p:cNvPr id="18" name="Freeform 13"/>
          <p:cNvSpPr>
            <a:spLocks/>
          </p:cNvSpPr>
          <p:nvPr/>
        </p:nvSpPr>
        <p:spPr bwMode="auto">
          <a:xfrm>
            <a:off x="-508836" y="5625678"/>
            <a:ext cx="2886662" cy="1571221"/>
          </a:xfrm>
          <a:custGeom>
            <a:avLst/>
            <a:gdLst>
              <a:gd name="T0" fmla="*/ 210 w 242"/>
              <a:gd name="T1" fmla="*/ 64 h 129"/>
              <a:gd name="T2" fmla="*/ 209 w 242"/>
              <a:gd name="T3" fmla="*/ 64 h 129"/>
              <a:gd name="T4" fmla="*/ 144 w 242"/>
              <a:gd name="T5" fmla="*/ 0 h 129"/>
              <a:gd name="T6" fmla="*/ 80 w 242"/>
              <a:gd name="T7" fmla="*/ 56 h 129"/>
              <a:gd name="T8" fmla="*/ 45 w 242"/>
              <a:gd name="T9" fmla="*/ 39 h 129"/>
              <a:gd name="T10" fmla="*/ 0 w 242"/>
              <a:gd name="T11" fmla="*/ 84 h 129"/>
              <a:gd name="T12" fmla="*/ 45 w 242"/>
              <a:gd name="T13" fmla="*/ 129 h 129"/>
              <a:gd name="T14" fmla="*/ 210 w 242"/>
              <a:gd name="T15" fmla="*/ 129 h 129"/>
              <a:gd name="T16" fmla="*/ 242 w 242"/>
              <a:gd name="T17" fmla="*/ 96 h 129"/>
              <a:gd name="T18" fmla="*/ 210 w 242"/>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29">
                <a:moveTo>
                  <a:pt x="210" y="64"/>
                </a:moveTo>
                <a:cubicBezTo>
                  <a:pt x="210" y="64"/>
                  <a:pt x="209" y="64"/>
                  <a:pt x="209" y="64"/>
                </a:cubicBezTo>
                <a:cubicBezTo>
                  <a:pt x="209" y="28"/>
                  <a:pt x="180" y="0"/>
                  <a:pt x="144" y="0"/>
                </a:cubicBezTo>
                <a:cubicBezTo>
                  <a:pt x="111" y="0"/>
                  <a:pt x="84" y="24"/>
                  <a:pt x="80" y="56"/>
                </a:cubicBezTo>
                <a:cubicBezTo>
                  <a:pt x="72" y="46"/>
                  <a:pt x="59" y="39"/>
                  <a:pt x="45" y="39"/>
                </a:cubicBezTo>
                <a:cubicBezTo>
                  <a:pt x="20" y="39"/>
                  <a:pt x="0" y="59"/>
                  <a:pt x="0" y="84"/>
                </a:cubicBezTo>
                <a:cubicBezTo>
                  <a:pt x="0" y="109"/>
                  <a:pt x="20" y="129"/>
                  <a:pt x="45" y="129"/>
                </a:cubicBezTo>
                <a:cubicBezTo>
                  <a:pt x="210" y="129"/>
                  <a:pt x="210" y="129"/>
                  <a:pt x="210" y="129"/>
                </a:cubicBezTo>
                <a:cubicBezTo>
                  <a:pt x="228" y="129"/>
                  <a:pt x="242" y="114"/>
                  <a:pt x="242" y="96"/>
                </a:cubicBezTo>
                <a:cubicBezTo>
                  <a:pt x="242" y="78"/>
                  <a:pt x="228" y="64"/>
                  <a:pt x="210" y="64"/>
                </a:cubicBezTo>
                <a:close/>
              </a:path>
            </a:pathLst>
          </a:custGeom>
          <a:solidFill>
            <a:srgbClr val="D5EDF6"/>
          </a:solidFill>
          <a:ln>
            <a:noFill/>
          </a:ln>
        </p:spPr>
        <p:txBody>
          <a:bodyPr vert="horz" wrap="square" lIns="89642" tIns="44821" rIns="89642" bIns="44821" numCol="1" anchor="t" anchorCtr="0" compatLnSpc="1">
            <a:prstTxWarp prst="textNoShape">
              <a:avLst/>
            </a:prstTxWarp>
          </a:bodyPr>
          <a:lstStyle/>
          <a:p>
            <a:endParaRPr lang="en-US" sz="1765">
              <a:solidFill>
                <a:srgbClr val="FFFFFF"/>
              </a:solidFill>
              <a:latin typeface="Segoe UI"/>
            </a:endParaRPr>
          </a:p>
        </p:txBody>
      </p:sp>
    </p:spTree>
    <p:extLst>
      <p:ext uri="{BB962C8B-B14F-4D97-AF65-F5344CB8AC3E}">
        <p14:creationId xmlns:p14="http://schemas.microsoft.com/office/powerpoint/2010/main" val="129551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grpId="0" nodeType="withEffect">
                                  <p:stCondLst>
                                    <p:cond delay="7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par>
                                <p:cTn id="26" presetID="10" presetClass="entr" presetSubtype="0" fill="hold" grpId="0" nodeType="withEffect">
                                  <p:stCondLst>
                                    <p:cond delay="8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284793" y="645032"/>
            <a:ext cx="5820537" cy="2412254"/>
          </a:xfrm>
          <a:custGeom>
            <a:avLst/>
            <a:gdLst>
              <a:gd name="T0" fmla="*/ 349 w 391"/>
              <a:gd name="T1" fmla="*/ 75 h 159"/>
              <a:gd name="T2" fmla="*/ 342 w 391"/>
              <a:gd name="T3" fmla="*/ 76 h 159"/>
              <a:gd name="T4" fmla="*/ 263 w 391"/>
              <a:gd name="T5" fmla="*/ 0 h 159"/>
              <a:gd name="T6" fmla="*/ 187 w 391"/>
              <a:gd name="T7" fmla="*/ 59 h 159"/>
              <a:gd name="T8" fmla="*/ 145 w 391"/>
              <a:gd name="T9" fmla="*/ 42 h 159"/>
              <a:gd name="T10" fmla="*/ 87 w 391"/>
              <a:gd name="T11" fmla="*/ 94 h 159"/>
              <a:gd name="T12" fmla="*/ 59 w 391"/>
              <a:gd name="T13" fmla="*/ 107 h 159"/>
              <a:gd name="T14" fmla="*/ 32 w 391"/>
              <a:gd name="T15" fmla="*/ 94 h 159"/>
              <a:gd name="T16" fmla="*/ 0 w 391"/>
              <a:gd name="T17" fmla="*/ 126 h 159"/>
              <a:gd name="T18" fmla="*/ 32 w 391"/>
              <a:gd name="T19" fmla="*/ 159 h 159"/>
              <a:gd name="T20" fmla="*/ 41 w 391"/>
              <a:gd name="T21" fmla="*/ 159 h 159"/>
              <a:gd name="T22" fmla="*/ 148 w 391"/>
              <a:gd name="T23" fmla="*/ 159 h 159"/>
              <a:gd name="T24" fmla="*/ 208 w 391"/>
              <a:gd name="T25" fmla="*/ 159 h 159"/>
              <a:gd name="T26" fmla="*/ 352 w 391"/>
              <a:gd name="T27" fmla="*/ 159 h 159"/>
              <a:gd name="T28" fmla="*/ 352 w 391"/>
              <a:gd name="T29" fmla="*/ 159 h 159"/>
              <a:gd name="T30" fmla="*/ 391 w 391"/>
              <a:gd name="T31" fmla="*/ 117 h 159"/>
              <a:gd name="T32" fmla="*/ 349 w 391"/>
              <a:gd name="T33" fmla="*/ 7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159">
                <a:moveTo>
                  <a:pt x="349" y="75"/>
                </a:moveTo>
                <a:cubicBezTo>
                  <a:pt x="347" y="75"/>
                  <a:pt x="345" y="75"/>
                  <a:pt x="342" y="76"/>
                </a:cubicBezTo>
                <a:cubicBezTo>
                  <a:pt x="340" y="34"/>
                  <a:pt x="306" y="0"/>
                  <a:pt x="263" y="0"/>
                </a:cubicBezTo>
                <a:cubicBezTo>
                  <a:pt x="227" y="0"/>
                  <a:pt x="196" y="25"/>
                  <a:pt x="187" y="59"/>
                </a:cubicBezTo>
                <a:cubicBezTo>
                  <a:pt x="176" y="48"/>
                  <a:pt x="161" y="42"/>
                  <a:pt x="145" y="42"/>
                </a:cubicBezTo>
                <a:cubicBezTo>
                  <a:pt x="115" y="42"/>
                  <a:pt x="90" y="65"/>
                  <a:pt x="87" y="94"/>
                </a:cubicBezTo>
                <a:cubicBezTo>
                  <a:pt x="76" y="96"/>
                  <a:pt x="66" y="101"/>
                  <a:pt x="59" y="107"/>
                </a:cubicBezTo>
                <a:cubicBezTo>
                  <a:pt x="53" y="99"/>
                  <a:pt x="43" y="94"/>
                  <a:pt x="32" y="94"/>
                </a:cubicBezTo>
                <a:cubicBezTo>
                  <a:pt x="14" y="94"/>
                  <a:pt x="0" y="108"/>
                  <a:pt x="0" y="126"/>
                </a:cubicBezTo>
                <a:cubicBezTo>
                  <a:pt x="0" y="144"/>
                  <a:pt x="14" y="159"/>
                  <a:pt x="32" y="159"/>
                </a:cubicBezTo>
                <a:cubicBezTo>
                  <a:pt x="41" y="159"/>
                  <a:pt x="41" y="159"/>
                  <a:pt x="41" y="159"/>
                </a:cubicBezTo>
                <a:cubicBezTo>
                  <a:pt x="148" y="159"/>
                  <a:pt x="148" y="159"/>
                  <a:pt x="148" y="159"/>
                </a:cubicBezTo>
                <a:cubicBezTo>
                  <a:pt x="208" y="159"/>
                  <a:pt x="208" y="159"/>
                  <a:pt x="208" y="159"/>
                </a:cubicBezTo>
                <a:cubicBezTo>
                  <a:pt x="352" y="159"/>
                  <a:pt x="352" y="159"/>
                  <a:pt x="352" y="159"/>
                </a:cubicBezTo>
                <a:cubicBezTo>
                  <a:pt x="352" y="159"/>
                  <a:pt x="352" y="159"/>
                  <a:pt x="352" y="159"/>
                </a:cubicBezTo>
                <a:cubicBezTo>
                  <a:pt x="374" y="158"/>
                  <a:pt x="391" y="139"/>
                  <a:pt x="391" y="117"/>
                </a:cubicBezTo>
                <a:cubicBezTo>
                  <a:pt x="391" y="94"/>
                  <a:pt x="372" y="75"/>
                  <a:pt x="349" y="75"/>
                </a:cubicBezTo>
                <a:close/>
              </a:path>
            </a:pathLst>
          </a:custGeom>
          <a:solidFill>
            <a:schemeClr val="accent1">
              <a:lumMod val="20000"/>
              <a:lumOff val="80000"/>
            </a:schemeClr>
          </a:solidFill>
          <a:ln>
            <a:noFill/>
          </a:ln>
        </p:spPr>
        <p:txBody>
          <a:bodyPr vert="horz" wrap="square" lIns="89642" tIns="44821" rIns="89642" bIns="44821" numCol="1" anchor="t" anchorCtr="0" compatLnSpc="1">
            <a:prstTxWarp prst="textNoShape">
              <a:avLst/>
            </a:prstTxWarp>
          </a:bodyPr>
          <a:lstStyle/>
          <a:p>
            <a:endParaRPr lang="en-US" sz="1765">
              <a:solidFill>
                <a:srgbClr val="FFFFFF"/>
              </a:solidFill>
              <a:latin typeface="Segoe UI"/>
            </a:endParaRPr>
          </a:p>
        </p:txBody>
      </p:sp>
      <p:sp>
        <p:nvSpPr>
          <p:cNvPr id="3" name="Freeform 9"/>
          <p:cNvSpPr>
            <a:spLocks/>
          </p:cNvSpPr>
          <p:nvPr/>
        </p:nvSpPr>
        <p:spPr bwMode="auto">
          <a:xfrm>
            <a:off x="8203676" y="1272889"/>
            <a:ext cx="1685466" cy="965312"/>
          </a:xfrm>
          <a:custGeom>
            <a:avLst/>
            <a:gdLst>
              <a:gd name="T0" fmla="*/ 187 w 224"/>
              <a:gd name="T1" fmla="*/ 53 h 126"/>
              <a:gd name="T2" fmla="*/ 183 w 224"/>
              <a:gd name="T3" fmla="*/ 53 h 126"/>
              <a:gd name="T4" fmla="*/ 187 w 224"/>
              <a:gd name="T5" fmla="*/ 37 h 126"/>
              <a:gd name="T6" fmla="*/ 150 w 224"/>
              <a:gd name="T7" fmla="*/ 0 h 126"/>
              <a:gd name="T8" fmla="*/ 114 w 224"/>
              <a:gd name="T9" fmla="*/ 32 h 126"/>
              <a:gd name="T10" fmla="*/ 86 w 224"/>
              <a:gd name="T11" fmla="*/ 20 h 126"/>
              <a:gd name="T12" fmla="*/ 49 w 224"/>
              <a:gd name="T13" fmla="*/ 55 h 126"/>
              <a:gd name="T14" fmla="*/ 37 w 224"/>
              <a:gd name="T15" fmla="*/ 53 h 126"/>
              <a:gd name="T16" fmla="*/ 0 w 224"/>
              <a:gd name="T17" fmla="*/ 90 h 126"/>
              <a:gd name="T18" fmla="*/ 37 w 224"/>
              <a:gd name="T19" fmla="*/ 126 h 126"/>
              <a:gd name="T20" fmla="*/ 187 w 224"/>
              <a:gd name="T21" fmla="*/ 126 h 126"/>
              <a:gd name="T22" fmla="*/ 224 w 224"/>
              <a:gd name="T23" fmla="*/ 90 h 126"/>
              <a:gd name="T24" fmla="*/ 187 w 224"/>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6">
                <a:moveTo>
                  <a:pt x="187" y="53"/>
                </a:moveTo>
                <a:cubicBezTo>
                  <a:pt x="186" y="53"/>
                  <a:pt x="184" y="53"/>
                  <a:pt x="183" y="53"/>
                </a:cubicBezTo>
                <a:cubicBezTo>
                  <a:pt x="185" y="48"/>
                  <a:pt x="187" y="42"/>
                  <a:pt x="187" y="37"/>
                </a:cubicBezTo>
                <a:cubicBezTo>
                  <a:pt x="187" y="16"/>
                  <a:pt x="170" y="0"/>
                  <a:pt x="150" y="0"/>
                </a:cubicBezTo>
                <a:cubicBezTo>
                  <a:pt x="131" y="0"/>
                  <a:pt x="116" y="14"/>
                  <a:pt x="114" y="32"/>
                </a:cubicBezTo>
                <a:cubicBezTo>
                  <a:pt x="107" y="25"/>
                  <a:pt x="97" y="20"/>
                  <a:pt x="86" y="20"/>
                </a:cubicBezTo>
                <a:cubicBezTo>
                  <a:pt x="67" y="20"/>
                  <a:pt x="50" y="36"/>
                  <a:pt x="49" y="55"/>
                </a:cubicBezTo>
                <a:cubicBezTo>
                  <a:pt x="45" y="54"/>
                  <a:pt x="41" y="53"/>
                  <a:pt x="37" y="53"/>
                </a:cubicBezTo>
                <a:cubicBezTo>
                  <a:pt x="16" y="53"/>
                  <a:pt x="0" y="69"/>
                  <a:pt x="0" y="90"/>
                </a:cubicBezTo>
                <a:cubicBezTo>
                  <a:pt x="0" y="110"/>
                  <a:pt x="16" y="126"/>
                  <a:pt x="37" y="126"/>
                </a:cubicBezTo>
                <a:cubicBezTo>
                  <a:pt x="187" y="126"/>
                  <a:pt x="187" y="126"/>
                  <a:pt x="187" y="126"/>
                </a:cubicBezTo>
                <a:cubicBezTo>
                  <a:pt x="207" y="126"/>
                  <a:pt x="224" y="110"/>
                  <a:pt x="224" y="90"/>
                </a:cubicBezTo>
                <a:cubicBezTo>
                  <a:pt x="224" y="69"/>
                  <a:pt x="207" y="53"/>
                  <a:pt x="187" y="53"/>
                </a:cubicBezTo>
                <a:close/>
              </a:path>
            </a:pathLst>
          </a:custGeom>
          <a:solidFill>
            <a:schemeClr val="accent1">
              <a:lumMod val="75000"/>
              <a:alpha val="20000"/>
            </a:schemeClr>
          </a:solidFill>
          <a:ln>
            <a:noFill/>
          </a:ln>
        </p:spPr>
        <p:txBody>
          <a:bodyPr vert="horz" wrap="square" lIns="89642" tIns="44821" rIns="89642" bIns="44821" numCol="1" anchor="t" anchorCtr="0" compatLnSpc="1">
            <a:prstTxWarp prst="textNoShape">
              <a:avLst/>
            </a:prstTxWarp>
          </a:bodyPr>
          <a:lstStyle/>
          <a:p>
            <a:endParaRPr lang="es-PE" sz="1765" dirty="0">
              <a:solidFill>
                <a:srgbClr val="FFFFFF"/>
              </a:solidFill>
              <a:latin typeface="Segoe UI"/>
            </a:endParaRPr>
          </a:p>
        </p:txBody>
      </p:sp>
      <p:sp>
        <p:nvSpPr>
          <p:cNvPr id="4" name="Freeform 9"/>
          <p:cNvSpPr>
            <a:spLocks/>
          </p:cNvSpPr>
          <p:nvPr/>
        </p:nvSpPr>
        <p:spPr bwMode="auto">
          <a:xfrm>
            <a:off x="1617540" y="4518561"/>
            <a:ext cx="4345768" cy="2488941"/>
          </a:xfrm>
          <a:custGeom>
            <a:avLst/>
            <a:gdLst>
              <a:gd name="T0" fmla="*/ 187 w 224"/>
              <a:gd name="T1" fmla="*/ 53 h 126"/>
              <a:gd name="T2" fmla="*/ 183 w 224"/>
              <a:gd name="T3" fmla="*/ 53 h 126"/>
              <a:gd name="T4" fmla="*/ 187 w 224"/>
              <a:gd name="T5" fmla="*/ 37 h 126"/>
              <a:gd name="T6" fmla="*/ 150 w 224"/>
              <a:gd name="T7" fmla="*/ 0 h 126"/>
              <a:gd name="T8" fmla="*/ 114 w 224"/>
              <a:gd name="T9" fmla="*/ 32 h 126"/>
              <a:gd name="T10" fmla="*/ 86 w 224"/>
              <a:gd name="T11" fmla="*/ 20 h 126"/>
              <a:gd name="T12" fmla="*/ 49 w 224"/>
              <a:gd name="T13" fmla="*/ 55 h 126"/>
              <a:gd name="T14" fmla="*/ 37 w 224"/>
              <a:gd name="T15" fmla="*/ 53 h 126"/>
              <a:gd name="T16" fmla="*/ 0 w 224"/>
              <a:gd name="T17" fmla="*/ 90 h 126"/>
              <a:gd name="T18" fmla="*/ 37 w 224"/>
              <a:gd name="T19" fmla="*/ 126 h 126"/>
              <a:gd name="T20" fmla="*/ 187 w 224"/>
              <a:gd name="T21" fmla="*/ 126 h 126"/>
              <a:gd name="T22" fmla="*/ 224 w 224"/>
              <a:gd name="T23" fmla="*/ 90 h 126"/>
              <a:gd name="T24" fmla="*/ 187 w 224"/>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6">
                <a:moveTo>
                  <a:pt x="187" y="53"/>
                </a:moveTo>
                <a:cubicBezTo>
                  <a:pt x="186" y="53"/>
                  <a:pt x="184" y="53"/>
                  <a:pt x="183" y="53"/>
                </a:cubicBezTo>
                <a:cubicBezTo>
                  <a:pt x="185" y="48"/>
                  <a:pt x="187" y="42"/>
                  <a:pt x="187" y="37"/>
                </a:cubicBezTo>
                <a:cubicBezTo>
                  <a:pt x="187" y="16"/>
                  <a:pt x="170" y="0"/>
                  <a:pt x="150" y="0"/>
                </a:cubicBezTo>
                <a:cubicBezTo>
                  <a:pt x="131" y="0"/>
                  <a:pt x="116" y="14"/>
                  <a:pt x="114" y="32"/>
                </a:cubicBezTo>
                <a:cubicBezTo>
                  <a:pt x="107" y="25"/>
                  <a:pt x="97" y="20"/>
                  <a:pt x="86" y="20"/>
                </a:cubicBezTo>
                <a:cubicBezTo>
                  <a:pt x="67" y="20"/>
                  <a:pt x="50" y="36"/>
                  <a:pt x="49" y="55"/>
                </a:cubicBezTo>
                <a:cubicBezTo>
                  <a:pt x="45" y="54"/>
                  <a:pt x="41" y="53"/>
                  <a:pt x="37" y="53"/>
                </a:cubicBezTo>
                <a:cubicBezTo>
                  <a:pt x="16" y="53"/>
                  <a:pt x="0" y="69"/>
                  <a:pt x="0" y="90"/>
                </a:cubicBezTo>
                <a:cubicBezTo>
                  <a:pt x="0" y="110"/>
                  <a:pt x="16" y="126"/>
                  <a:pt x="37" y="126"/>
                </a:cubicBezTo>
                <a:cubicBezTo>
                  <a:pt x="187" y="126"/>
                  <a:pt x="187" y="126"/>
                  <a:pt x="187" y="126"/>
                </a:cubicBezTo>
                <a:cubicBezTo>
                  <a:pt x="207" y="126"/>
                  <a:pt x="224" y="110"/>
                  <a:pt x="224" y="90"/>
                </a:cubicBezTo>
                <a:cubicBezTo>
                  <a:pt x="224" y="69"/>
                  <a:pt x="207" y="53"/>
                  <a:pt x="187" y="53"/>
                </a:cubicBezTo>
                <a:close/>
              </a:path>
            </a:pathLst>
          </a:custGeom>
          <a:solidFill>
            <a:schemeClr val="accent1">
              <a:lumMod val="20000"/>
              <a:lumOff val="80000"/>
            </a:schemeClr>
          </a:solidFill>
          <a:ln>
            <a:noFill/>
          </a:ln>
        </p:spPr>
        <p:txBody>
          <a:bodyPr vert="horz" wrap="square" lIns="89642" tIns="44821" rIns="89642" bIns="44821" numCol="1" anchor="t" anchorCtr="0" compatLnSpc="1">
            <a:prstTxWarp prst="textNoShape">
              <a:avLst/>
            </a:prstTxWarp>
          </a:bodyPr>
          <a:lstStyle/>
          <a:p>
            <a:endParaRPr lang="en-US" sz="1765">
              <a:solidFill>
                <a:srgbClr val="FFFFFF"/>
              </a:solidFill>
              <a:latin typeface="Segoe UI"/>
            </a:endParaRPr>
          </a:p>
        </p:txBody>
      </p:sp>
      <p:sp>
        <p:nvSpPr>
          <p:cNvPr id="5" name="Freeform 13"/>
          <p:cNvSpPr>
            <a:spLocks/>
          </p:cNvSpPr>
          <p:nvPr/>
        </p:nvSpPr>
        <p:spPr bwMode="auto">
          <a:xfrm>
            <a:off x="10803395" y="5071057"/>
            <a:ext cx="2316393" cy="1260821"/>
          </a:xfrm>
          <a:custGeom>
            <a:avLst/>
            <a:gdLst>
              <a:gd name="T0" fmla="*/ 210 w 242"/>
              <a:gd name="T1" fmla="*/ 64 h 129"/>
              <a:gd name="T2" fmla="*/ 209 w 242"/>
              <a:gd name="T3" fmla="*/ 64 h 129"/>
              <a:gd name="T4" fmla="*/ 144 w 242"/>
              <a:gd name="T5" fmla="*/ 0 h 129"/>
              <a:gd name="T6" fmla="*/ 80 w 242"/>
              <a:gd name="T7" fmla="*/ 56 h 129"/>
              <a:gd name="T8" fmla="*/ 45 w 242"/>
              <a:gd name="T9" fmla="*/ 39 h 129"/>
              <a:gd name="T10" fmla="*/ 0 w 242"/>
              <a:gd name="T11" fmla="*/ 84 h 129"/>
              <a:gd name="T12" fmla="*/ 45 w 242"/>
              <a:gd name="T13" fmla="*/ 129 h 129"/>
              <a:gd name="T14" fmla="*/ 210 w 242"/>
              <a:gd name="T15" fmla="*/ 129 h 129"/>
              <a:gd name="T16" fmla="*/ 242 w 242"/>
              <a:gd name="T17" fmla="*/ 96 h 129"/>
              <a:gd name="T18" fmla="*/ 210 w 242"/>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29">
                <a:moveTo>
                  <a:pt x="210" y="64"/>
                </a:moveTo>
                <a:cubicBezTo>
                  <a:pt x="210" y="64"/>
                  <a:pt x="209" y="64"/>
                  <a:pt x="209" y="64"/>
                </a:cubicBezTo>
                <a:cubicBezTo>
                  <a:pt x="209" y="28"/>
                  <a:pt x="180" y="0"/>
                  <a:pt x="144" y="0"/>
                </a:cubicBezTo>
                <a:cubicBezTo>
                  <a:pt x="111" y="0"/>
                  <a:pt x="84" y="24"/>
                  <a:pt x="80" y="56"/>
                </a:cubicBezTo>
                <a:cubicBezTo>
                  <a:pt x="72" y="46"/>
                  <a:pt x="59" y="39"/>
                  <a:pt x="45" y="39"/>
                </a:cubicBezTo>
                <a:cubicBezTo>
                  <a:pt x="20" y="39"/>
                  <a:pt x="0" y="59"/>
                  <a:pt x="0" y="84"/>
                </a:cubicBezTo>
                <a:cubicBezTo>
                  <a:pt x="0" y="109"/>
                  <a:pt x="20" y="129"/>
                  <a:pt x="45" y="129"/>
                </a:cubicBezTo>
                <a:cubicBezTo>
                  <a:pt x="210" y="129"/>
                  <a:pt x="210" y="129"/>
                  <a:pt x="210" y="129"/>
                </a:cubicBezTo>
                <a:cubicBezTo>
                  <a:pt x="228" y="129"/>
                  <a:pt x="242" y="114"/>
                  <a:pt x="242" y="96"/>
                </a:cubicBezTo>
                <a:cubicBezTo>
                  <a:pt x="242" y="78"/>
                  <a:pt x="228" y="64"/>
                  <a:pt x="210" y="64"/>
                </a:cubicBezTo>
                <a:close/>
              </a:path>
            </a:pathLst>
          </a:custGeom>
          <a:solidFill>
            <a:srgbClr val="505050">
              <a:alpha val="50000"/>
            </a:srgbClr>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FFFFFF"/>
              </a:solidFill>
              <a:latin typeface="Segoe UI"/>
            </a:endParaRPr>
          </a:p>
        </p:txBody>
      </p:sp>
      <p:sp>
        <p:nvSpPr>
          <p:cNvPr id="6" name="Freeform 5"/>
          <p:cNvSpPr>
            <a:spLocks/>
          </p:cNvSpPr>
          <p:nvPr/>
        </p:nvSpPr>
        <p:spPr bwMode="auto">
          <a:xfrm>
            <a:off x="3629459" y="4363162"/>
            <a:ext cx="8920450" cy="3696978"/>
          </a:xfrm>
          <a:custGeom>
            <a:avLst/>
            <a:gdLst>
              <a:gd name="T0" fmla="*/ 349 w 391"/>
              <a:gd name="T1" fmla="*/ 75 h 159"/>
              <a:gd name="T2" fmla="*/ 342 w 391"/>
              <a:gd name="T3" fmla="*/ 76 h 159"/>
              <a:gd name="T4" fmla="*/ 263 w 391"/>
              <a:gd name="T5" fmla="*/ 0 h 159"/>
              <a:gd name="T6" fmla="*/ 187 w 391"/>
              <a:gd name="T7" fmla="*/ 59 h 159"/>
              <a:gd name="T8" fmla="*/ 145 w 391"/>
              <a:gd name="T9" fmla="*/ 42 h 159"/>
              <a:gd name="T10" fmla="*/ 87 w 391"/>
              <a:gd name="T11" fmla="*/ 94 h 159"/>
              <a:gd name="T12" fmla="*/ 59 w 391"/>
              <a:gd name="T13" fmla="*/ 107 h 159"/>
              <a:gd name="T14" fmla="*/ 32 w 391"/>
              <a:gd name="T15" fmla="*/ 94 h 159"/>
              <a:gd name="T16" fmla="*/ 0 w 391"/>
              <a:gd name="T17" fmla="*/ 126 h 159"/>
              <a:gd name="T18" fmla="*/ 32 w 391"/>
              <a:gd name="T19" fmla="*/ 159 h 159"/>
              <a:gd name="T20" fmla="*/ 41 w 391"/>
              <a:gd name="T21" fmla="*/ 159 h 159"/>
              <a:gd name="T22" fmla="*/ 148 w 391"/>
              <a:gd name="T23" fmla="*/ 159 h 159"/>
              <a:gd name="T24" fmla="*/ 208 w 391"/>
              <a:gd name="T25" fmla="*/ 159 h 159"/>
              <a:gd name="T26" fmla="*/ 352 w 391"/>
              <a:gd name="T27" fmla="*/ 159 h 159"/>
              <a:gd name="T28" fmla="*/ 352 w 391"/>
              <a:gd name="T29" fmla="*/ 159 h 159"/>
              <a:gd name="T30" fmla="*/ 391 w 391"/>
              <a:gd name="T31" fmla="*/ 117 h 159"/>
              <a:gd name="T32" fmla="*/ 349 w 391"/>
              <a:gd name="T33" fmla="*/ 7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159">
                <a:moveTo>
                  <a:pt x="349" y="75"/>
                </a:moveTo>
                <a:cubicBezTo>
                  <a:pt x="347" y="75"/>
                  <a:pt x="345" y="75"/>
                  <a:pt x="342" y="76"/>
                </a:cubicBezTo>
                <a:cubicBezTo>
                  <a:pt x="340" y="34"/>
                  <a:pt x="306" y="0"/>
                  <a:pt x="263" y="0"/>
                </a:cubicBezTo>
                <a:cubicBezTo>
                  <a:pt x="227" y="0"/>
                  <a:pt x="196" y="25"/>
                  <a:pt x="187" y="59"/>
                </a:cubicBezTo>
                <a:cubicBezTo>
                  <a:pt x="176" y="48"/>
                  <a:pt x="161" y="42"/>
                  <a:pt x="145" y="42"/>
                </a:cubicBezTo>
                <a:cubicBezTo>
                  <a:pt x="115" y="42"/>
                  <a:pt x="90" y="65"/>
                  <a:pt x="87" y="94"/>
                </a:cubicBezTo>
                <a:cubicBezTo>
                  <a:pt x="76" y="96"/>
                  <a:pt x="66" y="101"/>
                  <a:pt x="59" y="107"/>
                </a:cubicBezTo>
                <a:cubicBezTo>
                  <a:pt x="53" y="99"/>
                  <a:pt x="43" y="94"/>
                  <a:pt x="32" y="94"/>
                </a:cubicBezTo>
                <a:cubicBezTo>
                  <a:pt x="14" y="94"/>
                  <a:pt x="0" y="108"/>
                  <a:pt x="0" y="126"/>
                </a:cubicBezTo>
                <a:cubicBezTo>
                  <a:pt x="0" y="144"/>
                  <a:pt x="14" y="159"/>
                  <a:pt x="32" y="159"/>
                </a:cubicBezTo>
                <a:cubicBezTo>
                  <a:pt x="41" y="159"/>
                  <a:pt x="41" y="159"/>
                  <a:pt x="41" y="159"/>
                </a:cubicBezTo>
                <a:cubicBezTo>
                  <a:pt x="148" y="159"/>
                  <a:pt x="148" y="159"/>
                  <a:pt x="148" y="159"/>
                </a:cubicBezTo>
                <a:cubicBezTo>
                  <a:pt x="208" y="159"/>
                  <a:pt x="208" y="159"/>
                  <a:pt x="208" y="159"/>
                </a:cubicBezTo>
                <a:cubicBezTo>
                  <a:pt x="352" y="159"/>
                  <a:pt x="352" y="159"/>
                  <a:pt x="352" y="159"/>
                </a:cubicBezTo>
                <a:cubicBezTo>
                  <a:pt x="352" y="159"/>
                  <a:pt x="352" y="159"/>
                  <a:pt x="352" y="159"/>
                </a:cubicBezTo>
                <a:cubicBezTo>
                  <a:pt x="374" y="158"/>
                  <a:pt x="391" y="139"/>
                  <a:pt x="391" y="117"/>
                </a:cubicBezTo>
                <a:cubicBezTo>
                  <a:pt x="391" y="94"/>
                  <a:pt x="372" y="75"/>
                  <a:pt x="349" y="75"/>
                </a:cubicBezTo>
                <a:close/>
              </a:path>
            </a:pathLst>
          </a:custGeom>
          <a:solidFill>
            <a:schemeClr val="accent1">
              <a:lumMod val="20000"/>
              <a:lumOff val="80000"/>
            </a:schemeClr>
          </a:solidFill>
          <a:ln>
            <a:noFill/>
          </a:ln>
        </p:spPr>
        <p:txBody>
          <a:bodyPr vert="horz" wrap="square" lIns="89642" tIns="44821" rIns="89642" bIns="44821" numCol="1" anchor="t" anchorCtr="0" compatLnSpc="1">
            <a:prstTxWarp prst="textNoShape">
              <a:avLst/>
            </a:prstTxWarp>
          </a:bodyPr>
          <a:lstStyle/>
          <a:p>
            <a:endParaRPr lang="en-US" sz="1765">
              <a:solidFill>
                <a:srgbClr val="FFFFFF"/>
              </a:solidFill>
              <a:latin typeface="Segoe UI"/>
            </a:endParaRPr>
          </a:p>
        </p:txBody>
      </p:sp>
      <p:sp>
        <p:nvSpPr>
          <p:cNvPr id="7" name="Title 1"/>
          <p:cNvSpPr txBox="1">
            <a:spLocks/>
          </p:cNvSpPr>
          <p:nvPr/>
        </p:nvSpPr>
        <p:spPr>
          <a:xfrm>
            <a:off x="270828" y="711544"/>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defTabSz="932742">
              <a:defRPr/>
            </a:pPr>
            <a:r>
              <a:rPr lang="es-PE" sz="4710" spc="-102" dirty="0">
                <a:gradFill>
                  <a:gsLst>
                    <a:gs pos="1250">
                      <a:srgbClr val="505050"/>
                    </a:gs>
                    <a:gs pos="100000">
                      <a:srgbClr val="505050"/>
                    </a:gs>
                  </a:gsLst>
                  <a:lin ang="5400000" scaled="0"/>
                </a:gradFill>
                <a:latin typeface="Segoe UI Light"/>
              </a:rPr>
              <a:t>10 razones aspectos de Windows Server</a:t>
            </a:r>
          </a:p>
        </p:txBody>
      </p:sp>
      <p:sp>
        <p:nvSpPr>
          <p:cNvPr id="18" name="Freeform 13"/>
          <p:cNvSpPr>
            <a:spLocks/>
          </p:cNvSpPr>
          <p:nvPr/>
        </p:nvSpPr>
        <p:spPr bwMode="auto">
          <a:xfrm>
            <a:off x="-508836" y="5625678"/>
            <a:ext cx="2886662" cy="1571221"/>
          </a:xfrm>
          <a:custGeom>
            <a:avLst/>
            <a:gdLst>
              <a:gd name="T0" fmla="*/ 210 w 242"/>
              <a:gd name="T1" fmla="*/ 64 h 129"/>
              <a:gd name="T2" fmla="*/ 209 w 242"/>
              <a:gd name="T3" fmla="*/ 64 h 129"/>
              <a:gd name="T4" fmla="*/ 144 w 242"/>
              <a:gd name="T5" fmla="*/ 0 h 129"/>
              <a:gd name="T6" fmla="*/ 80 w 242"/>
              <a:gd name="T7" fmla="*/ 56 h 129"/>
              <a:gd name="T8" fmla="*/ 45 w 242"/>
              <a:gd name="T9" fmla="*/ 39 h 129"/>
              <a:gd name="T10" fmla="*/ 0 w 242"/>
              <a:gd name="T11" fmla="*/ 84 h 129"/>
              <a:gd name="T12" fmla="*/ 45 w 242"/>
              <a:gd name="T13" fmla="*/ 129 h 129"/>
              <a:gd name="T14" fmla="*/ 210 w 242"/>
              <a:gd name="T15" fmla="*/ 129 h 129"/>
              <a:gd name="T16" fmla="*/ 242 w 242"/>
              <a:gd name="T17" fmla="*/ 96 h 129"/>
              <a:gd name="T18" fmla="*/ 210 w 242"/>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29">
                <a:moveTo>
                  <a:pt x="210" y="64"/>
                </a:moveTo>
                <a:cubicBezTo>
                  <a:pt x="210" y="64"/>
                  <a:pt x="209" y="64"/>
                  <a:pt x="209" y="64"/>
                </a:cubicBezTo>
                <a:cubicBezTo>
                  <a:pt x="209" y="28"/>
                  <a:pt x="180" y="0"/>
                  <a:pt x="144" y="0"/>
                </a:cubicBezTo>
                <a:cubicBezTo>
                  <a:pt x="111" y="0"/>
                  <a:pt x="84" y="24"/>
                  <a:pt x="80" y="56"/>
                </a:cubicBezTo>
                <a:cubicBezTo>
                  <a:pt x="72" y="46"/>
                  <a:pt x="59" y="39"/>
                  <a:pt x="45" y="39"/>
                </a:cubicBezTo>
                <a:cubicBezTo>
                  <a:pt x="20" y="39"/>
                  <a:pt x="0" y="59"/>
                  <a:pt x="0" y="84"/>
                </a:cubicBezTo>
                <a:cubicBezTo>
                  <a:pt x="0" y="109"/>
                  <a:pt x="20" y="129"/>
                  <a:pt x="45" y="129"/>
                </a:cubicBezTo>
                <a:cubicBezTo>
                  <a:pt x="210" y="129"/>
                  <a:pt x="210" y="129"/>
                  <a:pt x="210" y="129"/>
                </a:cubicBezTo>
                <a:cubicBezTo>
                  <a:pt x="228" y="129"/>
                  <a:pt x="242" y="114"/>
                  <a:pt x="242" y="96"/>
                </a:cubicBezTo>
                <a:cubicBezTo>
                  <a:pt x="242" y="78"/>
                  <a:pt x="228" y="64"/>
                  <a:pt x="210" y="64"/>
                </a:cubicBezTo>
                <a:close/>
              </a:path>
            </a:pathLst>
          </a:custGeom>
          <a:solidFill>
            <a:srgbClr val="D5EDF6"/>
          </a:solidFill>
          <a:ln>
            <a:noFill/>
          </a:ln>
        </p:spPr>
        <p:txBody>
          <a:bodyPr vert="horz" wrap="square" lIns="89642" tIns="44821" rIns="89642" bIns="44821" numCol="1" anchor="t" anchorCtr="0" compatLnSpc="1">
            <a:prstTxWarp prst="textNoShape">
              <a:avLst/>
            </a:prstTxWarp>
          </a:bodyPr>
          <a:lstStyle/>
          <a:p>
            <a:endParaRPr lang="en-US" sz="1765">
              <a:solidFill>
                <a:srgbClr val="FFFFFF"/>
              </a:solidFill>
              <a:latin typeface="Segoe UI"/>
            </a:endParaRPr>
          </a:p>
        </p:txBody>
      </p:sp>
      <p:sp>
        <p:nvSpPr>
          <p:cNvPr id="19" name="Freeform 9"/>
          <p:cNvSpPr>
            <a:spLocks/>
          </p:cNvSpPr>
          <p:nvPr/>
        </p:nvSpPr>
        <p:spPr bwMode="auto">
          <a:xfrm>
            <a:off x="8203676" y="1455773"/>
            <a:ext cx="1685466" cy="965312"/>
          </a:xfrm>
          <a:custGeom>
            <a:avLst/>
            <a:gdLst>
              <a:gd name="T0" fmla="*/ 187 w 224"/>
              <a:gd name="T1" fmla="*/ 53 h 126"/>
              <a:gd name="T2" fmla="*/ 183 w 224"/>
              <a:gd name="T3" fmla="*/ 53 h 126"/>
              <a:gd name="T4" fmla="*/ 187 w 224"/>
              <a:gd name="T5" fmla="*/ 37 h 126"/>
              <a:gd name="T6" fmla="*/ 150 w 224"/>
              <a:gd name="T7" fmla="*/ 0 h 126"/>
              <a:gd name="T8" fmla="*/ 114 w 224"/>
              <a:gd name="T9" fmla="*/ 32 h 126"/>
              <a:gd name="T10" fmla="*/ 86 w 224"/>
              <a:gd name="T11" fmla="*/ 20 h 126"/>
              <a:gd name="T12" fmla="*/ 49 w 224"/>
              <a:gd name="T13" fmla="*/ 55 h 126"/>
              <a:gd name="T14" fmla="*/ 37 w 224"/>
              <a:gd name="T15" fmla="*/ 53 h 126"/>
              <a:gd name="T16" fmla="*/ 0 w 224"/>
              <a:gd name="T17" fmla="*/ 90 h 126"/>
              <a:gd name="T18" fmla="*/ 37 w 224"/>
              <a:gd name="T19" fmla="*/ 126 h 126"/>
              <a:gd name="T20" fmla="*/ 187 w 224"/>
              <a:gd name="T21" fmla="*/ 126 h 126"/>
              <a:gd name="T22" fmla="*/ 224 w 224"/>
              <a:gd name="T23" fmla="*/ 90 h 126"/>
              <a:gd name="T24" fmla="*/ 187 w 224"/>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6">
                <a:moveTo>
                  <a:pt x="187" y="53"/>
                </a:moveTo>
                <a:cubicBezTo>
                  <a:pt x="186" y="53"/>
                  <a:pt x="184" y="53"/>
                  <a:pt x="183" y="53"/>
                </a:cubicBezTo>
                <a:cubicBezTo>
                  <a:pt x="185" y="48"/>
                  <a:pt x="187" y="42"/>
                  <a:pt x="187" y="37"/>
                </a:cubicBezTo>
                <a:cubicBezTo>
                  <a:pt x="187" y="16"/>
                  <a:pt x="170" y="0"/>
                  <a:pt x="150" y="0"/>
                </a:cubicBezTo>
                <a:cubicBezTo>
                  <a:pt x="131" y="0"/>
                  <a:pt x="116" y="14"/>
                  <a:pt x="114" y="32"/>
                </a:cubicBezTo>
                <a:cubicBezTo>
                  <a:pt x="107" y="25"/>
                  <a:pt x="97" y="20"/>
                  <a:pt x="86" y="20"/>
                </a:cubicBezTo>
                <a:cubicBezTo>
                  <a:pt x="67" y="20"/>
                  <a:pt x="50" y="36"/>
                  <a:pt x="49" y="55"/>
                </a:cubicBezTo>
                <a:cubicBezTo>
                  <a:pt x="45" y="54"/>
                  <a:pt x="41" y="53"/>
                  <a:pt x="37" y="53"/>
                </a:cubicBezTo>
                <a:cubicBezTo>
                  <a:pt x="16" y="53"/>
                  <a:pt x="0" y="69"/>
                  <a:pt x="0" y="90"/>
                </a:cubicBezTo>
                <a:cubicBezTo>
                  <a:pt x="0" y="110"/>
                  <a:pt x="16" y="126"/>
                  <a:pt x="37" y="126"/>
                </a:cubicBezTo>
                <a:cubicBezTo>
                  <a:pt x="187" y="126"/>
                  <a:pt x="187" y="126"/>
                  <a:pt x="187" y="126"/>
                </a:cubicBezTo>
                <a:cubicBezTo>
                  <a:pt x="207" y="126"/>
                  <a:pt x="224" y="110"/>
                  <a:pt x="224" y="90"/>
                </a:cubicBezTo>
                <a:cubicBezTo>
                  <a:pt x="224" y="69"/>
                  <a:pt x="207" y="53"/>
                  <a:pt x="187" y="53"/>
                </a:cubicBezTo>
                <a:close/>
              </a:path>
            </a:pathLst>
          </a:custGeom>
          <a:solidFill>
            <a:schemeClr val="accent1">
              <a:lumMod val="60000"/>
              <a:lumOff val="40000"/>
              <a:alpha val="20000"/>
            </a:schemeClr>
          </a:solidFill>
          <a:ln>
            <a:noFill/>
          </a:ln>
        </p:spPr>
        <p:txBody>
          <a:bodyPr vert="horz" wrap="square" lIns="89642" tIns="44821" rIns="89642" bIns="44821" numCol="1" anchor="t" anchorCtr="0" compatLnSpc="1">
            <a:prstTxWarp prst="textNoShape">
              <a:avLst/>
            </a:prstTxWarp>
          </a:bodyPr>
          <a:lstStyle/>
          <a:p>
            <a:endParaRPr lang="en-US" sz="1600">
              <a:solidFill>
                <a:srgbClr val="FFFFFF"/>
              </a:solidFill>
              <a:latin typeface="Segoe UI"/>
            </a:endParaRPr>
          </a:p>
        </p:txBody>
      </p:sp>
      <p:grpSp>
        <p:nvGrpSpPr>
          <p:cNvPr id="20" name="Group 19"/>
          <p:cNvGrpSpPr/>
          <p:nvPr/>
        </p:nvGrpSpPr>
        <p:grpSpPr>
          <a:xfrm>
            <a:off x="4307643" y="1527458"/>
            <a:ext cx="4738766" cy="813492"/>
            <a:chOff x="4306055" y="1344574"/>
            <a:chExt cx="4738766" cy="813492"/>
          </a:xfrm>
        </p:grpSpPr>
        <p:sp>
          <p:nvSpPr>
            <p:cNvPr id="21" name="Rectangle 20"/>
            <p:cNvSpPr/>
            <p:nvPr/>
          </p:nvSpPr>
          <p:spPr>
            <a:xfrm>
              <a:off x="4306055" y="1344574"/>
              <a:ext cx="4738766" cy="369332"/>
            </a:xfrm>
            <a:prstGeom prst="rect">
              <a:avLst/>
            </a:prstGeom>
          </p:spPr>
          <p:txBody>
            <a:bodyPr wrap="square">
              <a:spAutoFit/>
            </a:bodyPr>
            <a:lstStyle/>
            <a:p>
              <a:pPr>
                <a:lnSpc>
                  <a:spcPct val="90000"/>
                </a:lnSpc>
                <a:spcBef>
                  <a:spcPts val="1200"/>
                </a:spcBef>
                <a:buClr>
                  <a:srgbClr val="FFFFFF"/>
                </a:buClr>
                <a:defRPr/>
              </a:pPr>
              <a:r>
                <a:rPr lang="en-US" sz="2000" b="1" dirty="0">
                  <a:gradFill>
                    <a:gsLst>
                      <a:gs pos="1250">
                        <a:srgbClr val="0078D7"/>
                      </a:gs>
                      <a:gs pos="100000">
                        <a:srgbClr val="0078D7"/>
                      </a:gs>
                    </a:gsLst>
                    <a:lin ang="5400000" scaled="0"/>
                  </a:gradFill>
                  <a:latin typeface="Segoe UI"/>
                </a:rPr>
                <a:t>1. </a:t>
              </a:r>
              <a:r>
                <a:rPr lang="en-US" dirty="0">
                  <a:gradFill>
                    <a:gsLst>
                      <a:gs pos="1250">
                        <a:srgbClr val="0078D7"/>
                      </a:gs>
                      <a:gs pos="100000">
                        <a:srgbClr val="0078D7"/>
                      </a:gs>
                    </a:gsLst>
                    <a:lin ang="5400000" scaled="0"/>
                  </a:gradFill>
                  <a:latin typeface="Segoe UI"/>
                </a:rPr>
                <a:t>Active Directory</a:t>
              </a:r>
            </a:p>
          </p:txBody>
        </p:sp>
        <p:sp>
          <p:nvSpPr>
            <p:cNvPr id="22" name="Rectangle 21"/>
            <p:cNvSpPr/>
            <p:nvPr/>
          </p:nvSpPr>
          <p:spPr>
            <a:xfrm>
              <a:off x="4306055" y="1788734"/>
              <a:ext cx="4738766" cy="369332"/>
            </a:xfrm>
            <a:prstGeom prst="rect">
              <a:avLst/>
            </a:prstGeom>
          </p:spPr>
          <p:txBody>
            <a:bodyPr wrap="square">
              <a:spAutoFit/>
            </a:bodyPr>
            <a:lstStyle/>
            <a:p>
              <a:pPr>
                <a:lnSpc>
                  <a:spcPct val="90000"/>
                </a:lnSpc>
                <a:spcBef>
                  <a:spcPts val="1200"/>
                </a:spcBef>
                <a:buClr>
                  <a:srgbClr val="FFFFFF"/>
                </a:buClr>
                <a:defRPr/>
              </a:pPr>
              <a:r>
                <a:rPr lang="en-US" sz="2000" b="1" dirty="0">
                  <a:gradFill>
                    <a:gsLst>
                      <a:gs pos="1250">
                        <a:srgbClr val="0078D7"/>
                      </a:gs>
                      <a:gs pos="100000">
                        <a:srgbClr val="0078D7"/>
                      </a:gs>
                    </a:gsLst>
                    <a:lin ang="5400000" scaled="0"/>
                  </a:gradFill>
                  <a:latin typeface="Segoe UI"/>
                </a:rPr>
                <a:t>2. </a:t>
              </a:r>
              <a:r>
                <a:rPr lang="en-US" dirty="0" err="1">
                  <a:gradFill>
                    <a:gsLst>
                      <a:gs pos="1250">
                        <a:srgbClr val="0078D7"/>
                      </a:gs>
                      <a:gs pos="100000">
                        <a:srgbClr val="0078D7"/>
                      </a:gs>
                    </a:gsLst>
                    <a:lin ang="5400000" scaled="0"/>
                  </a:gradFill>
                  <a:latin typeface="Segoe UI"/>
                </a:rPr>
                <a:t>Máquinas</a:t>
              </a:r>
              <a:r>
                <a:rPr lang="en-US" dirty="0">
                  <a:gradFill>
                    <a:gsLst>
                      <a:gs pos="1250">
                        <a:srgbClr val="0078D7"/>
                      </a:gs>
                      <a:gs pos="100000">
                        <a:srgbClr val="0078D7"/>
                      </a:gs>
                    </a:gsLst>
                    <a:lin ang="5400000" scaled="0"/>
                  </a:gradFill>
                  <a:latin typeface="Segoe UI"/>
                </a:rPr>
                <a:t> </a:t>
              </a:r>
              <a:r>
                <a:rPr lang="en-US" dirty="0" err="1">
                  <a:gradFill>
                    <a:gsLst>
                      <a:gs pos="1250">
                        <a:srgbClr val="0078D7"/>
                      </a:gs>
                      <a:gs pos="100000">
                        <a:srgbClr val="0078D7"/>
                      </a:gs>
                    </a:gsLst>
                    <a:lin ang="5400000" scaled="0"/>
                  </a:gradFill>
                  <a:latin typeface="Segoe UI"/>
                </a:rPr>
                <a:t>virtuales</a:t>
              </a:r>
              <a:r>
                <a:rPr lang="en-US" dirty="0">
                  <a:gradFill>
                    <a:gsLst>
                      <a:gs pos="1250">
                        <a:srgbClr val="0078D7"/>
                      </a:gs>
                      <a:gs pos="100000">
                        <a:srgbClr val="0078D7"/>
                      </a:gs>
                    </a:gsLst>
                    <a:lin ang="5400000" scaled="0"/>
                  </a:gradFill>
                  <a:latin typeface="Segoe UI"/>
                </a:rPr>
                <a:t> </a:t>
              </a:r>
              <a:r>
                <a:rPr lang="en-US" dirty="0" err="1">
                  <a:gradFill>
                    <a:gsLst>
                      <a:gs pos="1250">
                        <a:srgbClr val="0078D7"/>
                      </a:gs>
                      <a:gs pos="100000">
                        <a:srgbClr val="0078D7"/>
                      </a:gs>
                    </a:gsLst>
                    <a:lin ang="5400000" scaled="0"/>
                  </a:gradFill>
                  <a:latin typeface="Segoe UI"/>
                </a:rPr>
                <a:t>blindadas</a:t>
              </a:r>
              <a:r>
                <a:rPr lang="en-US" dirty="0">
                  <a:gradFill>
                    <a:gsLst>
                      <a:gs pos="1250">
                        <a:srgbClr val="0078D7"/>
                      </a:gs>
                      <a:gs pos="100000">
                        <a:srgbClr val="0078D7"/>
                      </a:gs>
                    </a:gsLst>
                    <a:lin ang="5400000" scaled="0"/>
                  </a:gradFill>
                  <a:latin typeface="Segoe UI"/>
                </a:rPr>
                <a:t> </a:t>
              </a:r>
            </a:p>
          </p:txBody>
        </p:sp>
      </p:grpSp>
      <p:grpSp>
        <p:nvGrpSpPr>
          <p:cNvPr id="23" name="Group 22"/>
          <p:cNvGrpSpPr/>
          <p:nvPr/>
        </p:nvGrpSpPr>
        <p:grpSpPr>
          <a:xfrm>
            <a:off x="4307643" y="2415778"/>
            <a:ext cx="4738766" cy="1701812"/>
            <a:chOff x="4306055" y="2232894"/>
            <a:chExt cx="4738766" cy="1701812"/>
          </a:xfrm>
        </p:grpSpPr>
        <p:sp>
          <p:nvSpPr>
            <p:cNvPr id="24" name="Rectangle 23"/>
            <p:cNvSpPr/>
            <p:nvPr/>
          </p:nvSpPr>
          <p:spPr>
            <a:xfrm>
              <a:off x="4306055" y="2232894"/>
              <a:ext cx="4738766" cy="369332"/>
            </a:xfrm>
            <a:prstGeom prst="rect">
              <a:avLst/>
            </a:prstGeom>
          </p:spPr>
          <p:txBody>
            <a:bodyPr wrap="square">
              <a:spAutoFit/>
            </a:bodyPr>
            <a:lstStyle/>
            <a:p>
              <a:pPr>
                <a:lnSpc>
                  <a:spcPct val="90000"/>
                </a:lnSpc>
                <a:spcBef>
                  <a:spcPts val="1200"/>
                </a:spcBef>
                <a:buClr>
                  <a:srgbClr val="FFFFFF"/>
                </a:buClr>
                <a:defRPr/>
              </a:pPr>
              <a:r>
                <a:rPr lang="en-US" sz="2000" b="1" dirty="0">
                  <a:gradFill>
                    <a:gsLst>
                      <a:gs pos="1250">
                        <a:srgbClr val="0078D7"/>
                      </a:gs>
                      <a:gs pos="100000">
                        <a:srgbClr val="0078D7"/>
                      </a:gs>
                    </a:gsLst>
                    <a:lin ang="5400000" scaled="0"/>
                  </a:gradFill>
                  <a:latin typeface="Segoe UI"/>
                </a:rPr>
                <a:t>3. </a:t>
              </a:r>
              <a:r>
                <a:rPr lang="en-US" dirty="0" err="1">
                  <a:gradFill>
                    <a:gsLst>
                      <a:gs pos="1250">
                        <a:srgbClr val="0078D7"/>
                      </a:gs>
                      <a:gs pos="100000">
                        <a:srgbClr val="0078D7"/>
                      </a:gs>
                    </a:gsLst>
                    <a:lin ang="5400000" scaled="0"/>
                  </a:gradFill>
                  <a:latin typeface="Segoe UI"/>
                </a:rPr>
                <a:t>Cómputo</a:t>
              </a:r>
              <a:endParaRPr lang="en-US" dirty="0">
                <a:gradFill>
                  <a:gsLst>
                    <a:gs pos="1250">
                      <a:srgbClr val="0078D7"/>
                    </a:gs>
                    <a:gs pos="100000">
                      <a:srgbClr val="0078D7"/>
                    </a:gs>
                  </a:gsLst>
                  <a:lin ang="5400000" scaled="0"/>
                </a:gradFill>
                <a:latin typeface="Segoe UI"/>
              </a:endParaRPr>
            </a:p>
          </p:txBody>
        </p:sp>
        <p:sp>
          <p:nvSpPr>
            <p:cNvPr id="25" name="Rectangle 24"/>
            <p:cNvSpPr/>
            <p:nvPr/>
          </p:nvSpPr>
          <p:spPr>
            <a:xfrm>
              <a:off x="4306055" y="2677054"/>
              <a:ext cx="4738766" cy="369332"/>
            </a:xfrm>
            <a:prstGeom prst="rect">
              <a:avLst/>
            </a:prstGeom>
          </p:spPr>
          <p:txBody>
            <a:bodyPr wrap="square">
              <a:spAutoFit/>
            </a:bodyPr>
            <a:lstStyle/>
            <a:p>
              <a:pPr>
                <a:lnSpc>
                  <a:spcPct val="90000"/>
                </a:lnSpc>
                <a:spcBef>
                  <a:spcPts val="1200"/>
                </a:spcBef>
                <a:buClr>
                  <a:srgbClr val="FFFFFF"/>
                </a:buClr>
                <a:defRPr/>
              </a:pPr>
              <a:r>
                <a:rPr lang="en-US" sz="2000" b="1" dirty="0">
                  <a:gradFill>
                    <a:gsLst>
                      <a:gs pos="1250">
                        <a:srgbClr val="0078D7"/>
                      </a:gs>
                      <a:gs pos="100000">
                        <a:srgbClr val="0078D7"/>
                      </a:gs>
                    </a:gsLst>
                    <a:lin ang="5400000" scaled="0"/>
                  </a:gradFill>
                  <a:latin typeface="Segoe UI"/>
                </a:rPr>
                <a:t>4. </a:t>
              </a:r>
              <a:r>
                <a:rPr lang="en-US" dirty="0">
                  <a:gradFill>
                    <a:gsLst>
                      <a:gs pos="1250">
                        <a:srgbClr val="0078D7"/>
                      </a:gs>
                      <a:gs pos="100000">
                        <a:srgbClr val="0078D7"/>
                      </a:gs>
                    </a:gsLst>
                    <a:lin ang="5400000" scaled="0"/>
                  </a:gradFill>
                  <a:latin typeface="Segoe UI"/>
                </a:rPr>
                <a:t>Red</a:t>
              </a:r>
            </a:p>
          </p:txBody>
        </p:sp>
        <p:sp>
          <p:nvSpPr>
            <p:cNvPr id="26" name="Rectangle 25"/>
            <p:cNvSpPr/>
            <p:nvPr/>
          </p:nvSpPr>
          <p:spPr>
            <a:xfrm>
              <a:off x="4306055" y="3121214"/>
              <a:ext cx="4738766" cy="369332"/>
            </a:xfrm>
            <a:prstGeom prst="rect">
              <a:avLst/>
            </a:prstGeom>
          </p:spPr>
          <p:txBody>
            <a:bodyPr wrap="square">
              <a:spAutoFit/>
            </a:bodyPr>
            <a:lstStyle/>
            <a:p>
              <a:pPr>
                <a:lnSpc>
                  <a:spcPct val="90000"/>
                </a:lnSpc>
                <a:spcBef>
                  <a:spcPts val="1200"/>
                </a:spcBef>
                <a:buClr>
                  <a:srgbClr val="FFFFFF"/>
                </a:buClr>
                <a:defRPr/>
              </a:pPr>
              <a:r>
                <a:rPr lang="en-US" sz="2000" b="1" dirty="0">
                  <a:gradFill>
                    <a:gsLst>
                      <a:gs pos="1250">
                        <a:srgbClr val="0078D7"/>
                      </a:gs>
                      <a:gs pos="100000">
                        <a:srgbClr val="0078D7"/>
                      </a:gs>
                    </a:gsLst>
                    <a:lin ang="5400000" scaled="0"/>
                  </a:gradFill>
                  <a:latin typeface="Segoe UI"/>
                </a:rPr>
                <a:t>5. </a:t>
              </a:r>
              <a:r>
                <a:rPr lang="en-US" dirty="0" err="1">
                  <a:gradFill>
                    <a:gsLst>
                      <a:gs pos="1250">
                        <a:srgbClr val="0078D7"/>
                      </a:gs>
                      <a:gs pos="100000">
                        <a:srgbClr val="0078D7"/>
                      </a:gs>
                    </a:gsLst>
                    <a:lin ang="5400000" scaled="0"/>
                  </a:gradFill>
                  <a:latin typeface="Segoe UI"/>
                </a:rPr>
                <a:t>Almacenamiento</a:t>
              </a:r>
              <a:endParaRPr lang="en-US" dirty="0">
                <a:gradFill>
                  <a:gsLst>
                    <a:gs pos="1250">
                      <a:srgbClr val="0078D7"/>
                    </a:gs>
                    <a:gs pos="100000">
                      <a:srgbClr val="0078D7"/>
                    </a:gs>
                  </a:gsLst>
                  <a:lin ang="5400000" scaled="0"/>
                </a:gradFill>
                <a:latin typeface="Segoe UI"/>
              </a:endParaRPr>
            </a:p>
          </p:txBody>
        </p:sp>
        <p:sp>
          <p:nvSpPr>
            <p:cNvPr id="27" name="Rectangle 26"/>
            <p:cNvSpPr/>
            <p:nvPr/>
          </p:nvSpPr>
          <p:spPr>
            <a:xfrm>
              <a:off x="4306055" y="3565374"/>
              <a:ext cx="4738766" cy="369332"/>
            </a:xfrm>
            <a:prstGeom prst="rect">
              <a:avLst/>
            </a:prstGeom>
          </p:spPr>
          <p:txBody>
            <a:bodyPr wrap="square">
              <a:spAutoFit/>
            </a:bodyPr>
            <a:lstStyle/>
            <a:p>
              <a:pPr>
                <a:lnSpc>
                  <a:spcPct val="90000"/>
                </a:lnSpc>
                <a:spcBef>
                  <a:spcPts val="1200"/>
                </a:spcBef>
                <a:buClr>
                  <a:srgbClr val="FFFFFF"/>
                </a:buClr>
                <a:defRPr/>
              </a:pPr>
              <a:r>
                <a:rPr lang="en-US" sz="2000" b="1" dirty="0">
                  <a:gradFill>
                    <a:gsLst>
                      <a:gs pos="1250">
                        <a:srgbClr val="0078D7"/>
                      </a:gs>
                      <a:gs pos="100000">
                        <a:srgbClr val="0078D7"/>
                      </a:gs>
                    </a:gsLst>
                    <a:lin ang="5400000" scaled="0"/>
                  </a:gradFill>
                  <a:latin typeface="Segoe UI"/>
                </a:rPr>
                <a:t>6. </a:t>
              </a:r>
              <a:r>
                <a:rPr lang="en-US" dirty="0">
                  <a:gradFill>
                    <a:gsLst>
                      <a:gs pos="1250">
                        <a:srgbClr val="0078D7"/>
                      </a:gs>
                      <a:gs pos="100000">
                        <a:srgbClr val="0078D7"/>
                      </a:gs>
                    </a:gsLst>
                    <a:lin ang="5400000" scaled="0"/>
                  </a:gradFill>
                  <a:latin typeface="Segoe UI"/>
                </a:rPr>
                <a:t>Remote Desktop Services (RDS)</a:t>
              </a:r>
            </a:p>
          </p:txBody>
        </p:sp>
      </p:grpSp>
      <p:grpSp>
        <p:nvGrpSpPr>
          <p:cNvPr id="28" name="Group 27"/>
          <p:cNvGrpSpPr/>
          <p:nvPr/>
        </p:nvGrpSpPr>
        <p:grpSpPr>
          <a:xfrm>
            <a:off x="4307643" y="4192418"/>
            <a:ext cx="4738766" cy="813492"/>
            <a:chOff x="4306055" y="4009534"/>
            <a:chExt cx="4738766" cy="813492"/>
          </a:xfrm>
        </p:grpSpPr>
        <p:sp>
          <p:nvSpPr>
            <p:cNvPr id="29" name="Rectangle 28"/>
            <p:cNvSpPr/>
            <p:nvPr/>
          </p:nvSpPr>
          <p:spPr>
            <a:xfrm>
              <a:off x="4306055" y="4009534"/>
              <a:ext cx="4738766" cy="369332"/>
            </a:xfrm>
            <a:prstGeom prst="rect">
              <a:avLst/>
            </a:prstGeom>
          </p:spPr>
          <p:txBody>
            <a:bodyPr wrap="square">
              <a:spAutoFit/>
            </a:bodyPr>
            <a:lstStyle/>
            <a:p>
              <a:pPr>
                <a:lnSpc>
                  <a:spcPct val="90000"/>
                </a:lnSpc>
                <a:spcBef>
                  <a:spcPts val="1200"/>
                </a:spcBef>
                <a:buClr>
                  <a:srgbClr val="FFFFFF"/>
                </a:buClr>
                <a:defRPr/>
              </a:pPr>
              <a:r>
                <a:rPr lang="en-US" sz="2000" b="1" dirty="0">
                  <a:gradFill>
                    <a:gsLst>
                      <a:gs pos="1250">
                        <a:srgbClr val="0078D7"/>
                      </a:gs>
                      <a:gs pos="100000">
                        <a:srgbClr val="0078D7"/>
                      </a:gs>
                    </a:gsLst>
                    <a:lin ang="5400000" scaled="0"/>
                  </a:gradFill>
                  <a:latin typeface="Segoe UI"/>
                </a:rPr>
                <a:t>7. </a:t>
              </a:r>
              <a:r>
                <a:rPr lang="en-US" dirty="0">
                  <a:gradFill>
                    <a:gsLst>
                      <a:gs pos="1250">
                        <a:srgbClr val="0078D7"/>
                      </a:gs>
                      <a:gs pos="100000">
                        <a:srgbClr val="0078D7"/>
                      </a:gs>
                    </a:gsLst>
                    <a:lin ang="5400000" scaled="0"/>
                  </a:gradFill>
                  <a:latin typeface="Segoe UI"/>
                </a:rPr>
                <a:t>Nano Server</a:t>
              </a:r>
            </a:p>
          </p:txBody>
        </p:sp>
        <p:sp>
          <p:nvSpPr>
            <p:cNvPr id="30" name="Rectangle 29"/>
            <p:cNvSpPr/>
            <p:nvPr/>
          </p:nvSpPr>
          <p:spPr>
            <a:xfrm>
              <a:off x="4306055" y="4453694"/>
              <a:ext cx="4738766" cy="369332"/>
            </a:xfrm>
            <a:prstGeom prst="rect">
              <a:avLst/>
            </a:prstGeom>
          </p:spPr>
          <p:txBody>
            <a:bodyPr wrap="square">
              <a:spAutoFit/>
            </a:bodyPr>
            <a:lstStyle/>
            <a:p>
              <a:pPr>
                <a:lnSpc>
                  <a:spcPct val="90000"/>
                </a:lnSpc>
                <a:spcBef>
                  <a:spcPts val="1200"/>
                </a:spcBef>
                <a:buClr>
                  <a:srgbClr val="FFFFFF"/>
                </a:buClr>
                <a:defRPr/>
              </a:pPr>
              <a:r>
                <a:rPr lang="en-US" sz="2000" b="1" dirty="0">
                  <a:gradFill>
                    <a:gsLst>
                      <a:gs pos="1250">
                        <a:srgbClr val="0078D7"/>
                      </a:gs>
                      <a:gs pos="100000">
                        <a:srgbClr val="0078D7"/>
                      </a:gs>
                    </a:gsLst>
                    <a:lin ang="5400000" scaled="0"/>
                  </a:gradFill>
                  <a:latin typeface="Segoe UI"/>
                </a:rPr>
                <a:t>8. </a:t>
              </a:r>
              <a:r>
                <a:rPr lang="en-US" dirty="0" err="1">
                  <a:gradFill>
                    <a:gsLst>
                      <a:gs pos="1250">
                        <a:srgbClr val="0078D7"/>
                      </a:gs>
                      <a:gs pos="100000">
                        <a:srgbClr val="0078D7"/>
                      </a:gs>
                    </a:gsLst>
                    <a:lin ang="5400000" scaled="0"/>
                  </a:gradFill>
                  <a:latin typeface="Segoe UI"/>
                </a:rPr>
                <a:t>Contenedores</a:t>
              </a:r>
              <a:endParaRPr lang="en-US" dirty="0">
                <a:gradFill>
                  <a:gsLst>
                    <a:gs pos="1250">
                      <a:srgbClr val="0078D7"/>
                    </a:gs>
                    <a:gs pos="100000">
                      <a:srgbClr val="0078D7"/>
                    </a:gs>
                  </a:gsLst>
                  <a:lin ang="5400000" scaled="0"/>
                </a:gradFill>
                <a:latin typeface="Segoe UI"/>
              </a:endParaRPr>
            </a:p>
          </p:txBody>
        </p:sp>
      </p:grpSp>
      <p:grpSp>
        <p:nvGrpSpPr>
          <p:cNvPr id="31" name="Group 30"/>
          <p:cNvGrpSpPr/>
          <p:nvPr/>
        </p:nvGrpSpPr>
        <p:grpSpPr>
          <a:xfrm>
            <a:off x="4307643" y="5080738"/>
            <a:ext cx="4738766" cy="813490"/>
            <a:chOff x="4306055" y="4897854"/>
            <a:chExt cx="4738766" cy="813490"/>
          </a:xfrm>
        </p:grpSpPr>
        <p:sp>
          <p:nvSpPr>
            <p:cNvPr id="32" name="Rectangle 31"/>
            <p:cNvSpPr/>
            <p:nvPr/>
          </p:nvSpPr>
          <p:spPr>
            <a:xfrm>
              <a:off x="4306055" y="4897854"/>
              <a:ext cx="4738766" cy="369332"/>
            </a:xfrm>
            <a:prstGeom prst="rect">
              <a:avLst/>
            </a:prstGeom>
          </p:spPr>
          <p:txBody>
            <a:bodyPr wrap="square">
              <a:spAutoFit/>
            </a:bodyPr>
            <a:lstStyle/>
            <a:p>
              <a:pPr>
                <a:lnSpc>
                  <a:spcPct val="90000"/>
                </a:lnSpc>
                <a:spcBef>
                  <a:spcPts val="1200"/>
                </a:spcBef>
                <a:buClr>
                  <a:srgbClr val="FFFFFF"/>
                </a:buClr>
                <a:defRPr/>
              </a:pPr>
              <a:r>
                <a:rPr lang="en-US" sz="2000" b="1" dirty="0">
                  <a:gradFill>
                    <a:gsLst>
                      <a:gs pos="1250">
                        <a:srgbClr val="0078D7"/>
                      </a:gs>
                      <a:gs pos="100000">
                        <a:srgbClr val="0078D7"/>
                      </a:gs>
                    </a:gsLst>
                    <a:lin ang="5400000" scaled="0"/>
                  </a:gradFill>
                  <a:latin typeface="Segoe UI"/>
                </a:rPr>
                <a:t>9. </a:t>
              </a:r>
              <a:r>
                <a:rPr lang="en-US" dirty="0">
                  <a:gradFill>
                    <a:gsLst>
                      <a:gs pos="1250">
                        <a:srgbClr val="0078D7"/>
                      </a:gs>
                      <a:gs pos="100000">
                        <a:srgbClr val="0078D7"/>
                      </a:gs>
                    </a:gsLst>
                    <a:lin ang="5400000" scaled="0"/>
                  </a:gradFill>
                  <a:latin typeface="Segoe UI"/>
                </a:rPr>
                <a:t>PowerShell</a:t>
              </a:r>
            </a:p>
          </p:txBody>
        </p:sp>
        <p:sp>
          <p:nvSpPr>
            <p:cNvPr id="33" name="Rectangle 32"/>
            <p:cNvSpPr/>
            <p:nvPr/>
          </p:nvSpPr>
          <p:spPr>
            <a:xfrm>
              <a:off x="4306055" y="5342012"/>
              <a:ext cx="4738766" cy="369332"/>
            </a:xfrm>
            <a:prstGeom prst="rect">
              <a:avLst/>
            </a:prstGeom>
          </p:spPr>
          <p:txBody>
            <a:bodyPr wrap="square">
              <a:spAutoFit/>
            </a:bodyPr>
            <a:lstStyle/>
            <a:p>
              <a:pPr>
                <a:lnSpc>
                  <a:spcPct val="90000"/>
                </a:lnSpc>
                <a:spcBef>
                  <a:spcPts val="1200"/>
                </a:spcBef>
                <a:buClr>
                  <a:srgbClr val="FFFFFF"/>
                </a:buClr>
                <a:defRPr/>
              </a:pPr>
              <a:r>
                <a:rPr lang="en-US" sz="2000" b="1" dirty="0">
                  <a:gradFill>
                    <a:gsLst>
                      <a:gs pos="1250">
                        <a:srgbClr val="0078D7"/>
                      </a:gs>
                      <a:gs pos="100000">
                        <a:srgbClr val="0078D7"/>
                      </a:gs>
                    </a:gsLst>
                    <a:lin ang="5400000" scaled="0"/>
                  </a:gradFill>
                  <a:latin typeface="Segoe UI"/>
                </a:rPr>
                <a:t>10. </a:t>
              </a:r>
              <a:r>
                <a:rPr lang="en-US" dirty="0">
                  <a:gradFill>
                    <a:gsLst>
                      <a:gs pos="1250">
                        <a:srgbClr val="0078D7"/>
                      </a:gs>
                      <a:gs pos="100000">
                        <a:srgbClr val="0078D7"/>
                      </a:gs>
                    </a:gsLst>
                    <a:lin ang="5400000" scaled="0"/>
                  </a:gradFill>
                  <a:latin typeface="Segoe UI"/>
                </a:rPr>
                <a:t>Server Management Tools (SMT)</a:t>
              </a:r>
            </a:p>
          </p:txBody>
        </p:sp>
      </p:grpSp>
      <p:sp>
        <p:nvSpPr>
          <p:cNvPr id="34" name="Rectangle 33"/>
          <p:cNvSpPr/>
          <p:nvPr/>
        </p:nvSpPr>
        <p:spPr bwMode="auto">
          <a:xfrm>
            <a:off x="930610" y="1403996"/>
            <a:ext cx="5029200" cy="2392897"/>
          </a:xfrm>
          <a:prstGeom prst="rect">
            <a:avLst/>
          </a:prstGeom>
          <a:noFill/>
          <a:ln w="19050" cap="flat" cmpd="sng" algn="ctr">
            <a:solidFill>
              <a:srgbClr val="0070C0"/>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 name="Rectangle 34"/>
          <p:cNvSpPr/>
          <p:nvPr/>
        </p:nvSpPr>
        <p:spPr bwMode="auto">
          <a:xfrm>
            <a:off x="6232180" y="1403996"/>
            <a:ext cx="5029200" cy="2392897"/>
          </a:xfrm>
          <a:prstGeom prst="rect">
            <a:avLst/>
          </a:prstGeom>
          <a:noFill/>
          <a:ln w="19050" cap="flat" cmpd="sng" algn="ctr">
            <a:solidFill>
              <a:srgbClr val="0070C0"/>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0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6" name="Rectangle 35"/>
          <p:cNvSpPr/>
          <p:nvPr/>
        </p:nvSpPr>
        <p:spPr bwMode="auto">
          <a:xfrm>
            <a:off x="914551" y="4069661"/>
            <a:ext cx="5029200" cy="2392897"/>
          </a:xfrm>
          <a:prstGeom prst="rect">
            <a:avLst/>
          </a:prstGeom>
          <a:noFill/>
          <a:ln w="19050" cap="flat" cmpd="sng" algn="ctr">
            <a:solidFill>
              <a:srgbClr val="0070C0"/>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0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7" name="Rectangle 36"/>
          <p:cNvSpPr/>
          <p:nvPr/>
        </p:nvSpPr>
        <p:spPr bwMode="auto">
          <a:xfrm>
            <a:off x="6232180" y="4069661"/>
            <a:ext cx="5029200" cy="2392897"/>
          </a:xfrm>
          <a:prstGeom prst="rect">
            <a:avLst/>
          </a:prstGeom>
          <a:noFill/>
          <a:ln w="19050" cap="flat" cmpd="sng" algn="ctr">
            <a:solidFill>
              <a:srgbClr val="0070C0"/>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8" name="Rectangle 37"/>
          <p:cNvSpPr/>
          <p:nvPr/>
        </p:nvSpPr>
        <p:spPr bwMode="auto">
          <a:xfrm>
            <a:off x="925212" y="1403995"/>
            <a:ext cx="5029200" cy="411758"/>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400" b="1" kern="0" spc="100" dirty="0" err="1">
                <a:gradFill>
                  <a:gsLst>
                    <a:gs pos="0">
                      <a:srgbClr val="FFFFFF"/>
                    </a:gs>
                    <a:gs pos="100000">
                      <a:srgbClr val="FFFFFF"/>
                    </a:gs>
                  </a:gsLst>
                  <a:lin ang="5400000" scaled="0"/>
                </a:gradFill>
                <a:latin typeface="Segoe UI"/>
                <a:ea typeface="Segoe UI" pitchFamily="34" charset="0"/>
                <a:cs typeface="Segoe UI" pitchFamily="34" charset="0"/>
              </a:rPr>
              <a:t>SEGURIDAD</a:t>
            </a:r>
            <a:endParaRPr lang="en-US" sz="1400" b="1" kern="0" spc="1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 name="Rectangle 38"/>
          <p:cNvSpPr/>
          <p:nvPr/>
        </p:nvSpPr>
        <p:spPr bwMode="auto">
          <a:xfrm>
            <a:off x="6232180" y="1403995"/>
            <a:ext cx="5029200" cy="411758"/>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400" b="1" kern="0" spc="100" dirty="0">
                <a:gradFill>
                  <a:gsLst>
                    <a:gs pos="0">
                      <a:srgbClr val="FFFFFF"/>
                    </a:gs>
                    <a:gs pos="100000">
                      <a:srgbClr val="FFFFFF"/>
                    </a:gs>
                  </a:gsLst>
                  <a:lin ang="5400000" scaled="0"/>
                </a:gradFill>
                <a:latin typeface="Segoe UI"/>
                <a:ea typeface="Segoe UI" pitchFamily="34" charset="0"/>
                <a:cs typeface="Segoe UI" pitchFamily="34" charset="0"/>
              </a:rPr>
              <a:t>SDDC</a:t>
            </a:r>
          </a:p>
        </p:txBody>
      </p:sp>
      <p:sp>
        <p:nvSpPr>
          <p:cNvPr id="40" name="Rectangle 39"/>
          <p:cNvSpPr/>
          <p:nvPr/>
        </p:nvSpPr>
        <p:spPr bwMode="auto">
          <a:xfrm>
            <a:off x="914551" y="4069660"/>
            <a:ext cx="5029200" cy="411758"/>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400" b="1" kern="0" spc="100" dirty="0">
                <a:gradFill>
                  <a:gsLst>
                    <a:gs pos="0">
                      <a:srgbClr val="FFFFFF"/>
                    </a:gs>
                    <a:gs pos="100000">
                      <a:srgbClr val="FFFFFF"/>
                    </a:gs>
                  </a:gsLst>
                  <a:lin ang="5400000" scaled="0"/>
                </a:gradFill>
                <a:latin typeface="Segoe UI"/>
                <a:ea typeface="Segoe UI" pitchFamily="34" charset="0"/>
                <a:cs typeface="Segoe UI" pitchFamily="34" charset="0"/>
              </a:rPr>
              <a:t>PLATAFORMA DE APLICACIÓN</a:t>
            </a:r>
          </a:p>
        </p:txBody>
      </p:sp>
      <p:sp>
        <p:nvSpPr>
          <p:cNvPr id="41" name="Rectangle 40"/>
          <p:cNvSpPr/>
          <p:nvPr/>
        </p:nvSpPr>
        <p:spPr bwMode="auto">
          <a:xfrm>
            <a:off x="6232180" y="4069660"/>
            <a:ext cx="5029200" cy="411758"/>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defRPr/>
            </a:pPr>
            <a:r>
              <a:rPr lang="en-US" sz="1400" b="1" kern="0" spc="100" dirty="0">
                <a:gradFill>
                  <a:gsLst>
                    <a:gs pos="0">
                      <a:srgbClr val="FFFFFF"/>
                    </a:gs>
                    <a:gs pos="100000">
                      <a:srgbClr val="FFFFFF"/>
                    </a:gs>
                  </a:gsLst>
                  <a:lin ang="5400000" scaled="0"/>
                </a:gradFill>
                <a:latin typeface="Segoe UI"/>
                <a:ea typeface="Segoe UI" pitchFamily="34" charset="0"/>
                <a:cs typeface="Segoe UI" pitchFamily="34" charset="0"/>
              </a:rPr>
              <a:t>ADMINISTRACIÓN</a:t>
            </a:r>
          </a:p>
        </p:txBody>
      </p:sp>
    </p:spTree>
    <p:extLst>
      <p:ext uri="{BB962C8B-B14F-4D97-AF65-F5344CB8AC3E}">
        <p14:creationId xmlns:p14="http://schemas.microsoft.com/office/powerpoint/2010/main" val="26369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95833E-6 -4.07407E-6 L -0.27318 0.06459 " pathEditMode="relative" rAng="0" ptsTypes="AA">
                                      <p:cBhvr>
                                        <p:cTn id="6" dur="1500" fill="hold"/>
                                        <p:tgtEl>
                                          <p:spTgt spid="20"/>
                                        </p:tgtEl>
                                        <p:attrNameLst>
                                          <p:attrName>ppt_x</p:attrName>
                                          <p:attrName>ppt_y</p:attrName>
                                        </p:attrNameLst>
                                      </p:cBhvr>
                                      <p:rCtr x="-13659" y="3218"/>
                                    </p:animMotion>
                                  </p:childTnLst>
                                </p:cTn>
                              </p:par>
                              <p:par>
                                <p:cTn id="7" presetID="42" presetClass="path" presetSubtype="0" accel="50000" decel="50000" fill="hold" nodeType="withEffect">
                                  <p:stCondLst>
                                    <p:cond delay="0"/>
                                  </p:stCondLst>
                                  <p:childTnLst>
                                    <p:animMotion origin="layout" path="M 3.95833E-6 1.48148E-6 L 0.16536 -0.06551 " pathEditMode="relative" rAng="0" ptsTypes="AA">
                                      <p:cBhvr>
                                        <p:cTn id="8" dur="1500" fill="hold"/>
                                        <p:tgtEl>
                                          <p:spTgt spid="23"/>
                                        </p:tgtEl>
                                        <p:attrNameLst>
                                          <p:attrName>ppt_x</p:attrName>
                                          <p:attrName>ppt_y</p:attrName>
                                        </p:attrNameLst>
                                      </p:cBhvr>
                                      <p:rCtr x="8268" y="-3287"/>
                                    </p:animMotion>
                                  </p:childTnLst>
                                </p:cTn>
                              </p:par>
                              <p:par>
                                <p:cTn id="9" presetID="42" presetClass="path" presetSubtype="0" accel="50000" decel="50000" fill="hold" nodeType="withEffect">
                                  <p:stCondLst>
                                    <p:cond delay="0"/>
                                  </p:stCondLst>
                                  <p:childTnLst>
                                    <p:animMotion origin="layout" path="M 3.95833E-6 -1.48148E-6 L -0.27318 0.06597 " pathEditMode="relative" rAng="0" ptsTypes="AA">
                                      <p:cBhvr>
                                        <p:cTn id="10" dur="1500" fill="hold"/>
                                        <p:tgtEl>
                                          <p:spTgt spid="28"/>
                                        </p:tgtEl>
                                        <p:attrNameLst>
                                          <p:attrName>ppt_x</p:attrName>
                                          <p:attrName>ppt_y</p:attrName>
                                        </p:attrNameLst>
                                      </p:cBhvr>
                                      <p:rCtr x="-13659" y="3287"/>
                                    </p:animMotion>
                                  </p:childTnLst>
                                </p:cTn>
                              </p:par>
                              <p:par>
                                <p:cTn id="11" presetID="42" presetClass="path" presetSubtype="0" accel="50000" decel="50000" fill="hold" nodeType="withEffect">
                                  <p:stCondLst>
                                    <p:cond delay="0"/>
                                  </p:stCondLst>
                                  <p:childTnLst>
                                    <p:animMotion origin="layout" path="M 3.95833E-6 3.7037E-7 L 0.16536 -0.06435 " pathEditMode="relative" rAng="0" ptsTypes="AA">
                                      <p:cBhvr>
                                        <p:cTn id="12" dur="1500" fill="hold"/>
                                        <p:tgtEl>
                                          <p:spTgt spid="31"/>
                                        </p:tgtEl>
                                        <p:attrNameLst>
                                          <p:attrName>ppt_x</p:attrName>
                                          <p:attrName>ppt_y</p:attrName>
                                        </p:attrNameLst>
                                      </p:cBhvr>
                                      <p:rCtr x="8268" y="-3218"/>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up)">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53988" y="3427444"/>
            <a:ext cx="6675438" cy="342820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1372"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4" name="Rectangle 23"/>
          <p:cNvSpPr/>
          <p:nvPr/>
        </p:nvSpPr>
        <p:spPr bwMode="auto">
          <a:xfrm>
            <a:off x="6677026" y="3711863"/>
            <a:ext cx="4218989" cy="2217750"/>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 name="Rectangle 24"/>
          <p:cNvSpPr/>
          <p:nvPr/>
        </p:nvSpPr>
        <p:spPr bwMode="auto">
          <a:xfrm>
            <a:off x="6677025" y="3709921"/>
            <a:ext cx="4218986" cy="2216066"/>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 name="Rectangle 25"/>
          <p:cNvSpPr/>
          <p:nvPr/>
        </p:nvSpPr>
        <p:spPr bwMode="auto">
          <a:xfrm>
            <a:off x="1588" y="3429792"/>
            <a:ext cx="6675438" cy="342820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1372"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7" name="Title 1"/>
          <p:cNvSpPr txBox="1">
            <a:spLocks/>
          </p:cNvSpPr>
          <p:nvPr/>
        </p:nvSpPr>
        <p:spPr>
          <a:xfrm>
            <a:off x="270828" y="528668"/>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s-419" dirty="0">
                <a:gradFill>
                  <a:gsLst>
                    <a:gs pos="1250">
                      <a:srgbClr val="505050"/>
                    </a:gs>
                    <a:gs pos="100000">
                      <a:srgbClr val="505050"/>
                    </a:gs>
                  </a:gsLst>
                  <a:lin ang="5400000" scaled="0"/>
                </a:gradFill>
                <a:latin typeface="Segoe UI Light"/>
              </a:rPr>
              <a:t>Desafíos para proteger credenciales</a:t>
            </a:r>
          </a:p>
        </p:txBody>
      </p:sp>
      <p:sp>
        <p:nvSpPr>
          <p:cNvPr id="28" name="Text Placeholder 2"/>
          <p:cNvSpPr txBox="1">
            <a:spLocks/>
          </p:cNvSpPr>
          <p:nvPr/>
        </p:nvSpPr>
        <p:spPr>
          <a:xfrm>
            <a:off x="270828" y="1189178"/>
            <a:ext cx="4929777" cy="4924425"/>
          </a:xfrm>
          <a:prstGeom prst="rect">
            <a:avLst/>
          </a:prstGeom>
        </p:spPr>
        <p:txBody>
          <a:bodyPr vert="horz" wrap="square" lIns="182880"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Bef>
                <a:spcPts val="1200"/>
              </a:spcBef>
              <a:defRPr/>
            </a:pPr>
            <a:r>
              <a:rPr lang="es-AR" sz="3200">
                <a:gradFill>
                  <a:gsLst>
                    <a:gs pos="1250">
                      <a:srgbClr val="505050"/>
                    </a:gs>
                    <a:gs pos="100000">
                      <a:srgbClr val="505050"/>
                    </a:gs>
                  </a:gsLst>
                  <a:lin ang="5400000" scaled="0"/>
                </a:gradFill>
                <a:latin typeface="Segoe UI Light"/>
              </a:rPr>
              <a:t>La ingeniería social lleva al robo de credenciales</a:t>
            </a:r>
          </a:p>
          <a:p>
            <a:pPr>
              <a:spcBef>
                <a:spcPts val="1200"/>
              </a:spcBef>
              <a:defRPr/>
            </a:pPr>
            <a:r>
              <a:rPr lang="es-AR" sz="3200">
                <a:gradFill>
                  <a:gsLst>
                    <a:gs pos="1250">
                      <a:srgbClr val="505050"/>
                    </a:gs>
                    <a:gs pos="100000">
                      <a:srgbClr val="505050"/>
                    </a:gs>
                  </a:gsLst>
                  <a:lin ang="5400000" scaled="0"/>
                </a:gradFill>
                <a:latin typeface="Segoe UI Light"/>
              </a:rPr>
              <a:t>La mayoría de los ataques incluye recolección de credenciales (PtH)</a:t>
            </a:r>
          </a:p>
          <a:p>
            <a:pPr>
              <a:spcBef>
                <a:spcPts val="1200"/>
              </a:spcBef>
              <a:defRPr/>
            </a:pPr>
            <a:r>
              <a:rPr lang="es-AR" sz="3200">
                <a:gradFill>
                  <a:gsLst>
                    <a:gs pos="1250">
                      <a:srgbClr val="505050"/>
                    </a:gs>
                    <a:gs pos="100000">
                      <a:srgbClr val="505050"/>
                    </a:gs>
                  </a:gsLst>
                  <a:lin ang="5400000" scaled="0"/>
                </a:gradFill>
                <a:latin typeface="Segoe UI Light"/>
              </a:rPr>
              <a:t>Las credenciales administrativas suelen brindar derechos extra innecesarios durante tiempo ilimitado</a:t>
            </a:r>
            <a:endParaRPr lang="es-AR" sz="3200" dirty="0">
              <a:gradFill>
                <a:gsLst>
                  <a:gs pos="1250">
                    <a:srgbClr val="505050"/>
                  </a:gs>
                  <a:gs pos="100000">
                    <a:srgbClr val="505050"/>
                  </a:gs>
                </a:gsLst>
                <a:lin ang="5400000" scaled="0"/>
              </a:gradFill>
              <a:latin typeface="Segoe UI Light"/>
            </a:endParaRPr>
          </a:p>
        </p:txBody>
      </p:sp>
      <p:sp>
        <p:nvSpPr>
          <p:cNvPr id="31" name="TextBox 30"/>
          <p:cNvSpPr txBox="1"/>
          <p:nvPr/>
        </p:nvSpPr>
        <p:spPr>
          <a:xfrm rot="16200000">
            <a:off x="5393481" y="4275099"/>
            <a:ext cx="1566581" cy="369332"/>
          </a:xfrm>
          <a:prstGeom prst="rect">
            <a:avLst/>
          </a:prstGeom>
        </p:spPr>
        <p:txBody>
          <a:bodyPr wrap="square">
            <a:spAutoFit/>
          </a:bodyPr>
          <a:lstStyle>
            <a:defPPr>
              <a:defRPr lang="en-US"/>
            </a:defPPr>
            <a:lvl1pPr algn="ctr">
              <a:lnSpc>
                <a:spcPct val="90000"/>
              </a:lnSpc>
              <a:spcBef>
                <a:spcPts val="1200"/>
              </a:spcBef>
              <a:buClr>
                <a:srgbClr val="FFFFFF"/>
              </a:buClr>
              <a:defRPr sz="2000" b="1">
                <a:gradFill>
                  <a:gsLst>
                    <a:gs pos="1250">
                      <a:schemeClr val="accent4"/>
                    </a:gs>
                    <a:gs pos="100000">
                      <a:schemeClr val="accent4"/>
                    </a:gs>
                  </a:gsLst>
                  <a:lin ang="5400000" scaled="0"/>
                </a:gradFill>
              </a:defRPr>
            </a:lvl1pPr>
          </a:lstStyle>
          <a:p>
            <a:r>
              <a:rPr lang="en-US" b="0" dirty="0" err="1">
                <a:gradFill>
                  <a:gsLst>
                    <a:gs pos="1250">
                      <a:srgbClr val="505050"/>
                    </a:gs>
                    <a:gs pos="100000">
                      <a:srgbClr val="505050"/>
                    </a:gs>
                  </a:gsLst>
                  <a:lin ang="5400000" scaled="0"/>
                </a:gradFill>
                <a:latin typeface="Segoe UI"/>
              </a:rPr>
              <a:t>Capacidad</a:t>
            </a:r>
            <a:endParaRPr lang="en-US" b="0" dirty="0">
              <a:gradFill>
                <a:gsLst>
                  <a:gs pos="1250">
                    <a:srgbClr val="505050"/>
                  </a:gs>
                  <a:gs pos="100000">
                    <a:srgbClr val="505050"/>
                  </a:gs>
                </a:gsLst>
                <a:lin ang="5400000" scaled="0"/>
              </a:gradFill>
              <a:latin typeface="Segoe UI"/>
            </a:endParaRPr>
          </a:p>
        </p:txBody>
      </p:sp>
      <p:sp>
        <p:nvSpPr>
          <p:cNvPr id="33" name="TextBox 32"/>
          <p:cNvSpPr txBox="1"/>
          <p:nvPr/>
        </p:nvSpPr>
        <p:spPr>
          <a:xfrm>
            <a:off x="7432214" y="3136489"/>
            <a:ext cx="2678359" cy="566614"/>
          </a:xfrm>
          <a:prstGeom prst="rect">
            <a:avLst/>
          </a:prstGeom>
          <a:noFill/>
        </p:spPr>
        <p:txBody>
          <a:bodyPr wrap="none" lIns="179259" tIns="143407" rIns="179259" bIns="143407" rtlCol="0">
            <a:spAutoFit/>
          </a:bodyPr>
          <a:lstStyle/>
          <a:p>
            <a:pPr algn="ctr">
              <a:lnSpc>
                <a:spcPct val="90000"/>
              </a:lnSpc>
              <a:spcBef>
                <a:spcPts val="1200"/>
              </a:spcBef>
              <a:spcAft>
                <a:spcPts val="588"/>
              </a:spcAft>
              <a:buClr>
                <a:srgbClr val="FFFFFF"/>
              </a:buClr>
              <a:defRPr/>
            </a:pPr>
            <a:r>
              <a:rPr lang="en-US" sz="2000" dirty="0" err="1">
                <a:gradFill>
                  <a:gsLst>
                    <a:gs pos="1250">
                      <a:srgbClr val="505050"/>
                    </a:gs>
                    <a:gs pos="100000">
                      <a:srgbClr val="505050"/>
                    </a:gs>
                  </a:gsLst>
                  <a:lin ang="5400000" scaled="0"/>
                </a:gradFill>
                <a:latin typeface="Segoe UI"/>
              </a:rPr>
              <a:t>Administrador</a:t>
            </a:r>
            <a:r>
              <a:rPr lang="en-US" sz="2000" dirty="0">
                <a:gradFill>
                  <a:gsLst>
                    <a:gs pos="1250">
                      <a:srgbClr val="505050"/>
                    </a:gs>
                    <a:gs pos="100000">
                      <a:srgbClr val="505050"/>
                    </a:gs>
                  </a:gsLst>
                  <a:lin ang="5400000" scaled="0"/>
                </a:gradFill>
                <a:latin typeface="Segoe UI"/>
              </a:rPr>
              <a:t> </a:t>
            </a:r>
            <a:r>
              <a:rPr lang="en-US" sz="2000" dirty="0" err="1">
                <a:gradFill>
                  <a:gsLst>
                    <a:gs pos="1250">
                      <a:srgbClr val="505050"/>
                    </a:gs>
                    <a:gs pos="100000">
                      <a:srgbClr val="505050"/>
                    </a:gs>
                  </a:gsLst>
                  <a:lin ang="5400000" scaled="0"/>
                </a:gradFill>
                <a:latin typeface="Segoe UI"/>
              </a:rPr>
              <a:t>típico</a:t>
            </a:r>
            <a:endParaRPr lang="en-US" sz="2000" dirty="0">
              <a:gradFill>
                <a:gsLst>
                  <a:gs pos="1250">
                    <a:srgbClr val="505050"/>
                  </a:gs>
                  <a:gs pos="100000">
                    <a:srgbClr val="505050"/>
                  </a:gs>
                </a:gsLst>
                <a:lin ang="5400000" scaled="0"/>
              </a:gradFill>
              <a:latin typeface="Segoe UI"/>
            </a:endParaRPr>
          </a:p>
        </p:txBody>
      </p:sp>
      <p:pic>
        <p:nvPicPr>
          <p:cNvPr id="34" name="Picture 33"/>
          <p:cNvPicPr>
            <a:picLocks noChangeAspect="1"/>
          </p:cNvPicPr>
          <p:nvPr/>
        </p:nvPicPr>
        <p:blipFill rotWithShape="1">
          <a:blip r:embed="rId3" cstate="print"/>
          <a:srcRect l="-10384" t="-5747" r="34173" b="65680"/>
          <a:stretch/>
        </p:blipFill>
        <p:spPr>
          <a:xfrm>
            <a:off x="5659247" y="1857950"/>
            <a:ext cx="914400" cy="914398"/>
          </a:xfrm>
          <a:prstGeom prst="ellipse">
            <a:avLst/>
          </a:prstGeom>
          <a:ln w="28575">
            <a:solidFill>
              <a:srgbClr val="0070C0"/>
            </a:solidFill>
          </a:ln>
        </p:spPr>
      </p:pic>
      <p:sp>
        <p:nvSpPr>
          <p:cNvPr id="35" name="Rectangle 34"/>
          <p:cNvSpPr/>
          <p:nvPr/>
        </p:nvSpPr>
        <p:spPr>
          <a:xfrm>
            <a:off x="5713311" y="1462269"/>
            <a:ext cx="806272" cy="313932"/>
          </a:xfrm>
          <a:prstGeom prst="rect">
            <a:avLst/>
          </a:prstGeom>
        </p:spPr>
        <p:txBody>
          <a:bodyPr wrap="square">
            <a:spAutoFit/>
          </a:bodyPr>
          <a:lstStyle/>
          <a:p>
            <a:pPr algn="ctr">
              <a:lnSpc>
                <a:spcPct val="90000"/>
              </a:lnSpc>
              <a:spcBef>
                <a:spcPts val="1200"/>
              </a:spcBef>
              <a:buClr>
                <a:srgbClr val="FFFFFF"/>
              </a:buClr>
              <a:defRPr/>
            </a:pPr>
            <a:r>
              <a:rPr lang="en-US" sz="1600" b="1" dirty="0">
                <a:gradFill>
                  <a:gsLst>
                    <a:gs pos="1250">
                      <a:srgbClr val="505050"/>
                    </a:gs>
                    <a:gs pos="100000">
                      <a:srgbClr val="505050"/>
                    </a:gs>
                  </a:gsLst>
                  <a:lin ang="5400000" scaled="0"/>
                </a:gradFill>
                <a:latin typeface="Segoe UI"/>
              </a:rPr>
              <a:t>BEN</a:t>
            </a:r>
            <a:endParaRPr lang="en-US" sz="1400" dirty="0">
              <a:gradFill>
                <a:gsLst>
                  <a:gs pos="1250">
                    <a:srgbClr val="505050"/>
                  </a:gs>
                  <a:gs pos="100000">
                    <a:srgbClr val="505050"/>
                  </a:gs>
                </a:gsLst>
                <a:lin ang="5400000" scaled="0"/>
              </a:gradFill>
              <a:latin typeface="Segoe UI"/>
            </a:endParaRPr>
          </a:p>
        </p:txBody>
      </p:sp>
      <p:sp>
        <p:nvSpPr>
          <p:cNvPr id="36" name="Rectangle 35"/>
          <p:cNvSpPr/>
          <p:nvPr/>
        </p:nvSpPr>
        <p:spPr>
          <a:xfrm>
            <a:off x="7218124" y="1462269"/>
            <a:ext cx="937164" cy="313932"/>
          </a:xfrm>
          <a:prstGeom prst="rect">
            <a:avLst/>
          </a:prstGeom>
        </p:spPr>
        <p:txBody>
          <a:bodyPr wrap="square">
            <a:spAutoFit/>
          </a:bodyPr>
          <a:lstStyle/>
          <a:p>
            <a:pPr algn="ctr">
              <a:lnSpc>
                <a:spcPct val="90000"/>
              </a:lnSpc>
              <a:spcBef>
                <a:spcPts val="1200"/>
              </a:spcBef>
              <a:buClr>
                <a:srgbClr val="FFFFFF"/>
              </a:buClr>
              <a:defRPr/>
            </a:pPr>
            <a:r>
              <a:rPr lang="en-US" sz="1600" b="1" dirty="0">
                <a:gradFill>
                  <a:gsLst>
                    <a:gs pos="1250">
                      <a:srgbClr val="505050"/>
                    </a:gs>
                    <a:gs pos="100000">
                      <a:srgbClr val="505050"/>
                    </a:gs>
                  </a:gsLst>
                  <a:lin ang="5400000" scaled="0"/>
                </a:gradFill>
                <a:latin typeface="Segoe UI"/>
              </a:rPr>
              <a:t>MARY</a:t>
            </a:r>
            <a:endParaRPr lang="en-US" sz="1400" dirty="0">
              <a:gradFill>
                <a:gsLst>
                  <a:gs pos="1250">
                    <a:srgbClr val="505050"/>
                  </a:gs>
                  <a:gs pos="100000">
                    <a:srgbClr val="505050"/>
                  </a:gs>
                </a:gsLst>
                <a:lin ang="5400000" scaled="0"/>
              </a:gradFill>
              <a:latin typeface="Segoe UI"/>
            </a:endParaRPr>
          </a:p>
        </p:txBody>
      </p:sp>
      <p:pic>
        <p:nvPicPr>
          <p:cNvPr id="37" name="Picture 36"/>
          <p:cNvPicPr>
            <a:picLocks noChangeAspect="1"/>
          </p:cNvPicPr>
          <p:nvPr/>
        </p:nvPicPr>
        <p:blipFill rotWithShape="1">
          <a:blip r:embed="rId4" cstate="print"/>
          <a:srcRect l="12016" t="-7168" r="-12016" b="64850"/>
          <a:stretch/>
        </p:blipFill>
        <p:spPr>
          <a:xfrm>
            <a:off x="7229506" y="1858797"/>
            <a:ext cx="914400" cy="914400"/>
          </a:xfrm>
          <a:prstGeom prst="ellipse">
            <a:avLst/>
          </a:prstGeom>
          <a:ln w="28575">
            <a:solidFill>
              <a:srgbClr val="0070C0"/>
            </a:solidFill>
          </a:ln>
        </p:spPr>
      </p:pic>
      <p:pic>
        <p:nvPicPr>
          <p:cNvPr id="38" name="Picture 37"/>
          <p:cNvPicPr>
            <a:picLocks noChangeAspect="1"/>
          </p:cNvPicPr>
          <p:nvPr/>
        </p:nvPicPr>
        <p:blipFill rotWithShape="1">
          <a:blip r:embed="rId5" cstate="print"/>
          <a:srcRect l="-12027" t="-4754" r="31245" b="65786"/>
          <a:stretch/>
        </p:blipFill>
        <p:spPr>
          <a:xfrm>
            <a:off x="8388975" y="1858797"/>
            <a:ext cx="914400" cy="914400"/>
          </a:xfrm>
          <a:prstGeom prst="ellipse">
            <a:avLst/>
          </a:prstGeom>
          <a:ln w="28575">
            <a:solidFill>
              <a:srgbClr val="0070C0"/>
            </a:solidFill>
          </a:ln>
        </p:spPr>
      </p:pic>
      <p:sp>
        <p:nvSpPr>
          <p:cNvPr id="39" name="Rectangle 38"/>
          <p:cNvSpPr/>
          <p:nvPr/>
        </p:nvSpPr>
        <p:spPr>
          <a:xfrm>
            <a:off x="8377593" y="1462269"/>
            <a:ext cx="937164" cy="313932"/>
          </a:xfrm>
          <a:prstGeom prst="rect">
            <a:avLst/>
          </a:prstGeom>
        </p:spPr>
        <p:txBody>
          <a:bodyPr wrap="square">
            <a:spAutoFit/>
          </a:bodyPr>
          <a:lstStyle/>
          <a:p>
            <a:pPr algn="ctr">
              <a:lnSpc>
                <a:spcPct val="90000"/>
              </a:lnSpc>
              <a:spcBef>
                <a:spcPts val="1200"/>
              </a:spcBef>
              <a:buClr>
                <a:srgbClr val="FFFFFF"/>
              </a:buClr>
              <a:defRPr/>
            </a:pPr>
            <a:r>
              <a:rPr lang="en-US" sz="1600" b="1" dirty="0">
                <a:gradFill>
                  <a:gsLst>
                    <a:gs pos="1250">
                      <a:srgbClr val="505050"/>
                    </a:gs>
                    <a:gs pos="100000">
                      <a:srgbClr val="505050"/>
                    </a:gs>
                  </a:gsLst>
                  <a:lin ang="5400000" scaled="0"/>
                </a:gradFill>
                <a:latin typeface="Segoe UI"/>
              </a:rPr>
              <a:t>JAKE</a:t>
            </a:r>
            <a:endParaRPr lang="en-US" sz="1400" dirty="0">
              <a:gradFill>
                <a:gsLst>
                  <a:gs pos="1250">
                    <a:srgbClr val="505050"/>
                  </a:gs>
                  <a:gs pos="100000">
                    <a:srgbClr val="505050"/>
                  </a:gs>
                </a:gsLst>
                <a:lin ang="5400000" scaled="0"/>
              </a:gradFill>
              <a:latin typeface="Segoe UI"/>
            </a:endParaRPr>
          </a:p>
        </p:txBody>
      </p:sp>
      <p:pic>
        <p:nvPicPr>
          <p:cNvPr id="40" name="Picture 39"/>
          <p:cNvPicPr>
            <a:picLocks noChangeAspect="1"/>
          </p:cNvPicPr>
          <p:nvPr/>
        </p:nvPicPr>
        <p:blipFill rotWithShape="1">
          <a:blip r:embed="rId6" cstate="print"/>
          <a:srcRect l="-6797" t="51218" r="43804" b="31976"/>
          <a:stretch/>
        </p:blipFill>
        <p:spPr>
          <a:xfrm>
            <a:off x="9548444" y="1857948"/>
            <a:ext cx="914400" cy="914400"/>
          </a:xfrm>
          <a:prstGeom prst="ellipse">
            <a:avLst/>
          </a:prstGeom>
          <a:ln w="28575">
            <a:solidFill>
              <a:srgbClr val="0070C0"/>
            </a:solidFill>
          </a:ln>
        </p:spPr>
      </p:pic>
      <p:sp>
        <p:nvSpPr>
          <p:cNvPr id="41" name="Rectangle 40"/>
          <p:cNvSpPr/>
          <p:nvPr/>
        </p:nvSpPr>
        <p:spPr>
          <a:xfrm>
            <a:off x="9364073" y="1462269"/>
            <a:ext cx="1283142" cy="313932"/>
          </a:xfrm>
          <a:prstGeom prst="rect">
            <a:avLst/>
          </a:prstGeom>
        </p:spPr>
        <p:txBody>
          <a:bodyPr wrap="square">
            <a:spAutoFit/>
          </a:bodyPr>
          <a:lstStyle/>
          <a:p>
            <a:pPr algn="ctr">
              <a:lnSpc>
                <a:spcPct val="90000"/>
              </a:lnSpc>
              <a:spcBef>
                <a:spcPts val="1200"/>
              </a:spcBef>
              <a:buClr>
                <a:srgbClr val="FFFFFF"/>
              </a:buClr>
              <a:defRPr/>
            </a:pPr>
            <a:r>
              <a:rPr lang="en-US" sz="1600" b="1" dirty="0">
                <a:gradFill>
                  <a:gsLst>
                    <a:gs pos="1250">
                      <a:srgbClr val="505050"/>
                    </a:gs>
                    <a:gs pos="100000">
                      <a:srgbClr val="505050"/>
                    </a:gs>
                  </a:gsLst>
                  <a:lin ang="5400000" scaled="0"/>
                </a:gradFill>
                <a:latin typeface="Segoe UI"/>
              </a:rPr>
              <a:t>ADMIN</a:t>
            </a:r>
            <a:endParaRPr lang="en-US" sz="1400" dirty="0">
              <a:gradFill>
                <a:gsLst>
                  <a:gs pos="1250">
                    <a:srgbClr val="505050"/>
                  </a:gs>
                  <a:gs pos="100000">
                    <a:srgbClr val="505050"/>
                  </a:gs>
                </a:gsLst>
                <a:lin ang="5400000" scaled="0"/>
              </a:gradFill>
              <a:latin typeface="Segoe UI"/>
            </a:endParaRPr>
          </a:p>
        </p:txBody>
      </p:sp>
      <p:pic>
        <p:nvPicPr>
          <p:cNvPr id="42" name="Picture 41"/>
          <p:cNvPicPr>
            <a:picLocks noChangeAspect="1"/>
          </p:cNvPicPr>
          <p:nvPr/>
        </p:nvPicPr>
        <p:blipFill rotWithShape="1">
          <a:blip r:embed="rId6" cstate="print"/>
          <a:srcRect l="-6797" t="51218" r="43804" b="31976"/>
          <a:stretch/>
        </p:blipFill>
        <p:spPr>
          <a:xfrm>
            <a:off x="10707913" y="1857948"/>
            <a:ext cx="914400" cy="914400"/>
          </a:xfrm>
          <a:prstGeom prst="ellipse">
            <a:avLst/>
          </a:prstGeom>
          <a:ln w="28575">
            <a:solidFill>
              <a:srgbClr val="0070C0"/>
            </a:solidFill>
          </a:ln>
        </p:spPr>
      </p:pic>
      <p:sp>
        <p:nvSpPr>
          <p:cNvPr id="43" name="Rectangle 42"/>
          <p:cNvSpPr/>
          <p:nvPr/>
        </p:nvSpPr>
        <p:spPr>
          <a:xfrm>
            <a:off x="10523542" y="1341992"/>
            <a:ext cx="1283142" cy="535531"/>
          </a:xfrm>
          <a:prstGeom prst="rect">
            <a:avLst/>
          </a:prstGeom>
        </p:spPr>
        <p:txBody>
          <a:bodyPr wrap="square">
            <a:spAutoFit/>
          </a:bodyPr>
          <a:lstStyle/>
          <a:p>
            <a:pPr algn="ctr">
              <a:lnSpc>
                <a:spcPct val="90000"/>
              </a:lnSpc>
              <a:spcBef>
                <a:spcPts val="1200"/>
              </a:spcBef>
              <a:buClr>
                <a:srgbClr val="FFFFFF"/>
              </a:buClr>
              <a:defRPr/>
            </a:pPr>
            <a:r>
              <a:rPr lang="en-US" sz="1600" b="1" dirty="0">
                <a:gradFill>
                  <a:gsLst>
                    <a:gs pos="1250">
                      <a:srgbClr val="505050"/>
                    </a:gs>
                    <a:gs pos="100000">
                      <a:srgbClr val="505050"/>
                    </a:gs>
                  </a:gsLst>
                  <a:lin ang="5400000" scaled="0"/>
                </a:gradFill>
                <a:latin typeface="Segoe UI"/>
              </a:rPr>
              <a:t>ADMIN DOMINIO</a:t>
            </a:r>
            <a:endParaRPr lang="en-US" sz="1400" dirty="0">
              <a:gradFill>
                <a:gsLst>
                  <a:gs pos="1250">
                    <a:srgbClr val="505050"/>
                  </a:gs>
                  <a:gs pos="100000">
                    <a:srgbClr val="505050"/>
                  </a:gs>
                </a:gsLst>
                <a:lin ang="5400000" scaled="0"/>
              </a:gradFill>
              <a:latin typeface="Segoe UI"/>
            </a:endParaRPr>
          </a:p>
        </p:txBody>
      </p:sp>
      <p:cxnSp>
        <p:nvCxnSpPr>
          <p:cNvPr id="44" name="Straight Arrow Connector 43"/>
          <p:cNvCxnSpPr/>
          <p:nvPr/>
        </p:nvCxnSpPr>
        <p:spPr>
          <a:xfrm>
            <a:off x="6677026" y="2295528"/>
            <a:ext cx="334962" cy="0"/>
          </a:xfrm>
          <a:prstGeom prst="straightConnector1">
            <a:avLst/>
          </a:prstGeom>
          <a:noFill/>
          <a:ln w="28575" cap="flat" cmpd="sng" algn="ctr">
            <a:solidFill>
              <a:srgbClr val="0078D7"/>
            </a:solidFill>
            <a:prstDash val="solid"/>
            <a:headEnd type="none"/>
            <a:tailEnd type="triangle"/>
          </a:ln>
          <a:effectLst/>
        </p:spPr>
      </p:cxnSp>
      <p:sp>
        <p:nvSpPr>
          <p:cNvPr id="45" name="Rectangle 44"/>
          <p:cNvSpPr/>
          <p:nvPr/>
        </p:nvSpPr>
        <p:spPr bwMode="auto">
          <a:xfrm>
            <a:off x="2580182" y="5925582"/>
            <a:ext cx="8821245" cy="1832805"/>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1372"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TextBox 31"/>
          <p:cNvSpPr txBox="1"/>
          <p:nvPr/>
        </p:nvSpPr>
        <p:spPr>
          <a:xfrm>
            <a:off x="8388975" y="6186337"/>
            <a:ext cx="1276770" cy="369332"/>
          </a:xfrm>
          <a:prstGeom prst="rect">
            <a:avLst/>
          </a:prstGeom>
        </p:spPr>
        <p:txBody>
          <a:bodyPr wrap="square">
            <a:spAutoFit/>
          </a:bodyPr>
          <a:lstStyle>
            <a:defPPr>
              <a:defRPr lang="en-US"/>
            </a:defPPr>
            <a:lvl1pPr algn="ctr">
              <a:lnSpc>
                <a:spcPct val="90000"/>
              </a:lnSpc>
              <a:spcBef>
                <a:spcPts val="1200"/>
              </a:spcBef>
              <a:buClr>
                <a:srgbClr val="FFFFFF"/>
              </a:buClr>
              <a:defRPr sz="2000" b="1">
                <a:gradFill>
                  <a:gsLst>
                    <a:gs pos="1250">
                      <a:schemeClr val="accent4"/>
                    </a:gs>
                    <a:gs pos="100000">
                      <a:schemeClr val="accent4"/>
                    </a:gs>
                  </a:gsLst>
                  <a:lin ang="5400000" scaled="0"/>
                </a:gradFill>
              </a:defRPr>
            </a:lvl1pPr>
          </a:lstStyle>
          <a:p>
            <a:r>
              <a:rPr lang="en-US" b="0" dirty="0" err="1">
                <a:gradFill>
                  <a:gsLst>
                    <a:gs pos="1250">
                      <a:srgbClr val="505050"/>
                    </a:gs>
                    <a:gs pos="100000">
                      <a:srgbClr val="505050"/>
                    </a:gs>
                  </a:gsLst>
                  <a:lin ang="5400000" scaled="0"/>
                </a:gradFill>
                <a:latin typeface="Segoe UI"/>
              </a:rPr>
              <a:t>Tiempo</a:t>
            </a:r>
            <a:endParaRPr lang="en-US" b="0" dirty="0">
              <a:gradFill>
                <a:gsLst>
                  <a:gs pos="1250">
                    <a:srgbClr val="505050"/>
                  </a:gs>
                  <a:gs pos="100000">
                    <a:srgbClr val="505050"/>
                  </a:gs>
                </a:gsLst>
                <a:lin ang="5400000" scaled="0"/>
              </a:gradFill>
              <a:latin typeface="Segoe UI"/>
            </a:endParaRPr>
          </a:p>
        </p:txBody>
      </p:sp>
      <p:cxnSp>
        <p:nvCxnSpPr>
          <p:cNvPr id="30" name="Straight Arrow Connector 29"/>
          <p:cNvCxnSpPr/>
          <p:nvPr/>
        </p:nvCxnSpPr>
        <p:spPr>
          <a:xfrm>
            <a:off x="6444883" y="6152124"/>
            <a:ext cx="4720231" cy="0"/>
          </a:xfrm>
          <a:prstGeom prst="straightConnector1">
            <a:avLst/>
          </a:prstGeom>
          <a:noFill/>
          <a:ln w="28575" cap="flat" cmpd="sng" algn="ctr">
            <a:solidFill>
              <a:srgbClr val="0078D7"/>
            </a:solidFill>
            <a:prstDash val="solid"/>
            <a:headEnd type="none"/>
            <a:tailEnd type="triangle"/>
          </a:ln>
          <a:effectLst/>
        </p:spPr>
      </p:cxnSp>
      <p:cxnSp>
        <p:nvCxnSpPr>
          <p:cNvPr id="29" name="Straight Arrow Connector 28"/>
          <p:cNvCxnSpPr/>
          <p:nvPr/>
        </p:nvCxnSpPr>
        <p:spPr>
          <a:xfrm flipV="1">
            <a:off x="6438137" y="3429791"/>
            <a:ext cx="0" cy="2722335"/>
          </a:xfrm>
          <a:prstGeom prst="straightConnector1">
            <a:avLst/>
          </a:prstGeom>
          <a:noFill/>
          <a:ln w="28575" cap="sq" cmpd="sng" algn="ctr">
            <a:solidFill>
              <a:srgbClr val="0078D7"/>
            </a:solidFill>
            <a:prstDash val="solid"/>
            <a:miter lim="800000"/>
            <a:headEnd type="none"/>
            <a:tailEnd type="triangle"/>
          </a:ln>
          <a:effectLst/>
        </p:spPr>
      </p:cxnSp>
    </p:spTree>
    <p:extLst>
      <p:ext uri="{BB962C8B-B14F-4D97-AF65-F5344CB8AC3E}">
        <p14:creationId xmlns:p14="http://schemas.microsoft.com/office/powerpoint/2010/main" val="280467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750" fill="hold"/>
                                        <p:tgtEl>
                                          <p:spTgt spid="34"/>
                                        </p:tgtEl>
                                        <p:attrNameLst>
                                          <p:attrName>fillcolor</p:attrName>
                                        </p:attrNameLst>
                                      </p:cBhvr>
                                      <p:to>
                                        <a:srgbClr val="5C2D91"/>
                                      </p:to>
                                    </p:animClr>
                                    <p:set>
                                      <p:cBhvr>
                                        <p:cTn id="7" dur="750" fill="hold"/>
                                        <p:tgtEl>
                                          <p:spTgt spid="34"/>
                                        </p:tgtEl>
                                        <p:attrNameLst>
                                          <p:attrName>fill.type</p:attrName>
                                        </p:attrNameLst>
                                      </p:cBhvr>
                                      <p:to>
                                        <p:strVal val="solid"/>
                                      </p:to>
                                    </p:set>
                                    <p:set>
                                      <p:cBhvr>
                                        <p:cTn id="8" dur="750" fill="hold"/>
                                        <p:tgtEl>
                                          <p:spTgt spid="34"/>
                                        </p:tgtEl>
                                        <p:attrNameLst>
                                          <p:attrName>fill.on</p:attrName>
                                        </p:attrNameLst>
                                      </p:cBhvr>
                                      <p:to>
                                        <p:strVal val="true"/>
                                      </p:to>
                                    </p:set>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par>
                          <p:cTn id="13" fill="hold">
                            <p:stCondLst>
                              <p:cond delay="1250"/>
                            </p:stCondLst>
                            <p:childTnLst>
                              <p:par>
                                <p:cTn id="14" presetID="1" presetClass="emph" presetSubtype="2" fill="hold" nodeType="afterEffect">
                                  <p:stCondLst>
                                    <p:cond delay="0"/>
                                  </p:stCondLst>
                                  <p:childTnLst>
                                    <p:animClr clrSpc="rgb" dir="cw">
                                      <p:cBhvr>
                                        <p:cTn id="15" dur="750" fill="hold"/>
                                        <p:tgtEl>
                                          <p:spTgt spid="37"/>
                                        </p:tgtEl>
                                        <p:attrNameLst>
                                          <p:attrName>fillcolor</p:attrName>
                                        </p:attrNameLst>
                                      </p:cBhvr>
                                      <p:to>
                                        <a:srgbClr val="5C2D91"/>
                                      </p:to>
                                    </p:animClr>
                                    <p:set>
                                      <p:cBhvr>
                                        <p:cTn id="16" dur="750" fill="hold"/>
                                        <p:tgtEl>
                                          <p:spTgt spid="37"/>
                                        </p:tgtEl>
                                        <p:attrNameLst>
                                          <p:attrName>fill.type</p:attrName>
                                        </p:attrNameLst>
                                      </p:cBhvr>
                                      <p:to>
                                        <p:strVal val="solid"/>
                                      </p:to>
                                    </p:set>
                                    <p:set>
                                      <p:cBhvr>
                                        <p:cTn id="17" dur="750" fill="hold"/>
                                        <p:tgtEl>
                                          <p:spTgt spid="37"/>
                                        </p:tgtEl>
                                        <p:attrNameLst>
                                          <p:attrName>fill.on</p:attrName>
                                        </p:attrNameLst>
                                      </p:cBhvr>
                                      <p:to>
                                        <p:strVal val="true"/>
                                      </p:to>
                                    </p:set>
                                  </p:childTnLst>
                                </p:cTn>
                              </p:par>
                            </p:childTnLst>
                          </p:cTn>
                        </p:par>
                        <p:par>
                          <p:cTn id="18" fill="hold">
                            <p:stCondLst>
                              <p:cond delay="2000"/>
                            </p:stCondLst>
                            <p:childTnLst>
                              <p:par>
                                <p:cTn id="19" presetID="1" presetClass="emph" presetSubtype="2" fill="hold" nodeType="afterEffect">
                                  <p:stCondLst>
                                    <p:cond delay="0"/>
                                  </p:stCondLst>
                                  <p:childTnLst>
                                    <p:animClr clrSpc="rgb" dir="cw">
                                      <p:cBhvr>
                                        <p:cTn id="20" dur="750" fill="hold"/>
                                        <p:tgtEl>
                                          <p:spTgt spid="38"/>
                                        </p:tgtEl>
                                        <p:attrNameLst>
                                          <p:attrName>fillcolor</p:attrName>
                                        </p:attrNameLst>
                                      </p:cBhvr>
                                      <p:to>
                                        <a:srgbClr val="5C2D91"/>
                                      </p:to>
                                    </p:animClr>
                                    <p:set>
                                      <p:cBhvr>
                                        <p:cTn id="21" dur="750" fill="hold"/>
                                        <p:tgtEl>
                                          <p:spTgt spid="38"/>
                                        </p:tgtEl>
                                        <p:attrNameLst>
                                          <p:attrName>fill.type</p:attrName>
                                        </p:attrNameLst>
                                      </p:cBhvr>
                                      <p:to>
                                        <p:strVal val="solid"/>
                                      </p:to>
                                    </p:set>
                                    <p:set>
                                      <p:cBhvr>
                                        <p:cTn id="22" dur="750" fill="hold"/>
                                        <p:tgtEl>
                                          <p:spTgt spid="38"/>
                                        </p:tgtEl>
                                        <p:attrNameLst>
                                          <p:attrName>fill.on</p:attrName>
                                        </p:attrNameLst>
                                      </p:cBhvr>
                                      <p:to>
                                        <p:strVal val="true"/>
                                      </p:to>
                                    </p:set>
                                  </p:childTnLst>
                                </p:cTn>
                              </p:par>
                            </p:childTnLst>
                          </p:cTn>
                        </p:par>
                        <p:par>
                          <p:cTn id="23" fill="hold">
                            <p:stCondLst>
                              <p:cond delay="2750"/>
                            </p:stCondLst>
                            <p:childTnLst>
                              <p:par>
                                <p:cTn id="24" presetID="1" presetClass="emph" presetSubtype="2" fill="hold" nodeType="afterEffect">
                                  <p:stCondLst>
                                    <p:cond delay="0"/>
                                  </p:stCondLst>
                                  <p:childTnLst>
                                    <p:animClr clrSpc="rgb" dir="cw">
                                      <p:cBhvr>
                                        <p:cTn id="25" dur="750" fill="hold"/>
                                        <p:tgtEl>
                                          <p:spTgt spid="40"/>
                                        </p:tgtEl>
                                        <p:attrNameLst>
                                          <p:attrName>fillcolor</p:attrName>
                                        </p:attrNameLst>
                                      </p:cBhvr>
                                      <p:to>
                                        <a:srgbClr val="5C2D91"/>
                                      </p:to>
                                    </p:animClr>
                                    <p:set>
                                      <p:cBhvr>
                                        <p:cTn id="26" dur="750" fill="hold"/>
                                        <p:tgtEl>
                                          <p:spTgt spid="40"/>
                                        </p:tgtEl>
                                        <p:attrNameLst>
                                          <p:attrName>fill.type</p:attrName>
                                        </p:attrNameLst>
                                      </p:cBhvr>
                                      <p:to>
                                        <p:strVal val="solid"/>
                                      </p:to>
                                    </p:set>
                                    <p:set>
                                      <p:cBhvr>
                                        <p:cTn id="27" dur="750" fill="hold"/>
                                        <p:tgtEl>
                                          <p:spTgt spid="40"/>
                                        </p:tgtEl>
                                        <p:attrNameLst>
                                          <p:attrName>fill.on</p:attrName>
                                        </p:attrNameLst>
                                      </p:cBhvr>
                                      <p:to>
                                        <p:strVal val="true"/>
                                      </p:to>
                                    </p:set>
                                  </p:childTnLst>
                                </p:cTn>
                              </p:par>
                            </p:childTnLst>
                          </p:cTn>
                        </p:par>
                        <p:par>
                          <p:cTn id="28" fill="hold">
                            <p:stCondLst>
                              <p:cond delay="3500"/>
                            </p:stCondLst>
                            <p:childTnLst>
                              <p:par>
                                <p:cTn id="29" presetID="1" presetClass="emph" presetSubtype="2" fill="hold" nodeType="afterEffect">
                                  <p:stCondLst>
                                    <p:cond delay="0"/>
                                  </p:stCondLst>
                                  <p:childTnLst>
                                    <p:animClr clrSpc="rgb" dir="cw">
                                      <p:cBhvr>
                                        <p:cTn id="30" dur="750" fill="hold"/>
                                        <p:tgtEl>
                                          <p:spTgt spid="42"/>
                                        </p:tgtEl>
                                        <p:attrNameLst>
                                          <p:attrName>fillcolor</p:attrName>
                                        </p:attrNameLst>
                                      </p:cBhvr>
                                      <p:to>
                                        <a:srgbClr val="5C2D91"/>
                                      </p:to>
                                    </p:animClr>
                                    <p:set>
                                      <p:cBhvr>
                                        <p:cTn id="31" dur="750" fill="hold"/>
                                        <p:tgtEl>
                                          <p:spTgt spid="42"/>
                                        </p:tgtEl>
                                        <p:attrNameLst>
                                          <p:attrName>fill.type</p:attrName>
                                        </p:attrNameLst>
                                      </p:cBhvr>
                                      <p:to>
                                        <p:strVal val="solid"/>
                                      </p:to>
                                    </p:set>
                                    <p:set>
                                      <p:cBhvr>
                                        <p:cTn id="32" dur="750" fill="hold"/>
                                        <p:tgtEl>
                                          <p:spTgt spid="42"/>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 presetClass="entr" presetSubtype="0" fill="hold" grpId="1" nodeType="withEffect">
                                  <p:stCondLst>
                                    <p:cond delay="500"/>
                                  </p:stCondLst>
                                  <p:childTnLst>
                                    <p:set>
                                      <p:cBhvr>
                                        <p:cTn id="54" dur="1" fill="hold">
                                          <p:stCondLst>
                                            <p:cond delay="0"/>
                                          </p:stCondLst>
                                        </p:cTn>
                                        <p:tgtEl>
                                          <p:spTgt spid="25"/>
                                        </p:tgtEl>
                                        <p:attrNameLst>
                                          <p:attrName>style.visibility</p:attrName>
                                        </p:attrNameLst>
                                      </p:cBhvr>
                                      <p:to>
                                        <p:strVal val="visible"/>
                                      </p:to>
                                    </p:set>
                                  </p:childTnLst>
                                </p:cTn>
                              </p:par>
                            </p:childTnLst>
                          </p:cTn>
                        </p:par>
                        <p:par>
                          <p:cTn id="55" fill="hold">
                            <p:stCondLst>
                              <p:cond delay="500"/>
                            </p:stCondLst>
                            <p:childTnLst>
                              <p:par>
                                <p:cTn id="56" presetID="42" presetClass="path" presetSubtype="0" accel="50000" decel="50000" fill="hold" grpId="0" nodeType="afterEffect">
                                  <p:stCondLst>
                                    <p:cond delay="0"/>
                                  </p:stCondLst>
                                  <p:childTnLst>
                                    <p:animMotion origin="layout" path="M -2.91667E-6 3.7037E-6 L -0.34661 0.32268 " pathEditMode="relative" rAng="0" ptsTypes="AA">
                                      <p:cBhvr>
                                        <p:cTn id="57" dur="2000" spd="-100000" fill="hold"/>
                                        <p:tgtEl>
                                          <p:spTgt spid="25"/>
                                        </p:tgtEl>
                                        <p:attrNameLst>
                                          <p:attrName>ppt_x</p:attrName>
                                          <p:attrName>ppt_y</p:attrName>
                                        </p:attrNameLst>
                                      </p:cBhvr>
                                      <p:rCtr x="-17331" y="16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31" grpId="0"/>
      <p:bldP spid="33"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744" r="174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xmlns="" id="{CCC577CF-CED3-44B1-AC3E-05C2556B41F4}"/>
              </a:ext>
              <a:ext uri="{C183D7F6-B498-43B3-948B-1728B52AA6E4}">
                <adec:decorative xmlns:adec="http://schemas.microsoft.com/office/drawing/2017/decorative" xmlns="" val="1"/>
              </a:ext>
            </a:extLst>
          </p:cNvPr>
          <p:cNvGrpSpPr/>
          <p:nvPr/>
        </p:nvGrpSpPr>
        <p:grpSpPr>
          <a:xfrm>
            <a:off x="883522" y="408327"/>
            <a:ext cx="5276606" cy="5768636"/>
            <a:chOff x="883522" y="408327"/>
            <a:chExt cx="5276606" cy="5768636"/>
          </a:xfrm>
        </p:grpSpPr>
        <p:sp>
          <p:nvSpPr>
            <p:cNvPr id="14" name="Rectángulo 13">
              <a:extLst>
                <a:ext uri="{FF2B5EF4-FFF2-40B4-BE49-F238E27FC236}">
                  <a16:creationId xmlns:a16="http://schemas.microsoft.com/office/drawing/2014/main" xmlns="" id="{875940B9-0338-4FFA-9747-10812F028FB7}"/>
                </a:ext>
                <a:ext uri="{C183D7F6-B498-43B3-948B-1728B52AA6E4}">
                  <adec:decorative xmlns:adec="http://schemas.microsoft.com/office/drawing/2017/decorative" xmlns="" val="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24" name="Rectángulo 23">
              <a:extLst>
                <a:ext uri="{FF2B5EF4-FFF2-40B4-BE49-F238E27FC236}">
                  <a16:creationId xmlns:a16="http://schemas.microsoft.com/office/drawing/2014/main" xmlns="" id="{D4B52C7E-3049-4545-956A-6D8F73F234DB}"/>
                </a:ext>
                <a:ext uri="{C183D7F6-B498-43B3-948B-1728B52AA6E4}">
                  <adec:decorative xmlns:adec="http://schemas.microsoft.com/office/drawing/2017/decorative" xmlns="" val="1"/>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solidFill>
                  <a:schemeClr val="bg1"/>
                </a:solidFill>
              </a:endParaRPr>
            </a:p>
          </p:txBody>
        </p:sp>
        <p:pic>
          <p:nvPicPr>
            <p:cNvPr id="13" name="Gráfico 12">
              <a:extLst>
                <a:ext uri="{FF2B5EF4-FFF2-40B4-BE49-F238E27FC236}">
                  <a16:creationId xmlns:a16="http://schemas.microsoft.com/office/drawing/2014/main" xmlns="" id="{46669882-9FD4-41D7-A5A6-A4A2E44A2ABF}"/>
                </a:ext>
                <a:ext uri="{C183D7F6-B498-43B3-948B-1728B52AA6E4}">
                  <adec:decorative xmlns:adec="http://schemas.microsoft.com/office/drawing/2017/decorative" xmlns="" val="1"/>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1139938" y="1088572"/>
              <a:ext cx="4572000" cy="4572000"/>
            </a:xfrm>
            <a:prstGeom prst="rect">
              <a:avLst/>
            </a:prstGeom>
          </p:spPr>
        </p:pic>
      </p:grpSp>
      <p:sp>
        <p:nvSpPr>
          <p:cNvPr id="26" name="Título 25">
            <a:extLst>
              <a:ext uri="{FF2B5EF4-FFF2-40B4-BE49-F238E27FC236}">
                <a16:creationId xmlns:a16="http://schemas.microsoft.com/office/drawing/2014/main" xmlns="" id="{DB4530C3-10EF-4FDE-A1B1-9DF09C2DF096}"/>
              </a:ext>
            </a:extLst>
          </p:cNvPr>
          <p:cNvSpPr>
            <a:spLocks noGrp="1"/>
          </p:cNvSpPr>
          <p:nvPr>
            <p:ph type="title"/>
          </p:nvPr>
        </p:nvSpPr>
        <p:spPr/>
        <p:txBody>
          <a:bodyPr rtlCol="0"/>
          <a:lstStyle/>
          <a:p>
            <a:pPr rtl="0"/>
            <a:r>
              <a:rPr lang="es-ES" dirty="0" smtClean="0"/>
              <a:t>CONCEPTOS GENERALES</a:t>
            </a:r>
            <a:endParaRPr lang="es-ES" dirty="0"/>
          </a:p>
        </p:txBody>
      </p:sp>
      <p:sp>
        <p:nvSpPr>
          <p:cNvPr id="27" name="Marcador de texto 26">
            <a:extLst>
              <a:ext uri="{FF2B5EF4-FFF2-40B4-BE49-F238E27FC236}">
                <a16:creationId xmlns:a16="http://schemas.microsoft.com/office/drawing/2014/main" xmlns="" id="{863C256D-8187-4199-952C-D2BB841598F8}"/>
              </a:ext>
            </a:extLst>
          </p:cNvPr>
          <p:cNvSpPr>
            <a:spLocks noGrp="1"/>
          </p:cNvSpPr>
          <p:nvPr>
            <p:ph type="body" idx="13"/>
          </p:nvPr>
        </p:nvSpPr>
        <p:spPr/>
        <p:txBody>
          <a:bodyPr rtlCol="0"/>
          <a:lstStyle/>
          <a:p>
            <a:pPr rtl="0"/>
            <a:r>
              <a:rPr lang="es-ES" dirty="0" smtClean="0"/>
              <a:t>SISTEMAS OPERATIVOS</a:t>
            </a:r>
            <a:endParaRPr lang="es-ES" dirty="0"/>
          </a:p>
        </p:txBody>
      </p:sp>
      <p:sp>
        <p:nvSpPr>
          <p:cNvPr id="3" name="Marcador de pie de página 2">
            <a:extLst>
              <a:ext uri="{FF2B5EF4-FFF2-40B4-BE49-F238E27FC236}">
                <a16:creationId xmlns:a16="http://schemas.microsoft.com/office/drawing/2014/main" xmlns="" id="{6F5A9FF5-7F76-43F9-8EBE-606AC1E2C553}"/>
              </a:ext>
            </a:extLst>
          </p:cNvPr>
          <p:cNvSpPr>
            <a:spLocks noGrp="1"/>
          </p:cNvSpPr>
          <p:nvPr>
            <p:ph type="ftr" sz="quarter" idx="16"/>
          </p:nvPr>
        </p:nvSpPr>
        <p:spPr/>
        <p:txBody>
          <a:bodyPr rtlCol="0"/>
          <a:lstStyle/>
          <a:p>
            <a:pPr rtl="0"/>
            <a:r>
              <a:rPr lang="es-ES" dirty="0" smtClean="0"/>
              <a:t>MASR</a:t>
            </a:r>
            <a:endParaRPr lang="es-ES" dirty="0"/>
          </a:p>
        </p:txBody>
      </p:sp>
      <p:sp>
        <p:nvSpPr>
          <p:cNvPr id="11" name="Rectángulo: Una sola esquina cortada 10" descr="Cuadro de énfasis de pie de página">
            <a:extLst>
              <a:ext uri="{FF2B5EF4-FFF2-40B4-BE49-F238E27FC236}">
                <a16:creationId xmlns:a16="http://schemas.microsoft.com/office/drawing/2014/main" xmlns="" id="{A39C0937-57CD-4C2F-B530-516994363917}"/>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solidFill>
                <a:schemeClr val="bg1"/>
              </a:solidFill>
            </a:endParaRPr>
          </a:p>
        </p:txBody>
      </p:sp>
      <p:sp>
        <p:nvSpPr>
          <p:cNvPr id="4" name="Marcador de número de diapositiva 3">
            <a:extLst>
              <a:ext uri="{FF2B5EF4-FFF2-40B4-BE49-F238E27FC236}">
                <a16:creationId xmlns:a16="http://schemas.microsoft.com/office/drawing/2014/main" xmlns="" id="{4E8EC366-9118-4504-88CF-ABE80F98E7F0}"/>
              </a:ext>
            </a:extLst>
          </p:cNvPr>
          <p:cNvSpPr>
            <a:spLocks noGrp="1"/>
          </p:cNvSpPr>
          <p:nvPr>
            <p:ph type="sldNum" sz="quarter" idx="17"/>
          </p:nvPr>
        </p:nvSpPr>
        <p:spPr/>
        <p:txBody>
          <a:bodyPr rtlCol="0"/>
          <a:lstStyle/>
          <a:p>
            <a:pPr rtl="0"/>
            <a:fld id="{8C2E478F-E849-4A8C-AF1F-CBCC78A7CBFA}" type="slidenum">
              <a:rPr lang="es-ES" smtClean="0"/>
              <a:pPr rtl="0"/>
              <a:t>4</a:t>
            </a:fld>
            <a:endParaRPr lang="es-ES" dirty="0"/>
          </a:p>
        </p:txBody>
      </p:sp>
    </p:spTree>
    <p:extLst>
      <p:ext uri="{BB962C8B-B14F-4D97-AF65-F5344CB8AC3E}">
        <p14:creationId xmlns:p14="http://schemas.microsoft.com/office/powerpoint/2010/main" val="294830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6677026" y="3711863"/>
            <a:ext cx="4218989" cy="2217750"/>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 name="Rectangle 27"/>
          <p:cNvSpPr/>
          <p:nvPr/>
        </p:nvSpPr>
        <p:spPr bwMode="auto">
          <a:xfrm>
            <a:off x="6677025" y="3711863"/>
            <a:ext cx="4218986" cy="2216066"/>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Rectangle 28"/>
          <p:cNvSpPr/>
          <p:nvPr/>
        </p:nvSpPr>
        <p:spPr bwMode="auto">
          <a:xfrm>
            <a:off x="1588" y="3429792"/>
            <a:ext cx="6675438" cy="342820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1372"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Title 1"/>
          <p:cNvSpPr txBox="1">
            <a:spLocks/>
          </p:cNvSpPr>
          <p:nvPr/>
        </p:nvSpPr>
        <p:spPr>
          <a:xfrm>
            <a:off x="270828" y="500532"/>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s-PE" dirty="0">
                <a:gradFill>
                  <a:gsLst>
                    <a:gs pos="1250">
                      <a:srgbClr val="505050"/>
                    </a:gs>
                    <a:gs pos="100000">
                      <a:srgbClr val="505050"/>
                    </a:gs>
                  </a:gsLst>
                  <a:lin ang="5400000" scaled="0"/>
                </a:gradFill>
                <a:latin typeface="Segoe UI Light"/>
              </a:rPr>
              <a:t>Enfoque</a:t>
            </a:r>
            <a:r>
              <a:rPr lang="en-US" dirty="0">
                <a:gradFill>
                  <a:gsLst>
                    <a:gs pos="1250">
                      <a:srgbClr val="505050"/>
                    </a:gs>
                    <a:gs pos="100000">
                      <a:srgbClr val="505050"/>
                    </a:gs>
                  </a:gsLst>
                  <a:lin ang="5400000" scaled="0"/>
                </a:gradFill>
                <a:latin typeface="Segoe UI Light"/>
              </a:rPr>
              <a:t> Windows Server 2016</a:t>
            </a:r>
          </a:p>
        </p:txBody>
      </p:sp>
      <p:sp>
        <p:nvSpPr>
          <p:cNvPr id="31" name="Text Placeholder 2"/>
          <p:cNvSpPr txBox="1">
            <a:spLocks/>
          </p:cNvSpPr>
          <p:nvPr/>
        </p:nvSpPr>
        <p:spPr>
          <a:xfrm>
            <a:off x="270829" y="1189177"/>
            <a:ext cx="4838337" cy="5650778"/>
          </a:xfrm>
          <a:prstGeom prst="rect">
            <a:avLst/>
          </a:prstGeom>
        </p:spPr>
        <p:txBody>
          <a:bodyPr vert="horz" wrap="square" lIns="182880" tIns="91440" rIns="182880"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Bef>
                <a:spcPts val="1200"/>
              </a:spcBef>
              <a:defRPr/>
            </a:pPr>
            <a:r>
              <a:rPr lang="en-US" sz="2800">
                <a:gradFill>
                  <a:gsLst>
                    <a:gs pos="1250">
                      <a:srgbClr val="0078D7"/>
                    </a:gs>
                    <a:gs pos="99000">
                      <a:srgbClr val="0078D7"/>
                    </a:gs>
                  </a:gsLst>
                  <a:lin ang="5400000" scaled="0"/>
                </a:gradFill>
                <a:latin typeface="Segoe UI Light"/>
              </a:rPr>
              <a:t>Credential Guard </a:t>
            </a:r>
          </a:p>
          <a:p>
            <a:pPr marL="336145" lvl="1">
              <a:spcBef>
                <a:spcPts val="1200"/>
              </a:spcBef>
              <a:defRPr/>
            </a:pPr>
            <a:r>
              <a:rPr lang="es-AR" sz="1600">
                <a:gradFill>
                  <a:gsLst>
                    <a:gs pos="1250">
                      <a:srgbClr val="505050"/>
                    </a:gs>
                    <a:gs pos="100000">
                      <a:srgbClr val="505050"/>
                    </a:gs>
                  </a:gsLst>
                  <a:lin ang="5400000" scaled="0"/>
                </a:gradFill>
                <a:latin typeface="Segoe UI"/>
              </a:rPr>
              <a:t>Previene ataques del tipo ‘Pass the Hash’ y </a:t>
            </a:r>
            <a:br>
              <a:rPr lang="es-AR" sz="1600">
                <a:gradFill>
                  <a:gsLst>
                    <a:gs pos="1250">
                      <a:srgbClr val="505050"/>
                    </a:gs>
                    <a:gs pos="100000">
                      <a:srgbClr val="505050"/>
                    </a:gs>
                  </a:gsLst>
                  <a:lin ang="5400000" scaled="0"/>
                </a:gradFill>
                <a:latin typeface="Segoe UI"/>
              </a:rPr>
            </a:br>
            <a:r>
              <a:rPr lang="es-AR" sz="1600">
                <a:gradFill>
                  <a:gsLst>
                    <a:gs pos="1250">
                      <a:srgbClr val="505050"/>
                    </a:gs>
                    <a:gs pos="100000">
                      <a:srgbClr val="505050"/>
                    </a:gs>
                  </a:gsLst>
                  <a:lin ang="5400000" scaled="0"/>
                </a:gradFill>
                <a:latin typeface="Segoe UI"/>
              </a:rPr>
              <a:t>‘Pass the Ticket’, ya que protege las credenciales almacenadas a través de seguridad basada en virtualización</a:t>
            </a:r>
          </a:p>
          <a:p>
            <a:pPr>
              <a:spcBef>
                <a:spcPts val="1200"/>
              </a:spcBef>
              <a:defRPr/>
            </a:pPr>
            <a:r>
              <a:rPr lang="es-AR" sz="2800">
                <a:gradFill>
                  <a:gsLst>
                    <a:gs pos="1250">
                      <a:srgbClr val="0078D7"/>
                    </a:gs>
                    <a:gs pos="99000">
                      <a:srgbClr val="0078D7"/>
                    </a:gs>
                  </a:gsLst>
                  <a:lin ang="5400000" scaled="0"/>
                </a:gradFill>
                <a:latin typeface="Segoe UI Light"/>
              </a:rPr>
              <a:t>Just Enough</a:t>
            </a:r>
          </a:p>
          <a:p>
            <a:pPr marL="336145" lvl="1">
              <a:spcBef>
                <a:spcPts val="1200"/>
              </a:spcBef>
              <a:defRPr/>
            </a:pPr>
            <a:r>
              <a:rPr lang="es-AR" sz="1600">
                <a:gradFill>
                  <a:gsLst>
                    <a:gs pos="1250">
                      <a:srgbClr val="505050"/>
                    </a:gs>
                    <a:gs pos="100000">
                      <a:srgbClr val="505050"/>
                    </a:gs>
                  </a:gsLst>
                  <a:lin ang="5400000" scaled="0"/>
                </a:gradFill>
                <a:latin typeface="Segoe UI"/>
              </a:rPr>
              <a:t>La administración limita los privilegios administrativos al mínimo conjunto de acciones (limitado en el espacio)</a:t>
            </a:r>
          </a:p>
          <a:p>
            <a:pPr>
              <a:spcBef>
                <a:spcPts val="1200"/>
              </a:spcBef>
              <a:defRPr/>
            </a:pPr>
            <a:r>
              <a:rPr lang="es-AR" sz="2800">
                <a:gradFill>
                  <a:gsLst>
                    <a:gs pos="1250">
                      <a:srgbClr val="0078D7"/>
                    </a:gs>
                    <a:gs pos="99000">
                      <a:srgbClr val="0078D7"/>
                    </a:gs>
                  </a:gsLst>
                  <a:lin ang="5400000" scaled="0"/>
                </a:gradFill>
                <a:latin typeface="Segoe UI Light"/>
              </a:rPr>
              <a:t>Just in Time</a:t>
            </a:r>
          </a:p>
          <a:p>
            <a:pPr marL="336145" lvl="1">
              <a:spcBef>
                <a:spcPts val="1200"/>
              </a:spcBef>
              <a:defRPr/>
            </a:pPr>
            <a:r>
              <a:rPr lang="es-AR" sz="1600">
                <a:gradFill>
                  <a:gsLst>
                    <a:gs pos="1250">
                      <a:srgbClr val="505050"/>
                    </a:gs>
                    <a:gs pos="100000">
                      <a:srgbClr val="505050"/>
                    </a:gs>
                  </a:gsLst>
                  <a:lin ang="5400000" scaled="0"/>
                </a:gradFill>
                <a:latin typeface="Segoe UI"/>
              </a:rPr>
              <a:t>La administración otorga acceso privilegiado a través de un flujo de trabajo que es auditado y limitado en el tiempo</a:t>
            </a:r>
          </a:p>
          <a:p>
            <a:pPr>
              <a:spcBef>
                <a:spcPts val="1200"/>
              </a:spcBef>
              <a:defRPr/>
            </a:pPr>
            <a:r>
              <a:rPr lang="en-US" sz="2800">
                <a:gradFill>
                  <a:gsLst>
                    <a:gs pos="1250">
                      <a:srgbClr val="0078D7"/>
                    </a:gs>
                    <a:gs pos="99000">
                      <a:srgbClr val="0078D7"/>
                    </a:gs>
                  </a:gsLst>
                  <a:lin ang="5400000" scaled="0"/>
                </a:gradFill>
                <a:latin typeface="Segoe UI Light"/>
              </a:rPr>
              <a:t>JEA + JIT = </a:t>
            </a:r>
            <a:br>
              <a:rPr lang="en-US" sz="2800">
                <a:gradFill>
                  <a:gsLst>
                    <a:gs pos="1250">
                      <a:srgbClr val="0078D7"/>
                    </a:gs>
                    <a:gs pos="99000">
                      <a:srgbClr val="0078D7"/>
                    </a:gs>
                  </a:gsLst>
                  <a:lin ang="5400000" scaled="0"/>
                </a:gradFill>
                <a:latin typeface="Segoe UI Light"/>
              </a:rPr>
            </a:br>
            <a:r>
              <a:rPr lang="en-US" sz="2800">
                <a:gradFill>
                  <a:gsLst>
                    <a:gs pos="1250">
                      <a:srgbClr val="0078D7"/>
                    </a:gs>
                    <a:gs pos="99000">
                      <a:srgbClr val="0078D7"/>
                    </a:gs>
                  </a:gsLst>
                  <a:lin ang="5400000" scaled="0"/>
                </a:gradFill>
                <a:latin typeface="Segoe UI Light"/>
              </a:rPr>
              <a:t>limitada en tiempo y capacidad</a:t>
            </a:r>
            <a:endParaRPr lang="en-US" sz="2800" dirty="0">
              <a:gradFill>
                <a:gsLst>
                  <a:gs pos="1250">
                    <a:srgbClr val="0078D7"/>
                  </a:gs>
                  <a:gs pos="99000">
                    <a:srgbClr val="0078D7"/>
                  </a:gs>
                </a:gsLst>
                <a:lin ang="5400000" scaled="0"/>
              </a:gradFill>
              <a:latin typeface="Segoe UI Light"/>
            </a:endParaRPr>
          </a:p>
        </p:txBody>
      </p:sp>
      <p:sp>
        <p:nvSpPr>
          <p:cNvPr id="34" name="TextBox 33"/>
          <p:cNvSpPr txBox="1"/>
          <p:nvPr/>
        </p:nvSpPr>
        <p:spPr>
          <a:xfrm rot="16200000">
            <a:off x="5393481" y="4275099"/>
            <a:ext cx="1566581" cy="369332"/>
          </a:xfrm>
          <a:prstGeom prst="rect">
            <a:avLst/>
          </a:prstGeom>
        </p:spPr>
        <p:txBody>
          <a:bodyPr wrap="square">
            <a:spAutoFit/>
          </a:bodyPr>
          <a:lstStyle>
            <a:defPPr>
              <a:defRPr lang="en-US"/>
            </a:defPPr>
            <a:lvl1pPr algn="ctr">
              <a:lnSpc>
                <a:spcPct val="90000"/>
              </a:lnSpc>
              <a:spcBef>
                <a:spcPts val="1200"/>
              </a:spcBef>
              <a:buClr>
                <a:srgbClr val="FFFFFF"/>
              </a:buClr>
              <a:defRPr sz="2000" b="1">
                <a:gradFill>
                  <a:gsLst>
                    <a:gs pos="1250">
                      <a:schemeClr val="accent4"/>
                    </a:gs>
                    <a:gs pos="100000">
                      <a:schemeClr val="accent4"/>
                    </a:gs>
                  </a:gsLst>
                  <a:lin ang="5400000" scaled="0"/>
                </a:gradFill>
              </a:defRPr>
            </a:lvl1pPr>
          </a:lstStyle>
          <a:p>
            <a:r>
              <a:rPr lang="en-US" b="0" dirty="0" err="1">
                <a:gradFill>
                  <a:gsLst>
                    <a:gs pos="1250">
                      <a:srgbClr val="505050"/>
                    </a:gs>
                    <a:gs pos="100000">
                      <a:srgbClr val="505050"/>
                    </a:gs>
                  </a:gsLst>
                  <a:lin ang="5400000" scaled="0"/>
                </a:gradFill>
                <a:latin typeface="Segoe UI"/>
              </a:rPr>
              <a:t>Capacidad</a:t>
            </a:r>
            <a:endParaRPr lang="en-US" b="0" dirty="0">
              <a:gradFill>
                <a:gsLst>
                  <a:gs pos="1250">
                    <a:srgbClr val="505050"/>
                  </a:gs>
                  <a:gs pos="100000">
                    <a:srgbClr val="505050"/>
                  </a:gs>
                </a:gsLst>
                <a:lin ang="5400000" scaled="0"/>
              </a:gradFill>
              <a:latin typeface="Segoe UI"/>
            </a:endParaRPr>
          </a:p>
        </p:txBody>
      </p:sp>
      <p:sp>
        <p:nvSpPr>
          <p:cNvPr id="36" name="TextBox 35"/>
          <p:cNvSpPr txBox="1"/>
          <p:nvPr/>
        </p:nvSpPr>
        <p:spPr>
          <a:xfrm>
            <a:off x="7414642" y="3136489"/>
            <a:ext cx="2713497" cy="566614"/>
          </a:xfrm>
          <a:prstGeom prst="rect">
            <a:avLst/>
          </a:prstGeom>
          <a:noFill/>
        </p:spPr>
        <p:txBody>
          <a:bodyPr wrap="none" lIns="179259" tIns="143407" rIns="179259" bIns="143407" rtlCol="0">
            <a:spAutoFit/>
          </a:bodyPr>
          <a:lstStyle/>
          <a:p>
            <a:pPr algn="ctr">
              <a:lnSpc>
                <a:spcPct val="90000"/>
              </a:lnSpc>
              <a:spcBef>
                <a:spcPts val="1200"/>
              </a:spcBef>
              <a:spcAft>
                <a:spcPts val="588"/>
              </a:spcAft>
              <a:buClr>
                <a:srgbClr val="FFFFFF"/>
              </a:buClr>
              <a:defRPr/>
            </a:pPr>
            <a:r>
              <a:rPr lang="en-US" sz="2000" dirty="0">
                <a:gradFill>
                  <a:gsLst>
                    <a:gs pos="1250">
                      <a:srgbClr val="505050"/>
                    </a:gs>
                    <a:gs pos="100000">
                      <a:srgbClr val="505050"/>
                    </a:gs>
                  </a:gsLst>
                  <a:lin ang="5400000" scaled="0"/>
                </a:gradFill>
                <a:latin typeface="Segoe UI"/>
              </a:rPr>
              <a:t>Typical administrator</a:t>
            </a:r>
          </a:p>
        </p:txBody>
      </p:sp>
      <p:pic>
        <p:nvPicPr>
          <p:cNvPr id="37" name="Picture 36"/>
          <p:cNvPicPr>
            <a:picLocks noChangeAspect="1"/>
          </p:cNvPicPr>
          <p:nvPr/>
        </p:nvPicPr>
        <p:blipFill rotWithShape="1">
          <a:blip r:embed="rId2" cstate="print"/>
          <a:srcRect l="-10384" t="-5747" r="34173" b="65680"/>
          <a:stretch/>
        </p:blipFill>
        <p:spPr>
          <a:xfrm>
            <a:off x="5659247" y="1857950"/>
            <a:ext cx="914400" cy="914398"/>
          </a:xfrm>
          <a:prstGeom prst="ellipse">
            <a:avLst/>
          </a:prstGeom>
          <a:solidFill>
            <a:srgbClr val="5C2D91"/>
          </a:solidFill>
          <a:ln w="28575">
            <a:solidFill>
              <a:srgbClr val="0070C0"/>
            </a:solidFill>
          </a:ln>
        </p:spPr>
      </p:pic>
      <p:sp>
        <p:nvSpPr>
          <p:cNvPr id="38" name="Rectangle 37"/>
          <p:cNvSpPr/>
          <p:nvPr/>
        </p:nvSpPr>
        <p:spPr>
          <a:xfrm>
            <a:off x="5713311" y="1462269"/>
            <a:ext cx="806272" cy="313932"/>
          </a:xfrm>
          <a:prstGeom prst="rect">
            <a:avLst/>
          </a:prstGeom>
        </p:spPr>
        <p:txBody>
          <a:bodyPr wrap="square">
            <a:spAutoFit/>
          </a:bodyPr>
          <a:lstStyle/>
          <a:p>
            <a:pPr algn="ctr">
              <a:lnSpc>
                <a:spcPct val="90000"/>
              </a:lnSpc>
              <a:spcBef>
                <a:spcPts val="1200"/>
              </a:spcBef>
              <a:buClr>
                <a:srgbClr val="FFFFFF"/>
              </a:buClr>
              <a:defRPr/>
            </a:pPr>
            <a:r>
              <a:rPr lang="en-US" sz="1600" b="1" dirty="0">
                <a:gradFill>
                  <a:gsLst>
                    <a:gs pos="1250">
                      <a:srgbClr val="505050"/>
                    </a:gs>
                    <a:gs pos="100000">
                      <a:srgbClr val="505050"/>
                    </a:gs>
                  </a:gsLst>
                  <a:lin ang="5400000" scaled="0"/>
                </a:gradFill>
                <a:latin typeface="Segoe UI"/>
              </a:rPr>
              <a:t>BEN</a:t>
            </a:r>
            <a:endParaRPr lang="en-US" sz="1400" dirty="0">
              <a:gradFill>
                <a:gsLst>
                  <a:gs pos="1250">
                    <a:srgbClr val="505050"/>
                  </a:gs>
                  <a:gs pos="100000">
                    <a:srgbClr val="505050"/>
                  </a:gs>
                </a:gsLst>
                <a:lin ang="5400000" scaled="0"/>
              </a:gradFill>
              <a:latin typeface="Segoe UI"/>
            </a:endParaRPr>
          </a:p>
        </p:txBody>
      </p:sp>
      <p:sp>
        <p:nvSpPr>
          <p:cNvPr id="39" name="Rectangle 38"/>
          <p:cNvSpPr/>
          <p:nvPr/>
        </p:nvSpPr>
        <p:spPr>
          <a:xfrm>
            <a:off x="7218124" y="1462269"/>
            <a:ext cx="937164" cy="313932"/>
          </a:xfrm>
          <a:prstGeom prst="rect">
            <a:avLst/>
          </a:prstGeom>
        </p:spPr>
        <p:txBody>
          <a:bodyPr wrap="square">
            <a:spAutoFit/>
          </a:bodyPr>
          <a:lstStyle/>
          <a:p>
            <a:pPr algn="ctr">
              <a:lnSpc>
                <a:spcPct val="90000"/>
              </a:lnSpc>
              <a:spcBef>
                <a:spcPts val="1200"/>
              </a:spcBef>
              <a:buClr>
                <a:srgbClr val="FFFFFF"/>
              </a:buClr>
              <a:defRPr/>
            </a:pPr>
            <a:r>
              <a:rPr lang="en-US" sz="1600" b="1" dirty="0">
                <a:gradFill>
                  <a:gsLst>
                    <a:gs pos="1250">
                      <a:srgbClr val="505050"/>
                    </a:gs>
                    <a:gs pos="100000">
                      <a:srgbClr val="505050"/>
                    </a:gs>
                  </a:gsLst>
                  <a:lin ang="5400000" scaled="0"/>
                </a:gradFill>
                <a:latin typeface="Segoe UI"/>
              </a:rPr>
              <a:t>MARY</a:t>
            </a:r>
            <a:endParaRPr lang="en-US" sz="1400" dirty="0">
              <a:gradFill>
                <a:gsLst>
                  <a:gs pos="1250">
                    <a:srgbClr val="505050"/>
                  </a:gs>
                  <a:gs pos="100000">
                    <a:srgbClr val="505050"/>
                  </a:gs>
                </a:gsLst>
                <a:lin ang="5400000" scaled="0"/>
              </a:gradFill>
              <a:latin typeface="Segoe UI"/>
            </a:endParaRPr>
          </a:p>
        </p:txBody>
      </p:sp>
      <p:pic>
        <p:nvPicPr>
          <p:cNvPr id="40" name="Picture 39"/>
          <p:cNvPicPr>
            <a:picLocks noChangeAspect="1"/>
          </p:cNvPicPr>
          <p:nvPr/>
        </p:nvPicPr>
        <p:blipFill rotWithShape="1">
          <a:blip r:embed="rId3" cstate="print"/>
          <a:srcRect l="12016" t="-7168" r="-12016" b="64850"/>
          <a:stretch/>
        </p:blipFill>
        <p:spPr>
          <a:xfrm>
            <a:off x="7229506" y="1858797"/>
            <a:ext cx="914400" cy="914400"/>
          </a:xfrm>
          <a:prstGeom prst="ellipse">
            <a:avLst/>
          </a:prstGeom>
          <a:solidFill>
            <a:srgbClr val="5C2D91"/>
          </a:solidFill>
          <a:ln w="28575">
            <a:solidFill>
              <a:srgbClr val="0070C0"/>
            </a:solidFill>
          </a:ln>
        </p:spPr>
      </p:pic>
      <p:pic>
        <p:nvPicPr>
          <p:cNvPr id="41" name="Picture 40"/>
          <p:cNvPicPr>
            <a:picLocks noChangeAspect="1"/>
          </p:cNvPicPr>
          <p:nvPr/>
        </p:nvPicPr>
        <p:blipFill rotWithShape="1">
          <a:blip r:embed="rId4" cstate="print"/>
          <a:srcRect l="-12027" t="-4754" r="31245" b="65786"/>
          <a:stretch/>
        </p:blipFill>
        <p:spPr>
          <a:xfrm>
            <a:off x="8388975" y="1858797"/>
            <a:ext cx="914400" cy="914400"/>
          </a:xfrm>
          <a:prstGeom prst="ellipse">
            <a:avLst/>
          </a:prstGeom>
          <a:solidFill>
            <a:srgbClr val="5C2D91"/>
          </a:solidFill>
          <a:ln w="28575">
            <a:solidFill>
              <a:srgbClr val="0070C0"/>
            </a:solidFill>
          </a:ln>
        </p:spPr>
      </p:pic>
      <p:sp>
        <p:nvSpPr>
          <p:cNvPr id="42" name="Rectangle 41"/>
          <p:cNvSpPr/>
          <p:nvPr/>
        </p:nvSpPr>
        <p:spPr>
          <a:xfrm>
            <a:off x="8377593" y="1462269"/>
            <a:ext cx="937164" cy="313932"/>
          </a:xfrm>
          <a:prstGeom prst="rect">
            <a:avLst/>
          </a:prstGeom>
        </p:spPr>
        <p:txBody>
          <a:bodyPr wrap="square">
            <a:spAutoFit/>
          </a:bodyPr>
          <a:lstStyle/>
          <a:p>
            <a:pPr algn="ctr">
              <a:lnSpc>
                <a:spcPct val="90000"/>
              </a:lnSpc>
              <a:spcBef>
                <a:spcPts val="1200"/>
              </a:spcBef>
              <a:buClr>
                <a:srgbClr val="FFFFFF"/>
              </a:buClr>
              <a:defRPr/>
            </a:pPr>
            <a:r>
              <a:rPr lang="en-US" sz="1600" b="1" dirty="0">
                <a:gradFill>
                  <a:gsLst>
                    <a:gs pos="1250">
                      <a:srgbClr val="505050"/>
                    </a:gs>
                    <a:gs pos="100000">
                      <a:srgbClr val="505050"/>
                    </a:gs>
                  </a:gsLst>
                  <a:lin ang="5400000" scaled="0"/>
                </a:gradFill>
                <a:latin typeface="Segoe UI"/>
              </a:rPr>
              <a:t>JAKE</a:t>
            </a:r>
            <a:endParaRPr lang="en-US" sz="1400" dirty="0">
              <a:gradFill>
                <a:gsLst>
                  <a:gs pos="1250">
                    <a:srgbClr val="505050"/>
                  </a:gs>
                  <a:gs pos="100000">
                    <a:srgbClr val="505050"/>
                  </a:gs>
                </a:gsLst>
                <a:lin ang="5400000" scaled="0"/>
              </a:gradFill>
              <a:latin typeface="Segoe UI"/>
            </a:endParaRPr>
          </a:p>
        </p:txBody>
      </p:sp>
      <p:pic>
        <p:nvPicPr>
          <p:cNvPr id="43" name="Picture 42"/>
          <p:cNvPicPr>
            <a:picLocks noChangeAspect="1"/>
          </p:cNvPicPr>
          <p:nvPr/>
        </p:nvPicPr>
        <p:blipFill rotWithShape="1">
          <a:blip r:embed="rId5" cstate="print"/>
          <a:srcRect l="-6797" t="51218" r="43804" b="31976"/>
          <a:stretch/>
        </p:blipFill>
        <p:spPr>
          <a:xfrm>
            <a:off x="9548444" y="1857948"/>
            <a:ext cx="914400" cy="914400"/>
          </a:xfrm>
          <a:prstGeom prst="ellipse">
            <a:avLst/>
          </a:prstGeom>
          <a:solidFill>
            <a:srgbClr val="5C2D91"/>
          </a:solidFill>
          <a:ln w="28575">
            <a:solidFill>
              <a:srgbClr val="0070C0"/>
            </a:solidFill>
          </a:ln>
        </p:spPr>
      </p:pic>
      <p:sp>
        <p:nvSpPr>
          <p:cNvPr id="44" name="Rectangle 43"/>
          <p:cNvSpPr/>
          <p:nvPr/>
        </p:nvSpPr>
        <p:spPr>
          <a:xfrm>
            <a:off x="9364073" y="1462269"/>
            <a:ext cx="1283142" cy="313932"/>
          </a:xfrm>
          <a:prstGeom prst="rect">
            <a:avLst/>
          </a:prstGeom>
        </p:spPr>
        <p:txBody>
          <a:bodyPr wrap="square">
            <a:spAutoFit/>
          </a:bodyPr>
          <a:lstStyle/>
          <a:p>
            <a:pPr algn="ctr">
              <a:lnSpc>
                <a:spcPct val="90000"/>
              </a:lnSpc>
              <a:spcBef>
                <a:spcPts val="1200"/>
              </a:spcBef>
              <a:buClr>
                <a:srgbClr val="FFFFFF"/>
              </a:buClr>
              <a:defRPr/>
            </a:pPr>
            <a:r>
              <a:rPr lang="en-US" sz="1600" b="1" dirty="0">
                <a:gradFill>
                  <a:gsLst>
                    <a:gs pos="1250">
                      <a:srgbClr val="505050"/>
                    </a:gs>
                    <a:gs pos="100000">
                      <a:srgbClr val="505050"/>
                    </a:gs>
                  </a:gsLst>
                  <a:lin ang="5400000" scaled="0"/>
                </a:gradFill>
                <a:latin typeface="Segoe UI"/>
              </a:rPr>
              <a:t>ADMIN</a:t>
            </a:r>
            <a:endParaRPr lang="en-US" sz="1400" dirty="0">
              <a:gradFill>
                <a:gsLst>
                  <a:gs pos="1250">
                    <a:srgbClr val="505050"/>
                  </a:gs>
                  <a:gs pos="100000">
                    <a:srgbClr val="505050"/>
                  </a:gs>
                </a:gsLst>
                <a:lin ang="5400000" scaled="0"/>
              </a:gradFill>
              <a:latin typeface="Segoe UI"/>
            </a:endParaRPr>
          </a:p>
        </p:txBody>
      </p:sp>
      <p:pic>
        <p:nvPicPr>
          <p:cNvPr id="45" name="Picture 44"/>
          <p:cNvPicPr>
            <a:picLocks noChangeAspect="1"/>
          </p:cNvPicPr>
          <p:nvPr/>
        </p:nvPicPr>
        <p:blipFill rotWithShape="1">
          <a:blip r:embed="rId5" cstate="print"/>
          <a:srcRect l="-6797" t="51218" r="43804" b="31976"/>
          <a:stretch/>
        </p:blipFill>
        <p:spPr>
          <a:xfrm>
            <a:off x="10707913" y="1857948"/>
            <a:ext cx="914400" cy="914400"/>
          </a:xfrm>
          <a:prstGeom prst="ellipse">
            <a:avLst/>
          </a:prstGeom>
          <a:solidFill>
            <a:srgbClr val="5C2D91"/>
          </a:solidFill>
          <a:ln w="28575">
            <a:solidFill>
              <a:srgbClr val="0070C0"/>
            </a:solidFill>
          </a:ln>
        </p:spPr>
      </p:pic>
      <p:sp>
        <p:nvSpPr>
          <p:cNvPr id="46" name="Rectangle 45"/>
          <p:cNvSpPr/>
          <p:nvPr/>
        </p:nvSpPr>
        <p:spPr>
          <a:xfrm>
            <a:off x="10523542" y="1343339"/>
            <a:ext cx="1283142" cy="535531"/>
          </a:xfrm>
          <a:prstGeom prst="rect">
            <a:avLst/>
          </a:prstGeom>
        </p:spPr>
        <p:txBody>
          <a:bodyPr wrap="square">
            <a:spAutoFit/>
          </a:bodyPr>
          <a:lstStyle/>
          <a:p>
            <a:pPr algn="ctr">
              <a:lnSpc>
                <a:spcPct val="90000"/>
              </a:lnSpc>
              <a:spcBef>
                <a:spcPts val="1200"/>
              </a:spcBef>
              <a:buClr>
                <a:srgbClr val="FFFFFF"/>
              </a:buClr>
              <a:defRPr/>
            </a:pPr>
            <a:r>
              <a:rPr lang="en-US" sz="1600" b="1" dirty="0">
                <a:gradFill>
                  <a:gsLst>
                    <a:gs pos="1250">
                      <a:srgbClr val="505050"/>
                    </a:gs>
                    <a:gs pos="100000">
                      <a:srgbClr val="505050"/>
                    </a:gs>
                  </a:gsLst>
                  <a:lin ang="5400000" scaled="0"/>
                </a:gradFill>
                <a:latin typeface="Segoe UI"/>
              </a:rPr>
              <a:t>ADMIN DOMINIO</a:t>
            </a:r>
            <a:endParaRPr lang="en-US" sz="1400" dirty="0">
              <a:gradFill>
                <a:gsLst>
                  <a:gs pos="1250">
                    <a:srgbClr val="505050"/>
                  </a:gs>
                  <a:gs pos="100000">
                    <a:srgbClr val="505050"/>
                  </a:gs>
                </a:gsLst>
                <a:lin ang="5400000" scaled="0"/>
              </a:gradFill>
              <a:latin typeface="Segoe UI"/>
            </a:endParaRPr>
          </a:p>
        </p:txBody>
      </p:sp>
      <p:cxnSp>
        <p:nvCxnSpPr>
          <p:cNvPr id="47" name="Straight Arrow Connector 46"/>
          <p:cNvCxnSpPr/>
          <p:nvPr/>
        </p:nvCxnSpPr>
        <p:spPr>
          <a:xfrm>
            <a:off x="6677026" y="2295528"/>
            <a:ext cx="334962" cy="0"/>
          </a:xfrm>
          <a:prstGeom prst="straightConnector1">
            <a:avLst/>
          </a:prstGeom>
          <a:noFill/>
          <a:ln w="9525" cap="flat" cmpd="sng" algn="ctr">
            <a:solidFill>
              <a:srgbClr val="0078D7"/>
            </a:solidFill>
            <a:prstDash val="solid"/>
            <a:headEnd type="none"/>
            <a:tailEnd type="triangle"/>
          </a:ln>
          <a:effectLst/>
        </p:spPr>
      </p:cxnSp>
      <p:sp>
        <p:nvSpPr>
          <p:cNvPr id="48" name="TextBox 47"/>
          <p:cNvSpPr txBox="1"/>
          <p:nvPr/>
        </p:nvSpPr>
        <p:spPr>
          <a:xfrm>
            <a:off x="6780927" y="2830429"/>
            <a:ext cx="4000837" cy="843613"/>
          </a:xfrm>
          <a:prstGeom prst="rect">
            <a:avLst/>
          </a:prstGeom>
          <a:solidFill>
            <a:srgbClr val="FFFFFF"/>
          </a:solidFill>
        </p:spPr>
        <p:txBody>
          <a:bodyPr wrap="none" lIns="179259" tIns="143407" rIns="179259" bIns="143407" rtlCol="0">
            <a:spAutoFit/>
          </a:bodyPr>
          <a:lstStyle/>
          <a:p>
            <a:pPr algn="ctr">
              <a:lnSpc>
                <a:spcPct val="90000"/>
              </a:lnSpc>
              <a:spcBef>
                <a:spcPts val="1200"/>
              </a:spcBef>
              <a:spcAft>
                <a:spcPts val="588"/>
              </a:spcAft>
              <a:buClr>
                <a:srgbClr val="FFFFFF"/>
              </a:buClr>
              <a:defRPr/>
            </a:pPr>
            <a:r>
              <a:rPr lang="en-US" sz="2000" kern="0" dirty="0" err="1">
                <a:gradFill>
                  <a:gsLst>
                    <a:gs pos="1250">
                      <a:srgbClr val="505050"/>
                    </a:gs>
                    <a:gs pos="100000">
                      <a:srgbClr val="505050"/>
                    </a:gs>
                  </a:gsLst>
                  <a:lin ang="5400000" scaled="0"/>
                </a:gradFill>
                <a:latin typeface="Segoe UI"/>
              </a:rPr>
              <a:t>Administración</a:t>
            </a:r>
            <a:r>
              <a:rPr lang="en-US" sz="2000" b="1" kern="0" dirty="0">
                <a:gradFill>
                  <a:gsLst>
                    <a:gs pos="1250">
                      <a:srgbClr val="505050"/>
                    </a:gs>
                    <a:gs pos="100000">
                      <a:srgbClr val="505050"/>
                    </a:gs>
                  </a:gsLst>
                  <a:lin ang="5400000" scaled="0"/>
                </a:gradFill>
                <a:latin typeface="Segoe UI"/>
              </a:rPr>
              <a:t> Just Enough </a:t>
            </a:r>
            <a:r>
              <a:rPr lang="en-US" sz="2000" kern="0" dirty="0">
                <a:gradFill>
                  <a:gsLst>
                    <a:gs pos="1250">
                      <a:srgbClr val="505050"/>
                    </a:gs>
                    <a:gs pos="100000">
                      <a:srgbClr val="505050"/>
                    </a:gs>
                  </a:gsLst>
                  <a:lin ang="5400000" scaled="0"/>
                </a:gradFill>
                <a:latin typeface="Segoe UI"/>
              </a:rPr>
              <a:t>y </a:t>
            </a:r>
            <a:br>
              <a:rPr lang="en-US" sz="2000" kern="0" dirty="0">
                <a:gradFill>
                  <a:gsLst>
                    <a:gs pos="1250">
                      <a:srgbClr val="505050"/>
                    </a:gs>
                    <a:gs pos="100000">
                      <a:srgbClr val="505050"/>
                    </a:gs>
                  </a:gsLst>
                  <a:lin ang="5400000" scaled="0"/>
                </a:gradFill>
                <a:latin typeface="Segoe UI"/>
              </a:rPr>
            </a:br>
            <a:r>
              <a:rPr lang="en-US" sz="2000" b="1" kern="0" dirty="0">
                <a:gradFill>
                  <a:gsLst>
                    <a:gs pos="1250">
                      <a:srgbClr val="505050"/>
                    </a:gs>
                    <a:gs pos="100000">
                      <a:srgbClr val="505050"/>
                    </a:gs>
                  </a:gsLst>
                  <a:lin ang="5400000" scaled="0"/>
                </a:gradFill>
                <a:latin typeface="Segoe UI"/>
              </a:rPr>
              <a:t>Just in Time</a:t>
            </a:r>
            <a:endParaRPr lang="en-US" sz="2000" kern="0" dirty="0">
              <a:gradFill>
                <a:gsLst>
                  <a:gs pos="1250">
                    <a:srgbClr val="505050"/>
                  </a:gs>
                  <a:gs pos="100000">
                    <a:srgbClr val="505050"/>
                  </a:gs>
                </a:gsLst>
                <a:lin ang="5400000" scaled="0"/>
              </a:gradFill>
              <a:latin typeface="Segoe UI"/>
            </a:endParaRPr>
          </a:p>
        </p:txBody>
      </p:sp>
      <p:sp>
        <p:nvSpPr>
          <p:cNvPr id="53" name="Rectangle 52"/>
          <p:cNvSpPr/>
          <p:nvPr/>
        </p:nvSpPr>
        <p:spPr bwMode="auto">
          <a:xfrm>
            <a:off x="2427782" y="5941998"/>
            <a:ext cx="8821245" cy="469656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1372"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a:p>
            <a:pPr algn="r" defTabSz="913927" fontAlgn="base">
              <a:lnSpc>
                <a:spcPct val="90000"/>
              </a:lnSpc>
              <a:spcBef>
                <a:spcPct val="0"/>
              </a:spcBef>
              <a:spcAft>
                <a:spcPct val="0"/>
              </a:spcAft>
              <a:defRPr/>
            </a:pPr>
            <a:endParaRPr lang="en-US" sz="2353" b="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50" name="Straight Arrow Connector 49"/>
          <p:cNvCxnSpPr/>
          <p:nvPr/>
        </p:nvCxnSpPr>
        <p:spPr>
          <a:xfrm>
            <a:off x="6858518" y="5935824"/>
            <a:ext cx="0" cy="343952"/>
          </a:xfrm>
          <a:prstGeom prst="straightConnector1">
            <a:avLst/>
          </a:prstGeom>
          <a:noFill/>
          <a:ln w="38100" cap="flat" cmpd="sng" algn="ctr">
            <a:solidFill>
              <a:srgbClr val="0078D7"/>
            </a:solidFill>
            <a:prstDash val="solid"/>
            <a:headEnd type="none"/>
            <a:tailEnd type="triangle"/>
          </a:ln>
          <a:effectLst/>
        </p:spPr>
      </p:cxnSp>
      <p:sp>
        <p:nvSpPr>
          <p:cNvPr id="51" name="TextBox 50"/>
          <p:cNvSpPr txBox="1"/>
          <p:nvPr/>
        </p:nvSpPr>
        <p:spPr>
          <a:xfrm>
            <a:off x="4743406" y="6094353"/>
            <a:ext cx="4363881" cy="566614"/>
          </a:xfrm>
          <a:prstGeom prst="rect">
            <a:avLst/>
          </a:prstGeom>
          <a:noFill/>
        </p:spPr>
        <p:txBody>
          <a:bodyPr wrap="square" lIns="179259" tIns="143407" rIns="179259" bIns="143407" rtlCol="0">
            <a:spAutoFit/>
          </a:bodyPr>
          <a:lstStyle/>
          <a:p>
            <a:pPr algn="ctr">
              <a:lnSpc>
                <a:spcPct val="90000"/>
              </a:lnSpc>
              <a:spcBef>
                <a:spcPts val="1200"/>
              </a:spcBef>
              <a:spcAft>
                <a:spcPts val="588"/>
              </a:spcAft>
              <a:buClr>
                <a:srgbClr val="FFFFFF"/>
              </a:buClr>
              <a:defRPr/>
            </a:pPr>
            <a:r>
              <a:rPr lang="en-US" sz="2000" b="1" dirty="0" err="1">
                <a:gradFill>
                  <a:gsLst>
                    <a:gs pos="1250">
                      <a:srgbClr val="505050"/>
                    </a:gs>
                    <a:gs pos="100000">
                      <a:srgbClr val="505050"/>
                    </a:gs>
                  </a:gsLst>
                  <a:lin ang="5400000" scaled="0"/>
                </a:gradFill>
                <a:latin typeface="Segoe UI"/>
              </a:rPr>
              <a:t>Capacidad</a:t>
            </a:r>
            <a:r>
              <a:rPr lang="en-US" sz="2000" b="1" dirty="0">
                <a:gradFill>
                  <a:gsLst>
                    <a:gs pos="1250">
                      <a:srgbClr val="505050"/>
                    </a:gs>
                    <a:gs pos="100000">
                      <a:srgbClr val="505050"/>
                    </a:gs>
                  </a:gsLst>
                  <a:lin ang="5400000" scaled="0"/>
                </a:gradFill>
                <a:latin typeface="Segoe UI"/>
              </a:rPr>
              <a:t> y </a:t>
            </a:r>
            <a:r>
              <a:rPr lang="en-US" sz="2000" b="1" dirty="0" err="1">
                <a:gradFill>
                  <a:gsLst>
                    <a:gs pos="1250">
                      <a:srgbClr val="505050"/>
                    </a:gs>
                    <a:gs pos="100000">
                      <a:srgbClr val="505050"/>
                    </a:gs>
                  </a:gsLst>
                  <a:lin ang="5400000" scaled="0"/>
                </a:gradFill>
                <a:latin typeface="Segoe UI"/>
              </a:rPr>
              <a:t>tiempo</a:t>
            </a:r>
            <a:r>
              <a:rPr lang="en-US" sz="2000" b="1" dirty="0">
                <a:gradFill>
                  <a:gsLst>
                    <a:gs pos="1250">
                      <a:srgbClr val="505050"/>
                    </a:gs>
                    <a:gs pos="100000">
                      <a:srgbClr val="505050"/>
                    </a:gs>
                  </a:gsLst>
                  <a:lin ang="5400000" scaled="0"/>
                </a:gradFill>
                <a:latin typeface="Segoe UI"/>
              </a:rPr>
              <a:t> </a:t>
            </a:r>
            <a:r>
              <a:rPr lang="en-US" sz="2000" b="1" dirty="0" err="1">
                <a:gradFill>
                  <a:gsLst>
                    <a:gs pos="1250">
                      <a:srgbClr val="505050"/>
                    </a:gs>
                    <a:gs pos="100000">
                      <a:srgbClr val="505050"/>
                    </a:gs>
                  </a:gsLst>
                  <a:lin ang="5400000" scaled="0"/>
                </a:gradFill>
                <a:latin typeface="Segoe UI"/>
              </a:rPr>
              <a:t>requeridos</a:t>
            </a:r>
            <a:endParaRPr lang="en-US" sz="2000" b="1" dirty="0">
              <a:gradFill>
                <a:gsLst>
                  <a:gs pos="1250">
                    <a:srgbClr val="505050"/>
                  </a:gs>
                  <a:gs pos="100000">
                    <a:srgbClr val="505050"/>
                  </a:gs>
                </a:gsLst>
                <a:lin ang="5400000" scaled="0"/>
              </a:gradFill>
              <a:latin typeface="Segoe UI"/>
            </a:endParaRPr>
          </a:p>
        </p:txBody>
      </p:sp>
      <p:sp>
        <p:nvSpPr>
          <p:cNvPr id="35" name="TextBox 34"/>
          <p:cNvSpPr txBox="1"/>
          <p:nvPr/>
        </p:nvSpPr>
        <p:spPr>
          <a:xfrm>
            <a:off x="8705805" y="6186337"/>
            <a:ext cx="1495585" cy="369332"/>
          </a:xfrm>
          <a:prstGeom prst="rect">
            <a:avLst/>
          </a:prstGeom>
        </p:spPr>
        <p:txBody>
          <a:bodyPr wrap="square">
            <a:spAutoFit/>
          </a:bodyPr>
          <a:lstStyle>
            <a:defPPr>
              <a:defRPr lang="en-US"/>
            </a:defPPr>
            <a:lvl1pPr algn="ctr">
              <a:lnSpc>
                <a:spcPct val="90000"/>
              </a:lnSpc>
              <a:spcBef>
                <a:spcPts val="1200"/>
              </a:spcBef>
              <a:buClr>
                <a:srgbClr val="FFFFFF"/>
              </a:buClr>
              <a:defRPr sz="2000" b="1">
                <a:gradFill>
                  <a:gsLst>
                    <a:gs pos="1250">
                      <a:schemeClr val="accent4"/>
                    </a:gs>
                    <a:gs pos="100000">
                      <a:schemeClr val="accent4"/>
                    </a:gs>
                  </a:gsLst>
                  <a:lin ang="5400000" scaled="0"/>
                </a:gradFill>
              </a:defRPr>
            </a:lvl1pPr>
          </a:lstStyle>
          <a:p>
            <a:r>
              <a:rPr lang="en-US" b="0" dirty="0" err="1">
                <a:gradFill>
                  <a:gsLst>
                    <a:gs pos="1250">
                      <a:srgbClr val="505050"/>
                    </a:gs>
                    <a:gs pos="100000">
                      <a:srgbClr val="505050"/>
                    </a:gs>
                  </a:gsLst>
                  <a:lin ang="5400000" scaled="0"/>
                </a:gradFill>
                <a:latin typeface="Segoe UI"/>
              </a:rPr>
              <a:t>Tiempo</a:t>
            </a:r>
            <a:endParaRPr lang="en-US" b="0" dirty="0">
              <a:gradFill>
                <a:gsLst>
                  <a:gs pos="1250">
                    <a:srgbClr val="505050"/>
                  </a:gs>
                  <a:gs pos="100000">
                    <a:srgbClr val="505050"/>
                  </a:gs>
                </a:gsLst>
                <a:lin ang="5400000" scaled="0"/>
              </a:gradFill>
              <a:latin typeface="Segoe UI"/>
            </a:endParaRPr>
          </a:p>
        </p:txBody>
      </p:sp>
      <p:cxnSp>
        <p:nvCxnSpPr>
          <p:cNvPr id="33" name="Straight Arrow Connector 32"/>
          <p:cNvCxnSpPr/>
          <p:nvPr/>
        </p:nvCxnSpPr>
        <p:spPr>
          <a:xfrm>
            <a:off x="6444883" y="6152124"/>
            <a:ext cx="4720231" cy="0"/>
          </a:xfrm>
          <a:prstGeom prst="straightConnector1">
            <a:avLst/>
          </a:prstGeom>
          <a:noFill/>
          <a:ln w="28575" cap="flat" cmpd="sng" algn="ctr">
            <a:solidFill>
              <a:srgbClr val="0078D7"/>
            </a:solidFill>
            <a:prstDash val="solid"/>
            <a:headEnd type="none"/>
            <a:tailEnd type="triangle"/>
          </a:ln>
          <a:effectLst/>
        </p:spPr>
      </p:cxnSp>
      <p:cxnSp>
        <p:nvCxnSpPr>
          <p:cNvPr id="32" name="Straight Arrow Connector 31"/>
          <p:cNvCxnSpPr/>
          <p:nvPr/>
        </p:nvCxnSpPr>
        <p:spPr>
          <a:xfrm flipV="1">
            <a:off x="6438137" y="3429792"/>
            <a:ext cx="0" cy="2722333"/>
          </a:xfrm>
          <a:prstGeom prst="straightConnector1">
            <a:avLst/>
          </a:prstGeom>
          <a:noFill/>
          <a:ln w="28575" cap="sq" cmpd="sng" algn="ctr">
            <a:solidFill>
              <a:srgbClr val="0078D7"/>
            </a:solidFill>
            <a:prstDash val="solid"/>
            <a:miter lim="800000"/>
            <a:headEnd type="none"/>
            <a:tailEnd type="triangle"/>
          </a:ln>
          <a:effectLst/>
        </p:spPr>
      </p:cxnSp>
      <p:sp>
        <p:nvSpPr>
          <p:cNvPr id="49" name="Rectangle 48"/>
          <p:cNvSpPr/>
          <p:nvPr/>
        </p:nvSpPr>
        <p:spPr bwMode="auto">
          <a:xfrm>
            <a:off x="6687108" y="5573510"/>
            <a:ext cx="344225" cy="342533"/>
          </a:xfrm>
          <a:prstGeom prst="rect">
            <a:avLst/>
          </a:prstGeom>
          <a:no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184080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45"/>
                                        </p:tgtEl>
                                        <p:attrNameLst>
                                          <p:attrName>fillcolor</p:attrName>
                                        </p:attrNameLst>
                                      </p:cBhvr>
                                      <p:to>
                                        <a:srgbClr val="FFFFFF"/>
                                      </p:to>
                                    </p:animClr>
                                    <p:set>
                                      <p:cBhvr>
                                        <p:cTn id="7" dur="750" fill="hold"/>
                                        <p:tgtEl>
                                          <p:spTgt spid="45"/>
                                        </p:tgtEl>
                                        <p:attrNameLst>
                                          <p:attrName>fill.type</p:attrName>
                                        </p:attrNameLst>
                                      </p:cBhvr>
                                      <p:to>
                                        <p:strVal val="solid"/>
                                      </p:to>
                                    </p:set>
                                    <p:set>
                                      <p:cBhvr>
                                        <p:cTn id="8" dur="750" fill="hold"/>
                                        <p:tgtEl>
                                          <p:spTgt spid="45"/>
                                        </p:tgtEl>
                                        <p:attrNameLst>
                                          <p:attrName>fill.on</p:attrName>
                                        </p:attrNameLst>
                                      </p:cBhvr>
                                      <p:to>
                                        <p:strVal val="true"/>
                                      </p:to>
                                    </p:set>
                                  </p:childTnLst>
                                </p:cTn>
                              </p:par>
                            </p:childTnLst>
                          </p:cTn>
                        </p:par>
                        <p:par>
                          <p:cTn id="9" fill="hold">
                            <p:stCondLst>
                              <p:cond delay="750"/>
                            </p:stCondLst>
                            <p:childTnLst>
                              <p:par>
                                <p:cTn id="10" presetID="1" presetClass="emph" presetSubtype="2" fill="hold" nodeType="afterEffect">
                                  <p:stCondLst>
                                    <p:cond delay="0"/>
                                  </p:stCondLst>
                                  <p:childTnLst>
                                    <p:animClr clrSpc="rgb" dir="cw">
                                      <p:cBhvr>
                                        <p:cTn id="11" dur="750" fill="hold"/>
                                        <p:tgtEl>
                                          <p:spTgt spid="43"/>
                                        </p:tgtEl>
                                        <p:attrNameLst>
                                          <p:attrName>fillcolor</p:attrName>
                                        </p:attrNameLst>
                                      </p:cBhvr>
                                      <p:to>
                                        <a:srgbClr val="FFFFFF"/>
                                      </p:to>
                                    </p:animClr>
                                    <p:set>
                                      <p:cBhvr>
                                        <p:cTn id="12" dur="750" fill="hold"/>
                                        <p:tgtEl>
                                          <p:spTgt spid="43"/>
                                        </p:tgtEl>
                                        <p:attrNameLst>
                                          <p:attrName>fill.type</p:attrName>
                                        </p:attrNameLst>
                                      </p:cBhvr>
                                      <p:to>
                                        <p:strVal val="solid"/>
                                      </p:to>
                                    </p:set>
                                    <p:set>
                                      <p:cBhvr>
                                        <p:cTn id="13" dur="750" fill="hold"/>
                                        <p:tgtEl>
                                          <p:spTgt spid="43"/>
                                        </p:tgtEl>
                                        <p:attrNameLst>
                                          <p:attrName>fill.on</p:attrName>
                                        </p:attrNameLst>
                                      </p:cBhvr>
                                      <p:to>
                                        <p:strVal val="true"/>
                                      </p:to>
                                    </p:set>
                                  </p:childTnLst>
                                </p:cTn>
                              </p:par>
                            </p:childTnLst>
                          </p:cTn>
                        </p:par>
                        <p:par>
                          <p:cTn id="14" fill="hold">
                            <p:stCondLst>
                              <p:cond delay="1500"/>
                            </p:stCondLst>
                            <p:childTnLst>
                              <p:par>
                                <p:cTn id="15" presetID="1" presetClass="emph" presetSubtype="2" fill="hold" nodeType="afterEffect">
                                  <p:stCondLst>
                                    <p:cond delay="0"/>
                                  </p:stCondLst>
                                  <p:childTnLst>
                                    <p:animClr clrSpc="rgb" dir="cw">
                                      <p:cBhvr>
                                        <p:cTn id="16" dur="750" fill="hold"/>
                                        <p:tgtEl>
                                          <p:spTgt spid="41"/>
                                        </p:tgtEl>
                                        <p:attrNameLst>
                                          <p:attrName>fillcolor</p:attrName>
                                        </p:attrNameLst>
                                      </p:cBhvr>
                                      <p:to>
                                        <a:srgbClr val="FFFFFF"/>
                                      </p:to>
                                    </p:animClr>
                                    <p:set>
                                      <p:cBhvr>
                                        <p:cTn id="17" dur="750" fill="hold"/>
                                        <p:tgtEl>
                                          <p:spTgt spid="41"/>
                                        </p:tgtEl>
                                        <p:attrNameLst>
                                          <p:attrName>fill.type</p:attrName>
                                        </p:attrNameLst>
                                      </p:cBhvr>
                                      <p:to>
                                        <p:strVal val="solid"/>
                                      </p:to>
                                    </p:set>
                                    <p:set>
                                      <p:cBhvr>
                                        <p:cTn id="18" dur="750" fill="hold"/>
                                        <p:tgtEl>
                                          <p:spTgt spid="41"/>
                                        </p:tgtEl>
                                        <p:attrNameLst>
                                          <p:attrName>fill.on</p:attrName>
                                        </p:attrNameLst>
                                      </p:cBhvr>
                                      <p:to>
                                        <p:strVal val="true"/>
                                      </p:to>
                                    </p:set>
                                  </p:childTnLst>
                                </p:cTn>
                              </p:par>
                            </p:childTnLst>
                          </p:cTn>
                        </p:par>
                        <p:par>
                          <p:cTn id="19" fill="hold">
                            <p:stCondLst>
                              <p:cond delay="2250"/>
                            </p:stCondLst>
                            <p:childTnLst>
                              <p:par>
                                <p:cTn id="20" presetID="1" presetClass="emph" presetSubtype="2" fill="hold" nodeType="afterEffect">
                                  <p:stCondLst>
                                    <p:cond delay="0"/>
                                  </p:stCondLst>
                                  <p:childTnLst>
                                    <p:animClr clrSpc="rgb" dir="cw">
                                      <p:cBhvr>
                                        <p:cTn id="21" dur="750" fill="hold"/>
                                        <p:tgtEl>
                                          <p:spTgt spid="40"/>
                                        </p:tgtEl>
                                        <p:attrNameLst>
                                          <p:attrName>fillcolor</p:attrName>
                                        </p:attrNameLst>
                                      </p:cBhvr>
                                      <p:to>
                                        <a:srgbClr val="FFFFFF"/>
                                      </p:to>
                                    </p:animClr>
                                    <p:set>
                                      <p:cBhvr>
                                        <p:cTn id="22" dur="750" fill="hold"/>
                                        <p:tgtEl>
                                          <p:spTgt spid="40"/>
                                        </p:tgtEl>
                                        <p:attrNameLst>
                                          <p:attrName>fill.type</p:attrName>
                                        </p:attrNameLst>
                                      </p:cBhvr>
                                      <p:to>
                                        <p:strVal val="solid"/>
                                      </p:to>
                                    </p:set>
                                    <p:set>
                                      <p:cBhvr>
                                        <p:cTn id="23" dur="750" fill="hold"/>
                                        <p:tgtEl>
                                          <p:spTgt spid="40"/>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par>
                          <p:cTn id="29" fill="hold">
                            <p:stCondLst>
                              <p:cond delay="500"/>
                            </p:stCondLst>
                            <p:childTnLst>
                              <p:par>
                                <p:cTn id="30" presetID="42" presetClass="path" presetSubtype="0" accel="50000" decel="50000" fill="hold" grpId="0" nodeType="afterEffect">
                                  <p:stCondLst>
                                    <p:cond delay="0"/>
                                  </p:stCondLst>
                                  <p:childTnLst>
                                    <p:animMotion origin="layout" path="M -2.91667E-6 2.22222E-6 L -0.31679 0.26828 " pathEditMode="relative" rAng="0" ptsTypes="AA">
                                      <p:cBhvr>
                                        <p:cTn id="31" dur="2000" fill="hold"/>
                                        <p:tgtEl>
                                          <p:spTgt spid="28"/>
                                        </p:tgtEl>
                                        <p:attrNameLst>
                                          <p:attrName>ppt_x</p:attrName>
                                          <p:attrName>ppt_y</p:attrName>
                                        </p:attrNameLst>
                                      </p:cBhvr>
                                      <p:rCtr x="-15846" y="13403"/>
                                    </p:animMotion>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8" grpId="0" animBg="1"/>
      <p:bldP spid="51" grpId="0"/>
      <p:bldP spid="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4"/>
          <p:cNvSpPr>
            <a:spLocks noEditPoints="1"/>
          </p:cNvSpPr>
          <p:nvPr/>
        </p:nvSpPr>
        <p:spPr bwMode="auto">
          <a:xfrm>
            <a:off x="7005198" y="3036621"/>
            <a:ext cx="3137487" cy="1142312"/>
          </a:xfrm>
          <a:custGeom>
            <a:avLst/>
            <a:gdLst>
              <a:gd name="T0" fmla="*/ 1995 w 2183"/>
              <a:gd name="T1" fmla="*/ 141 h 792"/>
              <a:gd name="T2" fmla="*/ 1316 w 2183"/>
              <a:gd name="T3" fmla="*/ 141 h 792"/>
              <a:gd name="T4" fmla="*/ 1091 w 2183"/>
              <a:gd name="T5" fmla="*/ 313 h 792"/>
              <a:gd name="T6" fmla="*/ 867 w 2183"/>
              <a:gd name="T7" fmla="*/ 141 h 792"/>
              <a:gd name="T8" fmla="*/ 188 w 2183"/>
              <a:gd name="T9" fmla="*/ 141 h 792"/>
              <a:gd name="T10" fmla="*/ 188 w 2183"/>
              <a:gd name="T11" fmla="*/ 651 h 792"/>
              <a:gd name="T12" fmla="*/ 867 w 2183"/>
              <a:gd name="T13" fmla="*/ 651 h 792"/>
              <a:gd name="T14" fmla="*/ 1091 w 2183"/>
              <a:gd name="T15" fmla="*/ 479 h 792"/>
              <a:gd name="T16" fmla="*/ 1316 w 2183"/>
              <a:gd name="T17" fmla="*/ 651 h 792"/>
              <a:gd name="T18" fmla="*/ 1995 w 2183"/>
              <a:gd name="T19" fmla="*/ 651 h 792"/>
              <a:gd name="T20" fmla="*/ 1995 w 2183"/>
              <a:gd name="T21" fmla="*/ 141 h 792"/>
              <a:gd name="T22" fmla="*/ 752 w 2183"/>
              <a:gd name="T23" fmla="*/ 568 h 792"/>
              <a:gd name="T24" fmla="*/ 297 w 2183"/>
              <a:gd name="T25" fmla="*/ 568 h 792"/>
              <a:gd name="T26" fmla="*/ 297 w 2183"/>
              <a:gd name="T27" fmla="*/ 224 h 792"/>
              <a:gd name="T28" fmla="*/ 752 w 2183"/>
              <a:gd name="T29" fmla="*/ 224 h 792"/>
              <a:gd name="T30" fmla="*/ 752 w 2183"/>
              <a:gd name="T31" fmla="*/ 224 h 792"/>
              <a:gd name="T32" fmla="*/ 981 w 2183"/>
              <a:gd name="T33" fmla="*/ 396 h 792"/>
              <a:gd name="T34" fmla="*/ 976 w 2183"/>
              <a:gd name="T35" fmla="*/ 396 h 792"/>
              <a:gd name="T36" fmla="*/ 981 w 2183"/>
              <a:gd name="T37" fmla="*/ 396 h 792"/>
              <a:gd name="T38" fmla="*/ 752 w 2183"/>
              <a:gd name="T39" fmla="*/ 568 h 792"/>
              <a:gd name="T40" fmla="*/ 752 w 2183"/>
              <a:gd name="T41" fmla="*/ 568 h 792"/>
              <a:gd name="T42" fmla="*/ 1885 w 2183"/>
              <a:gd name="T43" fmla="*/ 568 h 792"/>
              <a:gd name="T44" fmla="*/ 1431 w 2183"/>
              <a:gd name="T45" fmla="*/ 568 h 792"/>
              <a:gd name="T46" fmla="*/ 1201 w 2183"/>
              <a:gd name="T47" fmla="*/ 396 h 792"/>
              <a:gd name="T48" fmla="*/ 1206 w 2183"/>
              <a:gd name="T49" fmla="*/ 396 h 792"/>
              <a:gd name="T50" fmla="*/ 1201 w 2183"/>
              <a:gd name="T51" fmla="*/ 396 h 792"/>
              <a:gd name="T52" fmla="*/ 1431 w 2183"/>
              <a:gd name="T53" fmla="*/ 224 h 792"/>
              <a:gd name="T54" fmla="*/ 1431 w 2183"/>
              <a:gd name="T55" fmla="*/ 224 h 792"/>
              <a:gd name="T56" fmla="*/ 1885 w 2183"/>
              <a:gd name="T57" fmla="*/ 224 h 792"/>
              <a:gd name="T58" fmla="*/ 1885 w 2183"/>
              <a:gd name="T59"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83" h="792">
                <a:moveTo>
                  <a:pt x="1995" y="141"/>
                </a:moveTo>
                <a:cubicBezTo>
                  <a:pt x="1807" y="0"/>
                  <a:pt x="1504" y="0"/>
                  <a:pt x="1316" y="141"/>
                </a:cubicBezTo>
                <a:cubicBezTo>
                  <a:pt x="1091" y="313"/>
                  <a:pt x="1091" y="313"/>
                  <a:pt x="1091" y="313"/>
                </a:cubicBezTo>
                <a:cubicBezTo>
                  <a:pt x="867" y="141"/>
                  <a:pt x="867" y="141"/>
                  <a:pt x="867" y="141"/>
                </a:cubicBezTo>
                <a:cubicBezTo>
                  <a:pt x="679" y="0"/>
                  <a:pt x="376" y="0"/>
                  <a:pt x="188" y="141"/>
                </a:cubicBezTo>
                <a:cubicBezTo>
                  <a:pt x="0" y="282"/>
                  <a:pt x="0" y="511"/>
                  <a:pt x="188" y="651"/>
                </a:cubicBezTo>
                <a:cubicBezTo>
                  <a:pt x="376" y="792"/>
                  <a:pt x="679" y="792"/>
                  <a:pt x="867" y="651"/>
                </a:cubicBezTo>
                <a:cubicBezTo>
                  <a:pt x="1091" y="479"/>
                  <a:pt x="1091" y="479"/>
                  <a:pt x="1091" y="479"/>
                </a:cubicBezTo>
                <a:cubicBezTo>
                  <a:pt x="1316" y="651"/>
                  <a:pt x="1316" y="651"/>
                  <a:pt x="1316" y="651"/>
                </a:cubicBezTo>
                <a:cubicBezTo>
                  <a:pt x="1504" y="792"/>
                  <a:pt x="1807" y="792"/>
                  <a:pt x="1995" y="651"/>
                </a:cubicBezTo>
                <a:cubicBezTo>
                  <a:pt x="2183" y="511"/>
                  <a:pt x="2183" y="282"/>
                  <a:pt x="1995" y="141"/>
                </a:cubicBezTo>
                <a:close/>
                <a:moveTo>
                  <a:pt x="752" y="568"/>
                </a:moveTo>
                <a:cubicBezTo>
                  <a:pt x="626" y="661"/>
                  <a:pt x="423" y="661"/>
                  <a:pt x="297" y="568"/>
                </a:cubicBezTo>
                <a:cubicBezTo>
                  <a:pt x="172" y="474"/>
                  <a:pt x="172" y="318"/>
                  <a:pt x="297" y="224"/>
                </a:cubicBezTo>
                <a:cubicBezTo>
                  <a:pt x="423" y="131"/>
                  <a:pt x="626" y="131"/>
                  <a:pt x="752" y="224"/>
                </a:cubicBezTo>
                <a:cubicBezTo>
                  <a:pt x="752" y="224"/>
                  <a:pt x="752" y="224"/>
                  <a:pt x="752" y="224"/>
                </a:cubicBezTo>
                <a:cubicBezTo>
                  <a:pt x="981" y="396"/>
                  <a:pt x="981" y="396"/>
                  <a:pt x="981" y="396"/>
                </a:cubicBezTo>
                <a:cubicBezTo>
                  <a:pt x="976" y="396"/>
                  <a:pt x="976" y="396"/>
                  <a:pt x="976" y="396"/>
                </a:cubicBezTo>
                <a:cubicBezTo>
                  <a:pt x="981" y="396"/>
                  <a:pt x="981" y="396"/>
                  <a:pt x="981" y="396"/>
                </a:cubicBezTo>
                <a:cubicBezTo>
                  <a:pt x="752" y="568"/>
                  <a:pt x="752" y="568"/>
                  <a:pt x="752" y="568"/>
                </a:cubicBezTo>
                <a:cubicBezTo>
                  <a:pt x="752" y="568"/>
                  <a:pt x="752" y="568"/>
                  <a:pt x="752" y="568"/>
                </a:cubicBezTo>
                <a:close/>
                <a:moveTo>
                  <a:pt x="1885" y="568"/>
                </a:moveTo>
                <a:cubicBezTo>
                  <a:pt x="1760" y="661"/>
                  <a:pt x="1556" y="661"/>
                  <a:pt x="1431" y="568"/>
                </a:cubicBezTo>
                <a:cubicBezTo>
                  <a:pt x="1201" y="396"/>
                  <a:pt x="1201" y="396"/>
                  <a:pt x="1201" y="396"/>
                </a:cubicBezTo>
                <a:cubicBezTo>
                  <a:pt x="1206" y="396"/>
                  <a:pt x="1206" y="396"/>
                  <a:pt x="1206" y="396"/>
                </a:cubicBezTo>
                <a:cubicBezTo>
                  <a:pt x="1201" y="396"/>
                  <a:pt x="1201" y="396"/>
                  <a:pt x="1201" y="396"/>
                </a:cubicBezTo>
                <a:cubicBezTo>
                  <a:pt x="1431" y="224"/>
                  <a:pt x="1431" y="224"/>
                  <a:pt x="1431" y="224"/>
                </a:cubicBezTo>
                <a:cubicBezTo>
                  <a:pt x="1431" y="224"/>
                  <a:pt x="1431" y="224"/>
                  <a:pt x="1431" y="224"/>
                </a:cubicBezTo>
                <a:cubicBezTo>
                  <a:pt x="1556" y="131"/>
                  <a:pt x="1760" y="131"/>
                  <a:pt x="1885" y="224"/>
                </a:cubicBezTo>
                <a:cubicBezTo>
                  <a:pt x="2010" y="318"/>
                  <a:pt x="2010" y="474"/>
                  <a:pt x="1885" y="568"/>
                </a:cubicBezTo>
                <a:close/>
              </a:path>
            </a:pathLst>
          </a:custGeom>
          <a:solidFill>
            <a:srgbClr val="5C2D91">
              <a:lumMod val="20000"/>
              <a:lumOff val="80000"/>
            </a:srgbClr>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sp>
        <p:nvSpPr>
          <p:cNvPr id="28" name="Title 1"/>
          <p:cNvSpPr txBox="1">
            <a:spLocks/>
          </p:cNvSpPr>
          <p:nvPr/>
        </p:nvSpPr>
        <p:spPr>
          <a:xfrm>
            <a:off x="270828" y="641212"/>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s-419" dirty="0">
                <a:gradFill>
                  <a:gsLst>
                    <a:gs pos="1250">
                      <a:srgbClr val="505050"/>
                    </a:gs>
                    <a:gs pos="100000">
                      <a:srgbClr val="505050"/>
                    </a:gs>
                  </a:gsLst>
                  <a:lin ang="5400000" scaled="0"/>
                </a:gradFill>
                <a:latin typeface="Segoe UI Light"/>
              </a:rPr>
              <a:t>Desafíos para proteger el sistema operativo</a:t>
            </a:r>
          </a:p>
        </p:txBody>
      </p:sp>
      <p:sp>
        <p:nvSpPr>
          <p:cNvPr id="29" name="Text Placeholder 2"/>
          <p:cNvSpPr txBox="1">
            <a:spLocks/>
          </p:cNvSpPr>
          <p:nvPr/>
        </p:nvSpPr>
        <p:spPr>
          <a:xfrm>
            <a:off x="270828" y="1541196"/>
            <a:ext cx="4482124" cy="3844579"/>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Aft>
                <a:spcPts val="1176"/>
              </a:spcAft>
              <a:defRPr/>
            </a:pPr>
            <a:r>
              <a:rPr lang="es-419" sz="2745">
                <a:gradFill>
                  <a:gsLst>
                    <a:gs pos="1250">
                      <a:srgbClr val="505050"/>
                    </a:gs>
                    <a:gs pos="74000">
                      <a:srgbClr val="505050"/>
                    </a:gs>
                  </a:gsLst>
                  <a:lin ang="5400000" scaled="0"/>
                </a:gradFill>
                <a:latin typeface="Segoe UI Light"/>
              </a:rPr>
              <a:t>Nuevos exploits pueden atacar la ruta de inicio del sistema operativo hasta las operaciones de aplicaciones</a:t>
            </a:r>
          </a:p>
          <a:p>
            <a:pPr>
              <a:spcAft>
                <a:spcPts val="1176"/>
              </a:spcAft>
              <a:defRPr/>
            </a:pPr>
            <a:r>
              <a:rPr lang="es-419" sz="2745">
                <a:gradFill>
                  <a:gsLst>
                    <a:gs pos="1250">
                      <a:srgbClr val="505050"/>
                    </a:gs>
                    <a:gs pos="74000">
                      <a:srgbClr val="505050"/>
                    </a:gs>
                  </a:gsLst>
                  <a:lin ang="5400000" scaled="0"/>
                </a:gradFill>
                <a:latin typeface="Segoe UI Light"/>
              </a:rPr>
              <a:t>Las amenazas conocidas y desconocidas deben ser bloqueadas sin impactar en las cargas de trabajo legítimas</a:t>
            </a:r>
            <a:endParaRPr lang="es-419" sz="2745" dirty="0">
              <a:gradFill>
                <a:gsLst>
                  <a:gs pos="1250">
                    <a:srgbClr val="505050"/>
                  </a:gs>
                  <a:gs pos="74000">
                    <a:srgbClr val="505050"/>
                  </a:gs>
                </a:gsLst>
                <a:lin ang="5400000" scaled="0"/>
              </a:gradFill>
              <a:latin typeface="Segoe UI Light"/>
            </a:endParaRPr>
          </a:p>
        </p:txBody>
      </p:sp>
      <p:sp>
        <p:nvSpPr>
          <p:cNvPr id="30" name="Freeform 29"/>
          <p:cNvSpPr>
            <a:spLocks noChangeAspect="1"/>
          </p:cNvSpPr>
          <p:nvPr/>
        </p:nvSpPr>
        <p:spPr bwMode="black">
          <a:xfrm>
            <a:off x="7088156" y="2500003"/>
            <a:ext cx="290552" cy="309570"/>
          </a:xfrm>
          <a:custGeom>
            <a:avLst/>
            <a:gdLst>
              <a:gd name="connsiteX0" fmla="*/ 254159 w 872148"/>
              <a:gd name="connsiteY0" fmla="*/ 97966 h 929236"/>
              <a:gd name="connsiteX1" fmla="*/ 296409 w 872148"/>
              <a:gd name="connsiteY1" fmla="*/ 193849 h 929236"/>
              <a:gd name="connsiteX2" fmla="*/ 250910 w 872148"/>
              <a:gd name="connsiteY2" fmla="*/ 218545 h 929236"/>
              <a:gd name="connsiteX3" fmla="*/ 104897 w 872148"/>
              <a:gd name="connsiteY3" fmla="*/ 493163 h 929236"/>
              <a:gd name="connsiteX4" fmla="*/ 436075 w 872148"/>
              <a:gd name="connsiteY4" fmla="*/ 824341 h 929236"/>
              <a:gd name="connsiteX5" fmla="*/ 767253 w 872148"/>
              <a:gd name="connsiteY5" fmla="*/ 493163 h 929236"/>
              <a:gd name="connsiteX6" fmla="*/ 621239 w 872148"/>
              <a:gd name="connsiteY6" fmla="*/ 218545 h 929236"/>
              <a:gd name="connsiteX7" fmla="*/ 575739 w 872148"/>
              <a:gd name="connsiteY7" fmla="*/ 193849 h 929236"/>
              <a:gd name="connsiteX8" fmla="*/ 617989 w 872148"/>
              <a:gd name="connsiteY8" fmla="*/ 97966 h 929236"/>
              <a:gd name="connsiteX9" fmla="*/ 679887 w 872148"/>
              <a:gd name="connsiteY9" fmla="*/ 131564 h 929236"/>
              <a:gd name="connsiteX10" fmla="*/ 872148 w 872148"/>
              <a:gd name="connsiteY10" fmla="*/ 493162 h 929236"/>
              <a:gd name="connsiteX11" fmla="*/ 436074 w 872148"/>
              <a:gd name="connsiteY11" fmla="*/ 929236 h 929236"/>
              <a:gd name="connsiteX12" fmla="*/ 0 w 872148"/>
              <a:gd name="connsiteY12" fmla="*/ 493162 h 929236"/>
              <a:gd name="connsiteX13" fmla="*/ 192261 w 872148"/>
              <a:gd name="connsiteY13" fmla="*/ 131564 h 929236"/>
              <a:gd name="connsiteX14" fmla="*/ 388636 w 872148"/>
              <a:gd name="connsiteY14" fmla="*/ 0 h 929236"/>
              <a:gd name="connsiteX15" fmla="*/ 490987 w 872148"/>
              <a:gd name="connsiteY15" fmla="*/ 0 h 929236"/>
              <a:gd name="connsiteX16" fmla="*/ 490987 w 872148"/>
              <a:gd name="connsiteY16" fmla="*/ 541054 h 929236"/>
              <a:gd name="connsiteX17" fmla="*/ 388636 w 872148"/>
              <a:gd name="connsiteY17" fmla="*/ 541054 h 92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2148" h="929236">
                <a:moveTo>
                  <a:pt x="254159" y="97966"/>
                </a:moveTo>
                <a:lnTo>
                  <a:pt x="296409" y="193849"/>
                </a:lnTo>
                <a:lnTo>
                  <a:pt x="250910" y="218545"/>
                </a:lnTo>
                <a:cubicBezTo>
                  <a:pt x="162816" y="278061"/>
                  <a:pt x="104897" y="378848"/>
                  <a:pt x="104897" y="493163"/>
                </a:cubicBezTo>
                <a:cubicBezTo>
                  <a:pt x="104897" y="676067"/>
                  <a:pt x="253170" y="824341"/>
                  <a:pt x="436075" y="824341"/>
                </a:cubicBezTo>
                <a:cubicBezTo>
                  <a:pt x="618979" y="824341"/>
                  <a:pt x="767253" y="676067"/>
                  <a:pt x="767253" y="493163"/>
                </a:cubicBezTo>
                <a:cubicBezTo>
                  <a:pt x="767253" y="378848"/>
                  <a:pt x="709333" y="278061"/>
                  <a:pt x="621239" y="218545"/>
                </a:cubicBezTo>
                <a:lnTo>
                  <a:pt x="575739" y="193849"/>
                </a:lnTo>
                <a:lnTo>
                  <a:pt x="617989" y="97966"/>
                </a:lnTo>
                <a:lnTo>
                  <a:pt x="679887" y="131564"/>
                </a:lnTo>
                <a:cubicBezTo>
                  <a:pt x="795884" y="209929"/>
                  <a:pt x="872148" y="342640"/>
                  <a:pt x="872148" y="493162"/>
                </a:cubicBezTo>
                <a:cubicBezTo>
                  <a:pt x="872148" y="733999"/>
                  <a:pt x="676911" y="929236"/>
                  <a:pt x="436074" y="929236"/>
                </a:cubicBezTo>
                <a:cubicBezTo>
                  <a:pt x="195237" y="929236"/>
                  <a:pt x="0" y="733999"/>
                  <a:pt x="0" y="493162"/>
                </a:cubicBezTo>
                <a:cubicBezTo>
                  <a:pt x="0" y="342640"/>
                  <a:pt x="76265" y="209929"/>
                  <a:pt x="192261" y="131564"/>
                </a:cubicBezTo>
                <a:close/>
                <a:moveTo>
                  <a:pt x="388636" y="0"/>
                </a:moveTo>
                <a:lnTo>
                  <a:pt x="490987" y="0"/>
                </a:lnTo>
                <a:lnTo>
                  <a:pt x="490987" y="541054"/>
                </a:lnTo>
                <a:lnTo>
                  <a:pt x="388636" y="541054"/>
                </a:lnTo>
                <a:close/>
              </a:path>
            </a:pathLst>
          </a:custGeom>
          <a:solidFill>
            <a:srgbClr val="5C2D9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1" name="Rectangle 30"/>
          <p:cNvSpPr/>
          <p:nvPr/>
        </p:nvSpPr>
        <p:spPr bwMode="auto">
          <a:xfrm>
            <a:off x="9320963" y="2944091"/>
            <a:ext cx="1595540" cy="1191444"/>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Freeform 20"/>
          <p:cNvSpPr>
            <a:spLocks noEditPoints="1"/>
          </p:cNvSpPr>
          <p:nvPr/>
        </p:nvSpPr>
        <p:spPr bwMode="auto">
          <a:xfrm>
            <a:off x="9262077" y="2881092"/>
            <a:ext cx="1765848" cy="1525659"/>
          </a:xfrm>
          <a:custGeom>
            <a:avLst/>
            <a:gdLst>
              <a:gd name="T0" fmla="*/ 0 w 4220"/>
              <a:gd name="T1" fmla="*/ 0 h 3646"/>
              <a:gd name="T2" fmla="*/ 4220 w 4220"/>
              <a:gd name="T3" fmla="*/ 0 h 3646"/>
              <a:gd name="T4" fmla="*/ 4220 w 4220"/>
              <a:gd name="T5" fmla="*/ 3136 h 3646"/>
              <a:gd name="T6" fmla="*/ 2366 w 4220"/>
              <a:gd name="T7" fmla="*/ 3136 h 3646"/>
              <a:gd name="T8" fmla="*/ 2366 w 4220"/>
              <a:gd name="T9" fmla="*/ 3390 h 3646"/>
              <a:gd name="T10" fmla="*/ 3146 w 4220"/>
              <a:gd name="T11" fmla="*/ 3390 h 3646"/>
              <a:gd name="T12" fmla="*/ 3146 w 4220"/>
              <a:gd name="T13" fmla="*/ 3646 h 3646"/>
              <a:gd name="T14" fmla="*/ 1036 w 4220"/>
              <a:gd name="T15" fmla="*/ 3646 h 3646"/>
              <a:gd name="T16" fmla="*/ 1036 w 4220"/>
              <a:gd name="T17" fmla="*/ 3390 h 3646"/>
              <a:gd name="T18" fmla="*/ 1854 w 4220"/>
              <a:gd name="T19" fmla="*/ 3390 h 3646"/>
              <a:gd name="T20" fmla="*/ 1854 w 4220"/>
              <a:gd name="T21" fmla="*/ 3136 h 3646"/>
              <a:gd name="T22" fmla="*/ 0 w 4220"/>
              <a:gd name="T23" fmla="*/ 3136 h 3646"/>
              <a:gd name="T24" fmla="*/ 0 w 4220"/>
              <a:gd name="T25" fmla="*/ 0 h 3646"/>
              <a:gd name="T26" fmla="*/ 0 w 4220"/>
              <a:gd name="T27" fmla="*/ 0 h 3646"/>
              <a:gd name="T28" fmla="*/ 0 w 4220"/>
              <a:gd name="T29" fmla="*/ 0 h 3646"/>
              <a:gd name="T30" fmla="*/ 0 w 4220"/>
              <a:gd name="T31" fmla="*/ 0 h 3646"/>
              <a:gd name="T32" fmla="*/ 253 w 4220"/>
              <a:gd name="T33" fmla="*/ 256 h 3646"/>
              <a:gd name="T34" fmla="*/ 253 w 4220"/>
              <a:gd name="T35" fmla="*/ 2863 h 3646"/>
              <a:gd name="T36" fmla="*/ 3967 w 4220"/>
              <a:gd name="T37" fmla="*/ 2863 h 3646"/>
              <a:gd name="T38" fmla="*/ 3967 w 4220"/>
              <a:gd name="T39" fmla="*/ 256 h 3646"/>
              <a:gd name="T40" fmla="*/ 253 w 4220"/>
              <a:gd name="T41" fmla="*/ 256 h 3646"/>
              <a:gd name="T42" fmla="*/ 253 w 4220"/>
              <a:gd name="T43" fmla="*/ 256 h 3646"/>
              <a:gd name="T44" fmla="*/ 253 w 4220"/>
              <a:gd name="T45" fmla="*/ 256 h 3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20" h="3646">
                <a:moveTo>
                  <a:pt x="0" y="0"/>
                </a:moveTo>
                <a:lnTo>
                  <a:pt x="4220" y="0"/>
                </a:lnTo>
                <a:lnTo>
                  <a:pt x="4220" y="3136"/>
                </a:lnTo>
                <a:lnTo>
                  <a:pt x="2366" y="3136"/>
                </a:lnTo>
                <a:lnTo>
                  <a:pt x="2366" y="3390"/>
                </a:lnTo>
                <a:lnTo>
                  <a:pt x="3146" y="3390"/>
                </a:lnTo>
                <a:lnTo>
                  <a:pt x="3146" y="3646"/>
                </a:lnTo>
                <a:lnTo>
                  <a:pt x="1036" y="3646"/>
                </a:lnTo>
                <a:lnTo>
                  <a:pt x="1036" y="3390"/>
                </a:lnTo>
                <a:lnTo>
                  <a:pt x="1854" y="3390"/>
                </a:lnTo>
                <a:lnTo>
                  <a:pt x="1854" y="3136"/>
                </a:lnTo>
                <a:lnTo>
                  <a:pt x="0" y="3136"/>
                </a:lnTo>
                <a:lnTo>
                  <a:pt x="0" y="0"/>
                </a:lnTo>
                <a:lnTo>
                  <a:pt x="0" y="0"/>
                </a:lnTo>
                <a:lnTo>
                  <a:pt x="0" y="0"/>
                </a:lnTo>
                <a:lnTo>
                  <a:pt x="0" y="0"/>
                </a:lnTo>
                <a:close/>
                <a:moveTo>
                  <a:pt x="253" y="256"/>
                </a:moveTo>
                <a:lnTo>
                  <a:pt x="253" y="2863"/>
                </a:lnTo>
                <a:lnTo>
                  <a:pt x="3967" y="2863"/>
                </a:lnTo>
                <a:lnTo>
                  <a:pt x="3967" y="256"/>
                </a:lnTo>
                <a:lnTo>
                  <a:pt x="253" y="256"/>
                </a:lnTo>
                <a:lnTo>
                  <a:pt x="253" y="256"/>
                </a:lnTo>
                <a:lnTo>
                  <a:pt x="253" y="256"/>
                </a:ln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grpSp>
        <p:nvGrpSpPr>
          <p:cNvPr id="33" name="Group 32"/>
          <p:cNvGrpSpPr/>
          <p:nvPr/>
        </p:nvGrpSpPr>
        <p:grpSpPr>
          <a:xfrm>
            <a:off x="6565242" y="2940303"/>
            <a:ext cx="1336381" cy="1344637"/>
            <a:chOff x="6245709" y="2582862"/>
            <a:chExt cx="1363178" cy="1371600"/>
          </a:xfrm>
        </p:grpSpPr>
        <p:sp>
          <p:nvSpPr>
            <p:cNvPr id="34" name="Rectangle 33"/>
            <p:cNvSpPr/>
            <p:nvPr/>
          </p:nvSpPr>
          <p:spPr bwMode="auto">
            <a:xfrm>
              <a:off x="6245709" y="2582862"/>
              <a:ext cx="1363178" cy="137160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 name="Freeform 16"/>
            <p:cNvSpPr>
              <a:spLocks noEditPoints="1"/>
            </p:cNvSpPr>
            <p:nvPr/>
          </p:nvSpPr>
          <p:spPr bwMode="auto">
            <a:xfrm>
              <a:off x="6245709" y="2659062"/>
              <a:ext cx="1363178" cy="1225388"/>
            </a:xfrm>
            <a:custGeom>
              <a:avLst/>
              <a:gdLst>
                <a:gd name="T0" fmla="*/ 0 w 1164"/>
                <a:gd name="T1" fmla="*/ 432 h 1045"/>
                <a:gd name="T2" fmla="*/ 1005 w 1164"/>
                <a:gd name="T3" fmla="*/ 462 h 1045"/>
                <a:gd name="T4" fmla="*/ 586 w 1164"/>
                <a:gd name="T5" fmla="*/ 499 h 1045"/>
                <a:gd name="T6" fmla="*/ 632 w 1164"/>
                <a:gd name="T7" fmla="*/ 577 h 1045"/>
                <a:gd name="T8" fmla="*/ 547 w 1164"/>
                <a:gd name="T9" fmla="*/ 464 h 1045"/>
                <a:gd name="T10" fmla="*/ 500 w 1164"/>
                <a:gd name="T11" fmla="*/ 546 h 1045"/>
                <a:gd name="T12" fmla="*/ 500 w 1164"/>
                <a:gd name="T13" fmla="*/ 577 h 1045"/>
                <a:gd name="T14" fmla="*/ 415 w 1164"/>
                <a:gd name="T15" fmla="*/ 417 h 1045"/>
                <a:gd name="T16" fmla="*/ 415 w 1164"/>
                <a:gd name="T17" fmla="*/ 577 h 1045"/>
                <a:gd name="T18" fmla="*/ 376 w 1164"/>
                <a:gd name="T19" fmla="*/ 417 h 1045"/>
                <a:gd name="T20" fmla="*/ 376 w 1164"/>
                <a:gd name="T21" fmla="*/ 546 h 1045"/>
                <a:gd name="T22" fmla="*/ 330 w 1164"/>
                <a:gd name="T23" fmla="*/ 624 h 1045"/>
                <a:gd name="T24" fmla="*/ 244 w 1164"/>
                <a:gd name="T25" fmla="*/ 417 h 1045"/>
                <a:gd name="T26" fmla="*/ 244 w 1164"/>
                <a:gd name="T27" fmla="*/ 499 h 1045"/>
                <a:gd name="T28" fmla="*/ 158 w 1164"/>
                <a:gd name="T29" fmla="*/ 417 h 1045"/>
                <a:gd name="T30" fmla="*/ 205 w 1164"/>
                <a:gd name="T31" fmla="*/ 499 h 1045"/>
                <a:gd name="T32" fmla="*/ 205 w 1164"/>
                <a:gd name="T33" fmla="*/ 624 h 1045"/>
                <a:gd name="T34" fmla="*/ 73 w 1164"/>
                <a:gd name="T35" fmla="*/ 464 h 1045"/>
                <a:gd name="T36" fmla="*/ 73 w 1164"/>
                <a:gd name="T37" fmla="*/ 499 h 1045"/>
                <a:gd name="T38" fmla="*/ 73 w 1164"/>
                <a:gd name="T39" fmla="*/ 577 h 1045"/>
                <a:gd name="T40" fmla="*/ 0 w 1164"/>
                <a:gd name="T41" fmla="*/ 74 h 1045"/>
                <a:gd name="T42" fmla="*/ 1005 w 1164"/>
                <a:gd name="T43" fmla="*/ 103 h 1045"/>
                <a:gd name="T44" fmla="*/ 586 w 1164"/>
                <a:gd name="T45" fmla="*/ 141 h 1045"/>
                <a:gd name="T46" fmla="*/ 632 w 1164"/>
                <a:gd name="T47" fmla="*/ 219 h 1045"/>
                <a:gd name="T48" fmla="*/ 547 w 1164"/>
                <a:gd name="T49" fmla="*/ 105 h 1045"/>
                <a:gd name="T50" fmla="*/ 500 w 1164"/>
                <a:gd name="T51" fmla="*/ 187 h 1045"/>
                <a:gd name="T52" fmla="*/ 500 w 1164"/>
                <a:gd name="T53" fmla="*/ 219 h 1045"/>
                <a:gd name="T54" fmla="*/ 415 w 1164"/>
                <a:gd name="T55" fmla="*/ 59 h 1045"/>
                <a:gd name="T56" fmla="*/ 415 w 1164"/>
                <a:gd name="T57" fmla="*/ 219 h 1045"/>
                <a:gd name="T58" fmla="*/ 376 w 1164"/>
                <a:gd name="T59" fmla="*/ 59 h 1045"/>
                <a:gd name="T60" fmla="*/ 376 w 1164"/>
                <a:gd name="T61" fmla="*/ 187 h 1045"/>
                <a:gd name="T62" fmla="*/ 330 w 1164"/>
                <a:gd name="T63" fmla="*/ 265 h 1045"/>
                <a:gd name="T64" fmla="*/ 244 w 1164"/>
                <a:gd name="T65" fmla="*/ 59 h 1045"/>
                <a:gd name="T66" fmla="*/ 244 w 1164"/>
                <a:gd name="T67" fmla="*/ 141 h 1045"/>
                <a:gd name="T68" fmla="*/ 158 w 1164"/>
                <a:gd name="T69" fmla="*/ 59 h 1045"/>
                <a:gd name="T70" fmla="*/ 205 w 1164"/>
                <a:gd name="T71" fmla="*/ 141 h 1045"/>
                <a:gd name="T72" fmla="*/ 205 w 1164"/>
                <a:gd name="T73" fmla="*/ 265 h 1045"/>
                <a:gd name="T74" fmla="*/ 73 w 1164"/>
                <a:gd name="T75" fmla="*/ 105 h 1045"/>
                <a:gd name="T76" fmla="*/ 73 w 1164"/>
                <a:gd name="T77" fmla="*/ 141 h 1045"/>
                <a:gd name="T78" fmla="*/ 73 w 1164"/>
                <a:gd name="T79" fmla="*/ 219 h 1045"/>
                <a:gd name="T80" fmla="*/ 0 w 1164"/>
                <a:gd name="T81" fmla="*/ 795 h 1045"/>
                <a:gd name="T82" fmla="*/ 1005 w 1164"/>
                <a:gd name="T83" fmla="*/ 825 h 1045"/>
                <a:gd name="T84" fmla="*/ 586 w 1164"/>
                <a:gd name="T85" fmla="*/ 861 h 1045"/>
                <a:gd name="T86" fmla="*/ 632 w 1164"/>
                <a:gd name="T87" fmla="*/ 939 h 1045"/>
                <a:gd name="T88" fmla="*/ 547 w 1164"/>
                <a:gd name="T89" fmla="*/ 827 h 1045"/>
                <a:gd name="T90" fmla="*/ 500 w 1164"/>
                <a:gd name="T91" fmla="*/ 908 h 1045"/>
                <a:gd name="T92" fmla="*/ 500 w 1164"/>
                <a:gd name="T93" fmla="*/ 939 h 1045"/>
                <a:gd name="T94" fmla="*/ 415 w 1164"/>
                <a:gd name="T95" fmla="*/ 780 h 1045"/>
                <a:gd name="T96" fmla="*/ 415 w 1164"/>
                <a:gd name="T97" fmla="*/ 939 h 1045"/>
                <a:gd name="T98" fmla="*/ 376 w 1164"/>
                <a:gd name="T99" fmla="*/ 780 h 1045"/>
                <a:gd name="T100" fmla="*/ 376 w 1164"/>
                <a:gd name="T101" fmla="*/ 908 h 1045"/>
                <a:gd name="T102" fmla="*/ 330 w 1164"/>
                <a:gd name="T103" fmla="*/ 986 h 1045"/>
                <a:gd name="T104" fmla="*/ 244 w 1164"/>
                <a:gd name="T105" fmla="*/ 780 h 1045"/>
                <a:gd name="T106" fmla="*/ 244 w 1164"/>
                <a:gd name="T107" fmla="*/ 861 h 1045"/>
                <a:gd name="T108" fmla="*/ 158 w 1164"/>
                <a:gd name="T109" fmla="*/ 780 h 1045"/>
                <a:gd name="T110" fmla="*/ 205 w 1164"/>
                <a:gd name="T111" fmla="*/ 861 h 1045"/>
                <a:gd name="T112" fmla="*/ 205 w 1164"/>
                <a:gd name="T113" fmla="*/ 986 h 1045"/>
                <a:gd name="T114" fmla="*/ 73 w 1164"/>
                <a:gd name="T115" fmla="*/ 827 h 1045"/>
                <a:gd name="T116" fmla="*/ 73 w 1164"/>
                <a:gd name="T117" fmla="*/ 861 h 1045"/>
                <a:gd name="T118" fmla="*/ 73 w 1164"/>
                <a:gd name="T119" fmla="*/ 939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4" h="1045">
                  <a:moveTo>
                    <a:pt x="75" y="682"/>
                  </a:moveTo>
                  <a:cubicBezTo>
                    <a:pt x="1090" y="682"/>
                    <a:pt x="1090" y="682"/>
                    <a:pt x="1090" y="682"/>
                  </a:cubicBezTo>
                  <a:cubicBezTo>
                    <a:pt x="1131" y="682"/>
                    <a:pt x="1164" y="649"/>
                    <a:pt x="1164" y="609"/>
                  </a:cubicBezTo>
                  <a:cubicBezTo>
                    <a:pt x="1164" y="432"/>
                    <a:pt x="1164" y="432"/>
                    <a:pt x="1164" y="432"/>
                  </a:cubicBezTo>
                  <a:cubicBezTo>
                    <a:pt x="1164" y="392"/>
                    <a:pt x="1131" y="359"/>
                    <a:pt x="1090" y="359"/>
                  </a:cubicBezTo>
                  <a:cubicBezTo>
                    <a:pt x="75" y="359"/>
                    <a:pt x="75" y="359"/>
                    <a:pt x="75" y="359"/>
                  </a:cubicBezTo>
                  <a:cubicBezTo>
                    <a:pt x="34" y="359"/>
                    <a:pt x="0" y="392"/>
                    <a:pt x="0" y="432"/>
                  </a:cubicBezTo>
                  <a:cubicBezTo>
                    <a:pt x="0" y="609"/>
                    <a:pt x="0" y="609"/>
                    <a:pt x="0" y="609"/>
                  </a:cubicBezTo>
                  <a:cubicBezTo>
                    <a:pt x="0" y="649"/>
                    <a:pt x="34" y="682"/>
                    <a:pt x="75" y="682"/>
                  </a:cubicBezTo>
                  <a:close/>
                  <a:moveTo>
                    <a:pt x="1005" y="462"/>
                  </a:moveTo>
                  <a:cubicBezTo>
                    <a:pt x="1037" y="462"/>
                    <a:pt x="1063" y="488"/>
                    <a:pt x="1063" y="521"/>
                  </a:cubicBezTo>
                  <a:cubicBezTo>
                    <a:pt x="1063" y="553"/>
                    <a:pt x="1037" y="579"/>
                    <a:pt x="1005" y="579"/>
                  </a:cubicBezTo>
                  <a:cubicBezTo>
                    <a:pt x="972" y="579"/>
                    <a:pt x="946" y="553"/>
                    <a:pt x="946" y="521"/>
                  </a:cubicBezTo>
                  <a:cubicBezTo>
                    <a:pt x="946" y="488"/>
                    <a:pt x="972" y="462"/>
                    <a:pt x="1005" y="462"/>
                  </a:cubicBezTo>
                  <a:close/>
                  <a:moveTo>
                    <a:pt x="586" y="417"/>
                  </a:moveTo>
                  <a:cubicBezTo>
                    <a:pt x="632" y="417"/>
                    <a:pt x="632" y="417"/>
                    <a:pt x="632" y="417"/>
                  </a:cubicBezTo>
                  <a:cubicBezTo>
                    <a:pt x="632" y="464"/>
                    <a:pt x="632" y="464"/>
                    <a:pt x="632" y="464"/>
                  </a:cubicBezTo>
                  <a:cubicBezTo>
                    <a:pt x="586" y="464"/>
                    <a:pt x="586" y="464"/>
                    <a:pt x="586" y="464"/>
                  </a:cubicBezTo>
                  <a:cubicBezTo>
                    <a:pt x="586" y="417"/>
                    <a:pt x="586" y="417"/>
                    <a:pt x="586" y="417"/>
                  </a:cubicBezTo>
                  <a:cubicBezTo>
                    <a:pt x="586" y="417"/>
                    <a:pt x="586" y="417"/>
                    <a:pt x="586" y="417"/>
                  </a:cubicBezTo>
                  <a:close/>
                  <a:moveTo>
                    <a:pt x="586" y="499"/>
                  </a:moveTo>
                  <a:cubicBezTo>
                    <a:pt x="632" y="499"/>
                    <a:pt x="632" y="499"/>
                    <a:pt x="632" y="499"/>
                  </a:cubicBezTo>
                  <a:cubicBezTo>
                    <a:pt x="632" y="546"/>
                    <a:pt x="632" y="546"/>
                    <a:pt x="632" y="546"/>
                  </a:cubicBezTo>
                  <a:cubicBezTo>
                    <a:pt x="586" y="546"/>
                    <a:pt x="586" y="546"/>
                    <a:pt x="586" y="546"/>
                  </a:cubicBezTo>
                  <a:cubicBezTo>
                    <a:pt x="586" y="499"/>
                    <a:pt x="586" y="499"/>
                    <a:pt x="586" y="499"/>
                  </a:cubicBezTo>
                  <a:cubicBezTo>
                    <a:pt x="586" y="499"/>
                    <a:pt x="586" y="499"/>
                    <a:pt x="586" y="499"/>
                  </a:cubicBezTo>
                  <a:close/>
                  <a:moveTo>
                    <a:pt x="586" y="577"/>
                  </a:moveTo>
                  <a:cubicBezTo>
                    <a:pt x="632" y="577"/>
                    <a:pt x="632" y="577"/>
                    <a:pt x="632" y="577"/>
                  </a:cubicBezTo>
                  <a:cubicBezTo>
                    <a:pt x="632" y="624"/>
                    <a:pt x="632" y="624"/>
                    <a:pt x="632" y="624"/>
                  </a:cubicBezTo>
                  <a:cubicBezTo>
                    <a:pt x="586" y="624"/>
                    <a:pt x="586" y="624"/>
                    <a:pt x="586" y="624"/>
                  </a:cubicBezTo>
                  <a:cubicBezTo>
                    <a:pt x="586" y="577"/>
                    <a:pt x="586" y="577"/>
                    <a:pt x="586" y="577"/>
                  </a:cubicBezTo>
                  <a:cubicBezTo>
                    <a:pt x="586" y="577"/>
                    <a:pt x="586" y="577"/>
                    <a:pt x="586" y="577"/>
                  </a:cubicBezTo>
                  <a:close/>
                  <a:moveTo>
                    <a:pt x="500" y="417"/>
                  </a:moveTo>
                  <a:cubicBezTo>
                    <a:pt x="547" y="417"/>
                    <a:pt x="547" y="417"/>
                    <a:pt x="547" y="417"/>
                  </a:cubicBezTo>
                  <a:cubicBezTo>
                    <a:pt x="547" y="464"/>
                    <a:pt x="547" y="464"/>
                    <a:pt x="547" y="464"/>
                  </a:cubicBezTo>
                  <a:cubicBezTo>
                    <a:pt x="500" y="464"/>
                    <a:pt x="500" y="464"/>
                    <a:pt x="500" y="464"/>
                  </a:cubicBezTo>
                  <a:cubicBezTo>
                    <a:pt x="500" y="417"/>
                    <a:pt x="500" y="417"/>
                    <a:pt x="500" y="417"/>
                  </a:cubicBezTo>
                  <a:cubicBezTo>
                    <a:pt x="500" y="417"/>
                    <a:pt x="500" y="417"/>
                    <a:pt x="500" y="417"/>
                  </a:cubicBezTo>
                  <a:close/>
                  <a:moveTo>
                    <a:pt x="500" y="499"/>
                  </a:moveTo>
                  <a:cubicBezTo>
                    <a:pt x="547" y="499"/>
                    <a:pt x="547" y="499"/>
                    <a:pt x="547" y="499"/>
                  </a:cubicBezTo>
                  <a:cubicBezTo>
                    <a:pt x="547" y="546"/>
                    <a:pt x="547" y="546"/>
                    <a:pt x="547" y="546"/>
                  </a:cubicBezTo>
                  <a:cubicBezTo>
                    <a:pt x="500" y="546"/>
                    <a:pt x="500" y="546"/>
                    <a:pt x="500" y="546"/>
                  </a:cubicBezTo>
                  <a:cubicBezTo>
                    <a:pt x="500" y="499"/>
                    <a:pt x="500" y="499"/>
                    <a:pt x="500" y="499"/>
                  </a:cubicBezTo>
                  <a:cubicBezTo>
                    <a:pt x="500" y="499"/>
                    <a:pt x="500" y="499"/>
                    <a:pt x="500" y="499"/>
                  </a:cubicBezTo>
                  <a:close/>
                  <a:moveTo>
                    <a:pt x="500" y="577"/>
                  </a:moveTo>
                  <a:cubicBezTo>
                    <a:pt x="547" y="577"/>
                    <a:pt x="547" y="577"/>
                    <a:pt x="547" y="577"/>
                  </a:cubicBezTo>
                  <a:cubicBezTo>
                    <a:pt x="547" y="624"/>
                    <a:pt x="547" y="624"/>
                    <a:pt x="547" y="624"/>
                  </a:cubicBezTo>
                  <a:cubicBezTo>
                    <a:pt x="500" y="624"/>
                    <a:pt x="500" y="624"/>
                    <a:pt x="500" y="624"/>
                  </a:cubicBezTo>
                  <a:cubicBezTo>
                    <a:pt x="500" y="577"/>
                    <a:pt x="500" y="577"/>
                    <a:pt x="500" y="577"/>
                  </a:cubicBezTo>
                  <a:cubicBezTo>
                    <a:pt x="500" y="577"/>
                    <a:pt x="500" y="577"/>
                    <a:pt x="500" y="577"/>
                  </a:cubicBezTo>
                  <a:close/>
                  <a:moveTo>
                    <a:pt x="415" y="417"/>
                  </a:moveTo>
                  <a:cubicBezTo>
                    <a:pt x="462" y="417"/>
                    <a:pt x="462" y="417"/>
                    <a:pt x="462" y="417"/>
                  </a:cubicBezTo>
                  <a:cubicBezTo>
                    <a:pt x="462" y="464"/>
                    <a:pt x="462" y="464"/>
                    <a:pt x="462" y="464"/>
                  </a:cubicBezTo>
                  <a:cubicBezTo>
                    <a:pt x="415" y="464"/>
                    <a:pt x="415" y="464"/>
                    <a:pt x="415" y="464"/>
                  </a:cubicBezTo>
                  <a:cubicBezTo>
                    <a:pt x="415" y="417"/>
                    <a:pt x="415" y="417"/>
                    <a:pt x="415" y="417"/>
                  </a:cubicBezTo>
                  <a:cubicBezTo>
                    <a:pt x="415" y="417"/>
                    <a:pt x="415" y="417"/>
                    <a:pt x="415" y="417"/>
                  </a:cubicBezTo>
                  <a:close/>
                  <a:moveTo>
                    <a:pt x="415" y="499"/>
                  </a:moveTo>
                  <a:cubicBezTo>
                    <a:pt x="462" y="499"/>
                    <a:pt x="462" y="499"/>
                    <a:pt x="462" y="499"/>
                  </a:cubicBezTo>
                  <a:cubicBezTo>
                    <a:pt x="462" y="546"/>
                    <a:pt x="462" y="546"/>
                    <a:pt x="462" y="546"/>
                  </a:cubicBezTo>
                  <a:cubicBezTo>
                    <a:pt x="415" y="546"/>
                    <a:pt x="415" y="546"/>
                    <a:pt x="415" y="546"/>
                  </a:cubicBezTo>
                  <a:cubicBezTo>
                    <a:pt x="415" y="499"/>
                    <a:pt x="415" y="499"/>
                    <a:pt x="415" y="499"/>
                  </a:cubicBezTo>
                  <a:cubicBezTo>
                    <a:pt x="415" y="499"/>
                    <a:pt x="415" y="499"/>
                    <a:pt x="415" y="499"/>
                  </a:cubicBezTo>
                  <a:close/>
                  <a:moveTo>
                    <a:pt x="415" y="577"/>
                  </a:moveTo>
                  <a:cubicBezTo>
                    <a:pt x="462" y="577"/>
                    <a:pt x="462" y="577"/>
                    <a:pt x="462" y="577"/>
                  </a:cubicBezTo>
                  <a:cubicBezTo>
                    <a:pt x="462" y="624"/>
                    <a:pt x="462" y="624"/>
                    <a:pt x="462" y="624"/>
                  </a:cubicBezTo>
                  <a:cubicBezTo>
                    <a:pt x="415" y="624"/>
                    <a:pt x="415" y="624"/>
                    <a:pt x="415" y="624"/>
                  </a:cubicBezTo>
                  <a:cubicBezTo>
                    <a:pt x="415" y="577"/>
                    <a:pt x="415" y="577"/>
                    <a:pt x="415" y="577"/>
                  </a:cubicBezTo>
                  <a:cubicBezTo>
                    <a:pt x="415" y="577"/>
                    <a:pt x="415" y="577"/>
                    <a:pt x="415" y="577"/>
                  </a:cubicBezTo>
                  <a:close/>
                  <a:moveTo>
                    <a:pt x="330" y="417"/>
                  </a:moveTo>
                  <a:cubicBezTo>
                    <a:pt x="376" y="417"/>
                    <a:pt x="376" y="417"/>
                    <a:pt x="376" y="417"/>
                  </a:cubicBezTo>
                  <a:cubicBezTo>
                    <a:pt x="376" y="464"/>
                    <a:pt x="376" y="464"/>
                    <a:pt x="376" y="464"/>
                  </a:cubicBezTo>
                  <a:cubicBezTo>
                    <a:pt x="330" y="464"/>
                    <a:pt x="330" y="464"/>
                    <a:pt x="330" y="464"/>
                  </a:cubicBezTo>
                  <a:cubicBezTo>
                    <a:pt x="330" y="417"/>
                    <a:pt x="330" y="417"/>
                    <a:pt x="330" y="417"/>
                  </a:cubicBezTo>
                  <a:cubicBezTo>
                    <a:pt x="330" y="417"/>
                    <a:pt x="330" y="417"/>
                    <a:pt x="330" y="417"/>
                  </a:cubicBezTo>
                  <a:close/>
                  <a:moveTo>
                    <a:pt x="330" y="499"/>
                  </a:moveTo>
                  <a:cubicBezTo>
                    <a:pt x="376" y="499"/>
                    <a:pt x="376" y="499"/>
                    <a:pt x="376" y="499"/>
                  </a:cubicBezTo>
                  <a:cubicBezTo>
                    <a:pt x="376" y="546"/>
                    <a:pt x="376" y="546"/>
                    <a:pt x="376" y="546"/>
                  </a:cubicBezTo>
                  <a:cubicBezTo>
                    <a:pt x="330" y="546"/>
                    <a:pt x="330" y="546"/>
                    <a:pt x="330" y="546"/>
                  </a:cubicBezTo>
                  <a:cubicBezTo>
                    <a:pt x="330" y="499"/>
                    <a:pt x="330" y="499"/>
                    <a:pt x="330" y="499"/>
                  </a:cubicBezTo>
                  <a:cubicBezTo>
                    <a:pt x="330" y="499"/>
                    <a:pt x="330" y="499"/>
                    <a:pt x="330" y="499"/>
                  </a:cubicBezTo>
                  <a:close/>
                  <a:moveTo>
                    <a:pt x="330" y="577"/>
                  </a:moveTo>
                  <a:cubicBezTo>
                    <a:pt x="376" y="577"/>
                    <a:pt x="376" y="577"/>
                    <a:pt x="376" y="577"/>
                  </a:cubicBezTo>
                  <a:cubicBezTo>
                    <a:pt x="376" y="624"/>
                    <a:pt x="376" y="624"/>
                    <a:pt x="376" y="624"/>
                  </a:cubicBezTo>
                  <a:cubicBezTo>
                    <a:pt x="330" y="624"/>
                    <a:pt x="330" y="624"/>
                    <a:pt x="330" y="624"/>
                  </a:cubicBezTo>
                  <a:cubicBezTo>
                    <a:pt x="330" y="577"/>
                    <a:pt x="330" y="577"/>
                    <a:pt x="330" y="577"/>
                  </a:cubicBezTo>
                  <a:cubicBezTo>
                    <a:pt x="330" y="577"/>
                    <a:pt x="330" y="577"/>
                    <a:pt x="330" y="577"/>
                  </a:cubicBezTo>
                  <a:close/>
                  <a:moveTo>
                    <a:pt x="244" y="417"/>
                  </a:moveTo>
                  <a:cubicBezTo>
                    <a:pt x="290" y="417"/>
                    <a:pt x="290" y="417"/>
                    <a:pt x="290" y="417"/>
                  </a:cubicBezTo>
                  <a:cubicBezTo>
                    <a:pt x="290" y="464"/>
                    <a:pt x="290" y="464"/>
                    <a:pt x="290" y="464"/>
                  </a:cubicBezTo>
                  <a:cubicBezTo>
                    <a:pt x="244" y="464"/>
                    <a:pt x="244" y="464"/>
                    <a:pt x="244" y="464"/>
                  </a:cubicBezTo>
                  <a:cubicBezTo>
                    <a:pt x="244" y="417"/>
                    <a:pt x="244" y="417"/>
                    <a:pt x="244" y="417"/>
                  </a:cubicBezTo>
                  <a:cubicBezTo>
                    <a:pt x="244" y="417"/>
                    <a:pt x="244" y="417"/>
                    <a:pt x="244" y="417"/>
                  </a:cubicBezTo>
                  <a:close/>
                  <a:moveTo>
                    <a:pt x="244" y="499"/>
                  </a:moveTo>
                  <a:cubicBezTo>
                    <a:pt x="290" y="499"/>
                    <a:pt x="290" y="499"/>
                    <a:pt x="290" y="499"/>
                  </a:cubicBezTo>
                  <a:cubicBezTo>
                    <a:pt x="290" y="546"/>
                    <a:pt x="290" y="546"/>
                    <a:pt x="290" y="546"/>
                  </a:cubicBezTo>
                  <a:cubicBezTo>
                    <a:pt x="244" y="546"/>
                    <a:pt x="244" y="546"/>
                    <a:pt x="244" y="546"/>
                  </a:cubicBezTo>
                  <a:cubicBezTo>
                    <a:pt x="244" y="499"/>
                    <a:pt x="244" y="499"/>
                    <a:pt x="244" y="499"/>
                  </a:cubicBezTo>
                  <a:cubicBezTo>
                    <a:pt x="244" y="499"/>
                    <a:pt x="244" y="499"/>
                    <a:pt x="244" y="499"/>
                  </a:cubicBezTo>
                  <a:close/>
                  <a:moveTo>
                    <a:pt x="244" y="577"/>
                  </a:moveTo>
                  <a:cubicBezTo>
                    <a:pt x="290" y="577"/>
                    <a:pt x="290" y="577"/>
                    <a:pt x="290" y="577"/>
                  </a:cubicBezTo>
                  <a:cubicBezTo>
                    <a:pt x="290" y="624"/>
                    <a:pt x="290" y="624"/>
                    <a:pt x="290" y="624"/>
                  </a:cubicBezTo>
                  <a:cubicBezTo>
                    <a:pt x="244" y="624"/>
                    <a:pt x="244" y="624"/>
                    <a:pt x="244" y="624"/>
                  </a:cubicBezTo>
                  <a:cubicBezTo>
                    <a:pt x="244" y="577"/>
                    <a:pt x="244" y="577"/>
                    <a:pt x="244" y="577"/>
                  </a:cubicBezTo>
                  <a:cubicBezTo>
                    <a:pt x="244" y="577"/>
                    <a:pt x="244" y="577"/>
                    <a:pt x="244" y="577"/>
                  </a:cubicBezTo>
                  <a:close/>
                  <a:moveTo>
                    <a:pt x="158" y="417"/>
                  </a:moveTo>
                  <a:cubicBezTo>
                    <a:pt x="205" y="417"/>
                    <a:pt x="205" y="417"/>
                    <a:pt x="205" y="417"/>
                  </a:cubicBezTo>
                  <a:cubicBezTo>
                    <a:pt x="205" y="464"/>
                    <a:pt x="205" y="464"/>
                    <a:pt x="205" y="464"/>
                  </a:cubicBezTo>
                  <a:cubicBezTo>
                    <a:pt x="158" y="464"/>
                    <a:pt x="158" y="464"/>
                    <a:pt x="158" y="464"/>
                  </a:cubicBezTo>
                  <a:cubicBezTo>
                    <a:pt x="158" y="417"/>
                    <a:pt x="158" y="417"/>
                    <a:pt x="158" y="417"/>
                  </a:cubicBezTo>
                  <a:cubicBezTo>
                    <a:pt x="158" y="417"/>
                    <a:pt x="158" y="417"/>
                    <a:pt x="158" y="417"/>
                  </a:cubicBezTo>
                  <a:close/>
                  <a:moveTo>
                    <a:pt x="158" y="499"/>
                  </a:moveTo>
                  <a:cubicBezTo>
                    <a:pt x="205" y="499"/>
                    <a:pt x="205" y="499"/>
                    <a:pt x="205" y="499"/>
                  </a:cubicBezTo>
                  <a:cubicBezTo>
                    <a:pt x="205" y="546"/>
                    <a:pt x="205" y="546"/>
                    <a:pt x="205" y="546"/>
                  </a:cubicBezTo>
                  <a:cubicBezTo>
                    <a:pt x="158" y="546"/>
                    <a:pt x="158" y="546"/>
                    <a:pt x="158" y="546"/>
                  </a:cubicBezTo>
                  <a:cubicBezTo>
                    <a:pt x="158" y="499"/>
                    <a:pt x="158" y="499"/>
                    <a:pt x="158" y="499"/>
                  </a:cubicBezTo>
                  <a:cubicBezTo>
                    <a:pt x="158" y="499"/>
                    <a:pt x="158" y="499"/>
                    <a:pt x="158" y="499"/>
                  </a:cubicBezTo>
                  <a:close/>
                  <a:moveTo>
                    <a:pt x="158" y="577"/>
                  </a:moveTo>
                  <a:cubicBezTo>
                    <a:pt x="205" y="577"/>
                    <a:pt x="205" y="577"/>
                    <a:pt x="205" y="577"/>
                  </a:cubicBezTo>
                  <a:cubicBezTo>
                    <a:pt x="205" y="624"/>
                    <a:pt x="205" y="624"/>
                    <a:pt x="205" y="624"/>
                  </a:cubicBezTo>
                  <a:cubicBezTo>
                    <a:pt x="158" y="624"/>
                    <a:pt x="158" y="624"/>
                    <a:pt x="158" y="624"/>
                  </a:cubicBezTo>
                  <a:cubicBezTo>
                    <a:pt x="158" y="577"/>
                    <a:pt x="158" y="577"/>
                    <a:pt x="158" y="577"/>
                  </a:cubicBezTo>
                  <a:cubicBezTo>
                    <a:pt x="158" y="577"/>
                    <a:pt x="158" y="577"/>
                    <a:pt x="158" y="577"/>
                  </a:cubicBezTo>
                  <a:close/>
                  <a:moveTo>
                    <a:pt x="73" y="417"/>
                  </a:moveTo>
                  <a:cubicBezTo>
                    <a:pt x="119" y="417"/>
                    <a:pt x="119" y="417"/>
                    <a:pt x="119" y="417"/>
                  </a:cubicBezTo>
                  <a:cubicBezTo>
                    <a:pt x="119" y="464"/>
                    <a:pt x="119" y="464"/>
                    <a:pt x="119" y="464"/>
                  </a:cubicBezTo>
                  <a:cubicBezTo>
                    <a:pt x="73" y="464"/>
                    <a:pt x="73" y="464"/>
                    <a:pt x="73" y="464"/>
                  </a:cubicBezTo>
                  <a:cubicBezTo>
                    <a:pt x="73" y="417"/>
                    <a:pt x="73" y="417"/>
                    <a:pt x="73" y="417"/>
                  </a:cubicBezTo>
                  <a:cubicBezTo>
                    <a:pt x="73" y="417"/>
                    <a:pt x="73" y="417"/>
                    <a:pt x="73" y="417"/>
                  </a:cubicBezTo>
                  <a:close/>
                  <a:moveTo>
                    <a:pt x="73" y="499"/>
                  </a:moveTo>
                  <a:cubicBezTo>
                    <a:pt x="119" y="499"/>
                    <a:pt x="119" y="499"/>
                    <a:pt x="119" y="499"/>
                  </a:cubicBezTo>
                  <a:cubicBezTo>
                    <a:pt x="119" y="546"/>
                    <a:pt x="119" y="546"/>
                    <a:pt x="119" y="546"/>
                  </a:cubicBezTo>
                  <a:cubicBezTo>
                    <a:pt x="73" y="546"/>
                    <a:pt x="73" y="546"/>
                    <a:pt x="73" y="546"/>
                  </a:cubicBezTo>
                  <a:cubicBezTo>
                    <a:pt x="73" y="499"/>
                    <a:pt x="73" y="499"/>
                    <a:pt x="73" y="499"/>
                  </a:cubicBezTo>
                  <a:cubicBezTo>
                    <a:pt x="73" y="499"/>
                    <a:pt x="73" y="499"/>
                    <a:pt x="73" y="499"/>
                  </a:cubicBezTo>
                  <a:close/>
                  <a:moveTo>
                    <a:pt x="73" y="577"/>
                  </a:moveTo>
                  <a:cubicBezTo>
                    <a:pt x="119" y="577"/>
                    <a:pt x="119" y="577"/>
                    <a:pt x="119" y="577"/>
                  </a:cubicBezTo>
                  <a:cubicBezTo>
                    <a:pt x="119" y="624"/>
                    <a:pt x="119" y="624"/>
                    <a:pt x="119" y="624"/>
                  </a:cubicBezTo>
                  <a:cubicBezTo>
                    <a:pt x="73" y="624"/>
                    <a:pt x="73" y="624"/>
                    <a:pt x="73" y="624"/>
                  </a:cubicBezTo>
                  <a:cubicBezTo>
                    <a:pt x="73" y="577"/>
                    <a:pt x="73" y="577"/>
                    <a:pt x="73" y="577"/>
                  </a:cubicBezTo>
                  <a:cubicBezTo>
                    <a:pt x="73" y="577"/>
                    <a:pt x="73" y="577"/>
                    <a:pt x="73" y="577"/>
                  </a:cubicBezTo>
                  <a:close/>
                  <a:moveTo>
                    <a:pt x="75" y="323"/>
                  </a:moveTo>
                  <a:cubicBezTo>
                    <a:pt x="1090" y="323"/>
                    <a:pt x="1090" y="323"/>
                    <a:pt x="1090" y="323"/>
                  </a:cubicBezTo>
                  <a:cubicBezTo>
                    <a:pt x="1131" y="323"/>
                    <a:pt x="1164" y="291"/>
                    <a:pt x="1164" y="250"/>
                  </a:cubicBezTo>
                  <a:cubicBezTo>
                    <a:pt x="1164" y="74"/>
                    <a:pt x="1164" y="74"/>
                    <a:pt x="1164" y="74"/>
                  </a:cubicBezTo>
                  <a:cubicBezTo>
                    <a:pt x="1164" y="33"/>
                    <a:pt x="1131" y="0"/>
                    <a:pt x="1090" y="0"/>
                  </a:cubicBezTo>
                  <a:cubicBezTo>
                    <a:pt x="75" y="0"/>
                    <a:pt x="75" y="0"/>
                    <a:pt x="75" y="0"/>
                  </a:cubicBezTo>
                  <a:cubicBezTo>
                    <a:pt x="34" y="0"/>
                    <a:pt x="0" y="33"/>
                    <a:pt x="0" y="74"/>
                  </a:cubicBezTo>
                  <a:cubicBezTo>
                    <a:pt x="0" y="250"/>
                    <a:pt x="0" y="250"/>
                    <a:pt x="0" y="250"/>
                  </a:cubicBezTo>
                  <a:cubicBezTo>
                    <a:pt x="0" y="291"/>
                    <a:pt x="34" y="323"/>
                    <a:pt x="75" y="323"/>
                  </a:cubicBezTo>
                  <a:close/>
                  <a:moveTo>
                    <a:pt x="1005" y="103"/>
                  </a:moveTo>
                  <a:cubicBezTo>
                    <a:pt x="1037" y="103"/>
                    <a:pt x="1063" y="129"/>
                    <a:pt x="1063" y="162"/>
                  </a:cubicBezTo>
                  <a:cubicBezTo>
                    <a:pt x="1063" y="195"/>
                    <a:pt x="1037" y="220"/>
                    <a:pt x="1005" y="220"/>
                  </a:cubicBezTo>
                  <a:cubicBezTo>
                    <a:pt x="972" y="220"/>
                    <a:pt x="946" y="195"/>
                    <a:pt x="946" y="162"/>
                  </a:cubicBezTo>
                  <a:cubicBezTo>
                    <a:pt x="946" y="129"/>
                    <a:pt x="972" y="103"/>
                    <a:pt x="1005" y="103"/>
                  </a:cubicBezTo>
                  <a:close/>
                  <a:moveTo>
                    <a:pt x="586" y="59"/>
                  </a:moveTo>
                  <a:cubicBezTo>
                    <a:pt x="632" y="59"/>
                    <a:pt x="632" y="59"/>
                    <a:pt x="632" y="59"/>
                  </a:cubicBezTo>
                  <a:cubicBezTo>
                    <a:pt x="632" y="105"/>
                    <a:pt x="632" y="105"/>
                    <a:pt x="632" y="105"/>
                  </a:cubicBezTo>
                  <a:cubicBezTo>
                    <a:pt x="586" y="105"/>
                    <a:pt x="586" y="105"/>
                    <a:pt x="586" y="105"/>
                  </a:cubicBezTo>
                  <a:cubicBezTo>
                    <a:pt x="586" y="59"/>
                    <a:pt x="586" y="59"/>
                    <a:pt x="586" y="59"/>
                  </a:cubicBezTo>
                  <a:cubicBezTo>
                    <a:pt x="586" y="59"/>
                    <a:pt x="586" y="59"/>
                    <a:pt x="586" y="59"/>
                  </a:cubicBezTo>
                  <a:close/>
                  <a:moveTo>
                    <a:pt x="586" y="141"/>
                  </a:moveTo>
                  <a:cubicBezTo>
                    <a:pt x="632" y="141"/>
                    <a:pt x="632" y="141"/>
                    <a:pt x="632" y="141"/>
                  </a:cubicBezTo>
                  <a:cubicBezTo>
                    <a:pt x="632" y="187"/>
                    <a:pt x="632" y="187"/>
                    <a:pt x="632" y="187"/>
                  </a:cubicBezTo>
                  <a:cubicBezTo>
                    <a:pt x="586" y="187"/>
                    <a:pt x="586" y="187"/>
                    <a:pt x="586" y="187"/>
                  </a:cubicBezTo>
                  <a:cubicBezTo>
                    <a:pt x="586" y="141"/>
                    <a:pt x="586" y="141"/>
                    <a:pt x="586" y="141"/>
                  </a:cubicBezTo>
                  <a:cubicBezTo>
                    <a:pt x="586" y="141"/>
                    <a:pt x="586" y="141"/>
                    <a:pt x="586" y="141"/>
                  </a:cubicBezTo>
                  <a:close/>
                  <a:moveTo>
                    <a:pt x="586" y="219"/>
                  </a:moveTo>
                  <a:cubicBezTo>
                    <a:pt x="632" y="219"/>
                    <a:pt x="632" y="219"/>
                    <a:pt x="632" y="219"/>
                  </a:cubicBezTo>
                  <a:cubicBezTo>
                    <a:pt x="632" y="265"/>
                    <a:pt x="632" y="265"/>
                    <a:pt x="632" y="265"/>
                  </a:cubicBezTo>
                  <a:cubicBezTo>
                    <a:pt x="586" y="265"/>
                    <a:pt x="586" y="265"/>
                    <a:pt x="586" y="265"/>
                  </a:cubicBezTo>
                  <a:cubicBezTo>
                    <a:pt x="586" y="219"/>
                    <a:pt x="586" y="219"/>
                    <a:pt x="586" y="219"/>
                  </a:cubicBezTo>
                  <a:cubicBezTo>
                    <a:pt x="586" y="219"/>
                    <a:pt x="586" y="219"/>
                    <a:pt x="586" y="219"/>
                  </a:cubicBezTo>
                  <a:close/>
                  <a:moveTo>
                    <a:pt x="500" y="59"/>
                  </a:moveTo>
                  <a:cubicBezTo>
                    <a:pt x="547" y="59"/>
                    <a:pt x="547" y="59"/>
                    <a:pt x="547" y="59"/>
                  </a:cubicBezTo>
                  <a:cubicBezTo>
                    <a:pt x="547" y="105"/>
                    <a:pt x="547" y="105"/>
                    <a:pt x="547" y="105"/>
                  </a:cubicBezTo>
                  <a:cubicBezTo>
                    <a:pt x="500" y="105"/>
                    <a:pt x="500" y="105"/>
                    <a:pt x="500" y="105"/>
                  </a:cubicBezTo>
                  <a:cubicBezTo>
                    <a:pt x="500" y="59"/>
                    <a:pt x="500" y="59"/>
                    <a:pt x="500" y="59"/>
                  </a:cubicBezTo>
                  <a:cubicBezTo>
                    <a:pt x="500" y="59"/>
                    <a:pt x="500" y="59"/>
                    <a:pt x="500" y="59"/>
                  </a:cubicBezTo>
                  <a:close/>
                  <a:moveTo>
                    <a:pt x="500" y="141"/>
                  </a:moveTo>
                  <a:cubicBezTo>
                    <a:pt x="547" y="141"/>
                    <a:pt x="547" y="141"/>
                    <a:pt x="547" y="141"/>
                  </a:cubicBezTo>
                  <a:cubicBezTo>
                    <a:pt x="547" y="187"/>
                    <a:pt x="547" y="187"/>
                    <a:pt x="547" y="187"/>
                  </a:cubicBezTo>
                  <a:cubicBezTo>
                    <a:pt x="500" y="187"/>
                    <a:pt x="500" y="187"/>
                    <a:pt x="500" y="187"/>
                  </a:cubicBezTo>
                  <a:cubicBezTo>
                    <a:pt x="500" y="141"/>
                    <a:pt x="500" y="141"/>
                    <a:pt x="500" y="141"/>
                  </a:cubicBezTo>
                  <a:cubicBezTo>
                    <a:pt x="500" y="141"/>
                    <a:pt x="500" y="141"/>
                    <a:pt x="500" y="141"/>
                  </a:cubicBezTo>
                  <a:close/>
                  <a:moveTo>
                    <a:pt x="500" y="219"/>
                  </a:moveTo>
                  <a:cubicBezTo>
                    <a:pt x="547" y="219"/>
                    <a:pt x="547" y="219"/>
                    <a:pt x="547" y="219"/>
                  </a:cubicBezTo>
                  <a:cubicBezTo>
                    <a:pt x="547" y="265"/>
                    <a:pt x="547" y="265"/>
                    <a:pt x="547" y="265"/>
                  </a:cubicBezTo>
                  <a:cubicBezTo>
                    <a:pt x="500" y="265"/>
                    <a:pt x="500" y="265"/>
                    <a:pt x="500" y="265"/>
                  </a:cubicBezTo>
                  <a:cubicBezTo>
                    <a:pt x="500" y="219"/>
                    <a:pt x="500" y="219"/>
                    <a:pt x="500" y="219"/>
                  </a:cubicBezTo>
                  <a:cubicBezTo>
                    <a:pt x="500" y="219"/>
                    <a:pt x="500" y="219"/>
                    <a:pt x="500" y="219"/>
                  </a:cubicBezTo>
                  <a:close/>
                  <a:moveTo>
                    <a:pt x="415" y="59"/>
                  </a:moveTo>
                  <a:cubicBezTo>
                    <a:pt x="462" y="59"/>
                    <a:pt x="462" y="59"/>
                    <a:pt x="462" y="59"/>
                  </a:cubicBezTo>
                  <a:cubicBezTo>
                    <a:pt x="462" y="105"/>
                    <a:pt x="462" y="105"/>
                    <a:pt x="462" y="105"/>
                  </a:cubicBezTo>
                  <a:cubicBezTo>
                    <a:pt x="415" y="105"/>
                    <a:pt x="415" y="105"/>
                    <a:pt x="415" y="105"/>
                  </a:cubicBezTo>
                  <a:cubicBezTo>
                    <a:pt x="415" y="59"/>
                    <a:pt x="415" y="59"/>
                    <a:pt x="415" y="59"/>
                  </a:cubicBezTo>
                  <a:cubicBezTo>
                    <a:pt x="415" y="59"/>
                    <a:pt x="415" y="59"/>
                    <a:pt x="415" y="59"/>
                  </a:cubicBezTo>
                  <a:close/>
                  <a:moveTo>
                    <a:pt x="415" y="141"/>
                  </a:moveTo>
                  <a:cubicBezTo>
                    <a:pt x="462" y="141"/>
                    <a:pt x="462" y="141"/>
                    <a:pt x="462" y="141"/>
                  </a:cubicBezTo>
                  <a:cubicBezTo>
                    <a:pt x="462" y="187"/>
                    <a:pt x="462" y="187"/>
                    <a:pt x="462" y="187"/>
                  </a:cubicBezTo>
                  <a:cubicBezTo>
                    <a:pt x="415" y="187"/>
                    <a:pt x="415" y="187"/>
                    <a:pt x="415" y="187"/>
                  </a:cubicBezTo>
                  <a:cubicBezTo>
                    <a:pt x="415" y="141"/>
                    <a:pt x="415" y="141"/>
                    <a:pt x="415" y="141"/>
                  </a:cubicBezTo>
                  <a:cubicBezTo>
                    <a:pt x="415" y="141"/>
                    <a:pt x="415" y="141"/>
                    <a:pt x="415" y="141"/>
                  </a:cubicBezTo>
                  <a:close/>
                  <a:moveTo>
                    <a:pt x="415" y="219"/>
                  </a:moveTo>
                  <a:cubicBezTo>
                    <a:pt x="462" y="219"/>
                    <a:pt x="462" y="219"/>
                    <a:pt x="462" y="219"/>
                  </a:cubicBezTo>
                  <a:cubicBezTo>
                    <a:pt x="462" y="265"/>
                    <a:pt x="462" y="265"/>
                    <a:pt x="462" y="265"/>
                  </a:cubicBezTo>
                  <a:cubicBezTo>
                    <a:pt x="415" y="265"/>
                    <a:pt x="415" y="265"/>
                    <a:pt x="415" y="265"/>
                  </a:cubicBezTo>
                  <a:cubicBezTo>
                    <a:pt x="415" y="219"/>
                    <a:pt x="415" y="219"/>
                    <a:pt x="415" y="219"/>
                  </a:cubicBezTo>
                  <a:cubicBezTo>
                    <a:pt x="415" y="219"/>
                    <a:pt x="415" y="219"/>
                    <a:pt x="415" y="219"/>
                  </a:cubicBezTo>
                  <a:close/>
                  <a:moveTo>
                    <a:pt x="330" y="59"/>
                  </a:moveTo>
                  <a:cubicBezTo>
                    <a:pt x="376" y="59"/>
                    <a:pt x="376" y="59"/>
                    <a:pt x="376" y="59"/>
                  </a:cubicBezTo>
                  <a:cubicBezTo>
                    <a:pt x="376" y="105"/>
                    <a:pt x="376" y="105"/>
                    <a:pt x="376" y="105"/>
                  </a:cubicBezTo>
                  <a:cubicBezTo>
                    <a:pt x="330" y="105"/>
                    <a:pt x="330" y="105"/>
                    <a:pt x="330" y="105"/>
                  </a:cubicBezTo>
                  <a:cubicBezTo>
                    <a:pt x="330" y="59"/>
                    <a:pt x="330" y="59"/>
                    <a:pt x="330" y="59"/>
                  </a:cubicBezTo>
                  <a:cubicBezTo>
                    <a:pt x="330" y="59"/>
                    <a:pt x="330" y="59"/>
                    <a:pt x="330" y="59"/>
                  </a:cubicBezTo>
                  <a:close/>
                  <a:moveTo>
                    <a:pt x="330" y="141"/>
                  </a:moveTo>
                  <a:cubicBezTo>
                    <a:pt x="376" y="141"/>
                    <a:pt x="376" y="141"/>
                    <a:pt x="376" y="141"/>
                  </a:cubicBezTo>
                  <a:cubicBezTo>
                    <a:pt x="376" y="187"/>
                    <a:pt x="376" y="187"/>
                    <a:pt x="376" y="187"/>
                  </a:cubicBezTo>
                  <a:cubicBezTo>
                    <a:pt x="330" y="187"/>
                    <a:pt x="330" y="187"/>
                    <a:pt x="330" y="187"/>
                  </a:cubicBezTo>
                  <a:cubicBezTo>
                    <a:pt x="330" y="141"/>
                    <a:pt x="330" y="141"/>
                    <a:pt x="330" y="141"/>
                  </a:cubicBezTo>
                  <a:cubicBezTo>
                    <a:pt x="330" y="141"/>
                    <a:pt x="330" y="141"/>
                    <a:pt x="330" y="141"/>
                  </a:cubicBezTo>
                  <a:close/>
                  <a:moveTo>
                    <a:pt x="330" y="219"/>
                  </a:moveTo>
                  <a:cubicBezTo>
                    <a:pt x="376" y="219"/>
                    <a:pt x="376" y="219"/>
                    <a:pt x="376" y="219"/>
                  </a:cubicBezTo>
                  <a:cubicBezTo>
                    <a:pt x="376" y="265"/>
                    <a:pt x="376" y="265"/>
                    <a:pt x="376" y="265"/>
                  </a:cubicBezTo>
                  <a:cubicBezTo>
                    <a:pt x="330" y="265"/>
                    <a:pt x="330" y="265"/>
                    <a:pt x="330" y="265"/>
                  </a:cubicBezTo>
                  <a:cubicBezTo>
                    <a:pt x="330" y="219"/>
                    <a:pt x="330" y="219"/>
                    <a:pt x="330" y="219"/>
                  </a:cubicBezTo>
                  <a:cubicBezTo>
                    <a:pt x="330" y="219"/>
                    <a:pt x="330" y="219"/>
                    <a:pt x="330" y="219"/>
                  </a:cubicBezTo>
                  <a:close/>
                  <a:moveTo>
                    <a:pt x="244" y="59"/>
                  </a:moveTo>
                  <a:cubicBezTo>
                    <a:pt x="290" y="59"/>
                    <a:pt x="290" y="59"/>
                    <a:pt x="290" y="59"/>
                  </a:cubicBezTo>
                  <a:cubicBezTo>
                    <a:pt x="290" y="105"/>
                    <a:pt x="290" y="105"/>
                    <a:pt x="290" y="105"/>
                  </a:cubicBezTo>
                  <a:cubicBezTo>
                    <a:pt x="244" y="105"/>
                    <a:pt x="244" y="105"/>
                    <a:pt x="244" y="105"/>
                  </a:cubicBezTo>
                  <a:cubicBezTo>
                    <a:pt x="244" y="59"/>
                    <a:pt x="244" y="59"/>
                    <a:pt x="244" y="59"/>
                  </a:cubicBezTo>
                  <a:cubicBezTo>
                    <a:pt x="244" y="59"/>
                    <a:pt x="244" y="59"/>
                    <a:pt x="244" y="59"/>
                  </a:cubicBezTo>
                  <a:close/>
                  <a:moveTo>
                    <a:pt x="244" y="141"/>
                  </a:moveTo>
                  <a:cubicBezTo>
                    <a:pt x="290" y="141"/>
                    <a:pt x="290" y="141"/>
                    <a:pt x="290" y="141"/>
                  </a:cubicBezTo>
                  <a:cubicBezTo>
                    <a:pt x="290" y="187"/>
                    <a:pt x="290" y="187"/>
                    <a:pt x="290" y="187"/>
                  </a:cubicBezTo>
                  <a:cubicBezTo>
                    <a:pt x="244" y="187"/>
                    <a:pt x="244" y="187"/>
                    <a:pt x="244" y="187"/>
                  </a:cubicBezTo>
                  <a:cubicBezTo>
                    <a:pt x="244" y="141"/>
                    <a:pt x="244" y="141"/>
                    <a:pt x="244" y="141"/>
                  </a:cubicBezTo>
                  <a:cubicBezTo>
                    <a:pt x="244" y="141"/>
                    <a:pt x="244" y="141"/>
                    <a:pt x="244" y="141"/>
                  </a:cubicBezTo>
                  <a:close/>
                  <a:moveTo>
                    <a:pt x="244" y="219"/>
                  </a:moveTo>
                  <a:cubicBezTo>
                    <a:pt x="290" y="219"/>
                    <a:pt x="290" y="219"/>
                    <a:pt x="290" y="219"/>
                  </a:cubicBezTo>
                  <a:cubicBezTo>
                    <a:pt x="290" y="265"/>
                    <a:pt x="290" y="265"/>
                    <a:pt x="290" y="265"/>
                  </a:cubicBezTo>
                  <a:cubicBezTo>
                    <a:pt x="244" y="265"/>
                    <a:pt x="244" y="265"/>
                    <a:pt x="244" y="265"/>
                  </a:cubicBezTo>
                  <a:cubicBezTo>
                    <a:pt x="244" y="219"/>
                    <a:pt x="244" y="219"/>
                    <a:pt x="244" y="219"/>
                  </a:cubicBezTo>
                  <a:cubicBezTo>
                    <a:pt x="244" y="219"/>
                    <a:pt x="244" y="219"/>
                    <a:pt x="244" y="219"/>
                  </a:cubicBezTo>
                  <a:close/>
                  <a:moveTo>
                    <a:pt x="158" y="59"/>
                  </a:moveTo>
                  <a:cubicBezTo>
                    <a:pt x="205" y="59"/>
                    <a:pt x="205" y="59"/>
                    <a:pt x="205" y="59"/>
                  </a:cubicBezTo>
                  <a:cubicBezTo>
                    <a:pt x="205" y="105"/>
                    <a:pt x="205" y="105"/>
                    <a:pt x="205" y="105"/>
                  </a:cubicBezTo>
                  <a:cubicBezTo>
                    <a:pt x="158" y="105"/>
                    <a:pt x="158" y="105"/>
                    <a:pt x="158" y="105"/>
                  </a:cubicBezTo>
                  <a:cubicBezTo>
                    <a:pt x="158" y="59"/>
                    <a:pt x="158" y="59"/>
                    <a:pt x="158" y="59"/>
                  </a:cubicBezTo>
                  <a:cubicBezTo>
                    <a:pt x="158" y="59"/>
                    <a:pt x="158" y="59"/>
                    <a:pt x="158" y="59"/>
                  </a:cubicBezTo>
                  <a:close/>
                  <a:moveTo>
                    <a:pt x="158" y="141"/>
                  </a:moveTo>
                  <a:cubicBezTo>
                    <a:pt x="205" y="141"/>
                    <a:pt x="205" y="141"/>
                    <a:pt x="205" y="141"/>
                  </a:cubicBezTo>
                  <a:cubicBezTo>
                    <a:pt x="205" y="187"/>
                    <a:pt x="205" y="187"/>
                    <a:pt x="205" y="187"/>
                  </a:cubicBezTo>
                  <a:cubicBezTo>
                    <a:pt x="158" y="187"/>
                    <a:pt x="158" y="187"/>
                    <a:pt x="158" y="187"/>
                  </a:cubicBezTo>
                  <a:cubicBezTo>
                    <a:pt x="158" y="141"/>
                    <a:pt x="158" y="141"/>
                    <a:pt x="158" y="141"/>
                  </a:cubicBezTo>
                  <a:cubicBezTo>
                    <a:pt x="158" y="141"/>
                    <a:pt x="158" y="141"/>
                    <a:pt x="158" y="141"/>
                  </a:cubicBezTo>
                  <a:close/>
                  <a:moveTo>
                    <a:pt x="158" y="219"/>
                  </a:moveTo>
                  <a:cubicBezTo>
                    <a:pt x="205" y="219"/>
                    <a:pt x="205" y="219"/>
                    <a:pt x="205" y="219"/>
                  </a:cubicBezTo>
                  <a:cubicBezTo>
                    <a:pt x="205" y="265"/>
                    <a:pt x="205" y="265"/>
                    <a:pt x="205" y="265"/>
                  </a:cubicBezTo>
                  <a:cubicBezTo>
                    <a:pt x="158" y="265"/>
                    <a:pt x="158" y="265"/>
                    <a:pt x="158" y="265"/>
                  </a:cubicBezTo>
                  <a:cubicBezTo>
                    <a:pt x="158" y="219"/>
                    <a:pt x="158" y="219"/>
                    <a:pt x="158" y="219"/>
                  </a:cubicBezTo>
                  <a:cubicBezTo>
                    <a:pt x="158" y="219"/>
                    <a:pt x="158" y="219"/>
                    <a:pt x="158" y="219"/>
                  </a:cubicBezTo>
                  <a:close/>
                  <a:moveTo>
                    <a:pt x="73" y="59"/>
                  </a:moveTo>
                  <a:cubicBezTo>
                    <a:pt x="119" y="59"/>
                    <a:pt x="119" y="59"/>
                    <a:pt x="119" y="59"/>
                  </a:cubicBezTo>
                  <a:cubicBezTo>
                    <a:pt x="119" y="105"/>
                    <a:pt x="119" y="105"/>
                    <a:pt x="119" y="105"/>
                  </a:cubicBezTo>
                  <a:cubicBezTo>
                    <a:pt x="73" y="105"/>
                    <a:pt x="73" y="105"/>
                    <a:pt x="73" y="105"/>
                  </a:cubicBezTo>
                  <a:cubicBezTo>
                    <a:pt x="73" y="59"/>
                    <a:pt x="73" y="59"/>
                    <a:pt x="73" y="59"/>
                  </a:cubicBezTo>
                  <a:cubicBezTo>
                    <a:pt x="73" y="59"/>
                    <a:pt x="73" y="59"/>
                    <a:pt x="73" y="59"/>
                  </a:cubicBezTo>
                  <a:close/>
                  <a:moveTo>
                    <a:pt x="73" y="141"/>
                  </a:moveTo>
                  <a:cubicBezTo>
                    <a:pt x="119" y="141"/>
                    <a:pt x="119" y="141"/>
                    <a:pt x="119" y="141"/>
                  </a:cubicBezTo>
                  <a:cubicBezTo>
                    <a:pt x="119" y="187"/>
                    <a:pt x="119" y="187"/>
                    <a:pt x="119" y="187"/>
                  </a:cubicBezTo>
                  <a:cubicBezTo>
                    <a:pt x="73" y="187"/>
                    <a:pt x="73" y="187"/>
                    <a:pt x="73" y="187"/>
                  </a:cubicBezTo>
                  <a:cubicBezTo>
                    <a:pt x="73" y="141"/>
                    <a:pt x="73" y="141"/>
                    <a:pt x="73" y="141"/>
                  </a:cubicBezTo>
                  <a:cubicBezTo>
                    <a:pt x="73" y="141"/>
                    <a:pt x="73" y="141"/>
                    <a:pt x="73" y="141"/>
                  </a:cubicBezTo>
                  <a:close/>
                  <a:moveTo>
                    <a:pt x="73" y="219"/>
                  </a:moveTo>
                  <a:cubicBezTo>
                    <a:pt x="119" y="219"/>
                    <a:pt x="119" y="219"/>
                    <a:pt x="119" y="219"/>
                  </a:cubicBezTo>
                  <a:cubicBezTo>
                    <a:pt x="119" y="265"/>
                    <a:pt x="119" y="265"/>
                    <a:pt x="119" y="265"/>
                  </a:cubicBezTo>
                  <a:cubicBezTo>
                    <a:pt x="73" y="265"/>
                    <a:pt x="73" y="265"/>
                    <a:pt x="73" y="265"/>
                  </a:cubicBezTo>
                  <a:cubicBezTo>
                    <a:pt x="73" y="219"/>
                    <a:pt x="73" y="219"/>
                    <a:pt x="73" y="219"/>
                  </a:cubicBezTo>
                  <a:cubicBezTo>
                    <a:pt x="73" y="219"/>
                    <a:pt x="73" y="219"/>
                    <a:pt x="73" y="219"/>
                  </a:cubicBezTo>
                  <a:close/>
                  <a:moveTo>
                    <a:pt x="75" y="1045"/>
                  </a:moveTo>
                  <a:cubicBezTo>
                    <a:pt x="1090" y="1045"/>
                    <a:pt x="1090" y="1045"/>
                    <a:pt x="1090" y="1045"/>
                  </a:cubicBezTo>
                  <a:cubicBezTo>
                    <a:pt x="1131" y="1045"/>
                    <a:pt x="1164" y="1012"/>
                    <a:pt x="1164" y="971"/>
                  </a:cubicBezTo>
                  <a:cubicBezTo>
                    <a:pt x="1164" y="795"/>
                    <a:pt x="1164" y="795"/>
                    <a:pt x="1164" y="795"/>
                  </a:cubicBezTo>
                  <a:cubicBezTo>
                    <a:pt x="1164" y="755"/>
                    <a:pt x="1131" y="721"/>
                    <a:pt x="1090" y="721"/>
                  </a:cubicBezTo>
                  <a:cubicBezTo>
                    <a:pt x="75" y="721"/>
                    <a:pt x="75" y="721"/>
                    <a:pt x="75" y="721"/>
                  </a:cubicBezTo>
                  <a:cubicBezTo>
                    <a:pt x="34" y="721"/>
                    <a:pt x="0" y="755"/>
                    <a:pt x="0" y="795"/>
                  </a:cubicBezTo>
                  <a:cubicBezTo>
                    <a:pt x="0" y="971"/>
                    <a:pt x="0" y="971"/>
                    <a:pt x="0" y="971"/>
                  </a:cubicBezTo>
                  <a:cubicBezTo>
                    <a:pt x="0" y="1012"/>
                    <a:pt x="34" y="1045"/>
                    <a:pt x="75" y="1045"/>
                  </a:cubicBezTo>
                  <a:close/>
                  <a:moveTo>
                    <a:pt x="1005" y="825"/>
                  </a:moveTo>
                  <a:cubicBezTo>
                    <a:pt x="1037" y="825"/>
                    <a:pt x="1063" y="851"/>
                    <a:pt x="1063" y="883"/>
                  </a:cubicBezTo>
                  <a:cubicBezTo>
                    <a:pt x="1063" y="915"/>
                    <a:pt x="1037" y="942"/>
                    <a:pt x="1005" y="942"/>
                  </a:cubicBezTo>
                  <a:cubicBezTo>
                    <a:pt x="972" y="942"/>
                    <a:pt x="946" y="915"/>
                    <a:pt x="946" y="883"/>
                  </a:cubicBezTo>
                  <a:cubicBezTo>
                    <a:pt x="946" y="851"/>
                    <a:pt x="972" y="825"/>
                    <a:pt x="1005" y="825"/>
                  </a:cubicBezTo>
                  <a:close/>
                  <a:moveTo>
                    <a:pt x="586" y="780"/>
                  </a:moveTo>
                  <a:cubicBezTo>
                    <a:pt x="632" y="780"/>
                    <a:pt x="632" y="780"/>
                    <a:pt x="632" y="780"/>
                  </a:cubicBezTo>
                  <a:cubicBezTo>
                    <a:pt x="632" y="827"/>
                    <a:pt x="632" y="827"/>
                    <a:pt x="632" y="827"/>
                  </a:cubicBezTo>
                  <a:cubicBezTo>
                    <a:pt x="586" y="827"/>
                    <a:pt x="586" y="827"/>
                    <a:pt x="586" y="827"/>
                  </a:cubicBezTo>
                  <a:cubicBezTo>
                    <a:pt x="586" y="780"/>
                    <a:pt x="586" y="780"/>
                    <a:pt x="586" y="780"/>
                  </a:cubicBezTo>
                  <a:cubicBezTo>
                    <a:pt x="586" y="780"/>
                    <a:pt x="586" y="780"/>
                    <a:pt x="586" y="780"/>
                  </a:cubicBezTo>
                  <a:close/>
                  <a:moveTo>
                    <a:pt x="586" y="861"/>
                  </a:moveTo>
                  <a:cubicBezTo>
                    <a:pt x="632" y="861"/>
                    <a:pt x="632" y="861"/>
                    <a:pt x="632" y="861"/>
                  </a:cubicBezTo>
                  <a:cubicBezTo>
                    <a:pt x="632" y="908"/>
                    <a:pt x="632" y="908"/>
                    <a:pt x="632" y="908"/>
                  </a:cubicBezTo>
                  <a:cubicBezTo>
                    <a:pt x="586" y="908"/>
                    <a:pt x="586" y="908"/>
                    <a:pt x="586" y="908"/>
                  </a:cubicBezTo>
                  <a:cubicBezTo>
                    <a:pt x="586" y="861"/>
                    <a:pt x="586" y="861"/>
                    <a:pt x="586" y="861"/>
                  </a:cubicBezTo>
                  <a:cubicBezTo>
                    <a:pt x="586" y="861"/>
                    <a:pt x="586" y="861"/>
                    <a:pt x="586" y="861"/>
                  </a:cubicBezTo>
                  <a:close/>
                  <a:moveTo>
                    <a:pt x="586" y="939"/>
                  </a:moveTo>
                  <a:cubicBezTo>
                    <a:pt x="632" y="939"/>
                    <a:pt x="632" y="939"/>
                    <a:pt x="632" y="939"/>
                  </a:cubicBezTo>
                  <a:cubicBezTo>
                    <a:pt x="632" y="986"/>
                    <a:pt x="632" y="986"/>
                    <a:pt x="632" y="986"/>
                  </a:cubicBezTo>
                  <a:cubicBezTo>
                    <a:pt x="586" y="986"/>
                    <a:pt x="586" y="986"/>
                    <a:pt x="586" y="986"/>
                  </a:cubicBezTo>
                  <a:cubicBezTo>
                    <a:pt x="586" y="939"/>
                    <a:pt x="586" y="939"/>
                    <a:pt x="586" y="939"/>
                  </a:cubicBezTo>
                  <a:cubicBezTo>
                    <a:pt x="586" y="939"/>
                    <a:pt x="586" y="939"/>
                    <a:pt x="586" y="939"/>
                  </a:cubicBezTo>
                  <a:close/>
                  <a:moveTo>
                    <a:pt x="500" y="780"/>
                  </a:moveTo>
                  <a:cubicBezTo>
                    <a:pt x="547" y="780"/>
                    <a:pt x="547" y="780"/>
                    <a:pt x="547" y="780"/>
                  </a:cubicBezTo>
                  <a:cubicBezTo>
                    <a:pt x="547" y="827"/>
                    <a:pt x="547" y="827"/>
                    <a:pt x="547" y="827"/>
                  </a:cubicBezTo>
                  <a:cubicBezTo>
                    <a:pt x="500" y="827"/>
                    <a:pt x="500" y="827"/>
                    <a:pt x="500" y="827"/>
                  </a:cubicBezTo>
                  <a:cubicBezTo>
                    <a:pt x="500" y="780"/>
                    <a:pt x="500" y="780"/>
                    <a:pt x="500" y="780"/>
                  </a:cubicBezTo>
                  <a:cubicBezTo>
                    <a:pt x="500" y="780"/>
                    <a:pt x="500" y="780"/>
                    <a:pt x="500" y="780"/>
                  </a:cubicBezTo>
                  <a:close/>
                  <a:moveTo>
                    <a:pt x="500" y="861"/>
                  </a:moveTo>
                  <a:cubicBezTo>
                    <a:pt x="547" y="861"/>
                    <a:pt x="547" y="861"/>
                    <a:pt x="547" y="861"/>
                  </a:cubicBezTo>
                  <a:cubicBezTo>
                    <a:pt x="547" y="908"/>
                    <a:pt x="547" y="908"/>
                    <a:pt x="547" y="908"/>
                  </a:cubicBezTo>
                  <a:cubicBezTo>
                    <a:pt x="500" y="908"/>
                    <a:pt x="500" y="908"/>
                    <a:pt x="500" y="908"/>
                  </a:cubicBezTo>
                  <a:cubicBezTo>
                    <a:pt x="500" y="861"/>
                    <a:pt x="500" y="861"/>
                    <a:pt x="500" y="861"/>
                  </a:cubicBezTo>
                  <a:cubicBezTo>
                    <a:pt x="500" y="861"/>
                    <a:pt x="500" y="861"/>
                    <a:pt x="500" y="861"/>
                  </a:cubicBezTo>
                  <a:close/>
                  <a:moveTo>
                    <a:pt x="500" y="939"/>
                  </a:moveTo>
                  <a:cubicBezTo>
                    <a:pt x="547" y="939"/>
                    <a:pt x="547" y="939"/>
                    <a:pt x="547" y="939"/>
                  </a:cubicBezTo>
                  <a:cubicBezTo>
                    <a:pt x="547" y="986"/>
                    <a:pt x="547" y="986"/>
                    <a:pt x="547" y="986"/>
                  </a:cubicBezTo>
                  <a:cubicBezTo>
                    <a:pt x="500" y="986"/>
                    <a:pt x="500" y="986"/>
                    <a:pt x="500" y="986"/>
                  </a:cubicBezTo>
                  <a:cubicBezTo>
                    <a:pt x="500" y="939"/>
                    <a:pt x="500" y="939"/>
                    <a:pt x="500" y="939"/>
                  </a:cubicBezTo>
                  <a:cubicBezTo>
                    <a:pt x="500" y="939"/>
                    <a:pt x="500" y="939"/>
                    <a:pt x="500" y="939"/>
                  </a:cubicBezTo>
                  <a:close/>
                  <a:moveTo>
                    <a:pt x="415" y="780"/>
                  </a:moveTo>
                  <a:cubicBezTo>
                    <a:pt x="462" y="780"/>
                    <a:pt x="462" y="780"/>
                    <a:pt x="462" y="780"/>
                  </a:cubicBezTo>
                  <a:cubicBezTo>
                    <a:pt x="462" y="827"/>
                    <a:pt x="462" y="827"/>
                    <a:pt x="462" y="827"/>
                  </a:cubicBezTo>
                  <a:cubicBezTo>
                    <a:pt x="415" y="827"/>
                    <a:pt x="415" y="827"/>
                    <a:pt x="415" y="827"/>
                  </a:cubicBezTo>
                  <a:cubicBezTo>
                    <a:pt x="415" y="780"/>
                    <a:pt x="415" y="780"/>
                    <a:pt x="415" y="780"/>
                  </a:cubicBezTo>
                  <a:cubicBezTo>
                    <a:pt x="415" y="780"/>
                    <a:pt x="415" y="780"/>
                    <a:pt x="415" y="780"/>
                  </a:cubicBezTo>
                  <a:close/>
                  <a:moveTo>
                    <a:pt x="415" y="861"/>
                  </a:moveTo>
                  <a:cubicBezTo>
                    <a:pt x="462" y="861"/>
                    <a:pt x="462" y="861"/>
                    <a:pt x="462" y="861"/>
                  </a:cubicBezTo>
                  <a:cubicBezTo>
                    <a:pt x="462" y="908"/>
                    <a:pt x="462" y="908"/>
                    <a:pt x="462" y="908"/>
                  </a:cubicBezTo>
                  <a:cubicBezTo>
                    <a:pt x="415" y="908"/>
                    <a:pt x="415" y="908"/>
                    <a:pt x="415" y="908"/>
                  </a:cubicBezTo>
                  <a:cubicBezTo>
                    <a:pt x="415" y="861"/>
                    <a:pt x="415" y="861"/>
                    <a:pt x="415" y="861"/>
                  </a:cubicBezTo>
                  <a:cubicBezTo>
                    <a:pt x="415" y="861"/>
                    <a:pt x="415" y="861"/>
                    <a:pt x="415" y="861"/>
                  </a:cubicBezTo>
                  <a:close/>
                  <a:moveTo>
                    <a:pt x="415" y="939"/>
                  </a:moveTo>
                  <a:cubicBezTo>
                    <a:pt x="462" y="939"/>
                    <a:pt x="462" y="939"/>
                    <a:pt x="462" y="939"/>
                  </a:cubicBezTo>
                  <a:cubicBezTo>
                    <a:pt x="462" y="986"/>
                    <a:pt x="462" y="986"/>
                    <a:pt x="462" y="986"/>
                  </a:cubicBezTo>
                  <a:cubicBezTo>
                    <a:pt x="415" y="986"/>
                    <a:pt x="415" y="986"/>
                    <a:pt x="415" y="986"/>
                  </a:cubicBezTo>
                  <a:cubicBezTo>
                    <a:pt x="415" y="939"/>
                    <a:pt x="415" y="939"/>
                    <a:pt x="415" y="939"/>
                  </a:cubicBezTo>
                  <a:cubicBezTo>
                    <a:pt x="415" y="939"/>
                    <a:pt x="415" y="939"/>
                    <a:pt x="415" y="939"/>
                  </a:cubicBezTo>
                  <a:close/>
                  <a:moveTo>
                    <a:pt x="330" y="780"/>
                  </a:moveTo>
                  <a:cubicBezTo>
                    <a:pt x="376" y="780"/>
                    <a:pt x="376" y="780"/>
                    <a:pt x="376" y="780"/>
                  </a:cubicBezTo>
                  <a:cubicBezTo>
                    <a:pt x="376" y="827"/>
                    <a:pt x="376" y="827"/>
                    <a:pt x="376" y="827"/>
                  </a:cubicBezTo>
                  <a:cubicBezTo>
                    <a:pt x="330" y="827"/>
                    <a:pt x="330" y="827"/>
                    <a:pt x="330" y="827"/>
                  </a:cubicBezTo>
                  <a:cubicBezTo>
                    <a:pt x="330" y="780"/>
                    <a:pt x="330" y="780"/>
                    <a:pt x="330" y="780"/>
                  </a:cubicBezTo>
                  <a:cubicBezTo>
                    <a:pt x="330" y="780"/>
                    <a:pt x="330" y="780"/>
                    <a:pt x="330" y="780"/>
                  </a:cubicBezTo>
                  <a:close/>
                  <a:moveTo>
                    <a:pt x="330" y="861"/>
                  </a:moveTo>
                  <a:cubicBezTo>
                    <a:pt x="376" y="861"/>
                    <a:pt x="376" y="861"/>
                    <a:pt x="376" y="861"/>
                  </a:cubicBezTo>
                  <a:cubicBezTo>
                    <a:pt x="376" y="908"/>
                    <a:pt x="376" y="908"/>
                    <a:pt x="376" y="908"/>
                  </a:cubicBezTo>
                  <a:cubicBezTo>
                    <a:pt x="330" y="908"/>
                    <a:pt x="330" y="908"/>
                    <a:pt x="330" y="908"/>
                  </a:cubicBezTo>
                  <a:cubicBezTo>
                    <a:pt x="330" y="861"/>
                    <a:pt x="330" y="861"/>
                    <a:pt x="330" y="861"/>
                  </a:cubicBezTo>
                  <a:cubicBezTo>
                    <a:pt x="330" y="861"/>
                    <a:pt x="330" y="861"/>
                    <a:pt x="330" y="861"/>
                  </a:cubicBezTo>
                  <a:close/>
                  <a:moveTo>
                    <a:pt x="330" y="939"/>
                  </a:moveTo>
                  <a:cubicBezTo>
                    <a:pt x="376" y="939"/>
                    <a:pt x="376" y="939"/>
                    <a:pt x="376" y="939"/>
                  </a:cubicBezTo>
                  <a:cubicBezTo>
                    <a:pt x="376" y="986"/>
                    <a:pt x="376" y="986"/>
                    <a:pt x="376" y="986"/>
                  </a:cubicBezTo>
                  <a:cubicBezTo>
                    <a:pt x="330" y="986"/>
                    <a:pt x="330" y="986"/>
                    <a:pt x="330" y="986"/>
                  </a:cubicBezTo>
                  <a:cubicBezTo>
                    <a:pt x="330" y="939"/>
                    <a:pt x="330" y="939"/>
                    <a:pt x="330" y="939"/>
                  </a:cubicBezTo>
                  <a:cubicBezTo>
                    <a:pt x="330" y="939"/>
                    <a:pt x="330" y="939"/>
                    <a:pt x="330" y="939"/>
                  </a:cubicBezTo>
                  <a:close/>
                  <a:moveTo>
                    <a:pt x="244" y="780"/>
                  </a:moveTo>
                  <a:cubicBezTo>
                    <a:pt x="290" y="780"/>
                    <a:pt x="290" y="780"/>
                    <a:pt x="290" y="780"/>
                  </a:cubicBezTo>
                  <a:cubicBezTo>
                    <a:pt x="290" y="827"/>
                    <a:pt x="290" y="827"/>
                    <a:pt x="290" y="827"/>
                  </a:cubicBezTo>
                  <a:cubicBezTo>
                    <a:pt x="244" y="827"/>
                    <a:pt x="244" y="827"/>
                    <a:pt x="244" y="827"/>
                  </a:cubicBezTo>
                  <a:cubicBezTo>
                    <a:pt x="244" y="780"/>
                    <a:pt x="244" y="780"/>
                    <a:pt x="244" y="780"/>
                  </a:cubicBezTo>
                  <a:cubicBezTo>
                    <a:pt x="244" y="780"/>
                    <a:pt x="244" y="780"/>
                    <a:pt x="244" y="780"/>
                  </a:cubicBezTo>
                  <a:close/>
                  <a:moveTo>
                    <a:pt x="244" y="861"/>
                  </a:moveTo>
                  <a:cubicBezTo>
                    <a:pt x="290" y="861"/>
                    <a:pt x="290" y="861"/>
                    <a:pt x="290" y="861"/>
                  </a:cubicBezTo>
                  <a:cubicBezTo>
                    <a:pt x="290" y="908"/>
                    <a:pt x="290" y="908"/>
                    <a:pt x="290" y="908"/>
                  </a:cubicBezTo>
                  <a:cubicBezTo>
                    <a:pt x="244" y="908"/>
                    <a:pt x="244" y="908"/>
                    <a:pt x="244" y="908"/>
                  </a:cubicBezTo>
                  <a:cubicBezTo>
                    <a:pt x="244" y="861"/>
                    <a:pt x="244" y="861"/>
                    <a:pt x="244" y="861"/>
                  </a:cubicBezTo>
                  <a:cubicBezTo>
                    <a:pt x="244" y="861"/>
                    <a:pt x="244" y="861"/>
                    <a:pt x="244" y="861"/>
                  </a:cubicBezTo>
                  <a:close/>
                  <a:moveTo>
                    <a:pt x="244" y="939"/>
                  </a:moveTo>
                  <a:cubicBezTo>
                    <a:pt x="290" y="939"/>
                    <a:pt x="290" y="939"/>
                    <a:pt x="290" y="939"/>
                  </a:cubicBezTo>
                  <a:cubicBezTo>
                    <a:pt x="290" y="986"/>
                    <a:pt x="290" y="986"/>
                    <a:pt x="290" y="986"/>
                  </a:cubicBezTo>
                  <a:cubicBezTo>
                    <a:pt x="244" y="986"/>
                    <a:pt x="244" y="986"/>
                    <a:pt x="244" y="986"/>
                  </a:cubicBezTo>
                  <a:cubicBezTo>
                    <a:pt x="244" y="939"/>
                    <a:pt x="244" y="939"/>
                    <a:pt x="244" y="939"/>
                  </a:cubicBezTo>
                  <a:cubicBezTo>
                    <a:pt x="244" y="939"/>
                    <a:pt x="244" y="939"/>
                    <a:pt x="244" y="939"/>
                  </a:cubicBezTo>
                  <a:close/>
                  <a:moveTo>
                    <a:pt x="158" y="780"/>
                  </a:moveTo>
                  <a:cubicBezTo>
                    <a:pt x="205" y="780"/>
                    <a:pt x="205" y="780"/>
                    <a:pt x="205" y="780"/>
                  </a:cubicBezTo>
                  <a:cubicBezTo>
                    <a:pt x="205" y="827"/>
                    <a:pt x="205" y="827"/>
                    <a:pt x="205" y="827"/>
                  </a:cubicBezTo>
                  <a:cubicBezTo>
                    <a:pt x="158" y="827"/>
                    <a:pt x="158" y="827"/>
                    <a:pt x="158" y="827"/>
                  </a:cubicBezTo>
                  <a:cubicBezTo>
                    <a:pt x="158" y="780"/>
                    <a:pt x="158" y="780"/>
                    <a:pt x="158" y="780"/>
                  </a:cubicBezTo>
                  <a:cubicBezTo>
                    <a:pt x="158" y="780"/>
                    <a:pt x="158" y="780"/>
                    <a:pt x="158" y="780"/>
                  </a:cubicBezTo>
                  <a:close/>
                  <a:moveTo>
                    <a:pt x="158" y="861"/>
                  </a:moveTo>
                  <a:cubicBezTo>
                    <a:pt x="205" y="861"/>
                    <a:pt x="205" y="861"/>
                    <a:pt x="205" y="861"/>
                  </a:cubicBezTo>
                  <a:cubicBezTo>
                    <a:pt x="205" y="908"/>
                    <a:pt x="205" y="908"/>
                    <a:pt x="205" y="908"/>
                  </a:cubicBezTo>
                  <a:cubicBezTo>
                    <a:pt x="158" y="908"/>
                    <a:pt x="158" y="908"/>
                    <a:pt x="158" y="908"/>
                  </a:cubicBezTo>
                  <a:cubicBezTo>
                    <a:pt x="158" y="861"/>
                    <a:pt x="158" y="861"/>
                    <a:pt x="158" y="861"/>
                  </a:cubicBezTo>
                  <a:cubicBezTo>
                    <a:pt x="158" y="861"/>
                    <a:pt x="158" y="861"/>
                    <a:pt x="158" y="861"/>
                  </a:cubicBezTo>
                  <a:close/>
                  <a:moveTo>
                    <a:pt x="158" y="939"/>
                  </a:moveTo>
                  <a:cubicBezTo>
                    <a:pt x="205" y="939"/>
                    <a:pt x="205" y="939"/>
                    <a:pt x="205" y="939"/>
                  </a:cubicBezTo>
                  <a:cubicBezTo>
                    <a:pt x="205" y="986"/>
                    <a:pt x="205" y="986"/>
                    <a:pt x="205" y="986"/>
                  </a:cubicBezTo>
                  <a:cubicBezTo>
                    <a:pt x="158" y="986"/>
                    <a:pt x="158" y="986"/>
                    <a:pt x="158" y="986"/>
                  </a:cubicBezTo>
                  <a:cubicBezTo>
                    <a:pt x="158" y="939"/>
                    <a:pt x="158" y="939"/>
                    <a:pt x="158" y="939"/>
                  </a:cubicBezTo>
                  <a:cubicBezTo>
                    <a:pt x="158" y="939"/>
                    <a:pt x="158" y="939"/>
                    <a:pt x="158" y="939"/>
                  </a:cubicBezTo>
                  <a:close/>
                  <a:moveTo>
                    <a:pt x="73" y="780"/>
                  </a:moveTo>
                  <a:cubicBezTo>
                    <a:pt x="119" y="780"/>
                    <a:pt x="119" y="780"/>
                    <a:pt x="119" y="780"/>
                  </a:cubicBezTo>
                  <a:cubicBezTo>
                    <a:pt x="119" y="827"/>
                    <a:pt x="119" y="827"/>
                    <a:pt x="119" y="827"/>
                  </a:cubicBezTo>
                  <a:cubicBezTo>
                    <a:pt x="73" y="827"/>
                    <a:pt x="73" y="827"/>
                    <a:pt x="73" y="827"/>
                  </a:cubicBezTo>
                  <a:cubicBezTo>
                    <a:pt x="73" y="780"/>
                    <a:pt x="73" y="780"/>
                    <a:pt x="73" y="780"/>
                  </a:cubicBezTo>
                  <a:cubicBezTo>
                    <a:pt x="73" y="780"/>
                    <a:pt x="73" y="780"/>
                    <a:pt x="73" y="780"/>
                  </a:cubicBezTo>
                  <a:close/>
                  <a:moveTo>
                    <a:pt x="73" y="861"/>
                  </a:moveTo>
                  <a:cubicBezTo>
                    <a:pt x="119" y="861"/>
                    <a:pt x="119" y="861"/>
                    <a:pt x="119" y="861"/>
                  </a:cubicBezTo>
                  <a:cubicBezTo>
                    <a:pt x="119" y="908"/>
                    <a:pt x="119" y="908"/>
                    <a:pt x="119" y="908"/>
                  </a:cubicBezTo>
                  <a:cubicBezTo>
                    <a:pt x="73" y="908"/>
                    <a:pt x="73" y="908"/>
                    <a:pt x="73" y="908"/>
                  </a:cubicBezTo>
                  <a:cubicBezTo>
                    <a:pt x="73" y="861"/>
                    <a:pt x="73" y="861"/>
                    <a:pt x="73" y="861"/>
                  </a:cubicBezTo>
                  <a:cubicBezTo>
                    <a:pt x="73" y="861"/>
                    <a:pt x="73" y="861"/>
                    <a:pt x="73" y="861"/>
                  </a:cubicBezTo>
                  <a:close/>
                  <a:moveTo>
                    <a:pt x="73" y="939"/>
                  </a:moveTo>
                  <a:cubicBezTo>
                    <a:pt x="119" y="939"/>
                    <a:pt x="119" y="939"/>
                    <a:pt x="119" y="939"/>
                  </a:cubicBezTo>
                  <a:cubicBezTo>
                    <a:pt x="119" y="986"/>
                    <a:pt x="119" y="986"/>
                    <a:pt x="119" y="986"/>
                  </a:cubicBezTo>
                  <a:cubicBezTo>
                    <a:pt x="73" y="986"/>
                    <a:pt x="73" y="986"/>
                    <a:pt x="73" y="986"/>
                  </a:cubicBezTo>
                  <a:cubicBezTo>
                    <a:pt x="73" y="939"/>
                    <a:pt x="73" y="939"/>
                    <a:pt x="73" y="939"/>
                  </a:cubicBezTo>
                  <a:cubicBezTo>
                    <a:pt x="73" y="939"/>
                    <a:pt x="73" y="939"/>
                    <a:pt x="73" y="939"/>
                  </a:cubicBez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grpSp>
      <p:grpSp>
        <p:nvGrpSpPr>
          <p:cNvPr id="36" name="Group 35"/>
          <p:cNvGrpSpPr/>
          <p:nvPr/>
        </p:nvGrpSpPr>
        <p:grpSpPr>
          <a:xfrm>
            <a:off x="9894200" y="3435013"/>
            <a:ext cx="365569" cy="368477"/>
            <a:chOff x="10090978" y="3144642"/>
            <a:chExt cx="372899" cy="375866"/>
          </a:xfrm>
        </p:grpSpPr>
        <p:sp>
          <p:nvSpPr>
            <p:cNvPr id="37" name="Freeform 32"/>
            <p:cNvSpPr>
              <a:spLocks noEditPoints="1"/>
            </p:cNvSpPr>
            <p:nvPr/>
          </p:nvSpPr>
          <p:spPr bwMode="auto">
            <a:xfrm>
              <a:off x="10090978" y="3144642"/>
              <a:ext cx="372899" cy="375866"/>
            </a:xfrm>
            <a:custGeom>
              <a:avLst/>
              <a:gdLst>
                <a:gd name="T0" fmla="*/ 1055 w 1073"/>
                <a:gd name="T1" fmla="*/ 415 h 1080"/>
                <a:gd name="T2" fmla="*/ 878 w 1073"/>
                <a:gd name="T3" fmla="*/ 386 h 1080"/>
                <a:gd name="T4" fmla="*/ 926 w 1073"/>
                <a:gd name="T5" fmla="*/ 213 h 1080"/>
                <a:gd name="T6" fmla="*/ 841 w 1073"/>
                <a:gd name="T7" fmla="*/ 118 h 1080"/>
                <a:gd name="T8" fmla="*/ 687 w 1073"/>
                <a:gd name="T9" fmla="*/ 210 h 1080"/>
                <a:gd name="T10" fmla="*/ 614 w 1073"/>
                <a:gd name="T11" fmla="*/ 22 h 1080"/>
                <a:gd name="T12" fmla="*/ 485 w 1073"/>
                <a:gd name="T13" fmla="*/ 0 h 1080"/>
                <a:gd name="T14" fmla="*/ 422 w 1073"/>
                <a:gd name="T15" fmla="*/ 195 h 1080"/>
                <a:gd name="T16" fmla="*/ 264 w 1073"/>
                <a:gd name="T17" fmla="*/ 114 h 1080"/>
                <a:gd name="T18" fmla="*/ 154 w 1073"/>
                <a:gd name="T19" fmla="*/ 180 h 1080"/>
                <a:gd name="T20" fmla="*/ 217 w 1073"/>
                <a:gd name="T21" fmla="*/ 349 h 1080"/>
                <a:gd name="T22" fmla="*/ 44 w 1073"/>
                <a:gd name="T23" fmla="*/ 393 h 1080"/>
                <a:gd name="T24" fmla="*/ 0 w 1073"/>
                <a:gd name="T25" fmla="*/ 515 h 1080"/>
                <a:gd name="T26" fmla="*/ 158 w 1073"/>
                <a:gd name="T27" fmla="*/ 603 h 1080"/>
                <a:gd name="T28" fmla="*/ 51 w 1073"/>
                <a:gd name="T29" fmla="*/ 750 h 1080"/>
                <a:gd name="T30" fmla="*/ 99 w 1073"/>
                <a:gd name="T31" fmla="*/ 871 h 1080"/>
                <a:gd name="T32" fmla="*/ 275 w 1073"/>
                <a:gd name="T33" fmla="*/ 834 h 1080"/>
                <a:gd name="T34" fmla="*/ 290 w 1073"/>
                <a:gd name="T35" fmla="*/ 1014 h 1080"/>
                <a:gd name="T36" fmla="*/ 400 w 1073"/>
                <a:gd name="T37" fmla="*/ 1077 h 1080"/>
                <a:gd name="T38" fmla="*/ 514 w 1073"/>
                <a:gd name="T39" fmla="*/ 937 h 1080"/>
                <a:gd name="T40" fmla="*/ 558 w 1073"/>
                <a:gd name="T41" fmla="*/ 937 h 1080"/>
                <a:gd name="T42" fmla="*/ 672 w 1073"/>
                <a:gd name="T43" fmla="*/ 1077 h 1080"/>
                <a:gd name="T44" fmla="*/ 783 w 1073"/>
                <a:gd name="T45" fmla="*/ 1014 h 1080"/>
                <a:gd name="T46" fmla="*/ 797 w 1073"/>
                <a:gd name="T47" fmla="*/ 834 h 1080"/>
                <a:gd name="T48" fmla="*/ 974 w 1073"/>
                <a:gd name="T49" fmla="*/ 871 h 1080"/>
                <a:gd name="T50" fmla="*/ 1022 w 1073"/>
                <a:gd name="T51" fmla="*/ 750 h 1080"/>
                <a:gd name="T52" fmla="*/ 915 w 1073"/>
                <a:gd name="T53" fmla="*/ 603 h 1080"/>
                <a:gd name="T54" fmla="*/ 1073 w 1073"/>
                <a:gd name="T55" fmla="*/ 515 h 1080"/>
                <a:gd name="T56" fmla="*/ 687 w 1073"/>
                <a:gd name="T57" fmla="*/ 709 h 1080"/>
                <a:gd name="T58" fmla="*/ 386 w 1073"/>
                <a:gd name="T59" fmla="*/ 709 h 1080"/>
                <a:gd name="T60" fmla="*/ 386 w 1073"/>
                <a:gd name="T61" fmla="*/ 408 h 1080"/>
                <a:gd name="T62" fmla="*/ 687 w 1073"/>
                <a:gd name="T63" fmla="*/ 408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3" h="1080">
                  <a:moveTo>
                    <a:pt x="1073" y="515"/>
                  </a:moveTo>
                  <a:cubicBezTo>
                    <a:pt x="1055" y="415"/>
                    <a:pt x="1055" y="415"/>
                    <a:pt x="1055" y="415"/>
                  </a:cubicBezTo>
                  <a:cubicBezTo>
                    <a:pt x="1051" y="404"/>
                    <a:pt x="1044" y="397"/>
                    <a:pt x="1029" y="393"/>
                  </a:cubicBezTo>
                  <a:cubicBezTo>
                    <a:pt x="878" y="386"/>
                    <a:pt x="878" y="386"/>
                    <a:pt x="878" y="386"/>
                  </a:cubicBezTo>
                  <a:cubicBezTo>
                    <a:pt x="871" y="375"/>
                    <a:pt x="863" y="360"/>
                    <a:pt x="856" y="349"/>
                  </a:cubicBezTo>
                  <a:cubicBezTo>
                    <a:pt x="926" y="213"/>
                    <a:pt x="926" y="213"/>
                    <a:pt x="926" y="213"/>
                  </a:cubicBezTo>
                  <a:cubicBezTo>
                    <a:pt x="933" y="202"/>
                    <a:pt x="930" y="188"/>
                    <a:pt x="919" y="180"/>
                  </a:cubicBezTo>
                  <a:cubicBezTo>
                    <a:pt x="841" y="118"/>
                    <a:pt x="841" y="118"/>
                    <a:pt x="841" y="118"/>
                  </a:cubicBezTo>
                  <a:cubicBezTo>
                    <a:pt x="834" y="107"/>
                    <a:pt x="819" y="107"/>
                    <a:pt x="808" y="114"/>
                  </a:cubicBezTo>
                  <a:cubicBezTo>
                    <a:pt x="687" y="210"/>
                    <a:pt x="687" y="210"/>
                    <a:pt x="687" y="210"/>
                  </a:cubicBezTo>
                  <a:cubicBezTo>
                    <a:pt x="676" y="202"/>
                    <a:pt x="665" y="199"/>
                    <a:pt x="650" y="195"/>
                  </a:cubicBezTo>
                  <a:cubicBezTo>
                    <a:pt x="614" y="22"/>
                    <a:pt x="614" y="22"/>
                    <a:pt x="614" y="22"/>
                  </a:cubicBezTo>
                  <a:cubicBezTo>
                    <a:pt x="610" y="11"/>
                    <a:pt x="599" y="0"/>
                    <a:pt x="588" y="0"/>
                  </a:cubicBezTo>
                  <a:cubicBezTo>
                    <a:pt x="485" y="0"/>
                    <a:pt x="485" y="0"/>
                    <a:pt x="485" y="0"/>
                  </a:cubicBezTo>
                  <a:cubicBezTo>
                    <a:pt x="474" y="0"/>
                    <a:pt x="463" y="11"/>
                    <a:pt x="459" y="22"/>
                  </a:cubicBezTo>
                  <a:cubicBezTo>
                    <a:pt x="422" y="195"/>
                    <a:pt x="422" y="195"/>
                    <a:pt x="422" y="195"/>
                  </a:cubicBezTo>
                  <a:cubicBezTo>
                    <a:pt x="408" y="199"/>
                    <a:pt x="397" y="202"/>
                    <a:pt x="386" y="210"/>
                  </a:cubicBezTo>
                  <a:cubicBezTo>
                    <a:pt x="264" y="114"/>
                    <a:pt x="264" y="114"/>
                    <a:pt x="264" y="114"/>
                  </a:cubicBezTo>
                  <a:cubicBezTo>
                    <a:pt x="253" y="107"/>
                    <a:pt x="239" y="107"/>
                    <a:pt x="231" y="114"/>
                  </a:cubicBezTo>
                  <a:cubicBezTo>
                    <a:pt x="154" y="180"/>
                    <a:pt x="154" y="180"/>
                    <a:pt x="154" y="180"/>
                  </a:cubicBezTo>
                  <a:cubicBezTo>
                    <a:pt x="143" y="188"/>
                    <a:pt x="143" y="202"/>
                    <a:pt x="147" y="213"/>
                  </a:cubicBezTo>
                  <a:cubicBezTo>
                    <a:pt x="217" y="349"/>
                    <a:pt x="217" y="349"/>
                    <a:pt x="217" y="349"/>
                  </a:cubicBezTo>
                  <a:cubicBezTo>
                    <a:pt x="209" y="360"/>
                    <a:pt x="202" y="375"/>
                    <a:pt x="194" y="386"/>
                  </a:cubicBezTo>
                  <a:cubicBezTo>
                    <a:pt x="44" y="393"/>
                    <a:pt x="44" y="393"/>
                    <a:pt x="44" y="393"/>
                  </a:cubicBezTo>
                  <a:cubicBezTo>
                    <a:pt x="29" y="393"/>
                    <a:pt x="22" y="404"/>
                    <a:pt x="18" y="415"/>
                  </a:cubicBezTo>
                  <a:cubicBezTo>
                    <a:pt x="0" y="515"/>
                    <a:pt x="0" y="515"/>
                    <a:pt x="0" y="515"/>
                  </a:cubicBezTo>
                  <a:cubicBezTo>
                    <a:pt x="0" y="526"/>
                    <a:pt x="3" y="540"/>
                    <a:pt x="14" y="544"/>
                  </a:cubicBezTo>
                  <a:cubicBezTo>
                    <a:pt x="158" y="603"/>
                    <a:pt x="158" y="603"/>
                    <a:pt x="158" y="603"/>
                  </a:cubicBezTo>
                  <a:cubicBezTo>
                    <a:pt x="161" y="617"/>
                    <a:pt x="161" y="632"/>
                    <a:pt x="165" y="647"/>
                  </a:cubicBezTo>
                  <a:cubicBezTo>
                    <a:pt x="51" y="750"/>
                    <a:pt x="51" y="750"/>
                    <a:pt x="51" y="750"/>
                  </a:cubicBezTo>
                  <a:cubicBezTo>
                    <a:pt x="44" y="757"/>
                    <a:pt x="40" y="772"/>
                    <a:pt x="47" y="783"/>
                  </a:cubicBezTo>
                  <a:cubicBezTo>
                    <a:pt x="99" y="871"/>
                    <a:pt x="99" y="871"/>
                    <a:pt x="99" y="871"/>
                  </a:cubicBezTo>
                  <a:cubicBezTo>
                    <a:pt x="103" y="878"/>
                    <a:pt x="117" y="886"/>
                    <a:pt x="128" y="882"/>
                  </a:cubicBezTo>
                  <a:cubicBezTo>
                    <a:pt x="275" y="834"/>
                    <a:pt x="275" y="834"/>
                    <a:pt x="275" y="834"/>
                  </a:cubicBezTo>
                  <a:cubicBezTo>
                    <a:pt x="286" y="845"/>
                    <a:pt x="297" y="856"/>
                    <a:pt x="308" y="864"/>
                  </a:cubicBezTo>
                  <a:cubicBezTo>
                    <a:pt x="290" y="1014"/>
                    <a:pt x="290" y="1014"/>
                    <a:pt x="290" y="1014"/>
                  </a:cubicBezTo>
                  <a:cubicBezTo>
                    <a:pt x="286" y="1029"/>
                    <a:pt x="294" y="1040"/>
                    <a:pt x="305" y="1044"/>
                  </a:cubicBezTo>
                  <a:cubicBezTo>
                    <a:pt x="400" y="1077"/>
                    <a:pt x="400" y="1077"/>
                    <a:pt x="400" y="1077"/>
                  </a:cubicBezTo>
                  <a:cubicBezTo>
                    <a:pt x="411" y="1080"/>
                    <a:pt x="426" y="1077"/>
                    <a:pt x="433" y="1069"/>
                  </a:cubicBezTo>
                  <a:cubicBezTo>
                    <a:pt x="514" y="937"/>
                    <a:pt x="514" y="937"/>
                    <a:pt x="514" y="937"/>
                  </a:cubicBezTo>
                  <a:cubicBezTo>
                    <a:pt x="522" y="937"/>
                    <a:pt x="529" y="941"/>
                    <a:pt x="536" y="941"/>
                  </a:cubicBezTo>
                  <a:cubicBezTo>
                    <a:pt x="544" y="941"/>
                    <a:pt x="551" y="937"/>
                    <a:pt x="558" y="937"/>
                  </a:cubicBezTo>
                  <a:cubicBezTo>
                    <a:pt x="639" y="1069"/>
                    <a:pt x="639" y="1069"/>
                    <a:pt x="639" y="1069"/>
                  </a:cubicBezTo>
                  <a:cubicBezTo>
                    <a:pt x="647" y="1077"/>
                    <a:pt x="661" y="1080"/>
                    <a:pt x="672" y="1077"/>
                  </a:cubicBezTo>
                  <a:cubicBezTo>
                    <a:pt x="768" y="1044"/>
                    <a:pt x="768" y="1044"/>
                    <a:pt x="768" y="1044"/>
                  </a:cubicBezTo>
                  <a:cubicBezTo>
                    <a:pt x="779" y="1040"/>
                    <a:pt x="786" y="1029"/>
                    <a:pt x="783" y="1014"/>
                  </a:cubicBezTo>
                  <a:cubicBezTo>
                    <a:pt x="764" y="864"/>
                    <a:pt x="764" y="864"/>
                    <a:pt x="764" y="864"/>
                  </a:cubicBezTo>
                  <a:cubicBezTo>
                    <a:pt x="775" y="853"/>
                    <a:pt x="786" y="845"/>
                    <a:pt x="797" y="834"/>
                  </a:cubicBezTo>
                  <a:cubicBezTo>
                    <a:pt x="944" y="882"/>
                    <a:pt x="944" y="882"/>
                    <a:pt x="944" y="882"/>
                  </a:cubicBezTo>
                  <a:cubicBezTo>
                    <a:pt x="955" y="886"/>
                    <a:pt x="970" y="878"/>
                    <a:pt x="974" y="871"/>
                  </a:cubicBezTo>
                  <a:cubicBezTo>
                    <a:pt x="1025" y="783"/>
                    <a:pt x="1025" y="783"/>
                    <a:pt x="1025" y="783"/>
                  </a:cubicBezTo>
                  <a:cubicBezTo>
                    <a:pt x="1033" y="772"/>
                    <a:pt x="1029" y="757"/>
                    <a:pt x="1022" y="750"/>
                  </a:cubicBezTo>
                  <a:cubicBezTo>
                    <a:pt x="908" y="647"/>
                    <a:pt x="908" y="647"/>
                    <a:pt x="908" y="647"/>
                  </a:cubicBezTo>
                  <a:cubicBezTo>
                    <a:pt x="911" y="632"/>
                    <a:pt x="911" y="617"/>
                    <a:pt x="915" y="603"/>
                  </a:cubicBezTo>
                  <a:cubicBezTo>
                    <a:pt x="1058" y="544"/>
                    <a:pt x="1058" y="544"/>
                    <a:pt x="1058" y="544"/>
                  </a:cubicBezTo>
                  <a:cubicBezTo>
                    <a:pt x="1069" y="540"/>
                    <a:pt x="1073" y="529"/>
                    <a:pt x="1073" y="515"/>
                  </a:cubicBezTo>
                  <a:close/>
                  <a:moveTo>
                    <a:pt x="750" y="559"/>
                  </a:moveTo>
                  <a:cubicBezTo>
                    <a:pt x="750" y="617"/>
                    <a:pt x="724" y="669"/>
                    <a:pt x="687" y="709"/>
                  </a:cubicBezTo>
                  <a:cubicBezTo>
                    <a:pt x="647" y="746"/>
                    <a:pt x="595" y="772"/>
                    <a:pt x="536" y="772"/>
                  </a:cubicBezTo>
                  <a:cubicBezTo>
                    <a:pt x="478" y="772"/>
                    <a:pt x="426" y="746"/>
                    <a:pt x="386" y="709"/>
                  </a:cubicBezTo>
                  <a:cubicBezTo>
                    <a:pt x="349" y="669"/>
                    <a:pt x="323" y="617"/>
                    <a:pt x="323" y="559"/>
                  </a:cubicBezTo>
                  <a:cubicBezTo>
                    <a:pt x="323" y="500"/>
                    <a:pt x="349" y="445"/>
                    <a:pt x="386" y="408"/>
                  </a:cubicBezTo>
                  <a:cubicBezTo>
                    <a:pt x="426" y="368"/>
                    <a:pt x="478" y="346"/>
                    <a:pt x="536" y="346"/>
                  </a:cubicBezTo>
                  <a:cubicBezTo>
                    <a:pt x="595" y="346"/>
                    <a:pt x="647" y="368"/>
                    <a:pt x="687" y="408"/>
                  </a:cubicBezTo>
                  <a:cubicBezTo>
                    <a:pt x="724" y="445"/>
                    <a:pt x="750" y="500"/>
                    <a:pt x="750" y="559"/>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sp>
          <p:nvSpPr>
            <p:cNvPr id="38" name="Oval 33"/>
            <p:cNvSpPr>
              <a:spLocks noChangeArrowheads="1"/>
            </p:cNvSpPr>
            <p:nvPr/>
          </p:nvSpPr>
          <p:spPr bwMode="auto">
            <a:xfrm>
              <a:off x="10243918" y="3305080"/>
              <a:ext cx="68425" cy="68581"/>
            </a:xfrm>
            <a:prstGeom prst="ellipse">
              <a:avLst/>
            </a:pr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grpSp>
      <p:sp>
        <p:nvSpPr>
          <p:cNvPr id="39" name="Freeform 34"/>
          <p:cNvSpPr>
            <a:spLocks noEditPoints="1"/>
          </p:cNvSpPr>
          <p:nvPr/>
        </p:nvSpPr>
        <p:spPr bwMode="auto">
          <a:xfrm>
            <a:off x="10209381" y="3395500"/>
            <a:ext cx="185924" cy="200626"/>
          </a:xfrm>
          <a:custGeom>
            <a:avLst/>
            <a:gdLst>
              <a:gd name="T0" fmla="*/ 476 w 546"/>
              <a:gd name="T1" fmla="*/ 334 h 588"/>
              <a:gd name="T2" fmla="*/ 483 w 546"/>
              <a:gd name="T3" fmla="*/ 294 h 588"/>
              <a:gd name="T4" fmla="*/ 476 w 546"/>
              <a:gd name="T5" fmla="*/ 257 h 588"/>
              <a:gd name="T6" fmla="*/ 535 w 546"/>
              <a:gd name="T7" fmla="*/ 202 h 588"/>
              <a:gd name="T8" fmla="*/ 542 w 546"/>
              <a:gd name="T9" fmla="*/ 184 h 588"/>
              <a:gd name="T10" fmla="*/ 542 w 546"/>
              <a:gd name="T11" fmla="*/ 169 h 588"/>
              <a:gd name="T12" fmla="*/ 516 w 546"/>
              <a:gd name="T13" fmla="*/ 125 h 588"/>
              <a:gd name="T14" fmla="*/ 490 w 546"/>
              <a:gd name="T15" fmla="*/ 114 h 588"/>
              <a:gd name="T16" fmla="*/ 483 w 546"/>
              <a:gd name="T17" fmla="*/ 114 h 588"/>
              <a:gd name="T18" fmla="*/ 409 w 546"/>
              <a:gd name="T19" fmla="*/ 136 h 588"/>
              <a:gd name="T20" fmla="*/ 339 w 546"/>
              <a:gd name="T21" fmla="*/ 99 h 588"/>
              <a:gd name="T22" fmla="*/ 325 w 546"/>
              <a:gd name="T23" fmla="*/ 22 h 588"/>
              <a:gd name="T24" fmla="*/ 299 w 546"/>
              <a:gd name="T25" fmla="*/ 0 h 588"/>
              <a:gd name="T26" fmla="*/ 247 w 546"/>
              <a:gd name="T27" fmla="*/ 0 h 588"/>
              <a:gd name="T28" fmla="*/ 221 w 546"/>
              <a:gd name="T29" fmla="*/ 22 h 588"/>
              <a:gd name="T30" fmla="*/ 203 w 546"/>
              <a:gd name="T31" fmla="*/ 99 h 588"/>
              <a:gd name="T32" fmla="*/ 137 w 546"/>
              <a:gd name="T33" fmla="*/ 140 h 588"/>
              <a:gd name="T34" fmla="*/ 59 w 546"/>
              <a:gd name="T35" fmla="*/ 114 h 588"/>
              <a:gd name="T36" fmla="*/ 52 w 546"/>
              <a:gd name="T37" fmla="*/ 114 h 588"/>
              <a:gd name="T38" fmla="*/ 30 w 546"/>
              <a:gd name="T39" fmla="*/ 125 h 588"/>
              <a:gd name="T40" fmla="*/ 4 w 546"/>
              <a:gd name="T41" fmla="*/ 169 h 588"/>
              <a:gd name="T42" fmla="*/ 0 w 546"/>
              <a:gd name="T43" fmla="*/ 184 h 588"/>
              <a:gd name="T44" fmla="*/ 8 w 546"/>
              <a:gd name="T45" fmla="*/ 202 h 588"/>
              <a:gd name="T46" fmla="*/ 70 w 546"/>
              <a:gd name="T47" fmla="*/ 257 h 588"/>
              <a:gd name="T48" fmla="*/ 63 w 546"/>
              <a:gd name="T49" fmla="*/ 294 h 588"/>
              <a:gd name="T50" fmla="*/ 70 w 546"/>
              <a:gd name="T51" fmla="*/ 334 h 588"/>
              <a:gd name="T52" fmla="*/ 8 w 546"/>
              <a:gd name="T53" fmla="*/ 389 h 588"/>
              <a:gd name="T54" fmla="*/ 0 w 546"/>
              <a:gd name="T55" fmla="*/ 408 h 588"/>
              <a:gd name="T56" fmla="*/ 4 w 546"/>
              <a:gd name="T57" fmla="*/ 419 h 588"/>
              <a:gd name="T58" fmla="*/ 30 w 546"/>
              <a:gd name="T59" fmla="*/ 463 h 588"/>
              <a:gd name="T60" fmla="*/ 52 w 546"/>
              <a:gd name="T61" fmla="*/ 477 h 588"/>
              <a:gd name="T62" fmla="*/ 59 w 546"/>
              <a:gd name="T63" fmla="*/ 477 h 588"/>
              <a:gd name="T64" fmla="*/ 137 w 546"/>
              <a:gd name="T65" fmla="*/ 452 h 588"/>
              <a:gd name="T66" fmla="*/ 203 w 546"/>
              <a:gd name="T67" fmla="*/ 488 h 588"/>
              <a:gd name="T68" fmla="*/ 221 w 546"/>
              <a:gd name="T69" fmla="*/ 569 h 588"/>
              <a:gd name="T70" fmla="*/ 247 w 546"/>
              <a:gd name="T71" fmla="*/ 588 h 588"/>
              <a:gd name="T72" fmla="*/ 299 w 546"/>
              <a:gd name="T73" fmla="*/ 588 h 588"/>
              <a:gd name="T74" fmla="*/ 325 w 546"/>
              <a:gd name="T75" fmla="*/ 569 h 588"/>
              <a:gd name="T76" fmla="*/ 339 w 546"/>
              <a:gd name="T77" fmla="*/ 492 h 588"/>
              <a:gd name="T78" fmla="*/ 409 w 546"/>
              <a:gd name="T79" fmla="*/ 452 h 588"/>
              <a:gd name="T80" fmla="*/ 483 w 546"/>
              <a:gd name="T81" fmla="*/ 477 h 588"/>
              <a:gd name="T82" fmla="*/ 490 w 546"/>
              <a:gd name="T83" fmla="*/ 477 h 588"/>
              <a:gd name="T84" fmla="*/ 516 w 546"/>
              <a:gd name="T85" fmla="*/ 463 h 588"/>
              <a:gd name="T86" fmla="*/ 542 w 546"/>
              <a:gd name="T87" fmla="*/ 419 h 588"/>
              <a:gd name="T88" fmla="*/ 542 w 546"/>
              <a:gd name="T89" fmla="*/ 408 h 588"/>
              <a:gd name="T90" fmla="*/ 535 w 546"/>
              <a:gd name="T91" fmla="*/ 389 h 588"/>
              <a:gd name="T92" fmla="*/ 476 w 546"/>
              <a:gd name="T93" fmla="*/ 334 h 588"/>
              <a:gd name="T94" fmla="*/ 476 w 546"/>
              <a:gd name="T95" fmla="*/ 334 h 588"/>
              <a:gd name="T96" fmla="*/ 354 w 546"/>
              <a:gd name="T97" fmla="*/ 294 h 588"/>
              <a:gd name="T98" fmla="*/ 273 w 546"/>
              <a:gd name="T99" fmla="*/ 375 h 588"/>
              <a:gd name="T100" fmla="*/ 192 w 546"/>
              <a:gd name="T101" fmla="*/ 294 h 588"/>
              <a:gd name="T102" fmla="*/ 273 w 546"/>
              <a:gd name="T103" fmla="*/ 213 h 588"/>
              <a:gd name="T104" fmla="*/ 354 w 546"/>
              <a:gd name="T105" fmla="*/ 294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6" h="588">
                <a:moveTo>
                  <a:pt x="476" y="334"/>
                </a:moveTo>
                <a:cubicBezTo>
                  <a:pt x="479" y="323"/>
                  <a:pt x="483" y="309"/>
                  <a:pt x="483" y="294"/>
                </a:cubicBezTo>
                <a:cubicBezTo>
                  <a:pt x="483" y="283"/>
                  <a:pt x="479" y="268"/>
                  <a:pt x="476" y="257"/>
                </a:cubicBezTo>
                <a:cubicBezTo>
                  <a:pt x="535" y="202"/>
                  <a:pt x="535" y="202"/>
                  <a:pt x="535" y="202"/>
                </a:cubicBezTo>
                <a:cubicBezTo>
                  <a:pt x="542" y="198"/>
                  <a:pt x="542" y="191"/>
                  <a:pt x="542" y="184"/>
                </a:cubicBezTo>
                <a:cubicBezTo>
                  <a:pt x="542" y="180"/>
                  <a:pt x="542" y="173"/>
                  <a:pt x="542" y="169"/>
                </a:cubicBezTo>
                <a:cubicBezTo>
                  <a:pt x="516" y="125"/>
                  <a:pt x="516" y="125"/>
                  <a:pt x="516" y="125"/>
                </a:cubicBezTo>
                <a:cubicBezTo>
                  <a:pt x="509" y="117"/>
                  <a:pt x="501" y="114"/>
                  <a:pt x="490" y="114"/>
                </a:cubicBezTo>
                <a:cubicBezTo>
                  <a:pt x="490" y="114"/>
                  <a:pt x="487" y="114"/>
                  <a:pt x="483" y="114"/>
                </a:cubicBezTo>
                <a:cubicBezTo>
                  <a:pt x="409" y="136"/>
                  <a:pt x="409" y="136"/>
                  <a:pt x="409" y="136"/>
                </a:cubicBezTo>
                <a:cubicBezTo>
                  <a:pt x="387" y="121"/>
                  <a:pt x="365" y="106"/>
                  <a:pt x="339" y="99"/>
                </a:cubicBezTo>
                <a:cubicBezTo>
                  <a:pt x="325" y="22"/>
                  <a:pt x="325" y="22"/>
                  <a:pt x="325" y="22"/>
                </a:cubicBezTo>
                <a:cubicBezTo>
                  <a:pt x="321" y="11"/>
                  <a:pt x="310" y="0"/>
                  <a:pt x="299" y="0"/>
                </a:cubicBezTo>
                <a:cubicBezTo>
                  <a:pt x="247" y="0"/>
                  <a:pt x="247" y="0"/>
                  <a:pt x="247" y="0"/>
                </a:cubicBezTo>
                <a:cubicBezTo>
                  <a:pt x="232" y="0"/>
                  <a:pt x="225" y="11"/>
                  <a:pt x="221" y="22"/>
                </a:cubicBezTo>
                <a:cubicBezTo>
                  <a:pt x="203" y="99"/>
                  <a:pt x="203" y="99"/>
                  <a:pt x="203" y="99"/>
                </a:cubicBezTo>
                <a:cubicBezTo>
                  <a:pt x="177" y="106"/>
                  <a:pt x="155" y="121"/>
                  <a:pt x="137" y="140"/>
                </a:cubicBezTo>
                <a:cubicBezTo>
                  <a:pt x="59" y="114"/>
                  <a:pt x="59" y="114"/>
                  <a:pt x="59" y="114"/>
                </a:cubicBezTo>
                <a:cubicBezTo>
                  <a:pt x="55" y="114"/>
                  <a:pt x="55" y="114"/>
                  <a:pt x="52" y="114"/>
                </a:cubicBezTo>
                <a:cubicBezTo>
                  <a:pt x="44" y="114"/>
                  <a:pt x="33" y="117"/>
                  <a:pt x="30" y="125"/>
                </a:cubicBezTo>
                <a:cubicBezTo>
                  <a:pt x="4" y="169"/>
                  <a:pt x="4" y="169"/>
                  <a:pt x="4" y="169"/>
                </a:cubicBezTo>
                <a:cubicBezTo>
                  <a:pt x="0" y="173"/>
                  <a:pt x="0" y="180"/>
                  <a:pt x="0" y="184"/>
                </a:cubicBezTo>
                <a:cubicBezTo>
                  <a:pt x="0" y="191"/>
                  <a:pt x="4" y="198"/>
                  <a:pt x="8" y="202"/>
                </a:cubicBezTo>
                <a:cubicBezTo>
                  <a:pt x="70" y="257"/>
                  <a:pt x="70" y="257"/>
                  <a:pt x="70" y="257"/>
                </a:cubicBezTo>
                <a:cubicBezTo>
                  <a:pt x="67" y="268"/>
                  <a:pt x="63" y="283"/>
                  <a:pt x="63" y="294"/>
                </a:cubicBezTo>
                <a:cubicBezTo>
                  <a:pt x="63" y="309"/>
                  <a:pt x="67" y="320"/>
                  <a:pt x="70" y="334"/>
                </a:cubicBezTo>
                <a:cubicBezTo>
                  <a:pt x="8" y="389"/>
                  <a:pt x="8" y="389"/>
                  <a:pt x="8" y="389"/>
                </a:cubicBezTo>
                <a:cubicBezTo>
                  <a:pt x="4" y="393"/>
                  <a:pt x="0" y="400"/>
                  <a:pt x="0" y="408"/>
                </a:cubicBezTo>
                <a:cubicBezTo>
                  <a:pt x="0" y="411"/>
                  <a:pt x="0" y="415"/>
                  <a:pt x="4" y="419"/>
                </a:cubicBezTo>
                <a:cubicBezTo>
                  <a:pt x="30" y="463"/>
                  <a:pt x="30" y="463"/>
                  <a:pt x="30" y="463"/>
                </a:cubicBezTo>
                <a:cubicBezTo>
                  <a:pt x="33" y="474"/>
                  <a:pt x="44" y="477"/>
                  <a:pt x="52" y="477"/>
                </a:cubicBezTo>
                <a:cubicBezTo>
                  <a:pt x="55" y="477"/>
                  <a:pt x="55" y="477"/>
                  <a:pt x="59" y="477"/>
                </a:cubicBezTo>
                <a:cubicBezTo>
                  <a:pt x="137" y="452"/>
                  <a:pt x="137" y="452"/>
                  <a:pt x="137" y="452"/>
                </a:cubicBezTo>
                <a:cubicBezTo>
                  <a:pt x="155" y="466"/>
                  <a:pt x="177" y="481"/>
                  <a:pt x="203" y="488"/>
                </a:cubicBezTo>
                <a:cubicBezTo>
                  <a:pt x="221" y="569"/>
                  <a:pt x="221" y="569"/>
                  <a:pt x="221" y="569"/>
                </a:cubicBezTo>
                <a:cubicBezTo>
                  <a:pt x="225" y="580"/>
                  <a:pt x="232" y="588"/>
                  <a:pt x="247" y="588"/>
                </a:cubicBezTo>
                <a:cubicBezTo>
                  <a:pt x="299" y="588"/>
                  <a:pt x="299" y="588"/>
                  <a:pt x="299" y="588"/>
                </a:cubicBezTo>
                <a:cubicBezTo>
                  <a:pt x="310" y="588"/>
                  <a:pt x="321" y="580"/>
                  <a:pt x="325" y="569"/>
                </a:cubicBezTo>
                <a:cubicBezTo>
                  <a:pt x="339" y="492"/>
                  <a:pt x="339" y="492"/>
                  <a:pt x="339" y="492"/>
                </a:cubicBezTo>
                <a:cubicBezTo>
                  <a:pt x="365" y="481"/>
                  <a:pt x="387" y="470"/>
                  <a:pt x="409" y="452"/>
                </a:cubicBezTo>
                <a:cubicBezTo>
                  <a:pt x="483" y="477"/>
                  <a:pt x="483" y="477"/>
                  <a:pt x="483" y="477"/>
                </a:cubicBezTo>
                <a:cubicBezTo>
                  <a:pt x="487" y="477"/>
                  <a:pt x="490" y="477"/>
                  <a:pt x="490" y="477"/>
                </a:cubicBezTo>
                <a:cubicBezTo>
                  <a:pt x="501" y="477"/>
                  <a:pt x="509" y="474"/>
                  <a:pt x="516" y="463"/>
                </a:cubicBezTo>
                <a:cubicBezTo>
                  <a:pt x="542" y="419"/>
                  <a:pt x="542" y="419"/>
                  <a:pt x="542" y="419"/>
                </a:cubicBezTo>
                <a:cubicBezTo>
                  <a:pt x="542" y="415"/>
                  <a:pt x="546" y="411"/>
                  <a:pt x="542" y="408"/>
                </a:cubicBezTo>
                <a:cubicBezTo>
                  <a:pt x="546" y="400"/>
                  <a:pt x="542" y="393"/>
                  <a:pt x="535" y="389"/>
                </a:cubicBezTo>
                <a:cubicBezTo>
                  <a:pt x="476" y="334"/>
                  <a:pt x="476" y="334"/>
                  <a:pt x="476" y="334"/>
                </a:cubicBezTo>
                <a:cubicBezTo>
                  <a:pt x="476" y="334"/>
                  <a:pt x="476" y="334"/>
                  <a:pt x="476" y="334"/>
                </a:cubicBezTo>
                <a:close/>
                <a:moveTo>
                  <a:pt x="354" y="294"/>
                </a:moveTo>
                <a:cubicBezTo>
                  <a:pt x="354" y="338"/>
                  <a:pt x="317" y="375"/>
                  <a:pt x="273" y="375"/>
                </a:cubicBezTo>
                <a:cubicBezTo>
                  <a:pt x="229" y="375"/>
                  <a:pt x="192" y="338"/>
                  <a:pt x="192" y="294"/>
                </a:cubicBezTo>
                <a:cubicBezTo>
                  <a:pt x="192" y="250"/>
                  <a:pt x="229" y="213"/>
                  <a:pt x="273" y="213"/>
                </a:cubicBezTo>
                <a:cubicBezTo>
                  <a:pt x="317" y="213"/>
                  <a:pt x="354" y="250"/>
                  <a:pt x="354" y="294"/>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grpSp>
        <p:nvGrpSpPr>
          <p:cNvPr id="40" name="Group 37"/>
          <p:cNvGrpSpPr>
            <a:grpSpLocks noChangeAspect="1"/>
          </p:cNvGrpSpPr>
          <p:nvPr/>
        </p:nvGrpSpPr>
        <p:grpSpPr bwMode="auto">
          <a:xfrm>
            <a:off x="9661597" y="3175927"/>
            <a:ext cx="966807" cy="738035"/>
            <a:chOff x="8321" y="1483"/>
            <a:chExt cx="1944" cy="1484"/>
          </a:xfrm>
        </p:grpSpPr>
        <p:sp>
          <p:nvSpPr>
            <p:cNvPr id="41" name="AutoShape 36"/>
            <p:cNvSpPr>
              <a:spLocks noChangeAspect="1" noChangeArrowheads="1" noTextEdit="1"/>
            </p:cNvSpPr>
            <p:nvPr/>
          </p:nvSpPr>
          <p:spPr bwMode="auto">
            <a:xfrm>
              <a:off x="8321" y="1483"/>
              <a:ext cx="1943" cy="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sp>
          <p:nvSpPr>
            <p:cNvPr id="42" name="Freeform 38"/>
            <p:cNvSpPr>
              <a:spLocks noEditPoints="1"/>
            </p:cNvSpPr>
            <p:nvPr/>
          </p:nvSpPr>
          <p:spPr bwMode="auto">
            <a:xfrm>
              <a:off x="8321" y="1483"/>
              <a:ext cx="1944" cy="1484"/>
            </a:xfrm>
            <a:custGeom>
              <a:avLst/>
              <a:gdLst>
                <a:gd name="T0" fmla="*/ 2310 w 2338"/>
                <a:gd name="T1" fmla="*/ 274 h 1783"/>
                <a:gd name="T2" fmla="*/ 28 w 2338"/>
                <a:gd name="T3" fmla="*/ 274 h 1783"/>
                <a:gd name="T4" fmla="*/ 0 w 2338"/>
                <a:gd name="T5" fmla="*/ 308 h 1783"/>
                <a:gd name="T6" fmla="*/ 0 w 2338"/>
                <a:gd name="T7" fmla="*/ 1749 h 1783"/>
                <a:gd name="T8" fmla="*/ 28 w 2338"/>
                <a:gd name="T9" fmla="*/ 1783 h 1783"/>
                <a:gd name="T10" fmla="*/ 2310 w 2338"/>
                <a:gd name="T11" fmla="*/ 1783 h 1783"/>
                <a:gd name="T12" fmla="*/ 2338 w 2338"/>
                <a:gd name="T13" fmla="*/ 1749 h 1783"/>
                <a:gd name="T14" fmla="*/ 2338 w 2338"/>
                <a:gd name="T15" fmla="*/ 308 h 1783"/>
                <a:gd name="T16" fmla="*/ 2310 w 2338"/>
                <a:gd name="T17" fmla="*/ 274 h 1783"/>
                <a:gd name="T18" fmla="*/ 2247 w 2338"/>
                <a:gd name="T19" fmla="*/ 1692 h 1783"/>
                <a:gd name="T20" fmla="*/ 91 w 2338"/>
                <a:gd name="T21" fmla="*/ 1692 h 1783"/>
                <a:gd name="T22" fmla="*/ 91 w 2338"/>
                <a:gd name="T23" fmla="*/ 366 h 1783"/>
                <a:gd name="T24" fmla="*/ 2247 w 2338"/>
                <a:gd name="T25" fmla="*/ 366 h 1783"/>
                <a:gd name="T26" fmla="*/ 2247 w 2338"/>
                <a:gd name="T27" fmla="*/ 1692 h 1783"/>
                <a:gd name="T28" fmla="*/ 2247 w 2338"/>
                <a:gd name="T29" fmla="*/ 1692 h 1783"/>
                <a:gd name="T30" fmla="*/ 1984 w 2338"/>
                <a:gd name="T31" fmla="*/ 143 h 1783"/>
                <a:gd name="T32" fmla="*/ 1938 w 2338"/>
                <a:gd name="T33" fmla="*/ 143 h 1783"/>
                <a:gd name="T34" fmla="*/ 1938 w 2338"/>
                <a:gd name="T35" fmla="*/ 97 h 1783"/>
                <a:gd name="T36" fmla="*/ 1984 w 2338"/>
                <a:gd name="T37" fmla="*/ 97 h 1783"/>
                <a:gd name="T38" fmla="*/ 1984 w 2338"/>
                <a:gd name="T39" fmla="*/ 143 h 1783"/>
                <a:gd name="T40" fmla="*/ 1984 w 2338"/>
                <a:gd name="T41" fmla="*/ 143 h 1783"/>
                <a:gd name="T42" fmla="*/ 2310 w 2338"/>
                <a:gd name="T43" fmla="*/ 0 h 1783"/>
                <a:gd name="T44" fmla="*/ 28 w 2338"/>
                <a:gd name="T45" fmla="*/ 0 h 1783"/>
                <a:gd name="T46" fmla="*/ 0 w 2338"/>
                <a:gd name="T47" fmla="*/ 34 h 1783"/>
                <a:gd name="T48" fmla="*/ 0 w 2338"/>
                <a:gd name="T49" fmla="*/ 200 h 1783"/>
                <a:gd name="T50" fmla="*/ 28 w 2338"/>
                <a:gd name="T51" fmla="*/ 228 h 1783"/>
                <a:gd name="T52" fmla="*/ 2310 w 2338"/>
                <a:gd name="T53" fmla="*/ 228 h 1783"/>
                <a:gd name="T54" fmla="*/ 2338 w 2338"/>
                <a:gd name="T55" fmla="*/ 200 h 1783"/>
                <a:gd name="T56" fmla="*/ 2338 w 2338"/>
                <a:gd name="T57" fmla="*/ 34 h 1783"/>
                <a:gd name="T58" fmla="*/ 2310 w 2338"/>
                <a:gd name="T59" fmla="*/ 0 h 1783"/>
                <a:gd name="T60" fmla="*/ 1858 w 2338"/>
                <a:gd name="T61" fmla="*/ 160 h 1783"/>
                <a:gd name="T62" fmla="*/ 1755 w 2338"/>
                <a:gd name="T63" fmla="*/ 160 h 1783"/>
                <a:gd name="T64" fmla="*/ 1755 w 2338"/>
                <a:gd name="T65" fmla="*/ 143 h 1783"/>
                <a:gd name="T66" fmla="*/ 1858 w 2338"/>
                <a:gd name="T67" fmla="*/ 143 h 1783"/>
                <a:gd name="T68" fmla="*/ 1858 w 2338"/>
                <a:gd name="T69" fmla="*/ 160 h 1783"/>
                <a:gd name="T70" fmla="*/ 1858 w 2338"/>
                <a:gd name="T71" fmla="*/ 160 h 1783"/>
                <a:gd name="T72" fmla="*/ 2001 w 2338"/>
                <a:gd name="T73" fmla="*/ 160 h 1783"/>
                <a:gd name="T74" fmla="*/ 1921 w 2338"/>
                <a:gd name="T75" fmla="*/ 160 h 1783"/>
                <a:gd name="T76" fmla="*/ 1921 w 2338"/>
                <a:gd name="T77" fmla="*/ 74 h 1783"/>
                <a:gd name="T78" fmla="*/ 2001 w 2338"/>
                <a:gd name="T79" fmla="*/ 74 h 1783"/>
                <a:gd name="T80" fmla="*/ 2001 w 2338"/>
                <a:gd name="T81" fmla="*/ 160 h 1783"/>
                <a:gd name="T82" fmla="*/ 2001 w 2338"/>
                <a:gd name="T83" fmla="*/ 160 h 1783"/>
                <a:gd name="T84" fmla="*/ 2190 w 2338"/>
                <a:gd name="T85" fmla="*/ 160 h 1783"/>
                <a:gd name="T86" fmla="*/ 2161 w 2338"/>
                <a:gd name="T87" fmla="*/ 160 h 1783"/>
                <a:gd name="T88" fmla="*/ 2144 w 2338"/>
                <a:gd name="T89" fmla="*/ 143 h 1783"/>
                <a:gd name="T90" fmla="*/ 2132 w 2338"/>
                <a:gd name="T91" fmla="*/ 131 h 1783"/>
                <a:gd name="T92" fmla="*/ 2104 w 2338"/>
                <a:gd name="T93" fmla="*/ 160 h 1783"/>
                <a:gd name="T94" fmla="*/ 2104 w 2338"/>
                <a:gd name="T95" fmla="*/ 160 h 1783"/>
                <a:gd name="T96" fmla="*/ 2075 w 2338"/>
                <a:gd name="T97" fmla="*/ 160 h 1783"/>
                <a:gd name="T98" fmla="*/ 2115 w 2338"/>
                <a:gd name="T99" fmla="*/ 114 h 1783"/>
                <a:gd name="T100" fmla="*/ 2075 w 2338"/>
                <a:gd name="T101" fmla="*/ 74 h 1783"/>
                <a:gd name="T102" fmla="*/ 2104 w 2338"/>
                <a:gd name="T103" fmla="*/ 74 h 1783"/>
                <a:gd name="T104" fmla="*/ 2132 w 2338"/>
                <a:gd name="T105" fmla="*/ 103 h 1783"/>
                <a:gd name="T106" fmla="*/ 2161 w 2338"/>
                <a:gd name="T107" fmla="*/ 74 h 1783"/>
                <a:gd name="T108" fmla="*/ 2190 w 2338"/>
                <a:gd name="T109" fmla="*/ 74 h 1783"/>
                <a:gd name="T110" fmla="*/ 2144 w 2338"/>
                <a:gd name="T111" fmla="*/ 114 h 1783"/>
                <a:gd name="T112" fmla="*/ 2190 w 2338"/>
                <a:gd name="T113" fmla="*/ 160 h 1783"/>
                <a:gd name="T114" fmla="*/ 2190 w 2338"/>
                <a:gd name="T115" fmla="*/ 16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8" h="1783">
                  <a:moveTo>
                    <a:pt x="2310" y="274"/>
                  </a:moveTo>
                  <a:cubicBezTo>
                    <a:pt x="28" y="274"/>
                    <a:pt x="28" y="274"/>
                    <a:pt x="28" y="274"/>
                  </a:cubicBezTo>
                  <a:cubicBezTo>
                    <a:pt x="11" y="274"/>
                    <a:pt x="0" y="291"/>
                    <a:pt x="0" y="308"/>
                  </a:cubicBezTo>
                  <a:cubicBezTo>
                    <a:pt x="0" y="1749"/>
                    <a:pt x="0" y="1749"/>
                    <a:pt x="0" y="1749"/>
                  </a:cubicBezTo>
                  <a:cubicBezTo>
                    <a:pt x="0" y="1766"/>
                    <a:pt x="11" y="1783"/>
                    <a:pt x="28" y="1783"/>
                  </a:cubicBezTo>
                  <a:cubicBezTo>
                    <a:pt x="2310" y="1783"/>
                    <a:pt x="2310" y="1783"/>
                    <a:pt x="2310" y="1783"/>
                  </a:cubicBezTo>
                  <a:cubicBezTo>
                    <a:pt x="2327" y="1783"/>
                    <a:pt x="2338" y="1766"/>
                    <a:pt x="2338" y="1749"/>
                  </a:cubicBezTo>
                  <a:cubicBezTo>
                    <a:pt x="2338" y="308"/>
                    <a:pt x="2338" y="308"/>
                    <a:pt x="2338" y="308"/>
                  </a:cubicBezTo>
                  <a:cubicBezTo>
                    <a:pt x="2338" y="291"/>
                    <a:pt x="2327" y="274"/>
                    <a:pt x="2310" y="274"/>
                  </a:cubicBezTo>
                  <a:close/>
                  <a:moveTo>
                    <a:pt x="2247" y="1692"/>
                  </a:moveTo>
                  <a:cubicBezTo>
                    <a:pt x="91" y="1692"/>
                    <a:pt x="91" y="1692"/>
                    <a:pt x="91" y="1692"/>
                  </a:cubicBezTo>
                  <a:cubicBezTo>
                    <a:pt x="91" y="366"/>
                    <a:pt x="91" y="366"/>
                    <a:pt x="91" y="366"/>
                  </a:cubicBezTo>
                  <a:cubicBezTo>
                    <a:pt x="2247" y="366"/>
                    <a:pt x="2247" y="366"/>
                    <a:pt x="2247" y="366"/>
                  </a:cubicBezTo>
                  <a:cubicBezTo>
                    <a:pt x="2247" y="1692"/>
                    <a:pt x="2247" y="1692"/>
                    <a:pt x="2247" y="1692"/>
                  </a:cubicBezTo>
                  <a:cubicBezTo>
                    <a:pt x="2247" y="1692"/>
                    <a:pt x="2247" y="1692"/>
                    <a:pt x="2247" y="1692"/>
                  </a:cubicBezTo>
                  <a:close/>
                  <a:moveTo>
                    <a:pt x="1984" y="143"/>
                  </a:moveTo>
                  <a:cubicBezTo>
                    <a:pt x="1938" y="143"/>
                    <a:pt x="1938" y="143"/>
                    <a:pt x="1938" y="143"/>
                  </a:cubicBezTo>
                  <a:cubicBezTo>
                    <a:pt x="1938" y="97"/>
                    <a:pt x="1938" y="97"/>
                    <a:pt x="1938" y="97"/>
                  </a:cubicBezTo>
                  <a:cubicBezTo>
                    <a:pt x="1984" y="97"/>
                    <a:pt x="1984" y="97"/>
                    <a:pt x="1984" y="97"/>
                  </a:cubicBezTo>
                  <a:cubicBezTo>
                    <a:pt x="1984" y="143"/>
                    <a:pt x="1984" y="143"/>
                    <a:pt x="1984" y="143"/>
                  </a:cubicBezTo>
                  <a:cubicBezTo>
                    <a:pt x="1984" y="143"/>
                    <a:pt x="1984" y="143"/>
                    <a:pt x="1984" y="143"/>
                  </a:cubicBezTo>
                  <a:close/>
                  <a:moveTo>
                    <a:pt x="2310" y="0"/>
                  </a:moveTo>
                  <a:cubicBezTo>
                    <a:pt x="28" y="0"/>
                    <a:pt x="28" y="0"/>
                    <a:pt x="28" y="0"/>
                  </a:cubicBezTo>
                  <a:cubicBezTo>
                    <a:pt x="11" y="0"/>
                    <a:pt x="0" y="11"/>
                    <a:pt x="0" y="34"/>
                  </a:cubicBezTo>
                  <a:cubicBezTo>
                    <a:pt x="0" y="200"/>
                    <a:pt x="0" y="200"/>
                    <a:pt x="0" y="200"/>
                  </a:cubicBezTo>
                  <a:cubicBezTo>
                    <a:pt x="0" y="217"/>
                    <a:pt x="11" y="228"/>
                    <a:pt x="28" y="228"/>
                  </a:cubicBezTo>
                  <a:cubicBezTo>
                    <a:pt x="2310" y="228"/>
                    <a:pt x="2310" y="228"/>
                    <a:pt x="2310" y="228"/>
                  </a:cubicBezTo>
                  <a:cubicBezTo>
                    <a:pt x="2327" y="228"/>
                    <a:pt x="2338" y="217"/>
                    <a:pt x="2338" y="200"/>
                  </a:cubicBezTo>
                  <a:cubicBezTo>
                    <a:pt x="2338" y="34"/>
                    <a:pt x="2338" y="34"/>
                    <a:pt x="2338" y="34"/>
                  </a:cubicBezTo>
                  <a:cubicBezTo>
                    <a:pt x="2338" y="11"/>
                    <a:pt x="2327" y="0"/>
                    <a:pt x="2310" y="0"/>
                  </a:cubicBezTo>
                  <a:close/>
                  <a:moveTo>
                    <a:pt x="1858" y="160"/>
                  </a:moveTo>
                  <a:cubicBezTo>
                    <a:pt x="1755" y="160"/>
                    <a:pt x="1755" y="160"/>
                    <a:pt x="1755" y="160"/>
                  </a:cubicBezTo>
                  <a:cubicBezTo>
                    <a:pt x="1755" y="143"/>
                    <a:pt x="1755" y="143"/>
                    <a:pt x="1755" y="143"/>
                  </a:cubicBezTo>
                  <a:cubicBezTo>
                    <a:pt x="1858" y="143"/>
                    <a:pt x="1858" y="143"/>
                    <a:pt x="1858" y="143"/>
                  </a:cubicBezTo>
                  <a:cubicBezTo>
                    <a:pt x="1858" y="160"/>
                    <a:pt x="1858" y="160"/>
                    <a:pt x="1858" y="160"/>
                  </a:cubicBezTo>
                  <a:cubicBezTo>
                    <a:pt x="1858" y="160"/>
                    <a:pt x="1858" y="160"/>
                    <a:pt x="1858" y="160"/>
                  </a:cubicBezTo>
                  <a:close/>
                  <a:moveTo>
                    <a:pt x="2001" y="160"/>
                  </a:moveTo>
                  <a:cubicBezTo>
                    <a:pt x="1921" y="160"/>
                    <a:pt x="1921" y="160"/>
                    <a:pt x="1921" y="160"/>
                  </a:cubicBezTo>
                  <a:cubicBezTo>
                    <a:pt x="1921" y="74"/>
                    <a:pt x="1921" y="74"/>
                    <a:pt x="1921" y="74"/>
                  </a:cubicBezTo>
                  <a:cubicBezTo>
                    <a:pt x="2001" y="74"/>
                    <a:pt x="2001" y="74"/>
                    <a:pt x="2001" y="74"/>
                  </a:cubicBezTo>
                  <a:cubicBezTo>
                    <a:pt x="2001" y="160"/>
                    <a:pt x="2001" y="160"/>
                    <a:pt x="2001" y="160"/>
                  </a:cubicBezTo>
                  <a:cubicBezTo>
                    <a:pt x="2001" y="160"/>
                    <a:pt x="2001" y="160"/>
                    <a:pt x="2001" y="160"/>
                  </a:cubicBezTo>
                  <a:close/>
                  <a:moveTo>
                    <a:pt x="2190" y="160"/>
                  </a:moveTo>
                  <a:cubicBezTo>
                    <a:pt x="2161" y="160"/>
                    <a:pt x="2161" y="160"/>
                    <a:pt x="2161" y="160"/>
                  </a:cubicBezTo>
                  <a:cubicBezTo>
                    <a:pt x="2144" y="143"/>
                    <a:pt x="2144" y="143"/>
                    <a:pt x="2144" y="143"/>
                  </a:cubicBezTo>
                  <a:cubicBezTo>
                    <a:pt x="2132" y="131"/>
                    <a:pt x="2132" y="131"/>
                    <a:pt x="2132" y="131"/>
                  </a:cubicBezTo>
                  <a:cubicBezTo>
                    <a:pt x="2104" y="160"/>
                    <a:pt x="2104" y="160"/>
                    <a:pt x="2104" y="160"/>
                  </a:cubicBezTo>
                  <a:cubicBezTo>
                    <a:pt x="2104" y="160"/>
                    <a:pt x="2104" y="160"/>
                    <a:pt x="2104" y="160"/>
                  </a:cubicBezTo>
                  <a:cubicBezTo>
                    <a:pt x="2075" y="160"/>
                    <a:pt x="2075" y="160"/>
                    <a:pt x="2075" y="160"/>
                  </a:cubicBezTo>
                  <a:cubicBezTo>
                    <a:pt x="2115" y="114"/>
                    <a:pt x="2115" y="114"/>
                    <a:pt x="2115" y="114"/>
                  </a:cubicBezTo>
                  <a:cubicBezTo>
                    <a:pt x="2075" y="74"/>
                    <a:pt x="2075" y="74"/>
                    <a:pt x="2075" y="74"/>
                  </a:cubicBezTo>
                  <a:cubicBezTo>
                    <a:pt x="2104" y="74"/>
                    <a:pt x="2104" y="74"/>
                    <a:pt x="2104" y="74"/>
                  </a:cubicBezTo>
                  <a:cubicBezTo>
                    <a:pt x="2132" y="103"/>
                    <a:pt x="2132" y="103"/>
                    <a:pt x="2132" y="103"/>
                  </a:cubicBezTo>
                  <a:cubicBezTo>
                    <a:pt x="2161" y="74"/>
                    <a:pt x="2161" y="74"/>
                    <a:pt x="2161" y="74"/>
                  </a:cubicBezTo>
                  <a:cubicBezTo>
                    <a:pt x="2190" y="74"/>
                    <a:pt x="2190" y="74"/>
                    <a:pt x="2190" y="74"/>
                  </a:cubicBezTo>
                  <a:cubicBezTo>
                    <a:pt x="2144" y="114"/>
                    <a:pt x="2144" y="114"/>
                    <a:pt x="2144" y="114"/>
                  </a:cubicBezTo>
                  <a:cubicBezTo>
                    <a:pt x="2190" y="160"/>
                    <a:pt x="2190" y="160"/>
                    <a:pt x="2190" y="160"/>
                  </a:cubicBezTo>
                  <a:cubicBezTo>
                    <a:pt x="2190" y="160"/>
                    <a:pt x="2190" y="160"/>
                    <a:pt x="2190" y="16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grpSp>
      <p:grpSp>
        <p:nvGrpSpPr>
          <p:cNvPr id="43" name="Group 42"/>
          <p:cNvGrpSpPr/>
          <p:nvPr/>
        </p:nvGrpSpPr>
        <p:grpSpPr>
          <a:xfrm flipV="1">
            <a:off x="10130796" y="1633015"/>
            <a:ext cx="510860" cy="678521"/>
            <a:chOff x="8683624" y="4708524"/>
            <a:chExt cx="609600" cy="809667"/>
          </a:xfrm>
        </p:grpSpPr>
        <p:sp>
          <p:nvSpPr>
            <p:cNvPr id="44" name="Freeform 120"/>
            <p:cNvSpPr>
              <a:spLocks noChangeAspect="1" noEditPoints="1"/>
            </p:cNvSpPr>
            <p:nvPr/>
          </p:nvSpPr>
          <p:spPr bwMode="black">
            <a:xfrm>
              <a:off x="8683624" y="4708524"/>
              <a:ext cx="609600" cy="624789"/>
            </a:xfrm>
            <a:custGeom>
              <a:avLst/>
              <a:gdLst>
                <a:gd name="T0" fmla="*/ 352 w 476"/>
                <a:gd name="T1" fmla="*/ 177 h 488"/>
                <a:gd name="T2" fmla="*/ 259 w 476"/>
                <a:gd name="T3" fmla="*/ 82 h 488"/>
                <a:gd name="T4" fmla="*/ 314 w 476"/>
                <a:gd name="T5" fmla="*/ 30 h 488"/>
                <a:gd name="T6" fmla="*/ 314 w 476"/>
                <a:gd name="T7" fmla="*/ 0 h 488"/>
                <a:gd name="T8" fmla="*/ 300 w 476"/>
                <a:gd name="T9" fmla="*/ 20 h 488"/>
                <a:gd name="T10" fmla="*/ 176 w 476"/>
                <a:gd name="T11" fmla="*/ 19 h 488"/>
                <a:gd name="T12" fmla="*/ 162 w 476"/>
                <a:gd name="T13" fmla="*/ 0 h 488"/>
                <a:gd name="T14" fmla="*/ 162 w 476"/>
                <a:gd name="T15" fmla="*/ 30 h 488"/>
                <a:gd name="T16" fmla="*/ 217 w 476"/>
                <a:gd name="T17" fmla="*/ 82 h 488"/>
                <a:gd name="T18" fmla="*/ 122 w 476"/>
                <a:gd name="T19" fmla="*/ 177 h 488"/>
                <a:gd name="T20" fmla="*/ 321 w 476"/>
                <a:gd name="T21" fmla="*/ 107 h 488"/>
                <a:gd name="T22" fmla="*/ 321 w 476"/>
                <a:gd name="T23" fmla="*/ 142 h 488"/>
                <a:gd name="T24" fmla="*/ 321 w 476"/>
                <a:gd name="T25" fmla="*/ 107 h 488"/>
                <a:gd name="T26" fmla="*/ 174 w 476"/>
                <a:gd name="T27" fmla="*/ 124 h 488"/>
                <a:gd name="T28" fmla="*/ 138 w 476"/>
                <a:gd name="T29" fmla="*/ 124 h 488"/>
                <a:gd name="T30" fmla="*/ 379 w 476"/>
                <a:gd name="T31" fmla="*/ 164 h 488"/>
                <a:gd name="T32" fmla="*/ 379 w 476"/>
                <a:gd name="T33" fmla="*/ 164 h 488"/>
                <a:gd name="T34" fmla="*/ 463 w 476"/>
                <a:gd name="T35" fmla="*/ 336 h 488"/>
                <a:gd name="T36" fmla="*/ 365 w 476"/>
                <a:gd name="T37" fmla="*/ 390 h 488"/>
                <a:gd name="T38" fmla="*/ 445 w 476"/>
                <a:gd name="T39" fmla="*/ 434 h 488"/>
                <a:gd name="T40" fmla="*/ 352 w 476"/>
                <a:gd name="T41" fmla="*/ 412 h 488"/>
                <a:gd name="T42" fmla="*/ 125 w 476"/>
                <a:gd name="T43" fmla="*/ 412 h 488"/>
                <a:gd name="T44" fmla="*/ 31 w 476"/>
                <a:gd name="T45" fmla="*/ 434 h 488"/>
                <a:gd name="T46" fmla="*/ 111 w 476"/>
                <a:gd name="T47" fmla="*/ 390 h 488"/>
                <a:gd name="T48" fmla="*/ 13 w 476"/>
                <a:gd name="T49" fmla="*/ 336 h 488"/>
                <a:gd name="T50" fmla="*/ 13 w 476"/>
                <a:gd name="T51" fmla="*/ 310 h 488"/>
                <a:gd name="T52" fmla="*/ 80 w 476"/>
                <a:gd name="T53" fmla="*/ 270 h 488"/>
                <a:gd name="T54" fmla="*/ 21 w 476"/>
                <a:gd name="T55" fmla="*/ 222 h 488"/>
                <a:gd name="T56" fmla="*/ 30 w 476"/>
                <a:gd name="T57" fmla="*/ 197 h 488"/>
                <a:gd name="T58" fmla="*/ 92 w 476"/>
                <a:gd name="T59" fmla="*/ 183 h 488"/>
                <a:gd name="T60" fmla="*/ 229 w 476"/>
                <a:gd name="T61" fmla="*/ 222 h 488"/>
                <a:gd name="T62" fmla="*/ 249 w 476"/>
                <a:gd name="T63" fmla="*/ 444 h 488"/>
                <a:gd name="T64" fmla="*/ 362 w 476"/>
                <a:gd name="T65" fmla="*/ 196 h 488"/>
                <a:gd name="T66" fmla="*/ 393 w 476"/>
                <a:gd name="T67" fmla="*/ 217 h 488"/>
                <a:gd name="T68" fmla="*/ 464 w 476"/>
                <a:gd name="T69" fmla="*/ 205 h 488"/>
                <a:gd name="T70" fmla="*/ 396 w 476"/>
                <a:gd name="T71" fmla="*/ 244 h 488"/>
                <a:gd name="T72" fmla="*/ 393 w 476"/>
                <a:gd name="T73" fmla="*/ 310 h 488"/>
                <a:gd name="T74" fmla="*/ 476 w 476"/>
                <a:gd name="T75" fmla="*/ 32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6" h="488">
                  <a:moveTo>
                    <a:pt x="239" y="201"/>
                  </a:moveTo>
                  <a:cubicBezTo>
                    <a:pt x="289" y="201"/>
                    <a:pt x="327" y="189"/>
                    <a:pt x="352" y="177"/>
                  </a:cubicBezTo>
                  <a:cubicBezTo>
                    <a:pt x="363" y="172"/>
                    <a:pt x="372" y="167"/>
                    <a:pt x="379" y="163"/>
                  </a:cubicBezTo>
                  <a:cubicBezTo>
                    <a:pt x="360" y="118"/>
                    <a:pt x="323" y="88"/>
                    <a:pt x="259" y="82"/>
                  </a:cubicBezTo>
                  <a:cubicBezTo>
                    <a:pt x="289" y="53"/>
                    <a:pt x="304" y="37"/>
                    <a:pt x="312" y="29"/>
                  </a:cubicBezTo>
                  <a:cubicBezTo>
                    <a:pt x="313" y="29"/>
                    <a:pt x="314" y="30"/>
                    <a:pt x="314" y="30"/>
                  </a:cubicBezTo>
                  <a:cubicBezTo>
                    <a:pt x="323" y="30"/>
                    <a:pt x="329" y="23"/>
                    <a:pt x="329" y="15"/>
                  </a:cubicBezTo>
                  <a:cubicBezTo>
                    <a:pt x="329" y="7"/>
                    <a:pt x="323" y="0"/>
                    <a:pt x="314" y="0"/>
                  </a:cubicBezTo>
                  <a:cubicBezTo>
                    <a:pt x="306" y="0"/>
                    <a:pt x="299" y="7"/>
                    <a:pt x="299" y="15"/>
                  </a:cubicBezTo>
                  <a:cubicBezTo>
                    <a:pt x="299" y="17"/>
                    <a:pt x="299" y="18"/>
                    <a:pt x="300" y="20"/>
                  </a:cubicBezTo>
                  <a:cubicBezTo>
                    <a:pt x="239" y="81"/>
                    <a:pt x="239" y="81"/>
                    <a:pt x="239" y="81"/>
                  </a:cubicBezTo>
                  <a:cubicBezTo>
                    <a:pt x="203" y="45"/>
                    <a:pt x="185" y="28"/>
                    <a:pt x="176" y="19"/>
                  </a:cubicBezTo>
                  <a:cubicBezTo>
                    <a:pt x="176" y="17"/>
                    <a:pt x="176" y="16"/>
                    <a:pt x="176" y="15"/>
                  </a:cubicBezTo>
                  <a:cubicBezTo>
                    <a:pt x="176" y="7"/>
                    <a:pt x="170" y="0"/>
                    <a:pt x="162" y="0"/>
                  </a:cubicBezTo>
                  <a:cubicBezTo>
                    <a:pt x="154" y="0"/>
                    <a:pt x="147" y="7"/>
                    <a:pt x="147" y="15"/>
                  </a:cubicBezTo>
                  <a:cubicBezTo>
                    <a:pt x="147" y="23"/>
                    <a:pt x="154" y="30"/>
                    <a:pt x="162" y="30"/>
                  </a:cubicBezTo>
                  <a:cubicBezTo>
                    <a:pt x="162" y="30"/>
                    <a:pt x="163" y="29"/>
                    <a:pt x="164" y="29"/>
                  </a:cubicBezTo>
                  <a:cubicBezTo>
                    <a:pt x="191" y="56"/>
                    <a:pt x="207" y="73"/>
                    <a:pt x="217" y="82"/>
                  </a:cubicBezTo>
                  <a:cubicBezTo>
                    <a:pt x="153" y="88"/>
                    <a:pt x="116" y="119"/>
                    <a:pt x="98" y="163"/>
                  </a:cubicBezTo>
                  <a:cubicBezTo>
                    <a:pt x="104" y="167"/>
                    <a:pt x="112" y="172"/>
                    <a:pt x="122" y="177"/>
                  </a:cubicBezTo>
                  <a:cubicBezTo>
                    <a:pt x="148" y="189"/>
                    <a:pt x="186" y="201"/>
                    <a:pt x="239" y="201"/>
                  </a:cubicBezTo>
                  <a:close/>
                  <a:moveTo>
                    <a:pt x="321" y="107"/>
                  </a:moveTo>
                  <a:cubicBezTo>
                    <a:pt x="331" y="107"/>
                    <a:pt x="339" y="115"/>
                    <a:pt x="339" y="124"/>
                  </a:cubicBezTo>
                  <a:cubicBezTo>
                    <a:pt x="339" y="135"/>
                    <a:pt x="331" y="142"/>
                    <a:pt x="321" y="142"/>
                  </a:cubicBezTo>
                  <a:cubicBezTo>
                    <a:pt x="310" y="142"/>
                    <a:pt x="302" y="135"/>
                    <a:pt x="302" y="124"/>
                  </a:cubicBezTo>
                  <a:cubicBezTo>
                    <a:pt x="302" y="115"/>
                    <a:pt x="310" y="107"/>
                    <a:pt x="321" y="107"/>
                  </a:cubicBezTo>
                  <a:close/>
                  <a:moveTo>
                    <a:pt x="156" y="107"/>
                  </a:moveTo>
                  <a:cubicBezTo>
                    <a:pt x="166" y="107"/>
                    <a:pt x="174" y="115"/>
                    <a:pt x="174" y="124"/>
                  </a:cubicBezTo>
                  <a:cubicBezTo>
                    <a:pt x="174" y="135"/>
                    <a:pt x="166" y="142"/>
                    <a:pt x="156" y="142"/>
                  </a:cubicBezTo>
                  <a:cubicBezTo>
                    <a:pt x="146" y="142"/>
                    <a:pt x="138" y="135"/>
                    <a:pt x="138" y="124"/>
                  </a:cubicBezTo>
                  <a:cubicBezTo>
                    <a:pt x="138" y="115"/>
                    <a:pt x="146" y="107"/>
                    <a:pt x="156" y="107"/>
                  </a:cubicBezTo>
                  <a:close/>
                  <a:moveTo>
                    <a:pt x="379" y="164"/>
                  </a:moveTo>
                  <a:cubicBezTo>
                    <a:pt x="380" y="166"/>
                    <a:pt x="381" y="168"/>
                    <a:pt x="381" y="170"/>
                  </a:cubicBezTo>
                  <a:cubicBezTo>
                    <a:pt x="380" y="168"/>
                    <a:pt x="380" y="166"/>
                    <a:pt x="379" y="164"/>
                  </a:cubicBezTo>
                  <a:close/>
                  <a:moveTo>
                    <a:pt x="476" y="323"/>
                  </a:moveTo>
                  <a:cubicBezTo>
                    <a:pt x="476" y="329"/>
                    <a:pt x="470" y="336"/>
                    <a:pt x="463" y="336"/>
                  </a:cubicBezTo>
                  <a:cubicBezTo>
                    <a:pt x="463" y="336"/>
                    <a:pt x="463" y="336"/>
                    <a:pt x="387" y="336"/>
                  </a:cubicBezTo>
                  <a:cubicBezTo>
                    <a:pt x="382" y="355"/>
                    <a:pt x="374" y="373"/>
                    <a:pt x="365" y="390"/>
                  </a:cubicBezTo>
                  <a:cubicBezTo>
                    <a:pt x="381" y="396"/>
                    <a:pt x="405" y="405"/>
                    <a:pt x="437" y="417"/>
                  </a:cubicBezTo>
                  <a:cubicBezTo>
                    <a:pt x="443" y="419"/>
                    <a:pt x="447" y="426"/>
                    <a:pt x="445" y="434"/>
                  </a:cubicBezTo>
                  <a:cubicBezTo>
                    <a:pt x="442" y="440"/>
                    <a:pt x="434" y="443"/>
                    <a:pt x="428" y="441"/>
                  </a:cubicBezTo>
                  <a:cubicBezTo>
                    <a:pt x="428" y="441"/>
                    <a:pt x="428" y="441"/>
                    <a:pt x="352" y="412"/>
                  </a:cubicBezTo>
                  <a:cubicBezTo>
                    <a:pt x="322" y="457"/>
                    <a:pt x="280" y="488"/>
                    <a:pt x="239" y="488"/>
                  </a:cubicBezTo>
                  <a:cubicBezTo>
                    <a:pt x="197" y="488"/>
                    <a:pt x="155" y="457"/>
                    <a:pt x="125" y="412"/>
                  </a:cubicBezTo>
                  <a:cubicBezTo>
                    <a:pt x="108" y="419"/>
                    <a:pt x="83" y="428"/>
                    <a:pt x="47" y="441"/>
                  </a:cubicBezTo>
                  <a:cubicBezTo>
                    <a:pt x="41" y="443"/>
                    <a:pt x="33" y="440"/>
                    <a:pt x="31" y="434"/>
                  </a:cubicBezTo>
                  <a:cubicBezTo>
                    <a:pt x="28" y="426"/>
                    <a:pt x="32" y="419"/>
                    <a:pt x="38" y="417"/>
                  </a:cubicBezTo>
                  <a:cubicBezTo>
                    <a:pt x="38" y="417"/>
                    <a:pt x="38" y="417"/>
                    <a:pt x="111" y="390"/>
                  </a:cubicBezTo>
                  <a:cubicBezTo>
                    <a:pt x="102" y="373"/>
                    <a:pt x="95" y="355"/>
                    <a:pt x="90" y="336"/>
                  </a:cubicBezTo>
                  <a:cubicBezTo>
                    <a:pt x="72" y="336"/>
                    <a:pt x="47" y="336"/>
                    <a:pt x="13" y="336"/>
                  </a:cubicBezTo>
                  <a:cubicBezTo>
                    <a:pt x="7" y="336"/>
                    <a:pt x="0" y="329"/>
                    <a:pt x="0" y="323"/>
                  </a:cubicBezTo>
                  <a:cubicBezTo>
                    <a:pt x="0" y="315"/>
                    <a:pt x="7" y="310"/>
                    <a:pt x="13" y="310"/>
                  </a:cubicBezTo>
                  <a:cubicBezTo>
                    <a:pt x="13" y="310"/>
                    <a:pt x="13" y="310"/>
                    <a:pt x="83" y="310"/>
                  </a:cubicBezTo>
                  <a:cubicBezTo>
                    <a:pt x="81" y="296"/>
                    <a:pt x="80" y="283"/>
                    <a:pt x="80" y="270"/>
                  </a:cubicBezTo>
                  <a:cubicBezTo>
                    <a:pt x="80" y="261"/>
                    <a:pt x="80" y="253"/>
                    <a:pt x="81" y="244"/>
                  </a:cubicBezTo>
                  <a:cubicBezTo>
                    <a:pt x="66" y="238"/>
                    <a:pt x="46" y="231"/>
                    <a:pt x="21" y="222"/>
                  </a:cubicBezTo>
                  <a:cubicBezTo>
                    <a:pt x="14" y="219"/>
                    <a:pt x="11" y="211"/>
                    <a:pt x="13" y="205"/>
                  </a:cubicBezTo>
                  <a:cubicBezTo>
                    <a:pt x="15" y="198"/>
                    <a:pt x="23" y="194"/>
                    <a:pt x="30" y="197"/>
                  </a:cubicBezTo>
                  <a:cubicBezTo>
                    <a:pt x="30" y="197"/>
                    <a:pt x="30" y="197"/>
                    <a:pt x="84" y="217"/>
                  </a:cubicBezTo>
                  <a:cubicBezTo>
                    <a:pt x="86" y="205"/>
                    <a:pt x="88" y="194"/>
                    <a:pt x="92" y="183"/>
                  </a:cubicBezTo>
                  <a:cubicBezTo>
                    <a:pt x="97" y="187"/>
                    <a:pt x="104" y="192"/>
                    <a:pt x="115" y="196"/>
                  </a:cubicBezTo>
                  <a:cubicBezTo>
                    <a:pt x="141" y="209"/>
                    <a:pt x="178" y="220"/>
                    <a:pt x="229" y="222"/>
                  </a:cubicBezTo>
                  <a:cubicBezTo>
                    <a:pt x="229" y="222"/>
                    <a:pt x="229" y="222"/>
                    <a:pt x="229" y="444"/>
                  </a:cubicBezTo>
                  <a:cubicBezTo>
                    <a:pt x="229" y="444"/>
                    <a:pt x="229" y="444"/>
                    <a:pt x="249" y="444"/>
                  </a:cubicBezTo>
                  <a:cubicBezTo>
                    <a:pt x="249" y="444"/>
                    <a:pt x="249" y="444"/>
                    <a:pt x="249" y="222"/>
                  </a:cubicBezTo>
                  <a:cubicBezTo>
                    <a:pt x="298" y="220"/>
                    <a:pt x="336" y="209"/>
                    <a:pt x="362" y="196"/>
                  </a:cubicBezTo>
                  <a:cubicBezTo>
                    <a:pt x="372" y="192"/>
                    <a:pt x="380" y="187"/>
                    <a:pt x="386" y="183"/>
                  </a:cubicBezTo>
                  <a:cubicBezTo>
                    <a:pt x="389" y="194"/>
                    <a:pt x="391" y="205"/>
                    <a:pt x="393" y="217"/>
                  </a:cubicBezTo>
                  <a:cubicBezTo>
                    <a:pt x="407" y="212"/>
                    <a:pt x="425" y="205"/>
                    <a:pt x="447" y="197"/>
                  </a:cubicBezTo>
                  <a:cubicBezTo>
                    <a:pt x="453" y="194"/>
                    <a:pt x="461" y="198"/>
                    <a:pt x="464" y="205"/>
                  </a:cubicBezTo>
                  <a:cubicBezTo>
                    <a:pt x="466" y="211"/>
                    <a:pt x="462" y="219"/>
                    <a:pt x="456" y="222"/>
                  </a:cubicBezTo>
                  <a:cubicBezTo>
                    <a:pt x="456" y="222"/>
                    <a:pt x="456" y="222"/>
                    <a:pt x="396" y="244"/>
                  </a:cubicBezTo>
                  <a:cubicBezTo>
                    <a:pt x="396" y="253"/>
                    <a:pt x="397" y="261"/>
                    <a:pt x="397" y="270"/>
                  </a:cubicBezTo>
                  <a:cubicBezTo>
                    <a:pt x="397" y="283"/>
                    <a:pt x="395" y="296"/>
                    <a:pt x="393" y="310"/>
                  </a:cubicBezTo>
                  <a:cubicBezTo>
                    <a:pt x="410" y="310"/>
                    <a:pt x="433" y="310"/>
                    <a:pt x="463" y="310"/>
                  </a:cubicBezTo>
                  <a:cubicBezTo>
                    <a:pt x="470" y="310"/>
                    <a:pt x="476" y="315"/>
                    <a:pt x="476" y="323"/>
                  </a:cubicBezTo>
                  <a:close/>
                </a:path>
              </a:pathLst>
            </a:custGeom>
            <a:solidFill>
              <a:srgbClr val="0078D7">
                <a:lumMod val="75000"/>
              </a:srgbClr>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latin typeface="Segoe UI"/>
              </a:endParaRPr>
            </a:p>
          </p:txBody>
        </p:sp>
        <p:sp>
          <p:nvSpPr>
            <p:cNvPr id="45" name="TextBox 44"/>
            <p:cNvSpPr txBox="1"/>
            <p:nvPr/>
          </p:nvSpPr>
          <p:spPr>
            <a:xfrm>
              <a:off x="8699568" y="4783700"/>
              <a:ext cx="589573" cy="734491"/>
            </a:xfrm>
            <a:prstGeom prst="rect">
              <a:avLst/>
            </a:prstGeom>
            <a:noFill/>
          </p:spPr>
          <p:txBody>
            <a:bodyPr wrap="none" lIns="179285" tIns="143428" rIns="179285" bIns="143428" rtlCol="0">
              <a:spAutoFit/>
            </a:bodyPr>
            <a:lstStyle/>
            <a:p>
              <a:pPr algn="ctr">
                <a:lnSpc>
                  <a:spcPct val="90000"/>
                </a:lnSpc>
                <a:spcAft>
                  <a:spcPts val="588"/>
                </a:spcAft>
                <a:defRPr/>
              </a:pPr>
              <a:r>
                <a:rPr lang="en-US" sz="2353" b="1" kern="0" dirty="0">
                  <a:gradFill>
                    <a:gsLst>
                      <a:gs pos="2917">
                        <a:srgbClr val="505050">
                          <a:lumMod val="50000"/>
                        </a:srgbClr>
                      </a:gs>
                      <a:gs pos="30000">
                        <a:srgbClr val="505050">
                          <a:lumMod val="50000"/>
                        </a:srgbClr>
                      </a:gs>
                    </a:gsLst>
                    <a:lin ang="5400000" scaled="0"/>
                  </a:gradFill>
                  <a:latin typeface="Segoe UI"/>
                </a:rPr>
                <a:t>?</a:t>
              </a:r>
            </a:p>
          </p:txBody>
        </p:sp>
      </p:grpSp>
      <p:sp>
        <p:nvSpPr>
          <p:cNvPr id="46" name="Freeform 120"/>
          <p:cNvSpPr>
            <a:spLocks noChangeAspect="1" noEditPoints="1"/>
          </p:cNvSpPr>
          <p:nvPr/>
        </p:nvSpPr>
        <p:spPr bwMode="black">
          <a:xfrm>
            <a:off x="10042926" y="5044340"/>
            <a:ext cx="510860" cy="523589"/>
          </a:xfrm>
          <a:custGeom>
            <a:avLst/>
            <a:gdLst>
              <a:gd name="T0" fmla="*/ 352 w 476"/>
              <a:gd name="T1" fmla="*/ 177 h 488"/>
              <a:gd name="T2" fmla="*/ 259 w 476"/>
              <a:gd name="T3" fmla="*/ 82 h 488"/>
              <a:gd name="T4" fmla="*/ 314 w 476"/>
              <a:gd name="T5" fmla="*/ 30 h 488"/>
              <a:gd name="T6" fmla="*/ 314 w 476"/>
              <a:gd name="T7" fmla="*/ 0 h 488"/>
              <a:gd name="T8" fmla="*/ 300 w 476"/>
              <a:gd name="T9" fmla="*/ 20 h 488"/>
              <a:gd name="T10" fmla="*/ 176 w 476"/>
              <a:gd name="T11" fmla="*/ 19 h 488"/>
              <a:gd name="T12" fmla="*/ 162 w 476"/>
              <a:gd name="T13" fmla="*/ 0 h 488"/>
              <a:gd name="T14" fmla="*/ 162 w 476"/>
              <a:gd name="T15" fmla="*/ 30 h 488"/>
              <a:gd name="T16" fmla="*/ 217 w 476"/>
              <a:gd name="T17" fmla="*/ 82 h 488"/>
              <a:gd name="T18" fmla="*/ 122 w 476"/>
              <a:gd name="T19" fmla="*/ 177 h 488"/>
              <a:gd name="T20" fmla="*/ 321 w 476"/>
              <a:gd name="T21" fmla="*/ 107 h 488"/>
              <a:gd name="T22" fmla="*/ 321 w 476"/>
              <a:gd name="T23" fmla="*/ 142 h 488"/>
              <a:gd name="T24" fmla="*/ 321 w 476"/>
              <a:gd name="T25" fmla="*/ 107 h 488"/>
              <a:gd name="T26" fmla="*/ 174 w 476"/>
              <a:gd name="T27" fmla="*/ 124 h 488"/>
              <a:gd name="T28" fmla="*/ 138 w 476"/>
              <a:gd name="T29" fmla="*/ 124 h 488"/>
              <a:gd name="T30" fmla="*/ 379 w 476"/>
              <a:gd name="T31" fmla="*/ 164 h 488"/>
              <a:gd name="T32" fmla="*/ 379 w 476"/>
              <a:gd name="T33" fmla="*/ 164 h 488"/>
              <a:gd name="T34" fmla="*/ 463 w 476"/>
              <a:gd name="T35" fmla="*/ 336 h 488"/>
              <a:gd name="T36" fmla="*/ 365 w 476"/>
              <a:gd name="T37" fmla="*/ 390 h 488"/>
              <a:gd name="T38" fmla="*/ 445 w 476"/>
              <a:gd name="T39" fmla="*/ 434 h 488"/>
              <a:gd name="T40" fmla="*/ 352 w 476"/>
              <a:gd name="T41" fmla="*/ 412 h 488"/>
              <a:gd name="T42" fmla="*/ 125 w 476"/>
              <a:gd name="T43" fmla="*/ 412 h 488"/>
              <a:gd name="T44" fmla="*/ 31 w 476"/>
              <a:gd name="T45" fmla="*/ 434 h 488"/>
              <a:gd name="T46" fmla="*/ 111 w 476"/>
              <a:gd name="T47" fmla="*/ 390 h 488"/>
              <a:gd name="T48" fmla="*/ 13 w 476"/>
              <a:gd name="T49" fmla="*/ 336 h 488"/>
              <a:gd name="T50" fmla="*/ 13 w 476"/>
              <a:gd name="T51" fmla="*/ 310 h 488"/>
              <a:gd name="T52" fmla="*/ 80 w 476"/>
              <a:gd name="T53" fmla="*/ 270 h 488"/>
              <a:gd name="T54" fmla="*/ 21 w 476"/>
              <a:gd name="T55" fmla="*/ 222 h 488"/>
              <a:gd name="T56" fmla="*/ 30 w 476"/>
              <a:gd name="T57" fmla="*/ 197 h 488"/>
              <a:gd name="T58" fmla="*/ 92 w 476"/>
              <a:gd name="T59" fmla="*/ 183 h 488"/>
              <a:gd name="T60" fmla="*/ 229 w 476"/>
              <a:gd name="T61" fmla="*/ 222 h 488"/>
              <a:gd name="T62" fmla="*/ 249 w 476"/>
              <a:gd name="T63" fmla="*/ 444 h 488"/>
              <a:gd name="T64" fmla="*/ 362 w 476"/>
              <a:gd name="T65" fmla="*/ 196 h 488"/>
              <a:gd name="T66" fmla="*/ 393 w 476"/>
              <a:gd name="T67" fmla="*/ 217 h 488"/>
              <a:gd name="T68" fmla="*/ 464 w 476"/>
              <a:gd name="T69" fmla="*/ 205 h 488"/>
              <a:gd name="T70" fmla="*/ 396 w 476"/>
              <a:gd name="T71" fmla="*/ 244 h 488"/>
              <a:gd name="T72" fmla="*/ 393 w 476"/>
              <a:gd name="T73" fmla="*/ 310 h 488"/>
              <a:gd name="T74" fmla="*/ 476 w 476"/>
              <a:gd name="T75" fmla="*/ 32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6" h="488">
                <a:moveTo>
                  <a:pt x="239" y="201"/>
                </a:moveTo>
                <a:cubicBezTo>
                  <a:pt x="289" y="201"/>
                  <a:pt x="327" y="189"/>
                  <a:pt x="352" y="177"/>
                </a:cubicBezTo>
                <a:cubicBezTo>
                  <a:pt x="363" y="172"/>
                  <a:pt x="372" y="167"/>
                  <a:pt x="379" y="163"/>
                </a:cubicBezTo>
                <a:cubicBezTo>
                  <a:pt x="360" y="118"/>
                  <a:pt x="323" y="88"/>
                  <a:pt x="259" y="82"/>
                </a:cubicBezTo>
                <a:cubicBezTo>
                  <a:pt x="289" y="53"/>
                  <a:pt x="304" y="37"/>
                  <a:pt x="312" y="29"/>
                </a:cubicBezTo>
                <a:cubicBezTo>
                  <a:pt x="313" y="29"/>
                  <a:pt x="314" y="30"/>
                  <a:pt x="314" y="30"/>
                </a:cubicBezTo>
                <a:cubicBezTo>
                  <a:pt x="323" y="30"/>
                  <a:pt x="329" y="23"/>
                  <a:pt x="329" y="15"/>
                </a:cubicBezTo>
                <a:cubicBezTo>
                  <a:pt x="329" y="7"/>
                  <a:pt x="323" y="0"/>
                  <a:pt x="314" y="0"/>
                </a:cubicBezTo>
                <a:cubicBezTo>
                  <a:pt x="306" y="0"/>
                  <a:pt x="299" y="7"/>
                  <a:pt x="299" y="15"/>
                </a:cubicBezTo>
                <a:cubicBezTo>
                  <a:pt x="299" y="17"/>
                  <a:pt x="299" y="18"/>
                  <a:pt x="300" y="20"/>
                </a:cubicBezTo>
                <a:cubicBezTo>
                  <a:pt x="239" y="81"/>
                  <a:pt x="239" y="81"/>
                  <a:pt x="239" y="81"/>
                </a:cubicBezTo>
                <a:cubicBezTo>
                  <a:pt x="203" y="45"/>
                  <a:pt x="185" y="28"/>
                  <a:pt x="176" y="19"/>
                </a:cubicBezTo>
                <a:cubicBezTo>
                  <a:pt x="176" y="17"/>
                  <a:pt x="176" y="16"/>
                  <a:pt x="176" y="15"/>
                </a:cubicBezTo>
                <a:cubicBezTo>
                  <a:pt x="176" y="7"/>
                  <a:pt x="170" y="0"/>
                  <a:pt x="162" y="0"/>
                </a:cubicBezTo>
                <a:cubicBezTo>
                  <a:pt x="154" y="0"/>
                  <a:pt x="147" y="7"/>
                  <a:pt x="147" y="15"/>
                </a:cubicBezTo>
                <a:cubicBezTo>
                  <a:pt x="147" y="23"/>
                  <a:pt x="154" y="30"/>
                  <a:pt x="162" y="30"/>
                </a:cubicBezTo>
                <a:cubicBezTo>
                  <a:pt x="162" y="30"/>
                  <a:pt x="163" y="29"/>
                  <a:pt x="164" y="29"/>
                </a:cubicBezTo>
                <a:cubicBezTo>
                  <a:pt x="191" y="56"/>
                  <a:pt x="207" y="73"/>
                  <a:pt x="217" y="82"/>
                </a:cubicBezTo>
                <a:cubicBezTo>
                  <a:pt x="153" y="88"/>
                  <a:pt x="116" y="119"/>
                  <a:pt x="98" y="163"/>
                </a:cubicBezTo>
                <a:cubicBezTo>
                  <a:pt x="104" y="167"/>
                  <a:pt x="112" y="172"/>
                  <a:pt x="122" y="177"/>
                </a:cubicBezTo>
                <a:cubicBezTo>
                  <a:pt x="148" y="189"/>
                  <a:pt x="186" y="201"/>
                  <a:pt x="239" y="201"/>
                </a:cubicBezTo>
                <a:close/>
                <a:moveTo>
                  <a:pt x="321" y="107"/>
                </a:moveTo>
                <a:cubicBezTo>
                  <a:pt x="331" y="107"/>
                  <a:pt x="339" y="115"/>
                  <a:pt x="339" y="124"/>
                </a:cubicBezTo>
                <a:cubicBezTo>
                  <a:pt x="339" y="135"/>
                  <a:pt x="331" y="142"/>
                  <a:pt x="321" y="142"/>
                </a:cubicBezTo>
                <a:cubicBezTo>
                  <a:pt x="310" y="142"/>
                  <a:pt x="302" y="135"/>
                  <a:pt x="302" y="124"/>
                </a:cubicBezTo>
                <a:cubicBezTo>
                  <a:pt x="302" y="115"/>
                  <a:pt x="310" y="107"/>
                  <a:pt x="321" y="107"/>
                </a:cubicBezTo>
                <a:close/>
                <a:moveTo>
                  <a:pt x="156" y="107"/>
                </a:moveTo>
                <a:cubicBezTo>
                  <a:pt x="166" y="107"/>
                  <a:pt x="174" y="115"/>
                  <a:pt x="174" y="124"/>
                </a:cubicBezTo>
                <a:cubicBezTo>
                  <a:pt x="174" y="135"/>
                  <a:pt x="166" y="142"/>
                  <a:pt x="156" y="142"/>
                </a:cubicBezTo>
                <a:cubicBezTo>
                  <a:pt x="146" y="142"/>
                  <a:pt x="138" y="135"/>
                  <a:pt x="138" y="124"/>
                </a:cubicBezTo>
                <a:cubicBezTo>
                  <a:pt x="138" y="115"/>
                  <a:pt x="146" y="107"/>
                  <a:pt x="156" y="107"/>
                </a:cubicBezTo>
                <a:close/>
                <a:moveTo>
                  <a:pt x="379" y="164"/>
                </a:moveTo>
                <a:cubicBezTo>
                  <a:pt x="380" y="166"/>
                  <a:pt x="381" y="168"/>
                  <a:pt x="381" y="170"/>
                </a:cubicBezTo>
                <a:cubicBezTo>
                  <a:pt x="380" y="168"/>
                  <a:pt x="380" y="166"/>
                  <a:pt x="379" y="164"/>
                </a:cubicBezTo>
                <a:close/>
                <a:moveTo>
                  <a:pt x="476" y="323"/>
                </a:moveTo>
                <a:cubicBezTo>
                  <a:pt x="476" y="329"/>
                  <a:pt x="470" y="336"/>
                  <a:pt x="463" y="336"/>
                </a:cubicBezTo>
                <a:cubicBezTo>
                  <a:pt x="463" y="336"/>
                  <a:pt x="463" y="336"/>
                  <a:pt x="387" y="336"/>
                </a:cubicBezTo>
                <a:cubicBezTo>
                  <a:pt x="382" y="355"/>
                  <a:pt x="374" y="373"/>
                  <a:pt x="365" y="390"/>
                </a:cubicBezTo>
                <a:cubicBezTo>
                  <a:pt x="381" y="396"/>
                  <a:pt x="405" y="405"/>
                  <a:pt x="437" y="417"/>
                </a:cubicBezTo>
                <a:cubicBezTo>
                  <a:pt x="443" y="419"/>
                  <a:pt x="447" y="426"/>
                  <a:pt x="445" y="434"/>
                </a:cubicBezTo>
                <a:cubicBezTo>
                  <a:pt x="442" y="440"/>
                  <a:pt x="434" y="443"/>
                  <a:pt x="428" y="441"/>
                </a:cubicBezTo>
                <a:cubicBezTo>
                  <a:pt x="428" y="441"/>
                  <a:pt x="428" y="441"/>
                  <a:pt x="352" y="412"/>
                </a:cubicBezTo>
                <a:cubicBezTo>
                  <a:pt x="322" y="457"/>
                  <a:pt x="280" y="488"/>
                  <a:pt x="239" y="488"/>
                </a:cubicBezTo>
                <a:cubicBezTo>
                  <a:pt x="197" y="488"/>
                  <a:pt x="155" y="457"/>
                  <a:pt x="125" y="412"/>
                </a:cubicBezTo>
                <a:cubicBezTo>
                  <a:pt x="108" y="419"/>
                  <a:pt x="83" y="428"/>
                  <a:pt x="47" y="441"/>
                </a:cubicBezTo>
                <a:cubicBezTo>
                  <a:pt x="41" y="443"/>
                  <a:pt x="33" y="440"/>
                  <a:pt x="31" y="434"/>
                </a:cubicBezTo>
                <a:cubicBezTo>
                  <a:pt x="28" y="426"/>
                  <a:pt x="32" y="419"/>
                  <a:pt x="38" y="417"/>
                </a:cubicBezTo>
                <a:cubicBezTo>
                  <a:pt x="38" y="417"/>
                  <a:pt x="38" y="417"/>
                  <a:pt x="111" y="390"/>
                </a:cubicBezTo>
                <a:cubicBezTo>
                  <a:pt x="102" y="373"/>
                  <a:pt x="95" y="355"/>
                  <a:pt x="90" y="336"/>
                </a:cubicBezTo>
                <a:cubicBezTo>
                  <a:pt x="72" y="336"/>
                  <a:pt x="47" y="336"/>
                  <a:pt x="13" y="336"/>
                </a:cubicBezTo>
                <a:cubicBezTo>
                  <a:pt x="7" y="336"/>
                  <a:pt x="0" y="329"/>
                  <a:pt x="0" y="323"/>
                </a:cubicBezTo>
                <a:cubicBezTo>
                  <a:pt x="0" y="315"/>
                  <a:pt x="7" y="310"/>
                  <a:pt x="13" y="310"/>
                </a:cubicBezTo>
                <a:cubicBezTo>
                  <a:pt x="13" y="310"/>
                  <a:pt x="13" y="310"/>
                  <a:pt x="83" y="310"/>
                </a:cubicBezTo>
                <a:cubicBezTo>
                  <a:pt x="81" y="296"/>
                  <a:pt x="80" y="283"/>
                  <a:pt x="80" y="270"/>
                </a:cubicBezTo>
                <a:cubicBezTo>
                  <a:pt x="80" y="261"/>
                  <a:pt x="80" y="253"/>
                  <a:pt x="81" y="244"/>
                </a:cubicBezTo>
                <a:cubicBezTo>
                  <a:pt x="66" y="238"/>
                  <a:pt x="46" y="231"/>
                  <a:pt x="21" y="222"/>
                </a:cubicBezTo>
                <a:cubicBezTo>
                  <a:pt x="14" y="219"/>
                  <a:pt x="11" y="211"/>
                  <a:pt x="13" y="205"/>
                </a:cubicBezTo>
                <a:cubicBezTo>
                  <a:pt x="15" y="198"/>
                  <a:pt x="23" y="194"/>
                  <a:pt x="30" y="197"/>
                </a:cubicBezTo>
                <a:cubicBezTo>
                  <a:pt x="30" y="197"/>
                  <a:pt x="30" y="197"/>
                  <a:pt x="84" y="217"/>
                </a:cubicBezTo>
                <a:cubicBezTo>
                  <a:pt x="86" y="205"/>
                  <a:pt x="88" y="194"/>
                  <a:pt x="92" y="183"/>
                </a:cubicBezTo>
                <a:cubicBezTo>
                  <a:pt x="97" y="187"/>
                  <a:pt x="104" y="192"/>
                  <a:pt x="115" y="196"/>
                </a:cubicBezTo>
                <a:cubicBezTo>
                  <a:pt x="141" y="209"/>
                  <a:pt x="178" y="220"/>
                  <a:pt x="229" y="222"/>
                </a:cubicBezTo>
                <a:cubicBezTo>
                  <a:pt x="229" y="222"/>
                  <a:pt x="229" y="222"/>
                  <a:pt x="229" y="444"/>
                </a:cubicBezTo>
                <a:cubicBezTo>
                  <a:pt x="229" y="444"/>
                  <a:pt x="229" y="444"/>
                  <a:pt x="249" y="444"/>
                </a:cubicBezTo>
                <a:cubicBezTo>
                  <a:pt x="249" y="444"/>
                  <a:pt x="249" y="444"/>
                  <a:pt x="249" y="222"/>
                </a:cubicBezTo>
                <a:cubicBezTo>
                  <a:pt x="298" y="220"/>
                  <a:pt x="336" y="209"/>
                  <a:pt x="362" y="196"/>
                </a:cubicBezTo>
                <a:cubicBezTo>
                  <a:pt x="372" y="192"/>
                  <a:pt x="380" y="187"/>
                  <a:pt x="386" y="183"/>
                </a:cubicBezTo>
                <a:cubicBezTo>
                  <a:pt x="389" y="194"/>
                  <a:pt x="391" y="205"/>
                  <a:pt x="393" y="217"/>
                </a:cubicBezTo>
                <a:cubicBezTo>
                  <a:pt x="407" y="212"/>
                  <a:pt x="425" y="205"/>
                  <a:pt x="447" y="197"/>
                </a:cubicBezTo>
                <a:cubicBezTo>
                  <a:pt x="453" y="194"/>
                  <a:pt x="461" y="198"/>
                  <a:pt x="464" y="205"/>
                </a:cubicBezTo>
                <a:cubicBezTo>
                  <a:pt x="466" y="211"/>
                  <a:pt x="462" y="219"/>
                  <a:pt x="456" y="222"/>
                </a:cubicBezTo>
                <a:cubicBezTo>
                  <a:pt x="456" y="222"/>
                  <a:pt x="456" y="222"/>
                  <a:pt x="396" y="244"/>
                </a:cubicBezTo>
                <a:cubicBezTo>
                  <a:pt x="396" y="253"/>
                  <a:pt x="397" y="261"/>
                  <a:pt x="397" y="270"/>
                </a:cubicBezTo>
                <a:cubicBezTo>
                  <a:pt x="397" y="283"/>
                  <a:pt x="395" y="296"/>
                  <a:pt x="393" y="310"/>
                </a:cubicBezTo>
                <a:cubicBezTo>
                  <a:pt x="410" y="310"/>
                  <a:pt x="433" y="310"/>
                  <a:pt x="463" y="310"/>
                </a:cubicBezTo>
                <a:cubicBezTo>
                  <a:pt x="470" y="310"/>
                  <a:pt x="476" y="315"/>
                  <a:pt x="476" y="323"/>
                </a:cubicBezTo>
                <a:close/>
              </a:path>
            </a:pathLst>
          </a:custGeom>
          <a:solidFill>
            <a:srgbClr val="DC3C00"/>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latin typeface="Segoe UI"/>
            </a:endParaRPr>
          </a:p>
        </p:txBody>
      </p:sp>
      <p:grpSp>
        <p:nvGrpSpPr>
          <p:cNvPr id="47" name="Group 46"/>
          <p:cNvGrpSpPr/>
          <p:nvPr/>
        </p:nvGrpSpPr>
        <p:grpSpPr>
          <a:xfrm>
            <a:off x="8467915" y="4642756"/>
            <a:ext cx="510860" cy="686032"/>
            <a:chOff x="8683624" y="4708524"/>
            <a:chExt cx="609600" cy="818629"/>
          </a:xfrm>
        </p:grpSpPr>
        <p:sp>
          <p:nvSpPr>
            <p:cNvPr id="48" name="Freeform 120"/>
            <p:cNvSpPr>
              <a:spLocks noChangeAspect="1" noEditPoints="1"/>
            </p:cNvSpPr>
            <p:nvPr/>
          </p:nvSpPr>
          <p:spPr bwMode="black">
            <a:xfrm>
              <a:off x="8683624" y="4708524"/>
              <a:ext cx="609600" cy="624789"/>
            </a:xfrm>
            <a:custGeom>
              <a:avLst/>
              <a:gdLst>
                <a:gd name="T0" fmla="*/ 352 w 476"/>
                <a:gd name="T1" fmla="*/ 177 h 488"/>
                <a:gd name="T2" fmla="*/ 259 w 476"/>
                <a:gd name="T3" fmla="*/ 82 h 488"/>
                <a:gd name="T4" fmla="*/ 314 w 476"/>
                <a:gd name="T5" fmla="*/ 30 h 488"/>
                <a:gd name="T6" fmla="*/ 314 w 476"/>
                <a:gd name="T7" fmla="*/ 0 h 488"/>
                <a:gd name="T8" fmla="*/ 300 w 476"/>
                <a:gd name="T9" fmla="*/ 20 h 488"/>
                <a:gd name="T10" fmla="*/ 176 w 476"/>
                <a:gd name="T11" fmla="*/ 19 h 488"/>
                <a:gd name="T12" fmla="*/ 162 w 476"/>
                <a:gd name="T13" fmla="*/ 0 h 488"/>
                <a:gd name="T14" fmla="*/ 162 w 476"/>
                <a:gd name="T15" fmla="*/ 30 h 488"/>
                <a:gd name="T16" fmla="*/ 217 w 476"/>
                <a:gd name="T17" fmla="*/ 82 h 488"/>
                <a:gd name="T18" fmla="*/ 122 w 476"/>
                <a:gd name="T19" fmla="*/ 177 h 488"/>
                <a:gd name="T20" fmla="*/ 321 w 476"/>
                <a:gd name="T21" fmla="*/ 107 h 488"/>
                <a:gd name="T22" fmla="*/ 321 w 476"/>
                <a:gd name="T23" fmla="*/ 142 h 488"/>
                <a:gd name="T24" fmla="*/ 321 w 476"/>
                <a:gd name="T25" fmla="*/ 107 h 488"/>
                <a:gd name="T26" fmla="*/ 174 w 476"/>
                <a:gd name="T27" fmla="*/ 124 h 488"/>
                <a:gd name="T28" fmla="*/ 138 w 476"/>
                <a:gd name="T29" fmla="*/ 124 h 488"/>
                <a:gd name="T30" fmla="*/ 379 w 476"/>
                <a:gd name="T31" fmla="*/ 164 h 488"/>
                <a:gd name="T32" fmla="*/ 379 w 476"/>
                <a:gd name="T33" fmla="*/ 164 h 488"/>
                <a:gd name="T34" fmla="*/ 463 w 476"/>
                <a:gd name="T35" fmla="*/ 336 h 488"/>
                <a:gd name="T36" fmla="*/ 365 w 476"/>
                <a:gd name="T37" fmla="*/ 390 h 488"/>
                <a:gd name="T38" fmla="*/ 445 w 476"/>
                <a:gd name="T39" fmla="*/ 434 h 488"/>
                <a:gd name="T40" fmla="*/ 352 w 476"/>
                <a:gd name="T41" fmla="*/ 412 h 488"/>
                <a:gd name="T42" fmla="*/ 125 w 476"/>
                <a:gd name="T43" fmla="*/ 412 h 488"/>
                <a:gd name="T44" fmla="*/ 31 w 476"/>
                <a:gd name="T45" fmla="*/ 434 h 488"/>
                <a:gd name="T46" fmla="*/ 111 w 476"/>
                <a:gd name="T47" fmla="*/ 390 h 488"/>
                <a:gd name="T48" fmla="*/ 13 w 476"/>
                <a:gd name="T49" fmla="*/ 336 h 488"/>
                <a:gd name="T50" fmla="*/ 13 w 476"/>
                <a:gd name="T51" fmla="*/ 310 h 488"/>
                <a:gd name="T52" fmla="*/ 80 w 476"/>
                <a:gd name="T53" fmla="*/ 270 h 488"/>
                <a:gd name="T54" fmla="*/ 21 w 476"/>
                <a:gd name="T55" fmla="*/ 222 h 488"/>
                <a:gd name="T56" fmla="*/ 30 w 476"/>
                <a:gd name="T57" fmla="*/ 197 h 488"/>
                <a:gd name="T58" fmla="*/ 92 w 476"/>
                <a:gd name="T59" fmla="*/ 183 h 488"/>
                <a:gd name="T60" fmla="*/ 229 w 476"/>
                <a:gd name="T61" fmla="*/ 222 h 488"/>
                <a:gd name="T62" fmla="*/ 249 w 476"/>
                <a:gd name="T63" fmla="*/ 444 h 488"/>
                <a:gd name="T64" fmla="*/ 362 w 476"/>
                <a:gd name="T65" fmla="*/ 196 h 488"/>
                <a:gd name="T66" fmla="*/ 393 w 476"/>
                <a:gd name="T67" fmla="*/ 217 h 488"/>
                <a:gd name="T68" fmla="*/ 464 w 476"/>
                <a:gd name="T69" fmla="*/ 205 h 488"/>
                <a:gd name="T70" fmla="*/ 396 w 476"/>
                <a:gd name="T71" fmla="*/ 244 h 488"/>
                <a:gd name="T72" fmla="*/ 393 w 476"/>
                <a:gd name="T73" fmla="*/ 310 h 488"/>
                <a:gd name="T74" fmla="*/ 476 w 476"/>
                <a:gd name="T75" fmla="*/ 32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6" h="488">
                  <a:moveTo>
                    <a:pt x="239" y="201"/>
                  </a:moveTo>
                  <a:cubicBezTo>
                    <a:pt x="289" y="201"/>
                    <a:pt x="327" y="189"/>
                    <a:pt x="352" y="177"/>
                  </a:cubicBezTo>
                  <a:cubicBezTo>
                    <a:pt x="363" y="172"/>
                    <a:pt x="372" y="167"/>
                    <a:pt x="379" y="163"/>
                  </a:cubicBezTo>
                  <a:cubicBezTo>
                    <a:pt x="360" y="118"/>
                    <a:pt x="323" y="88"/>
                    <a:pt x="259" y="82"/>
                  </a:cubicBezTo>
                  <a:cubicBezTo>
                    <a:pt x="289" y="53"/>
                    <a:pt x="304" y="37"/>
                    <a:pt x="312" y="29"/>
                  </a:cubicBezTo>
                  <a:cubicBezTo>
                    <a:pt x="313" y="29"/>
                    <a:pt x="314" y="30"/>
                    <a:pt x="314" y="30"/>
                  </a:cubicBezTo>
                  <a:cubicBezTo>
                    <a:pt x="323" y="30"/>
                    <a:pt x="329" y="23"/>
                    <a:pt x="329" y="15"/>
                  </a:cubicBezTo>
                  <a:cubicBezTo>
                    <a:pt x="329" y="7"/>
                    <a:pt x="323" y="0"/>
                    <a:pt x="314" y="0"/>
                  </a:cubicBezTo>
                  <a:cubicBezTo>
                    <a:pt x="306" y="0"/>
                    <a:pt x="299" y="7"/>
                    <a:pt x="299" y="15"/>
                  </a:cubicBezTo>
                  <a:cubicBezTo>
                    <a:pt x="299" y="17"/>
                    <a:pt x="299" y="18"/>
                    <a:pt x="300" y="20"/>
                  </a:cubicBezTo>
                  <a:cubicBezTo>
                    <a:pt x="239" y="81"/>
                    <a:pt x="239" y="81"/>
                    <a:pt x="239" y="81"/>
                  </a:cubicBezTo>
                  <a:cubicBezTo>
                    <a:pt x="203" y="45"/>
                    <a:pt x="185" y="28"/>
                    <a:pt x="176" y="19"/>
                  </a:cubicBezTo>
                  <a:cubicBezTo>
                    <a:pt x="176" y="17"/>
                    <a:pt x="176" y="16"/>
                    <a:pt x="176" y="15"/>
                  </a:cubicBezTo>
                  <a:cubicBezTo>
                    <a:pt x="176" y="7"/>
                    <a:pt x="170" y="0"/>
                    <a:pt x="162" y="0"/>
                  </a:cubicBezTo>
                  <a:cubicBezTo>
                    <a:pt x="154" y="0"/>
                    <a:pt x="147" y="7"/>
                    <a:pt x="147" y="15"/>
                  </a:cubicBezTo>
                  <a:cubicBezTo>
                    <a:pt x="147" y="23"/>
                    <a:pt x="154" y="30"/>
                    <a:pt x="162" y="30"/>
                  </a:cubicBezTo>
                  <a:cubicBezTo>
                    <a:pt x="162" y="30"/>
                    <a:pt x="163" y="29"/>
                    <a:pt x="164" y="29"/>
                  </a:cubicBezTo>
                  <a:cubicBezTo>
                    <a:pt x="191" y="56"/>
                    <a:pt x="207" y="73"/>
                    <a:pt x="217" y="82"/>
                  </a:cubicBezTo>
                  <a:cubicBezTo>
                    <a:pt x="153" y="88"/>
                    <a:pt x="116" y="119"/>
                    <a:pt x="98" y="163"/>
                  </a:cubicBezTo>
                  <a:cubicBezTo>
                    <a:pt x="104" y="167"/>
                    <a:pt x="112" y="172"/>
                    <a:pt x="122" y="177"/>
                  </a:cubicBezTo>
                  <a:cubicBezTo>
                    <a:pt x="148" y="189"/>
                    <a:pt x="186" y="201"/>
                    <a:pt x="239" y="201"/>
                  </a:cubicBezTo>
                  <a:close/>
                  <a:moveTo>
                    <a:pt x="321" y="107"/>
                  </a:moveTo>
                  <a:cubicBezTo>
                    <a:pt x="331" y="107"/>
                    <a:pt x="339" y="115"/>
                    <a:pt x="339" y="124"/>
                  </a:cubicBezTo>
                  <a:cubicBezTo>
                    <a:pt x="339" y="135"/>
                    <a:pt x="331" y="142"/>
                    <a:pt x="321" y="142"/>
                  </a:cubicBezTo>
                  <a:cubicBezTo>
                    <a:pt x="310" y="142"/>
                    <a:pt x="302" y="135"/>
                    <a:pt x="302" y="124"/>
                  </a:cubicBezTo>
                  <a:cubicBezTo>
                    <a:pt x="302" y="115"/>
                    <a:pt x="310" y="107"/>
                    <a:pt x="321" y="107"/>
                  </a:cubicBezTo>
                  <a:close/>
                  <a:moveTo>
                    <a:pt x="156" y="107"/>
                  </a:moveTo>
                  <a:cubicBezTo>
                    <a:pt x="166" y="107"/>
                    <a:pt x="174" y="115"/>
                    <a:pt x="174" y="124"/>
                  </a:cubicBezTo>
                  <a:cubicBezTo>
                    <a:pt x="174" y="135"/>
                    <a:pt x="166" y="142"/>
                    <a:pt x="156" y="142"/>
                  </a:cubicBezTo>
                  <a:cubicBezTo>
                    <a:pt x="146" y="142"/>
                    <a:pt x="138" y="135"/>
                    <a:pt x="138" y="124"/>
                  </a:cubicBezTo>
                  <a:cubicBezTo>
                    <a:pt x="138" y="115"/>
                    <a:pt x="146" y="107"/>
                    <a:pt x="156" y="107"/>
                  </a:cubicBezTo>
                  <a:close/>
                  <a:moveTo>
                    <a:pt x="379" y="164"/>
                  </a:moveTo>
                  <a:cubicBezTo>
                    <a:pt x="380" y="166"/>
                    <a:pt x="381" y="168"/>
                    <a:pt x="381" y="170"/>
                  </a:cubicBezTo>
                  <a:cubicBezTo>
                    <a:pt x="380" y="168"/>
                    <a:pt x="380" y="166"/>
                    <a:pt x="379" y="164"/>
                  </a:cubicBezTo>
                  <a:close/>
                  <a:moveTo>
                    <a:pt x="476" y="323"/>
                  </a:moveTo>
                  <a:cubicBezTo>
                    <a:pt x="476" y="329"/>
                    <a:pt x="470" y="336"/>
                    <a:pt x="463" y="336"/>
                  </a:cubicBezTo>
                  <a:cubicBezTo>
                    <a:pt x="463" y="336"/>
                    <a:pt x="463" y="336"/>
                    <a:pt x="387" y="336"/>
                  </a:cubicBezTo>
                  <a:cubicBezTo>
                    <a:pt x="382" y="355"/>
                    <a:pt x="374" y="373"/>
                    <a:pt x="365" y="390"/>
                  </a:cubicBezTo>
                  <a:cubicBezTo>
                    <a:pt x="381" y="396"/>
                    <a:pt x="405" y="405"/>
                    <a:pt x="437" y="417"/>
                  </a:cubicBezTo>
                  <a:cubicBezTo>
                    <a:pt x="443" y="419"/>
                    <a:pt x="447" y="426"/>
                    <a:pt x="445" y="434"/>
                  </a:cubicBezTo>
                  <a:cubicBezTo>
                    <a:pt x="442" y="440"/>
                    <a:pt x="434" y="443"/>
                    <a:pt x="428" y="441"/>
                  </a:cubicBezTo>
                  <a:cubicBezTo>
                    <a:pt x="428" y="441"/>
                    <a:pt x="428" y="441"/>
                    <a:pt x="352" y="412"/>
                  </a:cubicBezTo>
                  <a:cubicBezTo>
                    <a:pt x="322" y="457"/>
                    <a:pt x="280" y="488"/>
                    <a:pt x="239" y="488"/>
                  </a:cubicBezTo>
                  <a:cubicBezTo>
                    <a:pt x="197" y="488"/>
                    <a:pt x="155" y="457"/>
                    <a:pt x="125" y="412"/>
                  </a:cubicBezTo>
                  <a:cubicBezTo>
                    <a:pt x="108" y="419"/>
                    <a:pt x="83" y="428"/>
                    <a:pt x="47" y="441"/>
                  </a:cubicBezTo>
                  <a:cubicBezTo>
                    <a:pt x="41" y="443"/>
                    <a:pt x="33" y="440"/>
                    <a:pt x="31" y="434"/>
                  </a:cubicBezTo>
                  <a:cubicBezTo>
                    <a:pt x="28" y="426"/>
                    <a:pt x="32" y="419"/>
                    <a:pt x="38" y="417"/>
                  </a:cubicBezTo>
                  <a:cubicBezTo>
                    <a:pt x="38" y="417"/>
                    <a:pt x="38" y="417"/>
                    <a:pt x="111" y="390"/>
                  </a:cubicBezTo>
                  <a:cubicBezTo>
                    <a:pt x="102" y="373"/>
                    <a:pt x="95" y="355"/>
                    <a:pt x="90" y="336"/>
                  </a:cubicBezTo>
                  <a:cubicBezTo>
                    <a:pt x="72" y="336"/>
                    <a:pt x="47" y="336"/>
                    <a:pt x="13" y="336"/>
                  </a:cubicBezTo>
                  <a:cubicBezTo>
                    <a:pt x="7" y="336"/>
                    <a:pt x="0" y="329"/>
                    <a:pt x="0" y="323"/>
                  </a:cubicBezTo>
                  <a:cubicBezTo>
                    <a:pt x="0" y="315"/>
                    <a:pt x="7" y="310"/>
                    <a:pt x="13" y="310"/>
                  </a:cubicBezTo>
                  <a:cubicBezTo>
                    <a:pt x="13" y="310"/>
                    <a:pt x="13" y="310"/>
                    <a:pt x="83" y="310"/>
                  </a:cubicBezTo>
                  <a:cubicBezTo>
                    <a:pt x="81" y="296"/>
                    <a:pt x="80" y="283"/>
                    <a:pt x="80" y="270"/>
                  </a:cubicBezTo>
                  <a:cubicBezTo>
                    <a:pt x="80" y="261"/>
                    <a:pt x="80" y="253"/>
                    <a:pt x="81" y="244"/>
                  </a:cubicBezTo>
                  <a:cubicBezTo>
                    <a:pt x="66" y="238"/>
                    <a:pt x="46" y="231"/>
                    <a:pt x="21" y="222"/>
                  </a:cubicBezTo>
                  <a:cubicBezTo>
                    <a:pt x="14" y="219"/>
                    <a:pt x="11" y="211"/>
                    <a:pt x="13" y="205"/>
                  </a:cubicBezTo>
                  <a:cubicBezTo>
                    <a:pt x="15" y="198"/>
                    <a:pt x="23" y="194"/>
                    <a:pt x="30" y="197"/>
                  </a:cubicBezTo>
                  <a:cubicBezTo>
                    <a:pt x="30" y="197"/>
                    <a:pt x="30" y="197"/>
                    <a:pt x="84" y="217"/>
                  </a:cubicBezTo>
                  <a:cubicBezTo>
                    <a:pt x="86" y="205"/>
                    <a:pt x="88" y="194"/>
                    <a:pt x="92" y="183"/>
                  </a:cubicBezTo>
                  <a:cubicBezTo>
                    <a:pt x="97" y="187"/>
                    <a:pt x="104" y="192"/>
                    <a:pt x="115" y="196"/>
                  </a:cubicBezTo>
                  <a:cubicBezTo>
                    <a:pt x="141" y="209"/>
                    <a:pt x="178" y="220"/>
                    <a:pt x="229" y="222"/>
                  </a:cubicBezTo>
                  <a:cubicBezTo>
                    <a:pt x="229" y="222"/>
                    <a:pt x="229" y="222"/>
                    <a:pt x="229" y="444"/>
                  </a:cubicBezTo>
                  <a:cubicBezTo>
                    <a:pt x="229" y="444"/>
                    <a:pt x="229" y="444"/>
                    <a:pt x="249" y="444"/>
                  </a:cubicBezTo>
                  <a:cubicBezTo>
                    <a:pt x="249" y="444"/>
                    <a:pt x="249" y="444"/>
                    <a:pt x="249" y="222"/>
                  </a:cubicBezTo>
                  <a:cubicBezTo>
                    <a:pt x="298" y="220"/>
                    <a:pt x="336" y="209"/>
                    <a:pt x="362" y="196"/>
                  </a:cubicBezTo>
                  <a:cubicBezTo>
                    <a:pt x="372" y="192"/>
                    <a:pt x="380" y="187"/>
                    <a:pt x="386" y="183"/>
                  </a:cubicBezTo>
                  <a:cubicBezTo>
                    <a:pt x="389" y="194"/>
                    <a:pt x="391" y="205"/>
                    <a:pt x="393" y="217"/>
                  </a:cubicBezTo>
                  <a:cubicBezTo>
                    <a:pt x="407" y="212"/>
                    <a:pt x="425" y="205"/>
                    <a:pt x="447" y="197"/>
                  </a:cubicBezTo>
                  <a:cubicBezTo>
                    <a:pt x="453" y="194"/>
                    <a:pt x="461" y="198"/>
                    <a:pt x="464" y="205"/>
                  </a:cubicBezTo>
                  <a:cubicBezTo>
                    <a:pt x="466" y="211"/>
                    <a:pt x="462" y="219"/>
                    <a:pt x="456" y="222"/>
                  </a:cubicBezTo>
                  <a:cubicBezTo>
                    <a:pt x="456" y="222"/>
                    <a:pt x="456" y="222"/>
                    <a:pt x="396" y="244"/>
                  </a:cubicBezTo>
                  <a:cubicBezTo>
                    <a:pt x="396" y="253"/>
                    <a:pt x="397" y="261"/>
                    <a:pt x="397" y="270"/>
                  </a:cubicBezTo>
                  <a:cubicBezTo>
                    <a:pt x="397" y="283"/>
                    <a:pt x="395" y="296"/>
                    <a:pt x="393" y="310"/>
                  </a:cubicBezTo>
                  <a:cubicBezTo>
                    <a:pt x="410" y="310"/>
                    <a:pt x="433" y="310"/>
                    <a:pt x="463" y="310"/>
                  </a:cubicBezTo>
                  <a:cubicBezTo>
                    <a:pt x="470" y="310"/>
                    <a:pt x="476" y="315"/>
                    <a:pt x="476" y="323"/>
                  </a:cubicBezTo>
                  <a:close/>
                </a:path>
              </a:pathLst>
            </a:custGeom>
            <a:solidFill>
              <a:srgbClr val="0078D7">
                <a:lumMod val="75000"/>
              </a:srgbClr>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latin typeface="Segoe UI"/>
              </a:endParaRPr>
            </a:p>
          </p:txBody>
        </p:sp>
        <p:sp>
          <p:nvSpPr>
            <p:cNvPr id="49" name="TextBox 48"/>
            <p:cNvSpPr txBox="1"/>
            <p:nvPr/>
          </p:nvSpPr>
          <p:spPr>
            <a:xfrm>
              <a:off x="8699568" y="4792662"/>
              <a:ext cx="589573" cy="734491"/>
            </a:xfrm>
            <a:prstGeom prst="rect">
              <a:avLst/>
            </a:prstGeom>
            <a:noFill/>
          </p:spPr>
          <p:txBody>
            <a:bodyPr wrap="none" lIns="179285" tIns="143428" rIns="179285" bIns="143428" rtlCol="0">
              <a:spAutoFit/>
            </a:bodyPr>
            <a:lstStyle/>
            <a:p>
              <a:pPr algn="ctr">
                <a:lnSpc>
                  <a:spcPct val="90000"/>
                </a:lnSpc>
                <a:spcAft>
                  <a:spcPts val="588"/>
                </a:spcAft>
                <a:defRPr/>
              </a:pPr>
              <a:r>
                <a:rPr lang="en-US" sz="2353" b="1" kern="0" dirty="0">
                  <a:gradFill>
                    <a:gsLst>
                      <a:gs pos="2917">
                        <a:srgbClr val="505050">
                          <a:lumMod val="50000"/>
                        </a:srgbClr>
                      </a:gs>
                      <a:gs pos="30000">
                        <a:srgbClr val="505050">
                          <a:lumMod val="50000"/>
                        </a:srgbClr>
                      </a:gs>
                    </a:gsLst>
                    <a:lin ang="5400000" scaled="0"/>
                  </a:gradFill>
                  <a:latin typeface="Segoe UI"/>
                </a:rPr>
                <a:t>?</a:t>
              </a:r>
            </a:p>
          </p:txBody>
        </p:sp>
      </p:grpSp>
      <p:sp>
        <p:nvSpPr>
          <p:cNvPr id="50" name="Freeform 120"/>
          <p:cNvSpPr>
            <a:spLocks noChangeAspect="1" noEditPoints="1"/>
          </p:cNvSpPr>
          <p:nvPr/>
        </p:nvSpPr>
        <p:spPr bwMode="black">
          <a:xfrm>
            <a:off x="6643545" y="5293028"/>
            <a:ext cx="510860" cy="523589"/>
          </a:xfrm>
          <a:custGeom>
            <a:avLst/>
            <a:gdLst>
              <a:gd name="T0" fmla="*/ 352 w 476"/>
              <a:gd name="T1" fmla="*/ 177 h 488"/>
              <a:gd name="T2" fmla="*/ 259 w 476"/>
              <a:gd name="T3" fmla="*/ 82 h 488"/>
              <a:gd name="T4" fmla="*/ 314 w 476"/>
              <a:gd name="T5" fmla="*/ 30 h 488"/>
              <a:gd name="T6" fmla="*/ 314 w 476"/>
              <a:gd name="T7" fmla="*/ 0 h 488"/>
              <a:gd name="T8" fmla="*/ 300 w 476"/>
              <a:gd name="T9" fmla="*/ 20 h 488"/>
              <a:gd name="T10" fmla="*/ 176 w 476"/>
              <a:gd name="T11" fmla="*/ 19 h 488"/>
              <a:gd name="T12" fmla="*/ 162 w 476"/>
              <a:gd name="T13" fmla="*/ 0 h 488"/>
              <a:gd name="T14" fmla="*/ 162 w 476"/>
              <a:gd name="T15" fmla="*/ 30 h 488"/>
              <a:gd name="T16" fmla="*/ 217 w 476"/>
              <a:gd name="T17" fmla="*/ 82 h 488"/>
              <a:gd name="T18" fmla="*/ 122 w 476"/>
              <a:gd name="T19" fmla="*/ 177 h 488"/>
              <a:gd name="T20" fmla="*/ 321 w 476"/>
              <a:gd name="T21" fmla="*/ 107 h 488"/>
              <a:gd name="T22" fmla="*/ 321 w 476"/>
              <a:gd name="T23" fmla="*/ 142 h 488"/>
              <a:gd name="T24" fmla="*/ 321 w 476"/>
              <a:gd name="T25" fmla="*/ 107 h 488"/>
              <a:gd name="T26" fmla="*/ 174 w 476"/>
              <a:gd name="T27" fmla="*/ 124 h 488"/>
              <a:gd name="T28" fmla="*/ 138 w 476"/>
              <a:gd name="T29" fmla="*/ 124 h 488"/>
              <a:gd name="T30" fmla="*/ 379 w 476"/>
              <a:gd name="T31" fmla="*/ 164 h 488"/>
              <a:gd name="T32" fmla="*/ 379 w 476"/>
              <a:gd name="T33" fmla="*/ 164 h 488"/>
              <a:gd name="T34" fmla="*/ 463 w 476"/>
              <a:gd name="T35" fmla="*/ 336 h 488"/>
              <a:gd name="T36" fmla="*/ 365 w 476"/>
              <a:gd name="T37" fmla="*/ 390 h 488"/>
              <a:gd name="T38" fmla="*/ 445 w 476"/>
              <a:gd name="T39" fmla="*/ 434 h 488"/>
              <a:gd name="T40" fmla="*/ 352 w 476"/>
              <a:gd name="T41" fmla="*/ 412 h 488"/>
              <a:gd name="T42" fmla="*/ 125 w 476"/>
              <a:gd name="T43" fmla="*/ 412 h 488"/>
              <a:gd name="T44" fmla="*/ 31 w 476"/>
              <a:gd name="T45" fmla="*/ 434 h 488"/>
              <a:gd name="T46" fmla="*/ 111 w 476"/>
              <a:gd name="T47" fmla="*/ 390 h 488"/>
              <a:gd name="T48" fmla="*/ 13 w 476"/>
              <a:gd name="T49" fmla="*/ 336 h 488"/>
              <a:gd name="T50" fmla="*/ 13 w 476"/>
              <a:gd name="T51" fmla="*/ 310 h 488"/>
              <a:gd name="T52" fmla="*/ 80 w 476"/>
              <a:gd name="T53" fmla="*/ 270 h 488"/>
              <a:gd name="T54" fmla="*/ 21 w 476"/>
              <a:gd name="T55" fmla="*/ 222 h 488"/>
              <a:gd name="T56" fmla="*/ 30 w 476"/>
              <a:gd name="T57" fmla="*/ 197 h 488"/>
              <a:gd name="T58" fmla="*/ 92 w 476"/>
              <a:gd name="T59" fmla="*/ 183 h 488"/>
              <a:gd name="T60" fmla="*/ 229 w 476"/>
              <a:gd name="T61" fmla="*/ 222 h 488"/>
              <a:gd name="T62" fmla="*/ 249 w 476"/>
              <a:gd name="T63" fmla="*/ 444 h 488"/>
              <a:gd name="T64" fmla="*/ 362 w 476"/>
              <a:gd name="T65" fmla="*/ 196 h 488"/>
              <a:gd name="T66" fmla="*/ 393 w 476"/>
              <a:gd name="T67" fmla="*/ 217 h 488"/>
              <a:gd name="T68" fmla="*/ 464 w 476"/>
              <a:gd name="T69" fmla="*/ 205 h 488"/>
              <a:gd name="T70" fmla="*/ 396 w 476"/>
              <a:gd name="T71" fmla="*/ 244 h 488"/>
              <a:gd name="T72" fmla="*/ 393 w 476"/>
              <a:gd name="T73" fmla="*/ 310 h 488"/>
              <a:gd name="T74" fmla="*/ 476 w 476"/>
              <a:gd name="T75" fmla="*/ 32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6" h="488">
                <a:moveTo>
                  <a:pt x="239" y="201"/>
                </a:moveTo>
                <a:cubicBezTo>
                  <a:pt x="289" y="201"/>
                  <a:pt x="327" y="189"/>
                  <a:pt x="352" y="177"/>
                </a:cubicBezTo>
                <a:cubicBezTo>
                  <a:pt x="363" y="172"/>
                  <a:pt x="372" y="167"/>
                  <a:pt x="379" y="163"/>
                </a:cubicBezTo>
                <a:cubicBezTo>
                  <a:pt x="360" y="118"/>
                  <a:pt x="323" y="88"/>
                  <a:pt x="259" y="82"/>
                </a:cubicBezTo>
                <a:cubicBezTo>
                  <a:pt x="289" y="53"/>
                  <a:pt x="304" y="37"/>
                  <a:pt x="312" y="29"/>
                </a:cubicBezTo>
                <a:cubicBezTo>
                  <a:pt x="313" y="29"/>
                  <a:pt x="314" y="30"/>
                  <a:pt x="314" y="30"/>
                </a:cubicBezTo>
                <a:cubicBezTo>
                  <a:pt x="323" y="30"/>
                  <a:pt x="329" y="23"/>
                  <a:pt x="329" y="15"/>
                </a:cubicBezTo>
                <a:cubicBezTo>
                  <a:pt x="329" y="7"/>
                  <a:pt x="323" y="0"/>
                  <a:pt x="314" y="0"/>
                </a:cubicBezTo>
                <a:cubicBezTo>
                  <a:pt x="306" y="0"/>
                  <a:pt x="299" y="7"/>
                  <a:pt x="299" y="15"/>
                </a:cubicBezTo>
                <a:cubicBezTo>
                  <a:pt x="299" y="17"/>
                  <a:pt x="299" y="18"/>
                  <a:pt x="300" y="20"/>
                </a:cubicBezTo>
                <a:cubicBezTo>
                  <a:pt x="239" y="81"/>
                  <a:pt x="239" y="81"/>
                  <a:pt x="239" y="81"/>
                </a:cubicBezTo>
                <a:cubicBezTo>
                  <a:pt x="203" y="45"/>
                  <a:pt x="185" y="28"/>
                  <a:pt x="176" y="19"/>
                </a:cubicBezTo>
                <a:cubicBezTo>
                  <a:pt x="176" y="17"/>
                  <a:pt x="176" y="16"/>
                  <a:pt x="176" y="15"/>
                </a:cubicBezTo>
                <a:cubicBezTo>
                  <a:pt x="176" y="7"/>
                  <a:pt x="170" y="0"/>
                  <a:pt x="162" y="0"/>
                </a:cubicBezTo>
                <a:cubicBezTo>
                  <a:pt x="154" y="0"/>
                  <a:pt x="147" y="7"/>
                  <a:pt x="147" y="15"/>
                </a:cubicBezTo>
                <a:cubicBezTo>
                  <a:pt x="147" y="23"/>
                  <a:pt x="154" y="30"/>
                  <a:pt x="162" y="30"/>
                </a:cubicBezTo>
                <a:cubicBezTo>
                  <a:pt x="162" y="30"/>
                  <a:pt x="163" y="29"/>
                  <a:pt x="164" y="29"/>
                </a:cubicBezTo>
                <a:cubicBezTo>
                  <a:pt x="191" y="56"/>
                  <a:pt x="207" y="73"/>
                  <a:pt x="217" y="82"/>
                </a:cubicBezTo>
                <a:cubicBezTo>
                  <a:pt x="153" y="88"/>
                  <a:pt x="116" y="119"/>
                  <a:pt x="98" y="163"/>
                </a:cubicBezTo>
                <a:cubicBezTo>
                  <a:pt x="104" y="167"/>
                  <a:pt x="112" y="172"/>
                  <a:pt x="122" y="177"/>
                </a:cubicBezTo>
                <a:cubicBezTo>
                  <a:pt x="148" y="189"/>
                  <a:pt x="186" y="201"/>
                  <a:pt x="239" y="201"/>
                </a:cubicBezTo>
                <a:close/>
                <a:moveTo>
                  <a:pt x="321" y="107"/>
                </a:moveTo>
                <a:cubicBezTo>
                  <a:pt x="331" y="107"/>
                  <a:pt x="339" y="115"/>
                  <a:pt x="339" y="124"/>
                </a:cubicBezTo>
                <a:cubicBezTo>
                  <a:pt x="339" y="135"/>
                  <a:pt x="331" y="142"/>
                  <a:pt x="321" y="142"/>
                </a:cubicBezTo>
                <a:cubicBezTo>
                  <a:pt x="310" y="142"/>
                  <a:pt x="302" y="135"/>
                  <a:pt x="302" y="124"/>
                </a:cubicBezTo>
                <a:cubicBezTo>
                  <a:pt x="302" y="115"/>
                  <a:pt x="310" y="107"/>
                  <a:pt x="321" y="107"/>
                </a:cubicBezTo>
                <a:close/>
                <a:moveTo>
                  <a:pt x="156" y="107"/>
                </a:moveTo>
                <a:cubicBezTo>
                  <a:pt x="166" y="107"/>
                  <a:pt x="174" y="115"/>
                  <a:pt x="174" y="124"/>
                </a:cubicBezTo>
                <a:cubicBezTo>
                  <a:pt x="174" y="135"/>
                  <a:pt x="166" y="142"/>
                  <a:pt x="156" y="142"/>
                </a:cubicBezTo>
                <a:cubicBezTo>
                  <a:pt x="146" y="142"/>
                  <a:pt x="138" y="135"/>
                  <a:pt x="138" y="124"/>
                </a:cubicBezTo>
                <a:cubicBezTo>
                  <a:pt x="138" y="115"/>
                  <a:pt x="146" y="107"/>
                  <a:pt x="156" y="107"/>
                </a:cubicBezTo>
                <a:close/>
                <a:moveTo>
                  <a:pt x="379" y="164"/>
                </a:moveTo>
                <a:cubicBezTo>
                  <a:pt x="380" y="166"/>
                  <a:pt x="381" y="168"/>
                  <a:pt x="381" y="170"/>
                </a:cubicBezTo>
                <a:cubicBezTo>
                  <a:pt x="380" y="168"/>
                  <a:pt x="380" y="166"/>
                  <a:pt x="379" y="164"/>
                </a:cubicBezTo>
                <a:close/>
                <a:moveTo>
                  <a:pt x="476" y="323"/>
                </a:moveTo>
                <a:cubicBezTo>
                  <a:pt x="476" y="329"/>
                  <a:pt x="470" y="336"/>
                  <a:pt x="463" y="336"/>
                </a:cubicBezTo>
                <a:cubicBezTo>
                  <a:pt x="463" y="336"/>
                  <a:pt x="463" y="336"/>
                  <a:pt x="387" y="336"/>
                </a:cubicBezTo>
                <a:cubicBezTo>
                  <a:pt x="382" y="355"/>
                  <a:pt x="374" y="373"/>
                  <a:pt x="365" y="390"/>
                </a:cubicBezTo>
                <a:cubicBezTo>
                  <a:pt x="381" y="396"/>
                  <a:pt x="405" y="405"/>
                  <a:pt x="437" y="417"/>
                </a:cubicBezTo>
                <a:cubicBezTo>
                  <a:pt x="443" y="419"/>
                  <a:pt x="447" y="426"/>
                  <a:pt x="445" y="434"/>
                </a:cubicBezTo>
                <a:cubicBezTo>
                  <a:pt x="442" y="440"/>
                  <a:pt x="434" y="443"/>
                  <a:pt x="428" y="441"/>
                </a:cubicBezTo>
                <a:cubicBezTo>
                  <a:pt x="428" y="441"/>
                  <a:pt x="428" y="441"/>
                  <a:pt x="352" y="412"/>
                </a:cubicBezTo>
                <a:cubicBezTo>
                  <a:pt x="322" y="457"/>
                  <a:pt x="280" y="488"/>
                  <a:pt x="239" y="488"/>
                </a:cubicBezTo>
                <a:cubicBezTo>
                  <a:pt x="197" y="488"/>
                  <a:pt x="155" y="457"/>
                  <a:pt x="125" y="412"/>
                </a:cubicBezTo>
                <a:cubicBezTo>
                  <a:pt x="108" y="419"/>
                  <a:pt x="83" y="428"/>
                  <a:pt x="47" y="441"/>
                </a:cubicBezTo>
                <a:cubicBezTo>
                  <a:pt x="41" y="443"/>
                  <a:pt x="33" y="440"/>
                  <a:pt x="31" y="434"/>
                </a:cubicBezTo>
                <a:cubicBezTo>
                  <a:pt x="28" y="426"/>
                  <a:pt x="32" y="419"/>
                  <a:pt x="38" y="417"/>
                </a:cubicBezTo>
                <a:cubicBezTo>
                  <a:pt x="38" y="417"/>
                  <a:pt x="38" y="417"/>
                  <a:pt x="111" y="390"/>
                </a:cubicBezTo>
                <a:cubicBezTo>
                  <a:pt x="102" y="373"/>
                  <a:pt x="95" y="355"/>
                  <a:pt x="90" y="336"/>
                </a:cubicBezTo>
                <a:cubicBezTo>
                  <a:pt x="72" y="336"/>
                  <a:pt x="47" y="336"/>
                  <a:pt x="13" y="336"/>
                </a:cubicBezTo>
                <a:cubicBezTo>
                  <a:pt x="7" y="336"/>
                  <a:pt x="0" y="329"/>
                  <a:pt x="0" y="323"/>
                </a:cubicBezTo>
                <a:cubicBezTo>
                  <a:pt x="0" y="315"/>
                  <a:pt x="7" y="310"/>
                  <a:pt x="13" y="310"/>
                </a:cubicBezTo>
                <a:cubicBezTo>
                  <a:pt x="13" y="310"/>
                  <a:pt x="13" y="310"/>
                  <a:pt x="83" y="310"/>
                </a:cubicBezTo>
                <a:cubicBezTo>
                  <a:pt x="81" y="296"/>
                  <a:pt x="80" y="283"/>
                  <a:pt x="80" y="270"/>
                </a:cubicBezTo>
                <a:cubicBezTo>
                  <a:pt x="80" y="261"/>
                  <a:pt x="80" y="253"/>
                  <a:pt x="81" y="244"/>
                </a:cubicBezTo>
                <a:cubicBezTo>
                  <a:pt x="66" y="238"/>
                  <a:pt x="46" y="231"/>
                  <a:pt x="21" y="222"/>
                </a:cubicBezTo>
                <a:cubicBezTo>
                  <a:pt x="14" y="219"/>
                  <a:pt x="11" y="211"/>
                  <a:pt x="13" y="205"/>
                </a:cubicBezTo>
                <a:cubicBezTo>
                  <a:pt x="15" y="198"/>
                  <a:pt x="23" y="194"/>
                  <a:pt x="30" y="197"/>
                </a:cubicBezTo>
                <a:cubicBezTo>
                  <a:pt x="30" y="197"/>
                  <a:pt x="30" y="197"/>
                  <a:pt x="84" y="217"/>
                </a:cubicBezTo>
                <a:cubicBezTo>
                  <a:pt x="86" y="205"/>
                  <a:pt x="88" y="194"/>
                  <a:pt x="92" y="183"/>
                </a:cubicBezTo>
                <a:cubicBezTo>
                  <a:pt x="97" y="187"/>
                  <a:pt x="104" y="192"/>
                  <a:pt x="115" y="196"/>
                </a:cubicBezTo>
                <a:cubicBezTo>
                  <a:pt x="141" y="209"/>
                  <a:pt x="178" y="220"/>
                  <a:pt x="229" y="222"/>
                </a:cubicBezTo>
                <a:cubicBezTo>
                  <a:pt x="229" y="222"/>
                  <a:pt x="229" y="222"/>
                  <a:pt x="229" y="444"/>
                </a:cubicBezTo>
                <a:cubicBezTo>
                  <a:pt x="229" y="444"/>
                  <a:pt x="229" y="444"/>
                  <a:pt x="249" y="444"/>
                </a:cubicBezTo>
                <a:cubicBezTo>
                  <a:pt x="249" y="444"/>
                  <a:pt x="249" y="444"/>
                  <a:pt x="249" y="222"/>
                </a:cubicBezTo>
                <a:cubicBezTo>
                  <a:pt x="298" y="220"/>
                  <a:pt x="336" y="209"/>
                  <a:pt x="362" y="196"/>
                </a:cubicBezTo>
                <a:cubicBezTo>
                  <a:pt x="372" y="192"/>
                  <a:pt x="380" y="187"/>
                  <a:pt x="386" y="183"/>
                </a:cubicBezTo>
                <a:cubicBezTo>
                  <a:pt x="389" y="194"/>
                  <a:pt x="391" y="205"/>
                  <a:pt x="393" y="217"/>
                </a:cubicBezTo>
                <a:cubicBezTo>
                  <a:pt x="407" y="212"/>
                  <a:pt x="425" y="205"/>
                  <a:pt x="447" y="197"/>
                </a:cubicBezTo>
                <a:cubicBezTo>
                  <a:pt x="453" y="194"/>
                  <a:pt x="461" y="198"/>
                  <a:pt x="464" y="205"/>
                </a:cubicBezTo>
                <a:cubicBezTo>
                  <a:pt x="466" y="211"/>
                  <a:pt x="462" y="219"/>
                  <a:pt x="456" y="222"/>
                </a:cubicBezTo>
                <a:cubicBezTo>
                  <a:pt x="456" y="222"/>
                  <a:pt x="456" y="222"/>
                  <a:pt x="396" y="244"/>
                </a:cubicBezTo>
                <a:cubicBezTo>
                  <a:pt x="396" y="253"/>
                  <a:pt x="397" y="261"/>
                  <a:pt x="397" y="270"/>
                </a:cubicBezTo>
                <a:cubicBezTo>
                  <a:pt x="397" y="283"/>
                  <a:pt x="395" y="296"/>
                  <a:pt x="393" y="310"/>
                </a:cubicBezTo>
                <a:cubicBezTo>
                  <a:pt x="410" y="310"/>
                  <a:pt x="433" y="310"/>
                  <a:pt x="463" y="310"/>
                </a:cubicBezTo>
                <a:cubicBezTo>
                  <a:pt x="470" y="310"/>
                  <a:pt x="476" y="315"/>
                  <a:pt x="476" y="323"/>
                </a:cubicBezTo>
                <a:close/>
              </a:path>
            </a:pathLst>
          </a:custGeom>
          <a:solidFill>
            <a:srgbClr val="DC3C00"/>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latin typeface="Segoe UI"/>
            </a:endParaRPr>
          </a:p>
        </p:txBody>
      </p:sp>
      <p:sp>
        <p:nvSpPr>
          <p:cNvPr id="51" name="Freeform 120"/>
          <p:cNvSpPr>
            <a:spLocks noChangeAspect="1" noEditPoints="1"/>
          </p:cNvSpPr>
          <p:nvPr/>
        </p:nvSpPr>
        <p:spPr bwMode="black">
          <a:xfrm rot="5400000" flipH="1">
            <a:off x="5466827" y="3370569"/>
            <a:ext cx="510860" cy="523589"/>
          </a:xfrm>
          <a:custGeom>
            <a:avLst/>
            <a:gdLst>
              <a:gd name="T0" fmla="*/ 352 w 476"/>
              <a:gd name="T1" fmla="*/ 177 h 488"/>
              <a:gd name="T2" fmla="*/ 259 w 476"/>
              <a:gd name="T3" fmla="*/ 82 h 488"/>
              <a:gd name="T4" fmla="*/ 314 w 476"/>
              <a:gd name="T5" fmla="*/ 30 h 488"/>
              <a:gd name="T6" fmla="*/ 314 w 476"/>
              <a:gd name="T7" fmla="*/ 0 h 488"/>
              <a:gd name="T8" fmla="*/ 300 w 476"/>
              <a:gd name="T9" fmla="*/ 20 h 488"/>
              <a:gd name="T10" fmla="*/ 176 w 476"/>
              <a:gd name="T11" fmla="*/ 19 h 488"/>
              <a:gd name="T12" fmla="*/ 162 w 476"/>
              <a:gd name="T13" fmla="*/ 0 h 488"/>
              <a:gd name="T14" fmla="*/ 162 w 476"/>
              <a:gd name="T15" fmla="*/ 30 h 488"/>
              <a:gd name="T16" fmla="*/ 217 w 476"/>
              <a:gd name="T17" fmla="*/ 82 h 488"/>
              <a:gd name="T18" fmla="*/ 122 w 476"/>
              <a:gd name="T19" fmla="*/ 177 h 488"/>
              <a:gd name="T20" fmla="*/ 321 w 476"/>
              <a:gd name="T21" fmla="*/ 107 h 488"/>
              <a:gd name="T22" fmla="*/ 321 w 476"/>
              <a:gd name="T23" fmla="*/ 142 h 488"/>
              <a:gd name="T24" fmla="*/ 321 w 476"/>
              <a:gd name="T25" fmla="*/ 107 h 488"/>
              <a:gd name="T26" fmla="*/ 174 w 476"/>
              <a:gd name="T27" fmla="*/ 124 h 488"/>
              <a:gd name="T28" fmla="*/ 138 w 476"/>
              <a:gd name="T29" fmla="*/ 124 h 488"/>
              <a:gd name="T30" fmla="*/ 379 w 476"/>
              <a:gd name="T31" fmla="*/ 164 h 488"/>
              <a:gd name="T32" fmla="*/ 379 w 476"/>
              <a:gd name="T33" fmla="*/ 164 h 488"/>
              <a:gd name="T34" fmla="*/ 463 w 476"/>
              <a:gd name="T35" fmla="*/ 336 h 488"/>
              <a:gd name="T36" fmla="*/ 365 w 476"/>
              <a:gd name="T37" fmla="*/ 390 h 488"/>
              <a:gd name="T38" fmla="*/ 445 w 476"/>
              <a:gd name="T39" fmla="*/ 434 h 488"/>
              <a:gd name="T40" fmla="*/ 352 w 476"/>
              <a:gd name="T41" fmla="*/ 412 h 488"/>
              <a:gd name="T42" fmla="*/ 125 w 476"/>
              <a:gd name="T43" fmla="*/ 412 h 488"/>
              <a:gd name="T44" fmla="*/ 31 w 476"/>
              <a:gd name="T45" fmla="*/ 434 h 488"/>
              <a:gd name="T46" fmla="*/ 111 w 476"/>
              <a:gd name="T47" fmla="*/ 390 h 488"/>
              <a:gd name="T48" fmla="*/ 13 w 476"/>
              <a:gd name="T49" fmla="*/ 336 h 488"/>
              <a:gd name="T50" fmla="*/ 13 w 476"/>
              <a:gd name="T51" fmla="*/ 310 h 488"/>
              <a:gd name="T52" fmla="*/ 80 w 476"/>
              <a:gd name="T53" fmla="*/ 270 h 488"/>
              <a:gd name="T54" fmla="*/ 21 w 476"/>
              <a:gd name="T55" fmla="*/ 222 h 488"/>
              <a:gd name="T56" fmla="*/ 30 w 476"/>
              <a:gd name="T57" fmla="*/ 197 h 488"/>
              <a:gd name="T58" fmla="*/ 92 w 476"/>
              <a:gd name="T59" fmla="*/ 183 h 488"/>
              <a:gd name="T60" fmla="*/ 229 w 476"/>
              <a:gd name="T61" fmla="*/ 222 h 488"/>
              <a:gd name="T62" fmla="*/ 249 w 476"/>
              <a:gd name="T63" fmla="*/ 444 h 488"/>
              <a:gd name="T64" fmla="*/ 362 w 476"/>
              <a:gd name="T65" fmla="*/ 196 h 488"/>
              <a:gd name="T66" fmla="*/ 393 w 476"/>
              <a:gd name="T67" fmla="*/ 217 h 488"/>
              <a:gd name="T68" fmla="*/ 464 w 476"/>
              <a:gd name="T69" fmla="*/ 205 h 488"/>
              <a:gd name="T70" fmla="*/ 396 w 476"/>
              <a:gd name="T71" fmla="*/ 244 h 488"/>
              <a:gd name="T72" fmla="*/ 393 w 476"/>
              <a:gd name="T73" fmla="*/ 310 h 488"/>
              <a:gd name="T74" fmla="*/ 476 w 476"/>
              <a:gd name="T75" fmla="*/ 32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6" h="488">
                <a:moveTo>
                  <a:pt x="239" y="201"/>
                </a:moveTo>
                <a:cubicBezTo>
                  <a:pt x="289" y="201"/>
                  <a:pt x="327" y="189"/>
                  <a:pt x="352" y="177"/>
                </a:cubicBezTo>
                <a:cubicBezTo>
                  <a:pt x="363" y="172"/>
                  <a:pt x="372" y="167"/>
                  <a:pt x="379" y="163"/>
                </a:cubicBezTo>
                <a:cubicBezTo>
                  <a:pt x="360" y="118"/>
                  <a:pt x="323" y="88"/>
                  <a:pt x="259" y="82"/>
                </a:cubicBezTo>
                <a:cubicBezTo>
                  <a:pt x="289" y="53"/>
                  <a:pt x="304" y="37"/>
                  <a:pt x="312" y="29"/>
                </a:cubicBezTo>
                <a:cubicBezTo>
                  <a:pt x="313" y="29"/>
                  <a:pt x="314" y="30"/>
                  <a:pt x="314" y="30"/>
                </a:cubicBezTo>
                <a:cubicBezTo>
                  <a:pt x="323" y="30"/>
                  <a:pt x="329" y="23"/>
                  <a:pt x="329" y="15"/>
                </a:cubicBezTo>
                <a:cubicBezTo>
                  <a:pt x="329" y="7"/>
                  <a:pt x="323" y="0"/>
                  <a:pt x="314" y="0"/>
                </a:cubicBezTo>
                <a:cubicBezTo>
                  <a:pt x="306" y="0"/>
                  <a:pt x="299" y="7"/>
                  <a:pt x="299" y="15"/>
                </a:cubicBezTo>
                <a:cubicBezTo>
                  <a:pt x="299" y="17"/>
                  <a:pt x="299" y="18"/>
                  <a:pt x="300" y="20"/>
                </a:cubicBezTo>
                <a:cubicBezTo>
                  <a:pt x="239" y="81"/>
                  <a:pt x="239" y="81"/>
                  <a:pt x="239" y="81"/>
                </a:cubicBezTo>
                <a:cubicBezTo>
                  <a:pt x="203" y="45"/>
                  <a:pt x="185" y="28"/>
                  <a:pt x="176" y="19"/>
                </a:cubicBezTo>
                <a:cubicBezTo>
                  <a:pt x="176" y="17"/>
                  <a:pt x="176" y="16"/>
                  <a:pt x="176" y="15"/>
                </a:cubicBezTo>
                <a:cubicBezTo>
                  <a:pt x="176" y="7"/>
                  <a:pt x="170" y="0"/>
                  <a:pt x="162" y="0"/>
                </a:cubicBezTo>
                <a:cubicBezTo>
                  <a:pt x="154" y="0"/>
                  <a:pt x="147" y="7"/>
                  <a:pt x="147" y="15"/>
                </a:cubicBezTo>
                <a:cubicBezTo>
                  <a:pt x="147" y="23"/>
                  <a:pt x="154" y="30"/>
                  <a:pt x="162" y="30"/>
                </a:cubicBezTo>
                <a:cubicBezTo>
                  <a:pt x="162" y="30"/>
                  <a:pt x="163" y="29"/>
                  <a:pt x="164" y="29"/>
                </a:cubicBezTo>
                <a:cubicBezTo>
                  <a:pt x="191" y="56"/>
                  <a:pt x="207" y="73"/>
                  <a:pt x="217" y="82"/>
                </a:cubicBezTo>
                <a:cubicBezTo>
                  <a:pt x="153" y="88"/>
                  <a:pt x="116" y="119"/>
                  <a:pt x="98" y="163"/>
                </a:cubicBezTo>
                <a:cubicBezTo>
                  <a:pt x="104" y="167"/>
                  <a:pt x="112" y="172"/>
                  <a:pt x="122" y="177"/>
                </a:cubicBezTo>
                <a:cubicBezTo>
                  <a:pt x="148" y="189"/>
                  <a:pt x="186" y="201"/>
                  <a:pt x="239" y="201"/>
                </a:cubicBezTo>
                <a:close/>
                <a:moveTo>
                  <a:pt x="321" y="107"/>
                </a:moveTo>
                <a:cubicBezTo>
                  <a:pt x="331" y="107"/>
                  <a:pt x="339" y="115"/>
                  <a:pt x="339" y="124"/>
                </a:cubicBezTo>
                <a:cubicBezTo>
                  <a:pt x="339" y="135"/>
                  <a:pt x="331" y="142"/>
                  <a:pt x="321" y="142"/>
                </a:cubicBezTo>
                <a:cubicBezTo>
                  <a:pt x="310" y="142"/>
                  <a:pt x="302" y="135"/>
                  <a:pt x="302" y="124"/>
                </a:cubicBezTo>
                <a:cubicBezTo>
                  <a:pt x="302" y="115"/>
                  <a:pt x="310" y="107"/>
                  <a:pt x="321" y="107"/>
                </a:cubicBezTo>
                <a:close/>
                <a:moveTo>
                  <a:pt x="156" y="107"/>
                </a:moveTo>
                <a:cubicBezTo>
                  <a:pt x="166" y="107"/>
                  <a:pt x="174" y="115"/>
                  <a:pt x="174" y="124"/>
                </a:cubicBezTo>
                <a:cubicBezTo>
                  <a:pt x="174" y="135"/>
                  <a:pt x="166" y="142"/>
                  <a:pt x="156" y="142"/>
                </a:cubicBezTo>
                <a:cubicBezTo>
                  <a:pt x="146" y="142"/>
                  <a:pt x="138" y="135"/>
                  <a:pt x="138" y="124"/>
                </a:cubicBezTo>
                <a:cubicBezTo>
                  <a:pt x="138" y="115"/>
                  <a:pt x="146" y="107"/>
                  <a:pt x="156" y="107"/>
                </a:cubicBezTo>
                <a:close/>
                <a:moveTo>
                  <a:pt x="379" y="164"/>
                </a:moveTo>
                <a:cubicBezTo>
                  <a:pt x="380" y="166"/>
                  <a:pt x="381" y="168"/>
                  <a:pt x="381" y="170"/>
                </a:cubicBezTo>
                <a:cubicBezTo>
                  <a:pt x="380" y="168"/>
                  <a:pt x="380" y="166"/>
                  <a:pt x="379" y="164"/>
                </a:cubicBezTo>
                <a:close/>
                <a:moveTo>
                  <a:pt x="476" y="323"/>
                </a:moveTo>
                <a:cubicBezTo>
                  <a:pt x="476" y="329"/>
                  <a:pt x="470" y="336"/>
                  <a:pt x="463" y="336"/>
                </a:cubicBezTo>
                <a:cubicBezTo>
                  <a:pt x="463" y="336"/>
                  <a:pt x="463" y="336"/>
                  <a:pt x="387" y="336"/>
                </a:cubicBezTo>
                <a:cubicBezTo>
                  <a:pt x="382" y="355"/>
                  <a:pt x="374" y="373"/>
                  <a:pt x="365" y="390"/>
                </a:cubicBezTo>
                <a:cubicBezTo>
                  <a:pt x="381" y="396"/>
                  <a:pt x="405" y="405"/>
                  <a:pt x="437" y="417"/>
                </a:cubicBezTo>
                <a:cubicBezTo>
                  <a:pt x="443" y="419"/>
                  <a:pt x="447" y="426"/>
                  <a:pt x="445" y="434"/>
                </a:cubicBezTo>
                <a:cubicBezTo>
                  <a:pt x="442" y="440"/>
                  <a:pt x="434" y="443"/>
                  <a:pt x="428" y="441"/>
                </a:cubicBezTo>
                <a:cubicBezTo>
                  <a:pt x="428" y="441"/>
                  <a:pt x="428" y="441"/>
                  <a:pt x="352" y="412"/>
                </a:cubicBezTo>
                <a:cubicBezTo>
                  <a:pt x="322" y="457"/>
                  <a:pt x="280" y="488"/>
                  <a:pt x="239" y="488"/>
                </a:cubicBezTo>
                <a:cubicBezTo>
                  <a:pt x="197" y="488"/>
                  <a:pt x="155" y="457"/>
                  <a:pt x="125" y="412"/>
                </a:cubicBezTo>
                <a:cubicBezTo>
                  <a:pt x="108" y="419"/>
                  <a:pt x="83" y="428"/>
                  <a:pt x="47" y="441"/>
                </a:cubicBezTo>
                <a:cubicBezTo>
                  <a:pt x="41" y="443"/>
                  <a:pt x="33" y="440"/>
                  <a:pt x="31" y="434"/>
                </a:cubicBezTo>
                <a:cubicBezTo>
                  <a:pt x="28" y="426"/>
                  <a:pt x="32" y="419"/>
                  <a:pt x="38" y="417"/>
                </a:cubicBezTo>
                <a:cubicBezTo>
                  <a:pt x="38" y="417"/>
                  <a:pt x="38" y="417"/>
                  <a:pt x="111" y="390"/>
                </a:cubicBezTo>
                <a:cubicBezTo>
                  <a:pt x="102" y="373"/>
                  <a:pt x="95" y="355"/>
                  <a:pt x="90" y="336"/>
                </a:cubicBezTo>
                <a:cubicBezTo>
                  <a:pt x="72" y="336"/>
                  <a:pt x="47" y="336"/>
                  <a:pt x="13" y="336"/>
                </a:cubicBezTo>
                <a:cubicBezTo>
                  <a:pt x="7" y="336"/>
                  <a:pt x="0" y="329"/>
                  <a:pt x="0" y="323"/>
                </a:cubicBezTo>
                <a:cubicBezTo>
                  <a:pt x="0" y="315"/>
                  <a:pt x="7" y="310"/>
                  <a:pt x="13" y="310"/>
                </a:cubicBezTo>
                <a:cubicBezTo>
                  <a:pt x="13" y="310"/>
                  <a:pt x="13" y="310"/>
                  <a:pt x="83" y="310"/>
                </a:cubicBezTo>
                <a:cubicBezTo>
                  <a:pt x="81" y="296"/>
                  <a:pt x="80" y="283"/>
                  <a:pt x="80" y="270"/>
                </a:cubicBezTo>
                <a:cubicBezTo>
                  <a:pt x="80" y="261"/>
                  <a:pt x="80" y="253"/>
                  <a:pt x="81" y="244"/>
                </a:cubicBezTo>
                <a:cubicBezTo>
                  <a:pt x="66" y="238"/>
                  <a:pt x="46" y="231"/>
                  <a:pt x="21" y="222"/>
                </a:cubicBezTo>
                <a:cubicBezTo>
                  <a:pt x="14" y="219"/>
                  <a:pt x="11" y="211"/>
                  <a:pt x="13" y="205"/>
                </a:cubicBezTo>
                <a:cubicBezTo>
                  <a:pt x="15" y="198"/>
                  <a:pt x="23" y="194"/>
                  <a:pt x="30" y="197"/>
                </a:cubicBezTo>
                <a:cubicBezTo>
                  <a:pt x="30" y="197"/>
                  <a:pt x="30" y="197"/>
                  <a:pt x="84" y="217"/>
                </a:cubicBezTo>
                <a:cubicBezTo>
                  <a:pt x="86" y="205"/>
                  <a:pt x="88" y="194"/>
                  <a:pt x="92" y="183"/>
                </a:cubicBezTo>
                <a:cubicBezTo>
                  <a:pt x="97" y="187"/>
                  <a:pt x="104" y="192"/>
                  <a:pt x="115" y="196"/>
                </a:cubicBezTo>
                <a:cubicBezTo>
                  <a:pt x="141" y="209"/>
                  <a:pt x="178" y="220"/>
                  <a:pt x="229" y="222"/>
                </a:cubicBezTo>
                <a:cubicBezTo>
                  <a:pt x="229" y="222"/>
                  <a:pt x="229" y="222"/>
                  <a:pt x="229" y="444"/>
                </a:cubicBezTo>
                <a:cubicBezTo>
                  <a:pt x="229" y="444"/>
                  <a:pt x="229" y="444"/>
                  <a:pt x="249" y="444"/>
                </a:cubicBezTo>
                <a:cubicBezTo>
                  <a:pt x="249" y="444"/>
                  <a:pt x="249" y="444"/>
                  <a:pt x="249" y="222"/>
                </a:cubicBezTo>
                <a:cubicBezTo>
                  <a:pt x="298" y="220"/>
                  <a:pt x="336" y="209"/>
                  <a:pt x="362" y="196"/>
                </a:cubicBezTo>
                <a:cubicBezTo>
                  <a:pt x="372" y="192"/>
                  <a:pt x="380" y="187"/>
                  <a:pt x="386" y="183"/>
                </a:cubicBezTo>
                <a:cubicBezTo>
                  <a:pt x="389" y="194"/>
                  <a:pt x="391" y="205"/>
                  <a:pt x="393" y="217"/>
                </a:cubicBezTo>
                <a:cubicBezTo>
                  <a:pt x="407" y="212"/>
                  <a:pt x="425" y="205"/>
                  <a:pt x="447" y="197"/>
                </a:cubicBezTo>
                <a:cubicBezTo>
                  <a:pt x="453" y="194"/>
                  <a:pt x="461" y="198"/>
                  <a:pt x="464" y="205"/>
                </a:cubicBezTo>
                <a:cubicBezTo>
                  <a:pt x="466" y="211"/>
                  <a:pt x="462" y="219"/>
                  <a:pt x="456" y="222"/>
                </a:cubicBezTo>
                <a:cubicBezTo>
                  <a:pt x="456" y="222"/>
                  <a:pt x="456" y="222"/>
                  <a:pt x="396" y="244"/>
                </a:cubicBezTo>
                <a:cubicBezTo>
                  <a:pt x="396" y="253"/>
                  <a:pt x="397" y="261"/>
                  <a:pt x="397" y="270"/>
                </a:cubicBezTo>
                <a:cubicBezTo>
                  <a:pt x="397" y="283"/>
                  <a:pt x="395" y="296"/>
                  <a:pt x="393" y="310"/>
                </a:cubicBezTo>
                <a:cubicBezTo>
                  <a:pt x="410" y="310"/>
                  <a:pt x="433" y="310"/>
                  <a:pt x="463" y="310"/>
                </a:cubicBezTo>
                <a:cubicBezTo>
                  <a:pt x="470" y="310"/>
                  <a:pt x="476" y="315"/>
                  <a:pt x="476" y="323"/>
                </a:cubicBezTo>
                <a:close/>
              </a:path>
            </a:pathLst>
          </a:custGeom>
          <a:solidFill>
            <a:srgbClr val="DC3C00"/>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latin typeface="Segoe UI"/>
            </a:endParaRPr>
          </a:p>
        </p:txBody>
      </p:sp>
    </p:spTree>
    <p:extLst>
      <p:ext uri="{BB962C8B-B14F-4D97-AF65-F5344CB8AC3E}">
        <p14:creationId xmlns:p14="http://schemas.microsoft.com/office/powerpoint/2010/main" val="429406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8" presetClass="emph" presetSubtype="0" repeatCount="indefinite" fill="hold" nodeType="afterEffect">
                                  <p:stCondLst>
                                    <p:cond delay="0"/>
                                  </p:stCondLst>
                                  <p:childTnLst>
                                    <p:animRot by="21600000">
                                      <p:cBhvr>
                                        <p:cTn id="9" dur="2000" fill="hold"/>
                                        <p:tgtEl>
                                          <p:spTgt spid="36"/>
                                        </p:tgtEl>
                                        <p:attrNameLst>
                                          <p:attrName>r</p:attrName>
                                        </p:attrNameLst>
                                      </p:cBhvr>
                                    </p:animRot>
                                  </p:childTnLst>
                                </p:cTn>
                              </p:par>
                              <p:par>
                                <p:cTn id="10" presetID="8" presetClass="emph" presetSubtype="0" repeatCount="indefinite" fill="hold" grpId="0" nodeType="withEffect">
                                  <p:stCondLst>
                                    <p:cond delay="0"/>
                                  </p:stCondLst>
                                  <p:childTnLst>
                                    <p:animRot by="21600000">
                                      <p:cBhvr>
                                        <p:cTn id="11" dur="2000" fill="hold"/>
                                        <p:tgtEl>
                                          <p:spTgt spid="39"/>
                                        </p:tgtEl>
                                        <p:attrNameLst>
                                          <p:attrName>r</p:attrName>
                                        </p:attrNameLst>
                                      </p:cBhvr>
                                    </p:animRo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p:stCondLst>
                              <p:cond delay="4500"/>
                            </p:stCondLst>
                            <p:childTnLst>
                              <p:par>
                                <p:cTn id="33" presetID="42" presetClass="path" presetSubtype="0" accel="50000" decel="50000" fill="hold" grpId="1" nodeType="afterEffect">
                                  <p:stCondLst>
                                    <p:cond delay="0"/>
                                  </p:stCondLst>
                                  <p:childTnLst>
                                    <p:animMotion origin="layout" path="M 9.13965E-7 1.91557E-6 L 0.02578 -0.20699 " pathEditMode="relative" rAng="0" ptsTypes="AA">
                                      <p:cBhvr>
                                        <p:cTn id="34" dur="2000" fill="hold"/>
                                        <p:tgtEl>
                                          <p:spTgt spid="50"/>
                                        </p:tgtEl>
                                        <p:attrNameLst>
                                          <p:attrName>ppt_x</p:attrName>
                                          <p:attrName>ppt_y</p:attrName>
                                        </p:attrNameLst>
                                      </p:cBhvr>
                                      <p:rCtr x="1289" y="-10350"/>
                                    </p:animMotion>
                                  </p:childTnLst>
                                </p:cTn>
                              </p:par>
                              <p:par>
                                <p:cTn id="35" presetID="42" presetClass="path" presetSubtype="0" accel="50000" decel="50000" fill="hold" grpId="1" nodeType="withEffect">
                                  <p:stCondLst>
                                    <p:cond delay="0"/>
                                  </p:stCondLst>
                                  <p:childTnLst>
                                    <p:animMotion origin="layout" path="M 3.33929E-6 -1.52973E-6 L 0.08156 0.00409 " pathEditMode="relative" rAng="0" ptsTypes="AA">
                                      <p:cBhvr>
                                        <p:cTn id="36" dur="2000" fill="hold"/>
                                        <p:tgtEl>
                                          <p:spTgt spid="51"/>
                                        </p:tgtEl>
                                        <p:attrNameLst>
                                          <p:attrName>ppt_x</p:attrName>
                                          <p:attrName>ppt_y</p:attrName>
                                        </p:attrNameLst>
                                      </p:cBhvr>
                                      <p:rCtr x="4072" y="204"/>
                                    </p:animMotion>
                                  </p:childTnLst>
                                </p:cTn>
                              </p:par>
                              <p:par>
                                <p:cTn id="37" presetID="42" presetClass="path" presetSubtype="0" accel="50000" decel="50000" fill="hold" nodeType="withEffect">
                                  <p:stCondLst>
                                    <p:cond delay="0"/>
                                  </p:stCondLst>
                                  <p:childTnLst>
                                    <p:animMotion origin="layout" path="M -3.37503E-6 4.58466E-7 L -0.04455 -0.14299 " pathEditMode="relative" rAng="0" ptsTypes="AA">
                                      <p:cBhvr>
                                        <p:cTn id="38" dur="2000" fill="hold"/>
                                        <p:tgtEl>
                                          <p:spTgt spid="47"/>
                                        </p:tgtEl>
                                        <p:attrNameLst>
                                          <p:attrName>ppt_x</p:attrName>
                                          <p:attrName>ppt_y</p:attrName>
                                        </p:attrNameLst>
                                      </p:cBhvr>
                                      <p:rCtr x="-2234" y="-7149"/>
                                    </p:animMotion>
                                  </p:childTnLst>
                                </p:cTn>
                              </p:par>
                              <p:par>
                                <p:cTn id="39" presetID="42" presetClass="path" presetSubtype="0" accel="50000" decel="50000" fill="hold" grpId="1" nodeType="withEffect">
                                  <p:stCondLst>
                                    <p:cond delay="0"/>
                                  </p:stCondLst>
                                  <p:childTnLst>
                                    <p:animMotion origin="layout" path="M -3.87031E-6 -3.96732E-6 L -0.04455 -0.24012 " pathEditMode="relative" rAng="0" ptsTypes="AA">
                                      <p:cBhvr>
                                        <p:cTn id="40" dur="2000" fill="hold"/>
                                        <p:tgtEl>
                                          <p:spTgt spid="46"/>
                                        </p:tgtEl>
                                        <p:attrNameLst>
                                          <p:attrName>ppt_x</p:attrName>
                                          <p:attrName>ppt_y</p:attrName>
                                        </p:attrNameLst>
                                      </p:cBhvr>
                                      <p:rCtr x="-2234" y="-12006"/>
                                    </p:animMotion>
                                  </p:childTnLst>
                                </p:cTn>
                              </p:par>
                              <p:par>
                                <p:cTn id="41" presetID="42" presetClass="path" presetSubtype="0" accel="50000" decel="50000" fill="hold" nodeType="withEffect">
                                  <p:stCondLst>
                                    <p:cond delay="0"/>
                                  </p:stCondLst>
                                  <p:childTnLst>
                                    <p:animMotion origin="layout" path="M 0 0 L 0 0.25 E" pathEditMode="relative" ptsTypes="">
                                      <p:cBhvr>
                                        <p:cTn id="42" dur="2000" fill="hold"/>
                                        <p:tgtEl>
                                          <p:spTgt spid="4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9" grpId="0" animBg="1"/>
      <p:bldP spid="46" grpId="0" animBg="1"/>
      <p:bldP spid="46" grpId="1" animBg="1"/>
      <p:bldP spid="50" grpId="0" animBg="1"/>
      <p:bldP spid="50" grpId="1" animBg="1"/>
      <p:bldP spid="51" grpId="0" animBg="1"/>
      <p:bldP spid="5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229065" y="2630288"/>
            <a:ext cx="5121761" cy="2037188"/>
          </a:xfrm>
          <a:prstGeom prst="roundRect">
            <a:avLst>
              <a:gd name="adj" fmla="val 6055"/>
            </a:avLst>
          </a:prstGeom>
          <a:noFill/>
          <a:ln w="69850" cap="flat" cmpd="sng" algn="ctr">
            <a:solidFill>
              <a:srgbClr val="107C10">
                <a:alpha val="40000"/>
              </a:srgbClr>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 name="AutoShape 36"/>
          <p:cNvSpPr>
            <a:spLocks noChangeAspect="1" noChangeArrowheads="1" noTextEdit="1"/>
          </p:cNvSpPr>
          <p:nvPr/>
        </p:nvSpPr>
        <p:spPr bwMode="auto">
          <a:xfrm>
            <a:off x="9661597" y="3175926"/>
            <a:ext cx="966310" cy="73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a:endParaRPr>
          </a:p>
        </p:txBody>
      </p:sp>
      <p:sp>
        <p:nvSpPr>
          <p:cNvPr id="4" name="Title 1"/>
          <p:cNvSpPr txBox="1">
            <a:spLocks/>
          </p:cNvSpPr>
          <p:nvPr/>
        </p:nvSpPr>
        <p:spPr>
          <a:xfrm>
            <a:off x="270828" y="641212"/>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dirty="0" err="1">
                <a:gradFill>
                  <a:gsLst>
                    <a:gs pos="1250">
                      <a:srgbClr val="505050"/>
                    </a:gs>
                    <a:gs pos="100000">
                      <a:srgbClr val="505050"/>
                    </a:gs>
                  </a:gsLst>
                  <a:lin ang="5400000" scaled="0"/>
                </a:gradFill>
                <a:latin typeface="Segoe UI Light"/>
              </a:rPr>
              <a:t>Enfoque</a:t>
            </a:r>
            <a:r>
              <a:rPr lang="en-US" dirty="0">
                <a:gradFill>
                  <a:gsLst>
                    <a:gs pos="1250">
                      <a:srgbClr val="505050"/>
                    </a:gs>
                    <a:gs pos="100000">
                      <a:srgbClr val="505050"/>
                    </a:gs>
                  </a:gsLst>
                  <a:lin ang="5400000" scaled="0"/>
                </a:gradFill>
                <a:latin typeface="Segoe UI Light"/>
              </a:rPr>
              <a:t> Windows Server </a:t>
            </a:r>
          </a:p>
        </p:txBody>
      </p:sp>
      <p:sp>
        <p:nvSpPr>
          <p:cNvPr id="5" name="Text Placeholder 2"/>
          <p:cNvSpPr txBox="1">
            <a:spLocks/>
          </p:cNvSpPr>
          <p:nvPr/>
        </p:nvSpPr>
        <p:spPr>
          <a:xfrm>
            <a:off x="270829" y="1541196"/>
            <a:ext cx="5146661" cy="5196615"/>
          </a:xfrm>
          <a:prstGeom prst="rect">
            <a:avLst/>
          </a:prstGeom>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Aft>
                <a:spcPts val="1176"/>
              </a:spcAft>
              <a:defRPr/>
            </a:pPr>
            <a:r>
              <a:rPr lang="en-US" sz="3137" b="1">
                <a:solidFill>
                  <a:srgbClr val="0078D7"/>
                </a:solidFill>
                <a:latin typeface="Segoe UI Light"/>
                <a:cs typeface="Segoe UI Semilight" panose="020B0402040204020203" pitchFamily="34" charset="0"/>
              </a:rPr>
              <a:t>Control Flow Guard </a:t>
            </a:r>
            <a:r>
              <a:rPr lang="en-US" sz="2353">
                <a:gradFill>
                  <a:gsLst>
                    <a:gs pos="1250">
                      <a:srgbClr val="505050"/>
                    </a:gs>
                    <a:gs pos="74000">
                      <a:srgbClr val="505050"/>
                    </a:gs>
                  </a:gsLst>
                  <a:lin ang="5400000" scaled="0"/>
                </a:gradFill>
                <a:latin typeface="Segoe UI Semibold" panose="020B0702040204020203" pitchFamily="34" charset="0"/>
                <a:cs typeface="Segoe UI Semibold" panose="020B0702040204020203" pitchFamily="34" charset="0"/>
              </a:rPr>
              <a:t/>
            </a:r>
            <a:br>
              <a:rPr lang="en-US" sz="2353">
                <a:gradFill>
                  <a:gsLst>
                    <a:gs pos="1250">
                      <a:srgbClr val="505050"/>
                    </a:gs>
                    <a:gs pos="74000">
                      <a:srgbClr val="505050"/>
                    </a:gs>
                  </a:gsLst>
                  <a:lin ang="5400000" scaled="0"/>
                </a:gradFill>
                <a:latin typeface="Segoe UI Semibold" panose="020B0702040204020203" pitchFamily="34" charset="0"/>
                <a:cs typeface="Segoe UI Semibold" panose="020B0702040204020203" pitchFamily="34" charset="0"/>
              </a:rPr>
            </a:br>
            <a:r>
              <a:rPr lang="es-AR" sz="2157">
                <a:gradFill>
                  <a:gsLst>
                    <a:gs pos="1250">
                      <a:srgbClr val="505050"/>
                    </a:gs>
                    <a:gs pos="74000">
                      <a:srgbClr val="505050"/>
                    </a:gs>
                  </a:gsLst>
                  <a:lin ang="5400000" scaled="0"/>
                </a:gradFill>
                <a:latin typeface="Segoe UI Semilight" panose="020B0402040204020203" pitchFamily="34" charset="0"/>
                <a:cs typeface="Segoe UI Semilight" panose="020B0402040204020203" pitchFamily="34" charset="0"/>
              </a:rPr>
              <a:t>Protege contra vulnerabilidades desconocidas bloqueando los vectores de ataque comunes</a:t>
            </a:r>
          </a:p>
          <a:p>
            <a:pPr>
              <a:spcAft>
                <a:spcPts val="1176"/>
              </a:spcAft>
              <a:defRPr/>
            </a:pPr>
            <a:r>
              <a:rPr lang="es-AR" sz="3137" b="1">
                <a:solidFill>
                  <a:srgbClr val="0078D7"/>
                </a:solidFill>
                <a:latin typeface="Segoe UI Light"/>
                <a:cs typeface="Segoe UI Semilight" panose="020B0402040204020203" pitchFamily="34" charset="0"/>
              </a:rPr>
              <a:t>Windows Defender </a:t>
            </a:r>
            <a:br>
              <a:rPr lang="es-AR" sz="3137" b="1">
                <a:solidFill>
                  <a:srgbClr val="0078D7"/>
                </a:solidFill>
                <a:latin typeface="Segoe UI Light"/>
                <a:cs typeface="Segoe UI Semilight" panose="020B0402040204020203" pitchFamily="34" charset="0"/>
              </a:rPr>
            </a:br>
            <a:r>
              <a:rPr lang="es-AR" sz="2157">
                <a:gradFill>
                  <a:gsLst>
                    <a:gs pos="1250">
                      <a:srgbClr val="505050"/>
                    </a:gs>
                    <a:gs pos="74000">
                      <a:srgbClr val="505050"/>
                    </a:gs>
                  </a:gsLst>
                  <a:lin ang="5400000" scaled="0"/>
                </a:gradFill>
                <a:latin typeface="Segoe UI Semilight" panose="020B0402040204020203" pitchFamily="34" charset="0"/>
                <a:cs typeface="Segoe UI Semilight" panose="020B0402040204020203" pitchFamily="34" charset="0"/>
              </a:rPr>
              <a:t>Protege activamente de malware conocido sin impactar en las cargas de trabajo</a:t>
            </a:r>
          </a:p>
          <a:p>
            <a:pPr>
              <a:spcAft>
                <a:spcPts val="1176"/>
              </a:spcAft>
              <a:defRPr/>
            </a:pPr>
            <a:r>
              <a:rPr lang="es-AR" sz="3137" b="1">
                <a:solidFill>
                  <a:srgbClr val="0078D7"/>
                </a:solidFill>
                <a:latin typeface="Segoe UI Light"/>
                <a:cs typeface="Segoe UI Semilight" panose="020B0402040204020203" pitchFamily="34" charset="0"/>
              </a:rPr>
              <a:t>Code Integrity</a:t>
            </a:r>
            <a:r>
              <a:rPr lang="es-AR" sz="2353">
                <a:gradFill>
                  <a:gsLst>
                    <a:gs pos="1250">
                      <a:srgbClr val="505050"/>
                    </a:gs>
                    <a:gs pos="74000">
                      <a:srgbClr val="505050"/>
                    </a:gs>
                  </a:gsLst>
                  <a:lin ang="5400000" scaled="0"/>
                </a:gradFill>
                <a:latin typeface="Segoe UI Semibold" panose="020B0702040204020203" pitchFamily="34" charset="0"/>
                <a:cs typeface="Segoe UI Semibold" panose="020B0702040204020203" pitchFamily="34" charset="0"/>
              </a:rPr>
              <a:t/>
            </a:r>
            <a:br>
              <a:rPr lang="es-AR" sz="2353">
                <a:gradFill>
                  <a:gsLst>
                    <a:gs pos="1250">
                      <a:srgbClr val="505050"/>
                    </a:gs>
                    <a:gs pos="74000">
                      <a:srgbClr val="505050"/>
                    </a:gs>
                  </a:gsLst>
                  <a:lin ang="5400000" scaled="0"/>
                </a:gradFill>
                <a:latin typeface="Segoe UI Semibold" panose="020B0702040204020203" pitchFamily="34" charset="0"/>
                <a:cs typeface="Segoe UI Semibold" panose="020B0702040204020203" pitchFamily="34" charset="0"/>
              </a:rPr>
            </a:br>
            <a:r>
              <a:rPr lang="es-AR" sz="2157">
                <a:gradFill>
                  <a:gsLst>
                    <a:gs pos="1250">
                      <a:srgbClr val="505050"/>
                    </a:gs>
                    <a:gs pos="74000">
                      <a:srgbClr val="505050"/>
                    </a:gs>
                  </a:gsLst>
                  <a:lin ang="5400000" scaled="0"/>
                </a:gradFill>
                <a:latin typeface="Segoe UI Semilight" panose="020B0402040204020203" pitchFamily="34" charset="0"/>
                <a:cs typeface="Segoe UI Semibold" panose="020B0702040204020203" pitchFamily="34" charset="0"/>
              </a:rPr>
              <a:t>Asegura que solo los binarios </a:t>
            </a:r>
            <a:r>
              <a:rPr lang="es-AR" sz="2157">
                <a:gradFill>
                  <a:gsLst>
                    <a:gs pos="1250">
                      <a:srgbClr val="505050"/>
                    </a:gs>
                    <a:gs pos="74000">
                      <a:srgbClr val="505050"/>
                    </a:gs>
                  </a:gsLst>
                  <a:lin ang="5400000" scaled="0"/>
                </a:gradFill>
                <a:latin typeface="Segoe UI Semilight" panose="020B0402040204020203" pitchFamily="34" charset="0"/>
                <a:cs typeface="Segoe UI Semilight" panose="020B0402040204020203" pitchFamily="34" charset="0"/>
              </a:rPr>
              <a:t>permitidos se pueden ejecutar desde el momento en que se inicia el sistema operativo</a:t>
            </a:r>
          </a:p>
          <a:p>
            <a:pPr>
              <a:spcAft>
                <a:spcPts val="1176"/>
              </a:spcAft>
              <a:defRPr/>
            </a:pPr>
            <a:endParaRPr lang="en-US" sz="2157" dirty="0">
              <a:gradFill>
                <a:gsLst>
                  <a:gs pos="1250">
                    <a:srgbClr val="505050"/>
                  </a:gs>
                  <a:gs pos="74000">
                    <a:srgbClr val="505050"/>
                  </a:gs>
                </a:gsLst>
                <a:lin ang="5400000" scaled="0"/>
              </a:gradFill>
              <a:latin typeface="Segoe UI Semilight" panose="020B0402040204020203" pitchFamily="34" charset="0"/>
              <a:cs typeface="Segoe UI Semilight" panose="020B0402040204020203" pitchFamily="34" charset="0"/>
            </a:endParaRPr>
          </a:p>
        </p:txBody>
      </p:sp>
      <p:sp>
        <p:nvSpPr>
          <p:cNvPr id="6" name="Freeform 24"/>
          <p:cNvSpPr>
            <a:spLocks noEditPoints="1"/>
          </p:cNvSpPr>
          <p:nvPr/>
        </p:nvSpPr>
        <p:spPr bwMode="auto">
          <a:xfrm>
            <a:off x="7005198" y="3036621"/>
            <a:ext cx="3137487" cy="1142312"/>
          </a:xfrm>
          <a:custGeom>
            <a:avLst/>
            <a:gdLst>
              <a:gd name="T0" fmla="*/ 1995 w 2183"/>
              <a:gd name="T1" fmla="*/ 141 h 792"/>
              <a:gd name="T2" fmla="*/ 1316 w 2183"/>
              <a:gd name="T3" fmla="*/ 141 h 792"/>
              <a:gd name="T4" fmla="*/ 1091 w 2183"/>
              <a:gd name="T5" fmla="*/ 313 h 792"/>
              <a:gd name="T6" fmla="*/ 867 w 2183"/>
              <a:gd name="T7" fmla="*/ 141 h 792"/>
              <a:gd name="T8" fmla="*/ 188 w 2183"/>
              <a:gd name="T9" fmla="*/ 141 h 792"/>
              <a:gd name="T10" fmla="*/ 188 w 2183"/>
              <a:gd name="T11" fmla="*/ 651 h 792"/>
              <a:gd name="T12" fmla="*/ 867 w 2183"/>
              <a:gd name="T13" fmla="*/ 651 h 792"/>
              <a:gd name="T14" fmla="*/ 1091 w 2183"/>
              <a:gd name="T15" fmla="*/ 479 h 792"/>
              <a:gd name="T16" fmla="*/ 1316 w 2183"/>
              <a:gd name="T17" fmla="*/ 651 h 792"/>
              <a:gd name="T18" fmla="*/ 1995 w 2183"/>
              <a:gd name="T19" fmla="*/ 651 h 792"/>
              <a:gd name="T20" fmla="*/ 1995 w 2183"/>
              <a:gd name="T21" fmla="*/ 141 h 792"/>
              <a:gd name="T22" fmla="*/ 752 w 2183"/>
              <a:gd name="T23" fmla="*/ 568 h 792"/>
              <a:gd name="T24" fmla="*/ 297 w 2183"/>
              <a:gd name="T25" fmla="*/ 568 h 792"/>
              <a:gd name="T26" fmla="*/ 297 w 2183"/>
              <a:gd name="T27" fmla="*/ 224 h 792"/>
              <a:gd name="T28" fmla="*/ 752 w 2183"/>
              <a:gd name="T29" fmla="*/ 224 h 792"/>
              <a:gd name="T30" fmla="*/ 752 w 2183"/>
              <a:gd name="T31" fmla="*/ 224 h 792"/>
              <a:gd name="T32" fmla="*/ 981 w 2183"/>
              <a:gd name="T33" fmla="*/ 396 h 792"/>
              <a:gd name="T34" fmla="*/ 976 w 2183"/>
              <a:gd name="T35" fmla="*/ 396 h 792"/>
              <a:gd name="T36" fmla="*/ 981 w 2183"/>
              <a:gd name="T37" fmla="*/ 396 h 792"/>
              <a:gd name="T38" fmla="*/ 752 w 2183"/>
              <a:gd name="T39" fmla="*/ 568 h 792"/>
              <a:gd name="T40" fmla="*/ 752 w 2183"/>
              <a:gd name="T41" fmla="*/ 568 h 792"/>
              <a:gd name="T42" fmla="*/ 1885 w 2183"/>
              <a:gd name="T43" fmla="*/ 568 h 792"/>
              <a:gd name="T44" fmla="*/ 1431 w 2183"/>
              <a:gd name="T45" fmla="*/ 568 h 792"/>
              <a:gd name="T46" fmla="*/ 1201 w 2183"/>
              <a:gd name="T47" fmla="*/ 396 h 792"/>
              <a:gd name="T48" fmla="*/ 1206 w 2183"/>
              <a:gd name="T49" fmla="*/ 396 h 792"/>
              <a:gd name="T50" fmla="*/ 1201 w 2183"/>
              <a:gd name="T51" fmla="*/ 396 h 792"/>
              <a:gd name="T52" fmla="*/ 1431 w 2183"/>
              <a:gd name="T53" fmla="*/ 224 h 792"/>
              <a:gd name="T54" fmla="*/ 1431 w 2183"/>
              <a:gd name="T55" fmla="*/ 224 h 792"/>
              <a:gd name="T56" fmla="*/ 1885 w 2183"/>
              <a:gd name="T57" fmla="*/ 224 h 792"/>
              <a:gd name="T58" fmla="*/ 1885 w 2183"/>
              <a:gd name="T59" fmla="*/ 568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83" h="792">
                <a:moveTo>
                  <a:pt x="1995" y="141"/>
                </a:moveTo>
                <a:cubicBezTo>
                  <a:pt x="1807" y="0"/>
                  <a:pt x="1504" y="0"/>
                  <a:pt x="1316" y="141"/>
                </a:cubicBezTo>
                <a:cubicBezTo>
                  <a:pt x="1091" y="313"/>
                  <a:pt x="1091" y="313"/>
                  <a:pt x="1091" y="313"/>
                </a:cubicBezTo>
                <a:cubicBezTo>
                  <a:pt x="867" y="141"/>
                  <a:pt x="867" y="141"/>
                  <a:pt x="867" y="141"/>
                </a:cubicBezTo>
                <a:cubicBezTo>
                  <a:pt x="679" y="0"/>
                  <a:pt x="376" y="0"/>
                  <a:pt x="188" y="141"/>
                </a:cubicBezTo>
                <a:cubicBezTo>
                  <a:pt x="0" y="282"/>
                  <a:pt x="0" y="511"/>
                  <a:pt x="188" y="651"/>
                </a:cubicBezTo>
                <a:cubicBezTo>
                  <a:pt x="376" y="792"/>
                  <a:pt x="679" y="792"/>
                  <a:pt x="867" y="651"/>
                </a:cubicBezTo>
                <a:cubicBezTo>
                  <a:pt x="1091" y="479"/>
                  <a:pt x="1091" y="479"/>
                  <a:pt x="1091" y="479"/>
                </a:cubicBezTo>
                <a:cubicBezTo>
                  <a:pt x="1316" y="651"/>
                  <a:pt x="1316" y="651"/>
                  <a:pt x="1316" y="651"/>
                </a:cubicBezTo>
                <a:cubicBezTo>
                  <a:pt x="1504" y="792"/>
                  <a:pt x="1807" y="792"/>
                  <a:pt x="1995" y="651"/>
                </a:cubicBezTo>
                <a:cubicBezTo>
                  <a:pt x="2183" y="511"/>
                  <a:pt x="2183" y="282"/>
                  <a:pt x="1995" y="141"/>
                </a:cubicBezTo>
                <a:close/>
                <a:moveTo>
                  <a:pt x="752" y="568"/>
                </a:moveTo>
                <a:cubicBezTo>
                  <a:pt x="626" y="661"/>
                  <a:pt x="423" y="661"/>
                  <a:pt x="297" y="568"/>
                </a:cubicBezTo>
                <a:cubicBezTo>
                  <a:pt x="172" y="474"/>
                  <a:pt x="172" y="318"/>
                  <a:pt x="297" y="224"/>
                </a:cubicBezTo>
                <a:cubicBezTo>
                  <a:pt x="423" y="131"/>
                  <a:pt x="626" y="131"/>
                  <a:pt x="752" y="224"/>
                </a:cubicBezTo>
                <a:cubicBezTo>
                  <a:pt x="752" y="224"/>
                  <a:pt x="752" y="224"/>
                  <a:pt x="752" y="224"/>
                </a:cubicBezTo>
                <a:cubicBezTo>
                  <a:pt x="981" y="396"/>
                  <a:pt x="981" y="396"/>
                  <a:pt x="981" y="396"/>
                </a:cubicBezTo>
                <a:cubicBezTo>
                  <a:pt x="976" y="396"/>
                  <a:pt x="976" y="396"/>
                  <a:pt x="976" y="396"/>
                </a:cubicBezTo>
                <a:cubicBezTo>
                  <a:pt x="981" y="396"/>
                  <a:pt x="981" y="396"/>
                  <a:pt x="981" y="396"/>
                </a:cubicBezTo>
                <a:cubicBezTo>
                  <a:pt x="752" y="568"/>
                  <a:pt x="752" y="568"/>
                  <a:pt x="752" y="568"/>
                </a:cubicBezTo>
                <a:cubicBezTo>
                  <a:pt x="752" y="568"/>
                  <a:pt x="752" y="568"/>
                  <a:pt x="752" y="568"/>
                </a:cubicBezTo>
                <a:close/>
                <a:moveTo>
                  <a:pt x="1885" y="568"/>
                </a:moveTo>
                <a:cubicBezTo>
                  <a:pt x="1760" y="661"/>
                  <a:pt x="1556" y="661"/>
                  <a:pt x="1431" y="568"/>
                </a:cubicBezTo>
                <a:cubicBezTo>
                  <a:pt x="1201" y="396"/>
                  <a:pt x="1201" y="396"/>
                  <a:pt x="1201" y="396"/>
                </a:cubicBezTo>
                <a:cubicBezTo>
                  <a:pt x="1206" y="396"/>
                  <a:pt x="1206" y="396"/>
                  <a:pt x="1206" y="396"/>
                </a:cubicBezTo>
                <a:cubicBezTo>
                  <a:pt x="1201" y="396"/>
                  <a:pt x="1201" y="396"/>
                  <a:pt x="1201" y="396"/>
                </a:cubicBezTo>
                <a:cubicBezTo>
                  <a:pt x="1431" y="224"/>
                  <a:pt x="1431" y="224"/>
                  <a:pt x="1431" y="224"/>
                </a:cubicBezTo>
                <a:cubicBezTo>
                  <a:pt x="1431" y="224"/>
                  <a:pt x="1431" y="224"/>
                  <a:pt x="1431" y="224"/>
                </a:cubicBezTo>
                <a:cubicBezTo>
                  <a:pt x="1556" y="131"/>
                  <a:pt x="1760" y="131"/>
                  <a:pt x="1885" y="224"/>
                </a:cubicBezTo>
                <a:cubicBezTo>
                  <a:pt x="2010" y="318"/>
                  <a:pt x="2010" y="474"/>
                  <a:pt x="1885" y="568"/>
                </a:cubicBezTo>
                <a:close/>
              </a:path>
            </a:pathLst>
          </a:custGeom>
          <a:solidFill>
            <a:srgbClr val="107C10">
              <a:alpha val="25000"/>
            </a:srgbClr>
          </a:solidFill>
          <a:ln>
            <a:noFill/>
          </a:ln>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a:endParaRPr>
          </a:p>
        </p:txBody>
      </p:sp>
      <p:sp>
        <p:nvSpPr>
          <p:cNvPr id="7" name="Rectangle 6"/>
          <p:cNvSpPr/>
          <p:nvPr/>
        </p:nvSpPr>
        <p:spPr bwMode="auto">
          <a:xfrm>
            <a:off x="9320963" y="2944091"/>
            <a:ext cx="1595540" cy="1191444"/>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Freeform 20"/>
          <p:cNvSpPr>
            <a:spLocks noEditPoints="1"/>
          </p:cNvSpPr>
          <p:nvPr/>
        </p:nvSpPr>
        <p:spPr bwMode="auto">
          <a:xfrm>
            <a:off x="9262077" y="2881092"/>
            <a:ext cx="1765848" cy="1525659"/>
          </a:xfrm>
          <a:custGeom>
            <a:avLst/>
            <a:gdLst>
              <a:gd name="T0" fmla="*/ 0 w 4220"/>
              <a:gd name="T1" fmla="*/ 0 h 3646"/>
              <a:gd name="T2" fmla="*/ 4220 w 4220"/>
              <a:gd name="T3" fmla="*/ 0 h 3646"/>
              <a:gd name="T4" fmla="*/ 4220 w 4220"/>
              <a:gd name="T5" fmla="*/ 3136 h 3646"/>
              <a:gd name="T6" fmla="*/ 2366 w 4220"/>
              <a:gd name="T7" fmla="*/ 3136 h 3646"/>
              <a:gd name="T8" fmla="*/ 2366 w 4220"/>
              <a:gd name="T9" fmla="*/ 3390 h 3646"/>
              <a:gd name="T10" fmla="*/ 3146 w 4220"/>
              <a:gd name="T11" fmla="*/ 3390 h 3646"/>
              <a:gd name="T12" fmla="*/ 3146 w 4220"/>
              <a:gd name="T13" fmla="*/ 3646 h 3646"/>
              <a:gd name="T14" fmla="*/ 1036 w 4220"/>
              <a:gd name="T15" fmla="*/ 3646 h 3646"/>
              <a:gd name="T16" fmla="*/ 1036 w 4220"/>
              <a:gd name="T17" fmla="*/ 3390 h 3646"/>
              <a:gd name="T18" fmla="*/ 1854 w 4220"/>
              <a:gd name="T19" fmla="*/ 3390 h 3646"/>
              <a:gd name="T20" fmla="*/ 1854 w 4220"/>
              <a:gd name="T21" fmla="*/ 3136 h 3646"/>
              <a:gd name="T22" fmla="*/ 0 w 4220"/>
              <a:gd name="T23" fmla="*/ 3136 h 3646"/>
              <a:gd name="T24" fmla="*/ 0 w 4220"/>
              <a:gd name="T25" fmla="*/ 0 h 3646"/>
              <a:gd name="T26" fmla="*/ 0 w 4220"/>
              <a:gd name="T27" fmla="*/ 0 h 3646"/>
              <a:gd name="T28" fmla="*/ 0 w 4220"/>
              <a:gd name="T29" fmla="*/ 0 h 3646"/>
              <a:gd name="T30" fmla="*/ 0 w 4220"/>
              <a:gd name="T31" fmla="*/ 0 h 3646"/>
              <a:gd name="T32" fmla="*/ 253 w 4220"/>
              <a:gd name="T33" fmla="*/ 256 h 3646"/>
              <a:gd name="T34" fmla="*/ 253 w 4220"/>
              <a:gd name="T35" fmla="*/ 2863 h 3646"/>
              <a:gd name="T36" fmla="*/ 3967 w 4220"/>
              <a:gd name="T37" fmla="*/ 2863 h 3646"/>
              <a:gd name="T38" fmla="*/ 3967 w 4220"/>
              <a:gd name="T39" fmla="*/ 256 h 3646"/>
              <a:gd name="T40" fmla="*/ 253 w 4220"/>
              <a:gd name="T41" fmla="*/ 256 h 3646"/>
              <a:gd name="T42" fmla="*/ 253 w 4220"/>
              <a:gd name="T43" fmla="*/ 256 h 3646"/>
              <a:gd name="T44" fmla="*/ 253 w 4220"/>
              <a:gd name="T45" fmla="*/ 256 h 3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20" h="3646">
                <a:moveTo>
                  <a:pt x="0" y="0"/>
                </a:moveTo>
                <a:lnTo>
                  <a:pt x="4220" y="0"/>
                </a:lnTo>
                <a:lnTo>
                  <a:pt x="4220" y="3136"/>
                </a:lnTo>
                <a:lnTo>
                  <a:pt x="2366" y="3136"/>
                </a:lnTo>
                <a:lnTo>
                  <a:pt x="2366" y="3390"/>
                </a:lnTo>
                <a:lnTo>
                  <a:pt x="3146" y="3390"/>
                </a:lnTo>
                <a:lnTo>
                  <a:pt x="3146" y="3646"/>
                </a:lnTo>
                <a:lnTo>
                  <a:pt x="1036" y="3646"/>
                </a:lnTo>
                <a:lnTo>
                  <a:pt x="1036" y="3390"/>
                </a:lnTo>
                <a:lnTo>
                  <a:pt x="1854" y="3390"/>
                </a:lnTo>
                <a:lnTo>
                  <a:pt x="1854" y="3136"/>
                </a:lnTo>
                <a:lnTo>
                  <a:pt x="0" y="3136"/>
                </a:lnTo>
                <a:lnTo>
                  <a:pt x="0" y="0"/>
                </a:lnTo>
                <a:lnTo>
                  <a:pt x="0" y="0"/>
                </a:lnTo>
                <a:lnTo>
                  <a:pt x="0" y="0"/>
                </a:lnTo>
                <a:lnTo>
                  <a:pt x="0" y="0"/>
                </a:lnTo>
                <a:close/>
                <a:moveTo>
                  <a:pt x="253" y="256"/>
                </a:moveTo>
                <a:lnTo>
                  <a:pt x="253" y="2863"/>
                </a:lnTo>
                <a:lnTo>
                  <a:pt x="3967" y="2863"/>
                </a:lnTo>
                <a:lnTo>
                  <a:pt x="3967" y="256"/>
                </a:lnTo>
                <a:lnTo>
                  <a:pt x="253" y="256"/>
                </a:lnTo>
                <a:lnTo>
                  <a:pt x="253" y="256"/>
                </a:lnTo>
                <a:lnTo>
                  <a:pt x="253" y="256"/>
                </a:ln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grpSp>
        <p:nvGrpSpPr>
          <p:cNvPr id="9" name="Group 8"/>
          <p:cNvGrpSpPr/>
          <p:nvPr/>
        </p:nvGrpSpPr>
        <p:grpSpPr>
          <a:xfrm>
            <a:off x="6565242" y="2940303"/>
            <a:ext cx="1336381" cy="1344637"/>
            <a:chOff x="6245709" y="2582862"/>
            <a:chExt cx="1363178" cy="1371600"/>
          </a:xfrm>
        </p:grpSpPr>
        <p:sp>
          <p:nvSpPr>
            <p:cNvPr id="10" name="Rectangle 9"/>
            <p:cNvSpPr/>
            <p:nvPr/>
          </p:nvSpPr>
          <p:spPr bwMode="auto">
            <a:xfrm>
              <a:off x="6245709" y="2582862"/>
              <a:ext cx="1363178" cy="137160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 name="Freeform 16"/>
            <p:cNvSpPr>
              <a:spLocks noEditPoints="1"/>
            </p:cNvSpPr>
            <p:nvPr/>
          </p:nvSpPr>
          <p:spPr bwMode="auto">
            <a:xfrm>
              <a:off x="6245709" y="2659062"/>
              <a:ext cx="1363178" cy="1225388"/>
            </a:xfrm>
            <a:custGeom>
              <a:avLst/>
              <a:gdLst>
                <a:gd name="T0" fmla="*/ 0 w 1164"/>
                <a:gd name="T1" fmla="*/ 432 h 1045"/>
                <a:gd name="T2" fmla="*/ 1005 w 1164"/>
                <a:gd name="T3" fmla="*/ 462 h 1045"/>
                <a:gd name="T4" fmla="*/ 586 w 1164"/>
                <a:gd name="T5" fmla="*/ 499 h 1045"/>
                <a:gd name="T6" fmla="*/ 632 w 1164"/>
                <a:gd name="T7" fmla="*/ 577 h 1045"/>
                <a:gd name="T8" fmla="*/ 547 w 1164"/>
                <a:gd name="T9" fmla="*/ 464 h 1045"/>
                <a:gd name="T10" fmla="*/ 500 w 1164"/>
                <a:gd name="T11" fmla="*/ 546 h 1045"/>
                <a:gd name="T12" fmla="*/ 500 w 1164"/>
                <a:gd name="T13" fmla="*/ 577 h 1045"/>
                <a:gd name="T14" fmla="*/ 415 w 1164"/>
                <a:gd name="T15" fmla="*/ 417 h 1045"/>
                <a:gd name="T16" fmla="*/ 415 w 1164"/>
                <a:gd name="T17" fmla="*/ 577 h 1045"/>
                <a:gd name="T18" fmla="*/ 376 w 1164"/>
                <a:gd name="T19" fmla="*/ 417 h 1045"/>
                <a:gd name="T20" fmla="*/ 376 w 1164"/>
                <a:gd name="T21" fmla="*/ 546 h 1045"/>
                <a:gd name="T22" fmla="*/ 330 w 1164"/>
                <a:gd name="T23" fmla="*/ 624 h 1045"/>
                <a:gd name="T24" fmla="*/ 244 w 1164"/>
                <a:gd name="T25" fmla="*/ 417 h 1045"/>
                <a:gd name="T26" fmla="*/ 244 w 1164"/>
                <a:gd name="T27" fmla="*/ 499 h 1045"/>
                <a:gd name="T28" fmla="*/ 158 w 1164"/>
                <a:gd name="T29" fmla="*/ 417 h 1045"/>
                <a:gd name="T30" fmla="*/ 205 w 1164"/>
                <a:gd name="T31" fmla="*/ 499 h 1045"/>
                <a:gd name="T32" fmla="*/ 205 w 1164"/>
                <a:gd name="T33" fmla="*/ 624 h 1045"/>
                <a:gd name="T34" fmla="*/ 73 w 1164"/>
                <a:gd name="T35" fmla="*/ 464 h 1045"/>
                <a:gd name="T36" fmla="*/ 73 w 1164"/>
                <a:gd name="T37" fmla="*/ 499 h 1045"/>
                <a:gd name="T38" fmla="*/ 73 w 1164"/>
                <a:gd name="T39" fmla="*/ 577 h 1045"/>
                <a:gd name="T40" fmla="*/ 0 w 1164"/>
                <a:gd name="T41" fmla="*/ 74 h 1045"/>
                <a:gd name="T42" fmla="*/ 1005 w 1164"/>
                <a:gd name="T43" fmla="*/ 103 h 1045"/>
                <a:gd name="T44" fmla="*/ 586 w 1164"/>
                <a:gd name="T45" fmla="*/ 141 h 1045"/>
                <a:gd name="T46" fmla="*/ 632 w 1164"/>
                <a:gd name="T47" fmla="*/ 219 h 1045"/>
                <a:gd name="T48" fmla="*/ 547 w 1164"/>
                <a:gd name="T49" fmla="*/ 105 h 1045"/>
                <a:gd name="T50" fmla="*/ 500 w 1164"/>
                <a:gd name="T51" fmla="*/ 187 h 1045"/>
                <a:gd name="T52" fmla="*/ 500 w 1164"/>
                <a:gd name="T53" fmla="*/ 219 h 1045"/>
                <a:gd name="T54" fmla="*/ 415 w 1164"/>
                <a:gd name="T55" fmla="*/ 59 h 1045"/>
                <a:gd name="T56" fmla="*/ 415 w 1164"/>
                <a:gd name="T57" fmla="*/ 219 h 1045"/>
                <a:gd name="T58" fmla="*/ 376 w 1164"/>
                <a:gd name="T59" fmla="*/ 59 h 1045"/>
                <a:gd name="T60" fmla="*/ 376 w 1164"/>
                <a:gd name="T61" fmla="*/ 187 h 1045"/>
                <a:gd name="T62" fmla="*/ 330 w 1164"/>
                <a:gd name="T63" fmla="*/ 265 h 1045"/>
                <a:gd name="T64" fmla="*/ 244 w 1164"/>
                <a:gd name="T65" fmla="*/ 59 h 1045"/>
                <a:gd name="T66" fmla="*/ 244 w 1164"/>
                <a:gd name="T67" fmla="*/ 141 h 1045"/>
                <a:gd name="T68" fmla="*/ 158 w 1164"/>
                <a:gd name="T69" fmla="*/ 59 h 1045"/>
                <a:gd name="T70" fmla="*/ 205 w 1164"/>
                <a:gd name="T71" fmla="*/ 141 h 1045"/>
                <a:gd name="T72" fmla="*/ 205 w 1164"/>
                <a:gd name="T73" fmla="*/ 265 h 1045"/>
                <a:gd name="T74" fmla="*/ 73 w 1164"/>
                <a:gd name="T75" fmla="*/ 105 h 1045"/>
                <a:gd name="T76" fmla="*/ 73 w 1164"/>
                <a:gd name="T77" fmla="*/ 141 h 1045"/>
                <a:gd name="T78" fmla="*/ 73 w 1164"/>
                <a:gd name="T79" fmla="*/ 219 h 1045"/>
                <a:gd name="T80" fmla="*/ 0 w 1164"/>
                <a:gd name="T81" fmla="*/ 795 h 1045"/>
                <a:gd name="T82" fmla="*/ 1005 w 1164"/>
                <a:gd name="T83" fmla="*/ 825 h 1045"/>
                <a:gd name="T84" fmla="*/ 586 w 1164"/>
                <a:gd name="T85" fmla="*/ 861 h 1045"/>
                <a:gd name="T86" fmla="*/ 632 w 1164"/>
                <a:gd name="T87" fmla="*/ 939 h 1045"/>
                <a:gd name="T88" fmla="*/ 547 w 1164"/>
                <a:gd name="T89" fmla="*/ 827 h 1045"/>
                <a:gd name="T90" fmla="*/ 500 w 1164"/>
                <a:gd name="T91" fmla="*/ 908 h 1045"/>
                <a:gd name="T92" fmla="*/ 500 w 1164"/>
                <a:gd name="T93" fmla="*/ 939 h 1045"/>
                <a:gd name="T94" fmla="*/ 415 w 1164"/>
                <a:gd name="T95" fmla="*/ 780 h 1045"/>
                <a:gd name="T96" fmla="*/ 415 w 1164"/>
                <a:gd name="T97" fmla="*/ 939 h 1045"/>
                <a:gd name="T98" fmla="*/ 376 w 1164"/>
                <a:gd name="T99" fmla="*/ 780 h 1045"/>
                <a:gd name="T100" fmla="*/ 376 w 1164"/>
                <a:gd name="T101" fmla="*/ 908 h 1045"/>
                <a:gd name="T102" fmla="*/ 330 w 1164"/>
                <a:gd name="T103" fmla="*/ 986 h 1045"/>
                <a:gd name="T104" fmla="*/ 244 w 1164"/>
                <a:gd name="T105" fmla="*/ 780 h 1045"/>
                <a:gd name="T106" fmla="*/ 244 w 1164"/>
                <a:gd name="T107" fmla="*/ 861 h 1045"/>
                <a:gd name="T108" fmla="*/ 158 w 1164"/>
                <a:gd name="T109" fmla="*/ 780 h 1045"/>
                <a:gd name="T110" fmla="*/ 205 w 1164"/>
                <a:gd name="T111" fmla="*/ 861 h 1045"/>
                <a:gd name="T112" fmla="*/ 205 w 1164"/>
                <a:gd name="T113" fmla="*/ 986 h 1045"/>
                <a:gd name="T114" fmla="*/ 73 w 1164"/>
                <a:gd name="T115" fmla="*/ 827 h 1045"/>
                <a:gd name="T116" fmla="*/ 73 w 1164"/>
                <a:gd name="T117" fmla="*/ 861 h 1045"/>
                <a:gd name="T118" fmla="*/ 73 w 1164"/>
                <a:gd name="T119" fmla="*/ 939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4" h="1045">
                  <a:moveTo>
                    <a:pt x="75" y="682"/>
                  </a:moveTo>
                  <a:cubicBezTo>
                    <a:pt x="1090" y="682"/>
                    <a:pt x="1090" y="682"/>
                    <a:pt x="1090" y="682"/>
                  </a:cubicBezTo>
                  <a:cubicBezTo>
                    <a:pt x="1131" y="682"/>
                    <a:pt x="1164" y="649"/>
                    <a:pt x="1164" y="609"/>
                  </a:cubicBezTo>
                  <a:cubicBezTo>
                    <a:pt x="1164" y="432"/>
                    <a:pt x="1164" y="432"/>
                    <a:pt x="1164" y="432"/>
                  </a:cubicBezTo>
                  <a:cubicBezTo>
                    <a:pt x="1164" y="392"/>
                    <a:pt x="1131" y="359"/>
                    <a:pt x="1090" y="359"/>
                  </a:cubicBezTo>
                  <a:cubicBezTo>
                    <a:pt x="75" y="359"/>
                    <a:pt x="75" y="359"/>
                    <a:pt x="75" y="359"/>
                  </a:cubicBezTo>
                  <a:cubicBezTo>
                    <a:pt x="34" y="359"/>
                    <a:pt x="0" y="392"/>
                    <a:pt x="0" y="432"/>
                  </a:cubicBezTo>
                  <a:cubicBezTo>
                    <a:pt x="0" y="609"/>
                    <a:pt x="0" y="609"/>
                    <a:pt x="0" y="609"/>
                  </a:cubicBezTo>
                  <a:cubicBezTo>
                    <a:pt x="0" y="649"/>
                    <a:pt x="34" y="682"/>
                    <a:pt x="75" y="682"/>
                  </a:cubicBezTo>
                  <a:close/>
                  <a:moveTo>
                    <a:pt x="1005" y="462"/>
                  </a:moveTo>
                  <a:cubicBezTo>
                    <a:pt x="1037" y="462"/>
                    <a:pt x="1063" y="488"/>
                    <a:pt x="1063" y="521"/>
                  </a:cubicBezTo>
                  <a:cubicBezTo>
                    <a:pt x="1063" y="553"/>
                    <a:pt x="1037" y="579"/>
                    <a:pt x="1005" y="579"/>
                  </a:cubicBezTo>
                  <a:cubicBezTo>
                    <a:pt x="972" y="579"/>
                    <a:pt x="946" y="553"/>
                    <a:pt x="946" y="521"/>
                  </a:cubicBezTo>
                  <a:cubicBezTo>
                    <a:pt x="946" y="488"/>
                    <a:pt x="972" y="462"/>
                    <a:pt x="1005" y="462"/>
                  </a:cubicBezTo>
                  <a:close/>
                  <a:moveTo>
                    <a:pt x="586" y="417"/>
                  </a:moveTo>
                  <a:cubicBezTo>
                    <a:pt x="632" y="417"/>
                    <a:pt x="632" y="417"/>
                    <a:pt x="632" y="417"/>
                  </a:cubicBezTo>
                  <a:cubicBezTo>
                    <a:pt x="632" y="464"/>
                    <a:pt x="632" y="464"/>
                    <a:pt x="632" y="464"/>
                  </a:cubicBezTo>
                  <a:cubicBezTo>
                    <a:pt x="586" y="464"/>
                    <a:pt x="586" y="464"/>
                    <a:pt x="586" y="464"/>
                  </a:cubicBezTo>
                  <a:cubicBezTo>
                    <a:pt x="586" y="417"/>
                    <a:pt x="586" y="417"/>
                    <a:pt x="586" y="417"/>
                  </a:cubicBezTo>
                  <a:cubicBezTo>
                    <a:pt x="586" y="417"/>
                    <a:pt x="586" y="417"/>
                    <a:pt x="586" y="417"/>
                  </a:cubicBezTo>
                  <a:close/>
                  <a:moveTo>
                    <a:pt x="586" y="499"/>
                  </a:moveTo>
                  <a:cubicBezTo>
                    <a:pt x="632" y="499"/>
                    <a:pt x="632" y="499"/>
                    <a:pt x="632" y="499"/>
                  </a:cubicBezTo>
                  <a:cubicBezTo>
                    <a:pt x="632" y="546"/>
                    <a:pt x="632" y="546"/>
                    <a:pt x="632" y="546"/>
                  </a:cubicBezTo>
                  <a:cubicBezTo>
                    <a:pt x="586" y="546"/>
                    <a:pt x="586" y="546"/>
                    <a:pt x="586" y="546"/>
                  </a:cubicBezTo>
                  <a:cubicBezTo>
                    <a:pt x="586" y="499"/>
                    <a:pt x="586" y="499"/>
                    <a:pt x="586" y="499"/>
                  </a:cubicBezTo>
                  <a:cubicBezTo>
                    <a:pt x="586" y="499"/>
                    <a:pt x="586" y="499"/>
                    <a:pt x="586" y="499"/>
                  </a:cubicBezTo>
                  <a:close/>
                  <a:moveTo>
                    <a:pt x="586" y="577"/>
                  </a:moveTo>
                  <a:cubicBezTo>
                    <a:pt x="632" y="577"/>
                    <a:pt x="632" y="577"/>
                    <a:pt x="632" y="577"/>
                  </a:cubicBezTo>
                  <a:cubicBezTo>
                    <a:pt x="632" y="624"/>
                    <a:pt x="632" y="624"/>
                    <a:pt x="632" y="624"/>
                  </a:cubicBezTo>
                  <a:cubicBezTo>
                    <a:pt x="586" y="624"/>
                    <a:pt x="586" y="624"/>
                    <a:pt x="586" y="624"/>
                  </a:cubicBezTo>
                  <a:cubicBezTo>
                    <a:pt x="586" y="577"/>
                    <a:pt x="586" y="577"/>
                    <a:pt x="586" y="577"/>
                  </a:cubicBezTo>
                  <a:cubicBezTo>
                    <a:pt x="586" y="577"/>
                    <a:pt x="586" y="577"/>
                    <a:pt x="586" y="577"/>
                  </a:cubicBezTo>
                  <a:close/>
                  <a:moveTo>
                    <a:pt x="500" y="417"/>
                  </a:moveTo>
                  <a:cubicBezTo>
                    <a:pt x="547" y="417"/>
                    <a:pt x="547" y="417"/>
                    <a:pt x="547" y="417"/>
                  </a:cubicBezTo>
                  <a:cubicBezTo>
                    <a:pt x="547" y="464"/>
                    <a:pt x="547" y="464"/>
                    <a:pt x="547" y="464"/>
                  </a:cubicBezTo>
                  <a:cubicBezTo>
                    <a:pt x="500" y="464"/>
                    <a:pt x="500" y="464"/>
                    <a:pt x="500" y="464"/>
                  </a:cubicBezTo>
                  <a:cubicBezTo>
                    <a:pt x="500" y="417"/>
                    <a:pt x="500" y="417"/>
                    <a:pt x="500" y="417"/>
                  </a:cubicBezTo>
                  <a:cubicBezTo>
                    <a:pt x="500" y="417"/>
                    <a:pt x="500" y="417"/>
                    <a:pt x="500" y="417"/>
                  </a:cubicBezTo>
                  <a:close/>
                  <a:moveTo>
                    <a:pt x="500" y="499"/>
                  </a:moveTo>
                  <a:cubicBezTo>
                    <a:pt x="547" y="499"/>
                    <a:pt x="547" y="499"/>
                    <a:pt x="547" y="499"/>
                  </a:cubicBezTo>
                  <a:cubicBezTo>
                    <a:pt x="547" y="546"/>
                    <a:pt x="547" y="546"/>
                    <a:pt x="547" y="546"/>
                  </a:cubicBezTo>
                  <a:cubicBezTo>
                    <a:pt x="500" y="546"/>
                    <a:pt x="500" y="546"/>
                    <a:pt x="500" y="546"/>
                  </a:cubicBezTo>
                  <a:cubicBezTo>
                    <a:pt x="500" y="499"/>
                    <a:pt x="500" y="499"/>
                    <a:pt x="500" y="499"/>
                  </a:cubicBezTo>
                  <a:cubicBezTo>
                    <a:pt x="500" y="499"/>
                    <a:pt x="500" y="499"/>
                    <a:pt x="500" y="499"/>
                  </a:cubicBezTo>
                  <a:close/>
                  <a:moveTo>
                    <a:pt x="500" y="577"/>
                  </a:moveTo>
                  <a:cubicBezTo>
                    <a:pt x="547" y="577"/>
                    <a:pt x="547" y="577"/>
                    <a:pt x="547" y="577"/>
                  </a:cubicBezTo>
                  <a:cubicBezTo>
                    <a:pt x="547" y="624"/>
                    <a:pt x="547" y="624"/>
                    <a:pt x="547" y="624"/>
                  </a:cubicBezTo>
                  <a:cubicBezTo>
                    <a:pt x="500" y="624"/>
                    <a:pt x="500" y="624"/>
                    <a:pt x="500" y="624"/>
                  </a:cubicBezTo>
                  <a:cubicBezTo>
                    <a:pt x="500" y="577"/>
                    <a:pt x="500" y="577"/>
                    <a:pt x="500" y="577"/>
                  </a:cubicBezTo>
                  <a:cubicBezTo>
                    <a:pt x="500" y="577"/>
                    <a:pt x="500" y="577"/>
                    <a:pt x="500" y="577"/>
                  </a:cubicBezTo>
                  <a:close/>
                  <a:moveTo>
                    <a:pt x="415" y="417"/>
                  </a:moveTo>
                  <a:cubicBezTo>
                    <a:pt x="462" y="417"/>
                    <a:pt x="462" y="417"/>
                    <a:pt x="462" y="417"/>
                  </a:cubicBezTo>
                  <a:cubicBezTo>
                    <a:pt x="462" y="464"/>
                    <a:pt x="462" y="464"/>
                    <a:pt x="462" y="464"/>
                  </a:cubicBezTo>
                  <a:cubicBezTo>
                    <a:pt x="415" y="464"/>
                    <a:pt x="415" y="464"/>
                    <a:pt x="415" y="464"/>
                  </a:cubicBezTo>
                  <a:cubicBezTo>
                    <a:pt x="415" y="417"/>
                    <a:pt x="415" y="417"/>
                    <a:pt x="415" y="417"/>
                  </a:cubicBezTo>
                  <a:cubicBezTo>
                    <a:pt x="415" y="417"/>
                    <a:pt x="415" y="417"/>
                    <a:pt x="415" y="417"/>
                  </a:cubicBezTo>
                  <a:close/>
                  <a:moveTo>
                    <a:pt x="415" y="499"/>
                  </a:moveTo>
                  <a:cubicBezTo>
                    <a:pt x="462" y="499"/>
                    <a:pt x="462" y="499"/>
                    <a:pt x="462" y="499"/>
                  </a:cubicBezTo>
                  <a:cubicBezTo>
                    <a:pt x="462" y="546"/>
                    <a:pt x="462" y="546"/>
                    <a:pt x="462" y="546"/>
                  </a:cubicBezTo>
                  <a:cubicBezTo>
                    <a:pt x="415" y="546"/>
                    <a:pt x="415" y="546"/>
                    <a:pt x="415" y="546"/>
                  </a:cubicBezTo>
                  <a:cubicBezTo>
                    <a:pt x="415" y="499"/>
                    <a:pt x="415" y="499"/>
                    <a:pt x="415" y="499"/>
                  </a:cubicBezTo>
                  <a:cubicBezTo>
                    <a:pt x="415" y="499"/>
                    <a:pt x="415" y="499"/>
                    <a:pt x="415" y="499"/>
                  </a:cubicBezTo>
                  <a:close/>
                  <a:moveTo>
                    <a:pt x="415" y="577"/>
                  </a:moveTo>
                  <a:cubicBezTo>
                    <a:pt x="462" y="577"/>
                    <a:pt x="462" y="577"/>
                    <a:pt x="462" y="577"/>
                  </a:cubicBezTo>
                  <a:cubicBezTo>
                    <a:pt x="462" y="624"/>
                    <a:pt x="462" y="624"/>
                    <a:pt x="462" y="624"/>
                  </a:cubicBezTo>
                  <a:cubicBezTo>
                    <a:pt x="415" y="624"/>
                    <a:pt x="415" y="624"/>
                    <a:pt x="415" y="624"/>
                  </a:cubicBezTo>
                  <a:cubicBezTo>
                    <a:pt x="415" y="577"/>
                    <a:pt x="415" y="577"/>
                    <a:pt x="415" y="577"/>
                  </a:cubicBezTo>
                  <a:cubicBezTo>
                    <a:pt x="415" y="577"/>
                    <a:pt x="415" y="577"/>
                    <a:pt x="415" y="577"/>
                  </a:cubicBezTo>
                  <a:close/>
                  <a:moveTo>
                    <a:pt x="330" y="417"/>
                  </a:moveTo>
                  <a:cubicBezTo>
                    <a:pt x="376" y="417"/>
                    <a:pt x="376" y="417"/>
                    <a:pt x="376" y="417"/>
                  </a:cubicBezTo>
                  <a:cubicBezTo>
                    <a:pt x="376" y="464"/>
                    <a:pt x="376" y="464"/>
                    <a:pt x="376" y="464"/>
                  </a:cubicBezTo>
                  <a:cubicBezTo>
                    <a:pt x="330" y="464"/>
                    <a:pt x="330" y="464"/>
                    <a:pt x="330" y="464"/>
                  </a:cubicBezTo>
                  <a:cubicBezTo>
                    <a:pt x="330" y="417"/>
                    <a:pt x="330" y="417"/>
                    <a:pt x="330" y="417"/>
                  </a:cubicBezTo>
                  <a:cubicBezTo>
                    <a:pt x="330" y="417"/>
                    <a:pt x="330" y="417"/>
                    <a:pt x="330" y="417"/>
                  </a:cubicBezTo>
                  <a:close/>
                  <a:moveTo>
                    <a:pt x="330" y="499"/>
                  </a:moveTo>
                  <a:cubicBezTo>
                    <a:pt x="376" y="499"/>
                    <a:pt x="376" y="499"/>
                    <a:pt x="376" y="499"/>
                  </a:cubicBezTo>
                  <a:cubicBezTo>
                    <a:pt x="376" y="546"/>
                    <a:pt x="376" y="546"/>
                    <a:pt x="376" y="546"/>
                  </a:cubicBezTo>
                  <a:cubicBezTo>
                    <a:pt x="330" y="546"/>
                    <a:pt x="330" y="546"/>
                    <a:pt x="330" y="546"/>
                  </a:cubicBezTo>
                  <a:cubicBezTo>
                    <a:pt x="330" y="499"/>
                    <a:pt x="330" y="499"/>
                    <a:pt x="330" y="499"/>
                  </a:cubicBezTo>
                  <a:cubicBezTo>
                    <a:pt x="330" y="499"/>
                    <a:pt x="330" y="499"/>
                    <a:pt x="330" y="499"/>
                  </a:cubicBezTo>
                  <a:close/>
                  <a:moveTo>
                    <a:pt x="330" y="577"/>
                  </a:moveTo>
                  <a:cubicBezTo>
                    <a:pt x="376" y="577"/>
                    <a:pt x="376" y="577"/>
                    <a:pt x="376" y="577"/>
                  </a:cubicBezTo>
                  <a:cubicBezTo>
                    <a:pt x="376" y="624"/>
                    <a:pt x="376" y="624"/>
                    <a:pt x="376" y="624"/>
                  </a:cubicBezTo>
                  <a:cubicBezTo>
                    <a:pt x="330" y="624"/>
                    <a:pt x="330" y="624"/>
                    <a:pt x="330" y="624"/>
                  </a:cubicBezTo>
                  <a:cubicBezTo>
                    <a:pt x="330" y="577"/>
                    <a:pt x="330" y="577"/>
                    <a:pt x="330" y="577"/>
                  </a:cubicBezTo>
                  <a:cubicBezTo>
                    <a:pt x="330" y="577"/>
                    <a:pt x="330" y="577"/>
                    <a:pt x="330" y="577"/>
                  </a:cubicBezTo>
                  <a:close/>
                  <a:moveTo>
                    <a:pt x="244" y="417"/>
                  </a:moveTo>
                  <a:cubicBezTo>
                    <a:pt x="290" y="417"/>
                    <a:pt x="290" y="417"/>
                    <a:pt x="290" y="417"/>
                  </a:cubicBezTo>
                  <a:cubicBezTo>
                    <a:pt x="290" y="464"/>
                    <a:pt x="290" y="464"/>
                    <a:pt x="290" y="464"/>
                  </a:cubicBezTo>
                  <a:cubicBezTo>
                    <a:pt x="244" y="464"/>
                    <a:pt x="244" y="464"/>
                    <a:pt x="244" y="464"/>
                  </a:cubicBezTo>
                  <a:cubicBezTo>
                    <a:pt x="244" y="417"/>
                    <a:pt x="244" y="417"/>
                    <a:pt x="244" y="417"/>
                  </a:cubicBezTo>
                  <a:cubicBezTo>
                    <a:pt x="244" y="417"/>
                    <a:pt x="244" y="417"/>
                    <a:pt x="244" y="417"/>
                  </a:cubicBezTo>
                  <a:close/>
                  <a:moveTo>
                    <a:pt x="244" y="499"/>
                  </a:moveTo>
                  <a:cubicBezTo>
                    <a:pt x="290" y="499"/>
                    <a:pt x="290" y="499"/>
                    <a:pt x="290" y="499"/>
                  </a:cubicBezTo>
                  <a:cubicBezTo>
                    <a:pt x="290" y="546"/>
                    <a:pt x="290" y="546"/>
                    <a:pt x="290" y="546"/>
                  </a:cubicBezTo>
                  <a:cubicBezTo>
                    <a:pt x="244" y="546"/>
                    <a:pt x="244" y="546"/>
                    <a:pt x="244" y="546"/>
                  </a:cubicBezTo>
                  <a:cubicBezTo>
                    <a:pt x="244" y="499"/>
                    <a:pt x="244" y="499"/>
                    <a:pt x="244" y="499"/>
                  </a:cubicBezTo>
                  <a:cubicBezTo>
                    <a:pt x="244" y="499"/>
                    <a:pt x="244" y="499"/>
                    <a:pt x="244" y="499"/>
                  </a:cubicBezTo>
                  <a:close/>
                  <a:moveTo>
                    <a:pt x="244" y="577"/>
                  </a:moveTo>
                  <a:cubicBezTo>
                    <a:pt x="290" y="577"/>
                    <a:pt x="290" y="577"/>
                    <a:pt x="290" y="577"/>
                  </a:cubicBezTo>
                  <a:cubicBezTo>
                    <a:pt x="290" y="624"/>
                    <a:pt x="290" y="624"/>
                    <a:pt x="290" y="624"/>
                  </a:cubicBezTo>
                  <a:cubicBezTo>
                    <a:pt x="244" y="624"/>
                    <a:pt x="244" y="624"/>
                    <a:pt x="244" y="624"/>
                  </a:cubicBezTo>
                  <a:cubicBezTo>
                    <a:pt x="244" y="577"/>
                    <a:pt x="244" y="577"/>
                    <a:pt x="244" y="577"/>
                  </a:cubicBezTo>
                  <a:cubicBezTo>
                    <a:pt x="244" y="577"/>
                    <a:pt x="244" y="577"/>
                    <a:pt x="244" y="577"/>
                  </a:cubicBezTo>
                  <a:close/>
                  <a:moveTo>
                    <a:pt x="158" y="417"/>
                  </a:moveTo>
                  <a:cubicBezTo>
                    <a:pt x="205" y="417"/>
                    <a:pt x="205" y="417"/>
                    <a:pt x="205" y="417"/>
                  </a:cubicBezTo>
                  <a:cubicBezTo>
                    <a:pt x="205" y="464"/>
                    <a:pt x="205" y="464"/>
                    <a:pt x="205" y="464"/>
                  </a:cubicBezTo>
                  <a:cubicBezTo>
                    <a:pt x="158" y="464"/>
                    <a:pt x="158" y="464"/>
                    <a:pt x="158" y="464"/>
                  </a:cubicBezTo>
                  <a:cubicBezTo>
                    <a:pt x="158" y="417"/>
                    <a:pt x="158" y="417"/>
                    <a:pt x="158" y="417"/>
                  </a:cubicBezTo>
                  <a:cubicBezTo>
                    <a:pt x="158" y="417"/>
                    <a:pt x="158" y="417"/>
                    <a:pt x="158" y="417"/>
                  </a:cubicBezTo>
                  <a:close/>
                  <a:moveTo>
                    <a:pt x="158" y="499"/>
                  </a:moveTo>
                  <a:cubicBezTo>
                    <a:pt x="205" y="499"/>
                    <a:pt x="205" y="499"/>
                    <a:pt x="205" y="499"/>
                  </a:cubicBezTo>
                  <a:cubicBezTo>
                    <a:pt x="205" y="546"/>
                    <a:pt x="205" y="546"/>
                    <a:pt x="205" y="546"/>
                  </a:cubicBezTo>
                  <a:cubicBezTo>
                    <a:pt x="158" y="546"/>
                    <a:pt x="158" y="546"/>
                    <a:pt x="158" y="546"/>
                  </a:cubicBezTo>
                  <a:cubicBezTo>
                    <a:pt x="158" y="499"/>
                    <a:pt x="158" y="499"/>
                    <a:pt x="158" y="499"/>
                  </a:cubicBezTo>
                  <a:cubicBezTo>
                    <a:pt x="158" y="499"/>
                    <a:pt x="158" y="499"/>
                    <a:pt x="158" y="499"/>
                  </a:cubicBezTo>
                  <a:close/>
                  <a:moveTo>
                    <a:pt x="158" y="577"/>
                  </a:moveTo>
                  <a:cubicBezTo>
                    <a:pt x="205" y="577"/>
                    <a:pt x="205" y="577"/>
                    <a:pt x="205" y="577"/>
                  </a:cubicBezTo>
                  <a:cubicBezTo>
                    <a:pt x="205" y="624"/>
                    <a:pt x="205" y="624"/>
                    <a:pt x="205" y="624"/>
                  </a:cubicBezTo>
                  <a:cubicBezTo>
                    <a:pt x="158" y="624"/>
                    <a:pt x="158" y="624"/>
                    <a:pt x="158" y="624"/>
                  </a:cubicBezTo>
                  <a:cubicBezTo>
                    <a:pt x="158" y="577"/>
                    <a:pt x="158" y="577"/>
                    <a:pt x="158" y="577"/>
                  </a:cubicBezTo>
                  <a:cubicBezTo>
                    <a:pt x="158" y="577"/>
                    <a:pt x="158" y="577"/>
                    <a:pt x="158" y="577"/>
                  </a:cubicBezTo>
                  <a:close/>
                  <a:moveTo>
                    <a:pt x="73" y="417"/>
                  </a:moveTo>
                  <a:cubicBezTo>
                    <a:pt x="119" y="417"/>
                    <a:pt x="119" y="417"/>
                    <a:pt x="119" y="417"/>
                  </a:cubicBezTo>
                  <a:cubicBezTo>
                    <a:pt x="119" y="464"/>
                    <a:pt x="119" y="464"/>
                    <a:pt x="119" y="464"/>
                  </a:cubicBezTo>
                  <a:cubicBezTo>
                    <a:pt x="73" y="464"/>
                    <a:pt x="73" y="464"/>
                    <a:pt x="73" y="464"/>
                  </a:cubicBezTo>
                  <a:cubicBezTo>
                    <a:pt x="73" y="417"/>
                    <a:pt x="73" y="417"/>
                    <a:pt x="73" y="417"/>
                  </a:cubicBezTo>
                  <a:cubicBezTo>
                    <a:pt x="73" y="417"/>
                    <a:pt x="73" y="417"/>
                    <a:pt x="73" y="417"/>
                  </a:cubicBezTo>
                  <a:close/>
                  <a:moveTo>
                    <a:pt x="73" y="499"/>
                  </a:moveTo>
                  <a:cubicBezTo>
                    <a:pt x="119" y="499"/>
                    <a:pt x="119" y="499"/>
                    <a:pt x="119" y="499"/>
                  </a:cubicBezTo>
                  <a:cubicBezTo>
                    <a:pt x="119" y="546"/>
                    <a:pt x="119" y="546"/>
                    <a:pt x="119" y="546"/>
                  </a:cubicBezTo>
                  <a:cubicBezTo>
                    <a:pt x="73" y="546"/>
                    <a:pt x="73" y="546"/>
                    <a:pt x="73" y="546"/>
                  </a:cubicBezTo>
                  <a:cubicBezTo>
                    <a:pt x="73" y="499"/>
                    <a:pt x="73" y="499"/>
                    <a:pt x="73" y="499"/>
                  </a:cubicBezTo>
                  <a:cubicBezTo>
                    <a:pt x="73" y="499"/>
                    <a:pt x="73" y="499"/>
                    <a:pt x="73" y="499"/>
                  </a:cubicBezTo>
                  <a:close/>
                  <a:moveTo>
                    <a:pt x="73" y="577"/>
                  </a:moveTo>
                  <a:cubicBezTo>
                    <a:pt x="119" y="577"/>
                    <a:pt x="119" y="577"/>
                    <a:pt x="119" y="577"/>
                  </a:cubicBezTo>
                  <a:cubicBezTo>
                    <a:pt x="119" y="624"/>
                    <a:pt x="119" y="624"/>
                    <a:pt x="119" y="624"/>
                  </a:cubicBezTo>
                  <a:cubicBezTo>
                    <a:pt x="73" y="624"/>
                    <a:pt x="73" y="624"/>
                    <a:pt x="73" y="624"/>
                  </a:cubicBezTo>
                  <a:cubicBezTo>
                    <a:pt x="73" y="577"/>
                    <a:pt x="73" y="577"/>
                    <a:pt x="73" y="577"/>
                  </a:cubicBezTo>
                  <a:cubicBezTo>
                    <a:pt x="73" y="577"/>
                    <a:pt x="73" y="577"/>
                    <a:pt x="73" y="577"/>
                  </a:cubicBezTo>
                  <a:close/>
                  <a:moveTo>
                    <a:pt x="75" y="323"/>
                  </a:moveTo>
                  <a:cubicBezTo>
                    <a:pt x="1090" y="323"/>
                    <a:pt x="1090" y="323"/>
                    <a:pt x="1090" y="323"/>
                  </a:cubicBezTo>
                  <a:cubicBezTo>
                    <a:pt x="1131" y="323"/>
                    <a:pt x="1164" y="291"/>
                    <a:pt x="1164" y="250"/>
                  </a:cubicBezTo>
                  <a:cubicBezTo>
                    <a:pt x="1164" y="74"/>
                    <a:pt x="1164" y="74"/>
                    <a:pt x="1164" y="74"/>
                  </a:cubicBezTo>
                  <a:cubicBezTo>
                    <a:pt x="1164" y="33"/>
                    <a:pt x="1131" y="0"/>
                    <a:pt x="1090" y="0"/>
                  </a:cubicBezTo>
                  <a:cubicBezTo>
                    <a:pt x="75" y="0"/>
                    <a:pt x="75" y="0"/>
                    <a:pt x="75" y="0"/>
                  </a:cubicBezTo>
                  <a:cubicBezTo>
                    <a:pt x="34" y="0"/>
                    <a:pt x="0" y="33"/>
                    <a:pt x="0" y="74"/>
                  </a:cubicBezTo>
                  <a:cubicBezTo>
                    <a:pt x="0" y="250"/>
                    <a:pt x="0" y="250"/>
                    <a:pt x="0" y="250"/>
                  </a:cubicBezTo>
                  <a:cubicBezTo>
                    <a:pt x="0" y="291"/>
                    <a:pt x="34" y="323"/>
                    <a:pt x="75" y="323"/>
                  </a:cubicBezTo>
                  <a:close/>
                  <a:moveTo>
                    <a:pt x="1005" y="103"/>
                  </a:moveTo>
                  <a:cubicBezTo>
                    <a:pt x="1037" y="103"/>
                    <a:pt x="1063" y="129"/>
                    <a:pt x="1063" y="162"/>
                  </a:cubicBezTo>
                  <a:cubicBezTo>
                    <a:pt x="1063" y="195"/>
                    <a:pt x="1037" y="220"/>
                    <a:pt x="1005" y="220"/>
                  </a:cubicBezTo>
                  <a:cubicBezTo>
                    <a:pt x="972" y="220"/>
                    <a:pt x="946" y="195"/>
                    <a:pt x="946" y="162"/>
                  </a:cubicBezTo>
                  <a:cubicBezTo>
                    <a:pt x="946" y="129"/>
                    <a:pt x="972" y="103"/>
                    <a:pt x="1005" y="103"/>
                  </a:cubicBezTo>
                  <a:close/>
                  <a:moveTo>
                    <a:pt x="586" y="59"/>
                  </a:moveTo>
                  <a:cubicBezTo>
                    <a:pt x="632" y="59"/>
                    <a:pt x="632" y="59"/>
                    <a:pt x="632" y="59"/>
                  </a:cubicBezTo>
                  <a:cubicBezTo>
                    <a:pt x="632" y="105"/>
                    <a:pt x="632" y="105"/>
                    <a:pt x="632" y="105"/>
                  </a:cubicBezTo>
                  <a:cubicBezTo>
                    <a:pt x="586" y="105"/>
                    <a:pt x="586" y="105"/>
                    <a:pt x="586" y="105"/>
                  </a:cubicBezTo>
                  <a:cubicBezTo>
                    <a:pt x="586" y="59"/>
                    <a:pt x="586" y="59"/>
                    <a:pt x="586" y="59"/>
                  </a:cubicBezTo>
                  <a:cubicBezTo>
                    <a:pt x="586" y="59"/>
                    <a:pt x="586" y="59"/>
                    <a:pt x="586" y="59"/>
                  </a:cubicBezTo>
                  <a:close/>
                  <a:moveTo>
                    <a:pt x="586" y="141"/>
                  </a:moveTo>
                  <a:cubicBezTo>
                    <a:pt x="632" y="141"/>
                    <a:pt x="632" y="141"/>
                    <a:pt x="632" y="141"/>
                  </a:cubicBezTo>
                  <a:cubicBezTo>
                    <a:pt x="632" y="187"/>
                    <a:pt x="632" y="187"/>
                    <a:pt x="632" y="187"/>
                  </a:cubicBezTo>
                  <a:cubicBezTo>
                    <a:pt x="586" y="187"/>
                    <a:pt x="586" y="187"/>
                    <a:pt x="586" y="187"/>
                  </a:cubicBezTo>
                  <a:cubicBezTo>
                    <a:pt x="586" y="141"/>
                    <a:pt x="586" y="141"/>
                    <a:pt x="586" y="141"/>
                  </a:cubicBezTo>
                  <a:cubicBezTo>
                    <a:pt x="586" y="141"/>
                    <a:pt x="586" y="141"/>
                    <a:pt x="586" y="141"/>
                  </a:cubicBezTo>
                  <a:close/>
                  <a:moveTo>
                    <a:pt x="586" y="219"/>
                  </a:moveTo>
                  <a:cubicBezTo>
                    <a:pt x="632" y="219"/>
                    <a:pt x="632" y="219"/>
                    <a:pt x="632" y="219"/>
                  </a:cubicBezTo>
                  <a:cubicBezTo>
                    <a:pt x="632" y="265"/>
                    <a:pt x="632" y="265"/>
                    <a:pt x="632" y="265"/>
                  </a:cubicBezTo>
                  <a:cubicBezTo>
                    <a:pt x="586" y="265"/>
                    <a:pt x="586" y="265"/>
                    <a:pt x="586" y="265"/>
                  </a:cubicBezTo>
                  <a:cubicBezTo>
                    <a:pt x="586" y="219"/>
                    <a:pt x="586" y="219"/>
                    <a:pt x="586" y="219"/>
                  </a:cubicBezTo>
                  <a:cubicBezTo>
                    <a:pt x="586" y="219"/>
                    <a:pt x="586" y="219"/>
                    <a:pt x="586" y="219"/>
                  </a:cubicBezTo>
                  <a:close/>
                  <a:moveTo>
                    <a:pt x="500" y="59"/>
                  </a:moveTo>
                  <a:cubicBezTo>
                    <a:pt x="547" y="59"/>
                    <a:pt x="547" y="59"/>
                    <a:pt x="547" y="59"/>
                  </a:cubicBezTo>
                  <a:cubicBezTo>
                    <a:pt x="547" y="105"/>
                    <a:pt x="547" y="105"/>
                    <a:pt x="547" y="105"/>
                  </a:cubicBezTo>
                  <a:cubicBezTo>
                    <a:pt x="500" y="105"/>
                    <a:pt x="500" y="105"/>
                    <a:pt x="500" y="105"/>
                  </a:cubicBezTo>
                  <a:cubicBezTo>
                    <a:pt x="500" y="59"/>
                    <a:pt x="500" y="59"/>
                    <a:pt x="500" y="59"/>
                  </a:cubicBezTo>
                  <a:cubicBezTo>
                    <a:pt x="500" y="59"/>
                    <a:pt x="500" y="59"/>
                    <a:pt x="500" y="59"/>
                  </a:cubicBezTo>
                  <a:close/>
                  <a:moveTo>
                    <a:pt x="500" y="141"/>
                  </a:moveTo>
                  <a:cubicBezTo>
                    <a:pt x="547" y="141"/>
                    <a:pt x="547" y="141"/>
                    <a:pt x="547" y="141"/>
                  </a:cubicBezTo>
                  <a:cubicBezTo>
                    <a:pt x="547" y="187"/>
                    <a:pt x="547" y="187"/>
                    <a:pt x="547" y="187"/>
                  </a:cubicBezTo>
                  <a:cubicBezTo>
                    <a:pt x="500" y="187"/>
                    <a:pt x="500" y="187"/>
                    <a:pt x="500" y="187"/>
                  </a:cubicBezTo>
                  <a:cubicBezTo>
                    <a:pt x="500" y="141"/>
                    <a:pt x="500" y="141"/>
                    <a:pt x="500" y="141"/>
                  </a:cubicBezTo>
                  <a:cubicBezTo>
                    <a:pt x="500" y="141"/>
                    <a:pt x="500" y="141"/>
                    <a:pt x="500" y="141"/>
                  </a:cubicBezTo>
                  <a:close/>
                  <a:moveTo>
                    <a:pt x="500" y="219"/>
                  </a:moveTo>
                  <a:cubicBezTo>
                    <a:pt x="547" y="219"/>
                    <a:pt x="547" y="219"/>
                    <a:pt x="547" y="219"/>
                  </a:cubicBezTo>
                  <a:cubicBezTo>
                    <a:pt x="547" y="265"/>
                    <a:pt x="547" y="265"/>
                    <a:pt x="547" y="265"/>
                  </a:cubicBezTo>
                  <a:cubicBezTo>
                    <a:pt x="500" y="265"/>
                    <a:pt x="500" y="265"/>
                    <a:pt x="500" y="265"/>
                  </a:cubicBezTo>
                  <a:cubicBezTo>
                    <a:pt x="500" y="219"/>
                    <a:pt x="500" y="219"/>
                    <a:pt x="500" y="219"/>
                  </a:cubicBezTo>
                  <a:cubicBezTo>
                    <a:pt x="500" y="219"/>
                    <a:pt x="500" y="219"/>
                    <a:pt x="500" y="219"/>
                  </a:cubicBezTo>
                  <a:close/>
                  <a:moveTo>
                    <a:pt x="415" y="59"/>
                  </a:moveTo>
                  <a:cubicBezTo>
                    <a:pt x="462" y="59"/>
                    <a:pt x="462" y="59"/>
                    <a:pt x="462" y="59"/>
                  </a:cubicBezTo>
                  <a:cubicBezTo>
                    <a:pt x="462" y="105"/>
                    <a:pt x="462" y="105"/>
                    <a:pt x="462" y="105"/>
                  </a:cubicBezTo>
                  <a:cubicBezTo>
                    <a:pt x="415" y="105"/>
                    <a:pt x="415" y="105"/>
                    <a:pt x="415" y="105"/>
                  </a:cubicBezTo>
                  <a:cubicBezTo>
                    <a:pt x="415" y="59"/>
                    <a:pt x="415" y="59"/>
                    <a:pt x="415" y="59"/>
                  </a:cubicBezTo>
                  <a:cubicBezTo>
                    <a:pt x="415" y="59"/>
                    <a:pt x="415" y="59"/>
                    <a:pt x="415" y="59"/>
                  </a:cubicBezTo>
                  <a:close/>
                  <a:moveTo>
                    <a:pt x="415" y="141"/>
                  </a:moveTo>
                  <a:cubicBezTo>
                    <a:pt x="462" y="141"/>
                    <a:pt x="462" y="141"/>
                    <a:pt x="462" y="141"/>
                  </a:cubicBezTo>
                  <a:cubicBezTo>
                    <a:pt x="462" y="187"/>
                    <a:pt x="462" y="187"/>
                    <a:pt x="462" y="187"/>
                  </a:cubicBezTo>
                  <a:cubicBezTo>
                    <a:pt x="415" y="187"/>
                    <a:pt x="415" y="187"/>
                    <a:pt x="415" y="187"/>
                  </a:cubicBezTo>
                  <a:cubicBezTo>
                    <a:pt x="415" y="141"/>
                    <a:pt x="415" y="141"/>
                    <a:pt x="415" y="141"/>
                  </a:cubicBezTo>
                  <a:cubicBezTo>
                    <a:pt x="415" y="141"/>
                    <a:pt x="415" y="141"/>
                    <a:pt x="415" y="141"/>
                  </a:cubicBezTo>
                  <a:close/>
                  <a:moveTo>
                    <a:pt x="415" y="219"/>
                  </a:moveTo>
                  <a:cubicBezTo>
                    <a:pt x="462" y="219"/>
                    <a:pt x="462" y="219"/>
                    <a:pt x="462" y="219"/>
                  </a:cubicBezTo>
                  <a:cubicBezTo>
                    <a:pt x="462" y="265"/>
                    <a:pt x="462" y="265"/>
                    <a:pt x="462" y="265"/>
                  </a:cubicBezTo>
                  <a:cubicBezTo>
                    <a:pt x="415" y="265"/>
                    <a:pt x="415" y="265"/>
                    <a:pt x="415" y="265"/>
                  </a:cubicBezTo>
                  <a:cubicBezTo>
                    <a:pt x="415" y="219"/>
                    <a:pt x="415" y="219"/>
                    <a:pt x="415" y="219"/>
                  </a:cubicBezTo>
                  <a:cubicBezTo>
                    <a:pt x="415" y="219"/>
                    <a:pt x="415" y="219"/>
                    <a:pt x="415" y="219"/>
                  </a:cubicBezTo>
                  <a:close/>
                  <a:moveTo>
                    <a:pt x="330" y="59"/>
                  </a:moveTo>
                  <a:cubicBezTo>
                    <a:pt x="376" y="59"/>
                    <a:pt x="376" y="59"/>
                    <a:pt x="376" y="59"/>
                  </a:cubicBezTo>
                  <a:cubicBezTo>
                    <a:pt x="376" y="105"/>
                    <a:pt x="376" y="105"/>
                    <a:pt x="376" y="105"/>
                  </a:cubicBezTo>
                  <a:cubicBezTo>
                    <a:pt x="330" y="105"/>
                    <a:pt x="330" y="105"/>
                    <a:pt x="330" y="105"/>
                  </a:cubicBezTo>
                  <a:cubicBezTo>
                    <a:pt x="330" y="59"/>
                    <a:pt x="330" y="59"/>
                    <a:pt x="330" y="59"/>
                  </a:cubicBezTo>
                  <a:cubicBezTo>
                    <a:pt x="330" y="59"/>
                    <a:pt x="330" y="59"/>
                    <a:pt x="330" y="59"/>
                  </a:cubicBezTo>
                  <a:close/>
                  <a:moveTo>
                    <a:pt x="330" y="141"/>
                  </a:moveTo>
                  <a:cubicBezTo>
                    <a:pt x="376" y="141"/>
                    <a:pt x="376" y="141"/>
                    <a:pt x="376" y="141"/>
                  </a:cubicBezTo>
                  <a:cubicBezTo>
                    <a:pt x="376" y="187"/>
                    <a:pt x="376" y="187"/>
                    <a:pt x="376" y="187"/>
                  </a:cubicBezTo>
                  <a:cubicBezTo>
                    <a:pt x="330" y="187"/>
                    <a:pt x="330" y="187"/>
                    <a:pt x="330" y="187"/>
                  </a:cubicBezTo>
                  <a:cubicBezTo>
                    <a:pt x="330" y="141"/>
                    <a:pt x="330" y="141"/>
                    <a:pt x="330" y="141"/>
                  </a:cubicBezTo>
                  <a:cubicBezTo>
                    <a:pt x="330" y="141"/>
                    <a:pt x="330" y="141"/>
                    <a:pt x="330" y="141"/>
                  </a:cubicBezTo>
                  <a:close/>
                  <a:moveTo>
                    <a:pt x="330" y="219"/>
                  </a:moveTo>
                  <a:cubicBezTo>
                    <a:pt x="376" y="219"/>
                    <a:pt x="376" y="219"/>
                    <a:pt x="376" y="219"/>
                  </a:cubicBezTo>
                  <a:cubicBezTo>
                    <a:pt x="376" y="265"/>
                    <a:pt x="376" y="265"/>
                    <a:pt x="376" y="265"/>
                  </a:cubicBezTo>
                  <a:cubicBezTo>
                    <a:pt x="330" y="265"/>
                    <a:pt x="330" y="265"/>
                    <a:pt x="330" y="265"/>
                  </a:cubicBezTo>
                  <a:cubicBezTo>
                    <a:pt x="330" y="219"/>
                    <a:pt x="330" y="219"/>
                    <a:pt x="330" y="219"/>
                  </a:cubicBezTo>
                  <a:cubicBezTo>
                    <a:pt x="330" y="219"/>
                    <a:pt x="330" y="219"/>
                    <a:pt x="330" y="219"/>
                  </a:cubicBezTo>
                  <a:close/>
                  <a:moveTo>
                    <a:pt x="244" y="59"/>
                  </a:moveTo>
                  <a:cubicBezTo>
                    <a:pt x="290" y="59"/>
                    <a:pt x="290" y="59"/>
                    <a:pt x="290" y="59"/>
                  </a:cubicBezTo>
                  <a:cubicBezTo>
                    <a:pt x="290" y="105"/>
                    <a:pt x="290" y="105"/>
                    <a:pt x="290" y="105"/>
                  </a:cubicBezTo>
                  <a:cubicBezTo>
                    <a:pt x="244" y="105"/>
                    <a:pt x="244" y="105"/>
                    <a:pt x="244" y="105"/>
                  </a:cubicBezTo>
                  <a:cubicBezTo>
                    <a:pt x="244" y="59"/>
                    <a:pt x="244" y="59"/>
                    <a:pt x="244" y="59"/>
                  </a:cubicBezTo>
                  <a:cubicBezTo>
                    <a:pt x="244" y="59"/>
                    <a:pt x="244" y="59"/>
                    <a:pt x="244" y="59"/>
                  </a:cubicBezTo>
                  <a:close/>
                  <a:moveTo>
                    <a:pt x="244" y="141"/>
                  </a:moveTo>
                  <a:cubicBezTo>
                    <a:pt x="290" y="141"/>
                    <a:pt x="290" y="141"/>
                    <a:pt x="290" y="141"/>
                  </a:cubicBezTo>
                  <a:cubicBezTo>
                    <a:pt x="290" y="187"/>
                    <a:pt x="290" y="187"/>
                    <a:pt x="290" y="187"/>
                  </a:cubicBezTo>
                  <a:cubicBezTo>
                    <a:pt x="244" y="187"/>
                    <a:pt x="244" y="187"/>
                    <a:pt x="244" y="187"/>
                  </a:cubicBezTo>
                  <a:cubicBezTo>
                    <a:pt x="244" y="141"/>
                    <a:pt x="244" y="141"/>
                    <a:pt x="244" y="141"/>
                  </a:cubicBezTo>
                  <a:cubicBezTo>
                    <a:pt x="244" y="141"/>
                    <a:pt x="244" y="141"/>
                    <a:pt x="244" y="141"/>
                  </a:cubicBezTo>
                  <a:close/>
                  <a:moveTo>
                    <a:pt x="244" y="219"/>
                  </a:moveTo>
                  <a:cubicBezTo>
                    <a:pt x="290" y="219"/>
                    <a:pt x="290" y="219"/>
                    <a:pt x="290" y="219"/>
                  </a:cubicBezTo>
                  <a:cubicBezTo>
                    <a:pt x="290" y="265"/>
                    <a:pt x="290" y="265"/>
                    <a:pt x="290" y="265"/>
                  </a:cubicBezTo>
                  <a:cubicBezTo>
                    <a:pt x="244" y="265"/>
                    <a:pt x="244" y="265"/>
                    <a:pt x="244" y="265"/>
                  </a:cubicBezTo>
                  <a:cubicBezTo>
                    <a:pt x="244" y="219"/>
                    <a:pt x="244" y="219"/>
                    <a:pt x="244" y="219"/>
                  </a:cubicBezTo>
                  <a:cubicBezTo>
                    <a:pt x="244" y="219"/>
                    <a:pt x="244" y="219"/>
                    <a:pt x="244" y="219"/>
                  </a:cubicBezTo>
                  <a:close/>
                  <a:moveTo>
                    <a:pt x="158" y="59"/>
                  </a:moveTo>
                  <a:cubicBezTo>
                    <a:pt x="205" y="59"/>
                    <a:pt x="205" y="59"/>
                    <a:pt x="205" y="59"/>
                  </a:cubicBezTo>
                  <a:cubicBezTo>
                    <a:pt x="205" y="105"/>
                    <a:pt x="205" y="105"/>
                    <a:pt x="205" y="105"/>
                  </a:cubicBezTo>
                  <a:cubicBezTo>
                    <a:pt x="158" y="105"/>
                    <a:pt x="158" y="105"/>
                    <a:pt x="158" y="105"/>
                  </a:cubicBezTo>
                  <a:cubicBezTo>
                    <a:pt x="158" y="59"/>
                    <a:pt x="158" y="59"/>
                    <a:pt x="158" y="59"/>
                  </a:cubicBezTo>
                  <a:cubicBezTo>
                    <a:pt x="158" y="59"/>
                    <a:pt x="158" y="59"/>
                    <a:pt x="158" y="59"/>
                  </a:cubicBezTo>
                  <a:close/>
                  <a:moveTo>
                    <a:pt x="158" y="141"/>
                  </a:moveTo>
                  <a:cubicBezTo>
                    <a:pt x="205" y="141"/>
                    <a:pt x="205" y="141"/>
                    <a:pt x="205" y="141"/>
                  </a:cubicBezTo>
                  <a:cubicBezTo>
                    <a:pt x="205" y="187"/>
                    <a:pt x="205" y="187"/>
                    <a:pt x="205" y="187"/>
                  </a:cubicBezTo>
                  <a:cubicBezTo>
                    <a:pt x="158" y="187"/>
                    <a:pt x="158" y="187"/>
                    <a:pt x="158" y="187"/>
                  </a:cubicBezTo>
                  <a:cubicBezTo>
                    <a:pt x="158" y="141"/>
                    <a:pt x="158" y="141"/>
                    <a:pt x="158" y="141"/>
                  </a:cubicBezTo>
                  <a:cubicBezTo>
                    <a:pt x="158" y="141"/>
                    <a:pt x="158" y="141"/>
                    <a:pt x="158" y="141"/>
                  </a:cubicBezTo>
                  <a:close/>
                  <a:moveTo>
                    <a:pt x="158" y="219"/>
                  </a:moveTo>
                  <a:cubicBezTo>
                    <a:pt x="205" y="219"/>
                    <a:pt x="205" y="219"/>
                    <a:pt x="205" y="219"/>
                  </a:cubicBezTo>
                  <a:cubicBezTo>
                    <a:pt x="205" y="265"/>
                    <a:pt x="205" y="265"/>
                    <a:pt x="205" y="265"/>
                  </a:cubicBezTo>
                  <a:cubicBezTo>
                    <a:pt x="158" y="265"/>
                    <a:pt x="158" y="265"/>
                    <a:pt x="158" y="265"/>
                  </a:cubicBezTo>
                  <a:cubicBezTo>
                    <a:pt x="158" y="219"/>
                    <a:pt x="158" y="219"/>
                    <a:pt x="158" y="219"/>
                  </a:cubicBezTo>
                  <a:cubicBezTo>
                    <a:pt x="158" y="219"/>
                    <a:pt x="158" y="219"/>
                    <a:pt x="158" y="219"/>
                  </a:cubicBezTo>
                  <a:close/>
                  <a:moveTo>
                    <a:pt x="73" y="59"/>
                  </a:moveTo>
                  <a:cubicBezTo>
                    <a:pt x="119" y="59"/>
                    <a:pt x="119" y="59"/>
                    <a:pt x="119" y="59"/>
                  </a:cubicBezTo>
                  <a:cubicBezTo>
                    <a:pt x="119" y="105"/>
                    <a:pt x="119" y="105"/>
                    <a:pt x="119" y="105"/>
                  </a:cubicBezTo>
                  <a:cubicBezTo>
                    <a:pt x="73" y="105"/>
                    <a:pt x="73" y="105"/>
                    <a:pt x="73" y="105"/>
                  </a:cubicBezTo>
                  <a:cubicBezTo>
                    <a:pt x="73" y="59"/>
                    <a:pt x="73" y="59"/>
                    <a:pt x="73" y="59"/>
                  </a:cubicBezTo>
                  <a:cubicBezTo>
                    <a:pt x="73" y="59"/>
                    <a:pt x="73" y="59"/>
                    <a:pt x="73" y="59"/>
                  </a:cubicBezTo>
                  <a:close/>
                  <a:moveTo>
                    <a:pt x="73" y="141"/>
                  </a:moveTo>
                  <a:cubicBezTo>
                    <a:pt x="119" y="141"/>
                    <a:pt x="119" y="141"/>
                    <a:pt x="119" y="141"/>
                  </a:cubicBezTo>
                  <a:cubicBezTo>
                    <a:pt x="119" y="187"/>
                    <a:pt x="119" y="187"/>
                    <a:pt x="119" y="187"/>
                  </a:cubicBezTo>
                  <a:cubicBezTo>
                    <a:pt x="73" y="187"/>
                    <a:pt x="73" y="187"/>
                    <a:pt x="73" y="187"/>
                  </a:cubicBezTo>
                  <a:cubicBezTo>
                    <a:pt x="73" y="141"/>
                    <a:pt x="73" y="141"/>
                    <a:pt x="73" y="141"/>
                  </a:cubicBezTo>
                  <a:cubicBezTo>
                    <a:pt x="73" y="141"/>
                    <a:pt x="73" y="141"/>
                    <a:pt x="73" y="141"/>
                  </a:cubicBezTo>
                  <a:close/>
                  <a:moveTo>
                    <a:pt x="73" y="219"/>
                  </a:moveTo>
                  <a:cubicBezTo>
                    <a:pt x="119" y="219"/>
                    <a:pt x="119" y="219"/>
                    <a:pt x="119" y="219"/>
                  </a:cubicBezTo>
                  <a:cubicBezTo>
                    <a:pt x="119" y="265"/>
                    <a:pt x="119" y="265"/>
                    <a:pt x="119" y="265"/>
                  </a:cubicBezTo>
                  <a:cubicBezTo>
                    <a:pt x="73" y="265"/>
                    <a:pt x="73" y="265"/>
                    <a:pt x="73" y="265"/>
                  </a:cubicBezTo>
                  <a:cubicBezTo>
                    <a:pt x="73" y="219"/>
                    <a:pt x="73" y="219"/>
                    <a:pt x="73" y="219"/>
                  </a:cubicBezTo>
                  <a:cubicBezTo>
                    <a:pt x="73" y="219"/>
                    <a:pt x="73" y="219"/>
                    <a:pt x="73" y="219"/>
                  </a:cubicBezTo>
                  <a:close/>
                  <a:moveTo>
                    <a:pt x="75" y="1045"/>
                  </a:moveTo>
                  <a:cubicBezTo>
                    <a:pt x="1090" y="1045"/>
                    <a:pt x="1090" y="1045"/>
                    <a:pt x="1090" y="1045"/>
                  </a:cubicBezTo>
                  <a:cubicBezTo>
                    <a:pt x="1131" y="1045"/>
                    <a:pt x="1164" y="1012"/>
                    <a:pt x="1164" y="971"/>
                  </a:cubicBezTo>
                  <a:cubicBezTo>
                    <a:pt x="1164" y="795"/>
                    <a:pt x="1164" y="795"/>
                    <a:pt x="1164" y="795"/>
                  </a:cubicBezTo>
                  <a:cubicBezTo>
                    <a:pt x="1164" y="755"/>
                    <a:pt x="1131" y="721"/>
                    <a:pt x="1090" y="721"/>
                  </a:cubicBezTo>
                  <a:cubicBezTo>
                    <a:pt x="75" y="721"/>
                    <a:pt x="75" y="721"/>
                    <a:pt x="75" y="721"/>
                  </a:cubicBezTo>
                  <a:cubicBezTo>
                    <a:pt x="34" y="721"/>
                    <a:pt x="0" y="755"/>
                    <a:pt x="0" y="795"/>
                  </a:cubicBezTo>
                  <a:cubicBezTo>
                    <a:pt x="0" y="971"/>
                    <a:pt x="0" y="971"/>
                    <a:pt x="0" y="971"/>
                  </a:cubicBezTo>
                  <a:cubicBezTo>
                    <a:pt x="0" y="1012"/>
                    <a:pt x="34" y="1045"/>
                    <a:pt x="75" y="1045"/>
                  </a:cubicBezTo>
                  <a:close/>
                  <a:moveTo>
                    <a:pt x="1005" y="825"/>
                  </a:moveTo>
                  <a:cubicBezTo>
                    <a:pt x="1037" y="825"/>
                    <a:pt x="1063" y="851"/>
                    <a:pt x="1063" y="883"/>
                  </a:cubicBezTo>
                  <a:cubicBezTo>
                    <a:pt x="1063" y="915"/>
                    <a:pt x="1037" y="942"/>
                    <a:pt x="1005" y="942"/>
                  </a:cubicBezTo>
                  <a:cubicBezTo>
                    <a:pt x="972" y="942"/>
                    <a:pt x="946" y="915"/>
                    <a:pt x="946" y="883"/>
                  </a:cubicBezTo>
                  <a:cubicBezTo>
                    <a:pt x="946" y="851"/>
                    <a:pt x="972" y="825"/>
                    <a:pt x="1005" y="825"/>
                  </a:cubicBezTo>
                  <a:close/>
                  <a:moveTo>
                    <a:pt x="586" y="780"/>
                  </a:moveTo>
                  <a:cubicBezTo>
                    <a:pt x="632" y="780"/>
                    <a:pt x="632" y="780"/>
                    <a:pt x="632" y="780"/>
                  </a:cubicBezTo>
                  <a:cubicBezTo>
                    <a:pt x="632" y="827"/>
                    <a:pt x="632" y="827"/>
                    <a:pt x="632" y="827"/>
                  </a:cubicBezTo>
                  <a:cubicBezTo>
                    <a:pt x="586" y="827"/>
                    <a:pt x="586" y="827"/>
                    <a:pt x="586" y="827"/>
                  </a:cubicBezTo>
                  <a:cubicBezTo>
                    <a:pt x="586" y="780"/>
                    <a:pt x="586" y="780"/>
                    <a:pt x="586" y="780"/>
                  </a:cubicBezTo>
                  <a:cubicBezTo>
                    <a:pt x="586" y="780"/>
                    <a:pt x="586" y="780"/>
                    <a:pt x="586" y="780"/>
                  </a:cubicBezTo>
                  <a:close/>
                  <a:moveTo>
                    <a:pt x="586" y="861"/>
                  </a:moveTo>
                  <a:cubicBezTo>
                    <a:pt x="632" y="861"/>
                    <a:pt x="632" y="861"/>
                    <a:pt x="632" y="861"/>
                  </a:cubicBezTo>
                  <a:cubicBezTo>
                    <a:pt x="632" y="908"/>
                    <a:pt x="632" y="908"/>
                    <a:pt x="632" y="908"/>
                  </a:cubicBezTo>
                  <a:cubicBezTo>
                    <a:pt x="586" y="908"/>
                    <a:pt x="586" y="908"/>
                    <a:pt x="586" y="908"/>
                  </a:cubicBezTo>
                  <a:cubicBezTo>
                    <a:pt x="586" y="861"/>
                    <a:pt x="586" y="861"/>
                    <a:pt x="586" y="861"/>
                  </a:cubicBezTo>
                  <a:cubicBezTo>
                    <a:pt x="586" y="861"/>
                    <a:pt x="586" y="861"/>
                    <a:pt x="586" y="861"/>
                  </a:cubicBezTo>
                  <a:close/>
                  <a:moveTo>
                    <a:pt x="586" y="939"/>
                  </a:moveTo>
                  <a:cubicBezTo>
                    <a:pt x="632" y="939"/>
                    <a:pt x="632" y="939"/>
                    <a:pt x="632" y="939"/>
                  </a:cubicBezTo>
                  <a:cubicBezTo>
                    <a:pt x="632" y="986"/>
                    <a:pt x="632" y="986"/>
                    <a:pt x="632" y="986"/>
                  </a:cubicBezTo>
                  <a:cubicBezTo>
                    <a:pt x="586" y="986"/>
                    <a:pt x="586" y="986"/>
                    <a:pt x="586" y="986"/>
                  </a:cubicBezTo>
                  <a:cubicBezTo>
                    <a:pt x="586" y="939"/>
                    <a:pt x="586" y="939"/>
                    <a:pt x="586" y="939"/>
                  </a:cubicBezTo>
                  <a:cubicBezTo>
                    <a:pt x="586" y="939"/>
                    <a:pt x="586" y="939"/>
                    <a:pt x="586" y="939"/>
                  </a:cubicBezTo>
                  <a:close/>
                  <a:moveTo>
                    <a:pt x="500" y="780"/>
                  </a:moveTo>
                  <a:cubicBezTo>
                    <a:pt x="547" y="780"/>
                    <a:pt x="547" y="780"/>
                    <a:pt x="547" y="780"/>
                  </a:cubicBezTo>
                  <a:cubicBezTo>
                    <a:pt x="547" y="827"/>
                    <a:pt x="547" y="827"/>
                    <a:pt x="547" y="827"/>
                  </a:cubicBezTo>
                  <a:cubicBezTo>
                    <a:pt x="500" y="827"/>
                    <a:pt x="500" y="827"/>
                    <a:pt x="500" y="827"/>
                  </a:cubicBezTo>
                  <a:cubicBezTo>
                    <a:pt x="500" y="780"/>
                    <a:pt x="500" y="780"/>
                    <a:pt x="500" y="780"/>
                  </a:cubicBezTo>
                  <a:cubicBezTo>
                    <a:pt x="500" y="780"/>
                    <a:pt x="500" y="780"/>
                    <a:pt x="500" y="780"/>
                  </a:cubicBezTo>
                  <a:close/>
                  <a:moveTo>
                    <a:pt x="500" y="861"/>
                  </a:moveTo>
                  <a:cubicBezTo>
                    <a:pt x="547" y="861"/>
                    <a:pt x="547" y="861"/>
                    <a:pt x="547" y="861"/>
                  </a:cubicBezTo>
                  <a:cubicBezTo>
                    <a:pt x="547" y="908"/>
                    <a:pt x="547" y="908"/>
                    <a:pt x="547" y="908"/>
                  </a:cubicBezTo>
                  <a:cubicBezTo>
                    <a:pt x="500" y="908"/>
                    <a:pt x="500" y="908"/>
                    <a:pt x="500" y="908"/>
                  </a:cubicBezTo>
                  <a:cubicBezTo>
                    <a:pt x="500" y="861"/>
                    <a:pt x="500" y="861"/>
                    <a:pt x="500" y="861"/>
                  </a:cubicBezTo>
                  <a:cubicBezTo>
                    <a:pt x="500" y="861"/>
                    <a:pt x="500" y="861"/>
                    <a:pt x="500" y="861"/>
                  </a:cubicBezTo>
                  <a:close/>
                  <a:moveTo>
                    <a:pt x="500" y="939"/>
                  </a:moveTo>
                  <a:cubicBezTo>
                    <a:pt x="547" y="939"/>
                    <a:pt x="547" y="939"/>
                    <a:pt x="547" y="939"/>
                  </a:cubicBezTo>
                  <a:cubicBezTo>
                    <a:pt x="547" y="986"/>
                    <a:pt x="547" y="986"/>
                    <a:pt x="547" y="986"/>
                  </a:cubicBezTo>
                  <a:cubicBezTo>
                    <a:pt x="500" y="986"/>
                    <a:pt x="500" y="986"/>
                    <a:pt x="500" y="986"/>
                  </a:cubicBezTo>
                  <a:cubicBezTo>
                    <a:pt x="500" y="939"/>
                    <a:pt x="500" y="939"/>
                    <a:pt x="500" y="939"/>
                  </a:cubicBezTo>
                  <a:cubicBezTo>
                    <a:pt x="500" y="939"/>
                    <a:pt x="500" y="939"/>
                    <a:pt x="500" y="939"/>
                  </a:cubicBezTo>
                  <a:close/>
                  <a:moveTo>
                    <a:pt x="415" y="780"/>
                  </a:moveTo>
                  <a:cubicBezTo>
                    <a:pt x="462" y="780"/>
                    <a:pt x="462" y="780"/>
                    <a:pt x="462" y="780"/>
                  </a:cubicBezTo>
                  <a:cubicBezTo>
                    <a:pt x="462" y="827"/>
                    <a:pt x="462" y="827"/>
                    <a:pt x="462" y="827"/>
                  </a:cubicBezTo>
                  <a:cubicBezTo>
                    <a:pt x="415" y="827"/>
                    <a:pt x="415" y="827"/>
                    <a:pt x="415" y="827"/>
                  </a:cubicBezTo>
                  <a:cubicBezTo>
                    <a:pt x="415" y="780"/>
                    <a:pt x="415" y="780"/>
                    <a:pt x="415" y="780"/>
                  </a:cubicBezTo>
                  <a:cubicBezTo>
                    <a:pt x="415" y="780"/>
                    <a:pt x="415" y="780"/>
                    <a:pt x="415" y="780"/>
                  </a:cubicBezTo>
                  <a:close/>
                  <a:moveTo>
                    <a:pt x="415" y="861"/>
                  </a:moveTo>
                  <a:cubicBezTo>
                    <a:pt x="462" y="861"/>
                    <a:pt x="462" y="861"/>
                    <a:pt x="462" y="861"/>
                  </a:cubicBezTo>
                  <a:cubicBezTo>
                    <a:pt x="462" y="908"/>
                    <a:pt x="462" y="908"/>
                    <a:pt x="462" y="908"/>
                  </a:cubicBezTo>
                  <a:cubicBezTo>
                    <a:pt x="415" y="908"/>
                    <a:pt x="415" y="908"/>
                    <a:pt x="415" y="908"/>
                  </a:cubicBezTo>
                  <a:cubicBezTo>
                    <a:pt x="415" y="861"/>
                    <a:pt x="415" y="861"/>
                    <a:pt x="415" y="861"/>
                  </a:cubicBezTo>
                  <a:cubicBezTo>
                    <a:pt x="415" y="861"/>
                    <a:pt x="415" y="861"/>
                    <a:pt x="415" y="861"/>
                  </a:cubicBezTo>
                  <a:close/>
                  <a:moveTo>
                    <a:pt x="415" y="939"/>
                  </a:moveTo>
                  <a:cubicBezTo>
                    <a:pt x="462" y="939"/>
                    <a:pt x="462" y="939"/>
                    <a:pt x="462" y="939"/>
                  </a:cubicBezTo>
                  <a:cubicBezTo>
                    <a:pt x="462" y="986"/>
                    <a:pt x="462" y="986"/>
                    <a:pt x="462" y="986"/>
                  </a:cubicBezTo>
                  <a:cubicBezTo>
                    <a:pt x="415" y="986"/>
                    <a:pt x="415" y="986"/>
                    <a:pt x="415" y="986"/>
                  </a:cubicBezTo>
                  <a:cubicBezTo>
                    <a:pt x="415" y="939"/>
                    <a:pt x="415" y="939"/>
                    <a:pt x="415" y="939"/>
                  </a:cubicBezTo>
                  <a:cubicBezTo>
                    <a:pt x="415" y="939"/>
                    <a:pt x="415" y="939"/>
                    <a:pt x="415" y="939"/>
                  </a:cubicBezTo>
                  <a:close/>
                  <a:moveTo>
                    <a:pt x="330" y="780"/>
                  </a:moveTo>
                  <a:cubicBezTo>
                    <a:pt x="376" y="780"/>
                    <a:pt x="376" y="780"/>
                    <a:pt x="376" y="780"/>
                  </a:cubicBezTo>
                  <a:cubicBezTo>
                    <a:pt x="376" y="827"/>
                    <a:pt x="376" y="827"/>
                    <a:pt x="376" y="827"/>
                  </a:cubicBezTo>
                  <a:cubicBezTo>
                    <a:pt x="330" y="827"/>
                    <a:pt x="330" y="827"/>
                    <a:pt x="330" y="827"/>
                  </a:cubicBezTo>
                  <a:cubicBezTo>
                    <a:pt x="330" y="780"/>
                    <a:pt x="330" y="780"/>
                    <a:pt x="330" y="780"/>
                  </a:cubicBezTo>
                  <a:cubicBezTo>
                    <a:pt x="330" y="780"/>
                    <a:pt x="330" y="780"/>
                    <a:pt x="330" y="780"/>
                  </a:cubicBezTo>
                  <a:close/>
                  <a:moveTo>
                    <a:pt x="330" y="861"/>
                  </a:moveTo>
                  <a:cubicBezTo>
                    <a:pt x="376" y="861"/>
                    <a:pt x="376" y="861"/>
                    <a:pt x="376" y="861"/>
                  </a:cubicBezTo>
                  <a:cubicBezTo>
                    <a:pt x="376" y="908"/>
                    <a:pt x="376" y="908"/>
                    <a:pt x="376" y="908"/>
                  </a:cubicBezTo>
                  <a:cubicBezTo>
                    <a:pt x="330" y="908"/>
                    <a:pt x="330" y="908"/>
                    <a:pt x="330" y="908"/>
                  </a:cubicBezTo>
                  <a:cubicBezTo>
                    <a:pt x="330" y="861"/>
                    <a:pt x="330" y="861"/>
                    <a:pt x="330" y="861"/>
                  </a:cubicBezTo>
                  <a:cubicBezTo>
                    <a:pt x="330" y="861"/>
                    <a:pt x="330" y="861"/>
                    <a:pt x="330" y="861"/>
                  </a:cubicBezTo>
                  <a:close/>
                  <a:moveTo>
                    <a:pt x="330" y="939"/>
                  </a:moveTo>
                  <a:cubicBezTo>
                    <a:pt x="376" y="939"/>
                    <a:pt x="376" y="939"/>
                    <a:pt x="376" y="939"/>
                  </a:cubicBezTo>
                  <a:cubicBezTo>
                    <a:pt x="376" y="986"/>
                    <a:pt x="376" y="986"/>
                    <a:pt x="376" y="986"/>
                  </a:cubicBezTo>
                  <a:cubicBezTo>
                    <a:pt x="330" y="986"/>
                    <a:pt x="330" y="986"/>
                    <a:pt x="330" y="986"/>
                  </a:cubicBezTo>
                  <a:cubicBezTo>
                    <a:pt x="330" y="939"/>
                    <a:pt x="330" y="939"/>
                    <a:pt x="330" y="939"/>
                  </a:cubicBezTo>
                  <a:cubicBezTo>
                    <a:pt x="330" y="939"/>
                    <a:pt x="330" y="939"/>
                    <a:pt x="330" y="939"/>
                  </a:cubicBezTo>
                  <a:close/>
                  <a:moveTo>
                    <a:pt x="244" y="780"/>
                  </a:moveTo>
                  <a:cubicBezTo>
                    <a:pt x="290" y="780"/>
                    <a:pt x="290" y="780"/>
                    <a:pt x="290" y="780"/>
                  </a:cubicBezTo>
                  <a:cubicBezTo>
                    <a:pt x="290" y="827"/>
                    <a:pt x="290" y="827"/>
                    <a:pt x="290" y="827"/>
                  </a:cubicBezTo>
                  <a:cubicBezTo>
                    <a:pt x="244" y="827"/>
                    <a:pt x="244" y="827"/>
                    <a:pt x="244" y="827"/>
                  </a:cubicBezTo>
                  <a:cubicBezTo>
                    <a:pt x="244" y="780"/>
                    <a:pt x="244" y="780"/>
                    <a:pt x="244" y="780"/>
                  </a:cubicBezTo>
                  <a:cubicBezTo>
                    <a:pt x="244" y="780"/>
                    <a:pt x="244" y="780"/>
                    <a:pt x="244" y="780"/>
                  </a:cubicBezTo>
                  <a:close/>
                  <a:moveTo>
                    <a:pt x="244" y="861"/>
                  </a:moveTo>
                  <a:cubicBezTo>
                    <a:pt x="290" y="861"/>
                    <a:pt x="290" y="861"/>
                    <a:pt x="290" y="861"/>
                  </a:cubicBezTo>
                  <a:cubicBezTo>
                    <a:pt x="290" y="908"/>
                    <a:pt x="290" y="908"/>
                    <a:pt x="290" y="908"/>
                  </a:cubicBezTo>
                  <a:cubicBezTo>
                    <a:pt x="244" y="908"/>
                    <a:pt x="244" y="908"/>
                    <a:pt x="244" y="908"/>
                  </a:cubicBezTo>
                  <a:cubicBezTo>
                    <a:pt x="244" y="861"/>
                    <a:pt x="244" y="861"/>
                    <a:pt x="244" y="861"/>
                  </a:cubicBezTo>
                  <a:cubicBezTo>
                    <a:pt x="244" y="861"/>
                    <a:pt x="244" y="861"/>
                    <a:pt x="244" y="861"/>
                  </a:cubicBezTo>
                  <a:close/>
                  <a:moveTo>
                    <a:pt x="244" y="939"/>
                  </a:moveTo>
                  <a:cubicBezTo>
                    <a:pt x="290" y="939"/>
                    <a:pt x="290" y="939"/>
                    <a:pt x="290" y="939"/>
                  </a:cubicBezTo>
                  <a:cubicBezTo>
                    <a:pt x="290" y="986"/>
                    <a:pt x="290" y="986"/>
                    <a:pt x="290" y="986"/>
                  </a:cubicBezTo>
                  <a:cubicBezTo>
                    <a:pt x="244" y="986"/>
                    <a:pt x="244" y="986"/>
                    <a:pt x="244" y="986"/>
                  </a:cubicBezTo>
                  <a:cubicBezTo>
                    <a:pt x="244" y="939"/>
                    <a:pt x="244" y="939"/>
                    <a:pt x="244" y="939"/>
                  </a:cubicBezTo>
                  <a:cubicBezTo>
                    <a:pt x="244" y="939"/>
                    <a:pt x="244" y="939"/>
                    <a:pt x="244" y="939"/>
                  </a:cubicBezTo>
                  <a:close/>
                  <a:moveTo>
                    <a:pt x="158" y="780"/>
                  </a:moveTo>
                  <a:cubicBezTo>
                    <a:pt x="205" y="780"/>
                    <a:pt x="205" y="780"/>
                    <a:pt x="205" y="780"/>
                  </a:cubicBezTo>
                  <a:cubicBezTo>
                    <a:pt x="205" y="827"/>
                    <a:pt x="205" y="827"/>
                    <a:pt x="205" y="827"/>
                  </a:cubicBezTo>
                  <a:cubicBezTo>
                    <a:pt x="158" y="827"/>
                    <a:pt x="158" y="827"/>
                    <a:pt x="158" y="827"/>
                  </a:cubicBezTo>
                  <a:cubicBezTo>
                    <a:pt x="158" y="780"/>
                    <a:pt x="158" y="780"/>
                    <a:pt x="158" y="780"/>
                  </a:cubicBezTo>
                  <a:cubicBezTo>
                    <a:pt x="158" y="780"/>
                    <a:pt x="158" y="780"/>
                    <a:pt x="158" y="780"/>
                  </a:cubicBezTo>
                  <a:close/>
                  <a:moveTo>
                    <a:pt x="158" y="861"/>
                  </a:moveTo>
                  <a:cubicBezTo>
                    <a:pt x="205" y="861"/>
                    <a:pt x="205" y="861"/>
                    <a:pt x="205" y="861"/>
                  </a:cubicBezTo>
                  <a:cubicBezTo>
                    <a:pt x="205" y="908"/>
                    <a:pt x="205" y="908"/>
                    <a:pt x="205" y="908"/>
                  </a:cubicBezTo>
                  <a:cubicBezTo>
                    <a:pt x="158" y="908"/>
                    <a:pt x="158" y="908"/>
                    <a:pt x="158" y="908"/>
                  </a:cubicBezTo>
                  <a:cubicBezTo>
                    <a:pt x="158" y="861"/>
                    <a:pt x="158" y="861"/>
                    <a:pt x="158" y="861"/>
                  </a:cubicBezTo>
                  <a:cubicBezTo>
                    <a:pt x="158" y="861"/>
                    <a:pt x="158" y="861"/>
                    <a:pt x="158" y="861"/>
                  </a:cubicBezTo>
                  <a:close/>
                  <a:moveTo>
                    <a:pt x="158" y="939"/>
                  </a:moveTo>
                  <a:cubicBezTo>
                    <a:pt x="205" y="939"/>
                    <a:pt x="205" y="939"/>
                    <a:pt x="205" y="939"/>
                  </a:cubicBezTo>
                  <a:cubicBezTo>
                    <a:pt x="205" y="986"/>
                    <a:pt x="205" y="986"/>
                    <a:pt x="205" y="986"/>
                  </a:cubicBezTo>
                  <a:cubicBezTo>
                    <a:pt x="158" y="986"/>
                    <a:pt x="158" y="986"/>
                    <a:pt x="158" y="986"/>
                  </a:cubicBezTo>
                  <a:cubicBezTo>
                    <a:pt x="158" y="939"/>
                    <a:pt x="158" y="939"/>
                    <a:pt x="158" y="939"/>
                  </a:cubicBezTo>
                  <a:cubicBezTo>
                    <a:pt x="158" y="939"/>
                    <a:pt x="158" y="939"/>
                    <a:pt x="158" y="939"/>
                  </a:cubicBezTo>
                  <a:close/>
                  <a:moveTo>
                    <a:pt x="73" y="780"/>
                  </a:moveTo>
                  <a:cubicBezTo>
                    <a:pt x="119" y="780"/>
                    <a:pt x="119" y="780"/>
                    <a:pt x="119" y="780"/>
                  </a:cubicBezTo>
                  <a:cubicBezTo>
                    <a:pt x="119" y="827"/>
                    <a:pt x="119" y="827"/>
                    <a:pt x="119" y="827"/>
                  </a:cubicBezTo>
                  <a:cubicBezTo>
                    <a:pt x="73" y="827"/>
                    <a:pt x="73" y="827"/>
                    <a:pt x="73" y="827"/>
                  </a:cubicBezTo>
                  <a:cubicBezTo>
                    <a:pt x="73" y="780"/>
                    <a:pt x="73" y="780"/>
                    <a:pt x="73" y="780"/>
                  </a:cubicBezTo>
                  <a:cubicBezTo>
                    <a:pt x="73" y="780"/>
                    <a:pt x="73" y="780"/>
                    <a:pt x="73" y="780"/>
                  </a:cubicBezTo>
                  <a:close/>
                  <a:moveTo>
                    <a:pt x="73" y="861"/>
                  </a:moveTo>
                  <a:cubicBezTo>
                    <a:pt x="119" y="861"/>
                    <a:pt x="119" y="861"/>
                    <a:pt x="119" y="861"/>
                  </a:cubicBezTo>
                  <a:cubicBezTo>
                    <a:pt x="119" y="908"/>
                    <a:pt x="119" y="908"/>
                    <a:pt x="119" y="908"/>
                  </a:cubicBezTo>
                  <a:cubicBezTo>
                    <a:pt x="73" y="908"/>
                    <a:pt x="73" y="908"/>
                    <a:pt x="73" y="908"/>
                  </a:cubicBezTo>
                  <a:cubicBezTo>
                    <a:pt x="73" y="861"/>
                    <a:pt x="73" y="861"/>
                    <a:pt x="73" y="861"/>
                  </a:cubicBezTo>
                  <a:cubicBezTo>
                    <a:pt x="73" y="861"/>
                    <a:pt x="73" y="861"/>
                    <a:pt x="73" y="861"/>
                  </a:cubicBezTo>
                  <a:close/>
                  <a:moveTo>
                    <a:pt x="73" y="939"/>
                  </a:moveTo>
                  <a:cubicBezTo>
                    <a:pt x="119" y="939"/>
                    <a:pt x="119" y="939"/>
                    <a:pt x="119" y="939"/>
                  </a:cubicBezTo>
                  <a:cubicBezTo>
                    <a:pt x="119" y="986"/>
                    <a:pt x="119" y="986"/>
                    <a:pt x="119" y="986"/>
                  </a:cubicBezTo>
                  <a:cubicBezTo>
                    <a:pt x="73" y="986"/>
                    <a:pt x="73" y="986"/>
                    <a:pt x="73" y="986"/>
                  </a:cubicBezTo>
                  <a:cubicBezTo>
                    <a:pt x="73" y="939"/>
                    <a:pt x="73" y="939"/>
                    <a:pt x="73" y="939"/>
                  </a:cubicBezTo>
                  <a:cubicBezTo>
                    <a:pt x="73" y="939"/>
                    <a:pt x="73" y="939"/>
                    <a:pt x="73" y="939"/>
                  </a:cubicBez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grpSp>
      <p:grpSp>
        <p:nvGrpSpPr>
          <p:cNvPr id="12" name="Group 31"/>
          <p:cNvGrpSpPr>
            <a:grpSpLocks noChangeAspect="1"/>
          </p:cNvGrpSpPr>
          <p:nvPr/>
        </p:nvGrpSpPr>
        <p:grpSpPr bwMode="auto">
          <a:xfrm>
            <a:off x="9894198" y="3395500"/>
            <a:ext cx="501106" cy="407990"/>
            <a:chOff x="2284" y="873"/>
            <a:chExt cx="3272" cy="2664"/>
          </a:xfrm>
          <a:solidFill>
            <a:srgbClr val="107C10"/>
          </a:solidFill>
        </p:grpSpPr>
        <p:sp>
          <p:nvSpPr>
            <p:cNvPr id="13" name="Freeform 32"/>
            <p:cNvSpPr>
              <a:spLocks noEditPoints="1"/>
            </p:cNvSpPr>
            <p:nvPr/>
          </p:nvSpPr>
          <p:spPr bwMode="auto">
            <a:xfrm>
              <a:off x="2284" y="1131"/>
              <a:ext cx="2387" cy="2406"/>
            </a:xfrm>
            <a:custGeom>
              <a:avLst/>
              <a:gdLst>
                <a:gd name="T0" fmla="*/ 1055 w 1073"/>
                <a:gd name="T1" fmla="*/ 415 h 1080"/>
                <a:gd name="T2" fmla="*/ 878 w 1073"/>
                <a:gd name="T3" fmla="*/ 386 h 1080"/>
                <a:gd name="T4" fmla="*/ 926 w 1073"/>
                <a:gd name="T5" fmla="*/ 213 h 1080"/>
                <a:gd name="T6" fmla="*/ 841 w 1073"/>
                <a:gd name="T7" fmla="*/ 118 h 1080"/>
                <a:gd name="T8" fmla="*/ 687 w 1073"/>
                <a:gd name="T9" fmla="*/ 210 h 1080"/>
                <a:gd name="T10" fmla="*/ 614 w 1073"/>
                <a:gd name="T11" fmla="*/ 22 h 1080"/>
                <a:gd name="T12" fmla="*/ 485 w 1073"/>
                <a:gd name="T13" fmla="*/ 0 h 1080"/>
                <a:gd name="T14" fmla="*/ 422 w 1073"/>
                <a:gd name="T15" fmla="*/ 195 h 1080"/>
                <a:gd name="T16" fmla="*/ 264 w 1073"/>
                <a:gd name="T17" fmla="*/ 114 h 1080"/>
                <a:gd name="T18" fmla="*/ 154 w 1073"/>
                <a:gd name="T19" fmla="*/ 180 h 1080"/>
                <a:gd name="T20" fmla="*/ 217 w 1073"/>
                <a:gd name="T21" fmla="*/ 349 h 1080"/>
                <a:gd name="T22" fmla="*/ 44 w 1073"/>
                <a:gd name="T23" fmla="*/ 393 h 1080"/>
                <a:gd name="T24" fmla="*/ 0 w 1073"/>
                <a:gd name="T25" fmla="*/ 515 h 1080"/>
                <a:gd name="T26" fmla="*/ 158 w 1073"/>
                <a:gd name="T27" fmla="*/ 603 h 1080"/>
                <a:gd name="T28" fmla="*/ 51 w 1073"/>
                <a:gd name="T29" fmla="*/ 750 h 1080"/>
                <a:gd name="T30" fmla="*/ 99 w 1073"/>
                <a:gd name="T31" fmla="*/ 871 h 1080"/>
                <a:gd name="T32" fmla="*/ 275 w 1073"/>
                <a:gd name="T33" fmla="*/ 834 h 1080"/>
                <a:gd name="T34" fmla="*/ 290 w 1073"/>
                <a:gd name="T35" fmla="*/ 1014 h 1080"/>
                <a:gd name="T36" fmla="*/ 400 w 1073"/>
                <a:gd name="T37" fmla="*/ 1077 h 1080"/>
                <a:gd name="T38" fmla="*/ 514 w 1073"/>
                <a:gd name="T39" fmla="*/ 937 h 1080"/>
                <a:gd name="T40" fmla="*/ 558 w 1073"/>
                <a:gd name="T41" fmla="*/ 937 h 1080"/>
                <a:gd name="T42" fmla="*/ 672 w 1073"/>
                <a:gd name="T43" fmla="*/ 1077 h 1080"/>
                <a:gd name="T44" fmla="*/ 783 w 1073"/>
                <a:gd name="T45" fmla="*/ 1014 h 1080"/>
                <a:gd name="T46" fmla="*/ 797 w 1073"/>
                <a:gd name="T47" fmla="*/ 834 h 1080"/>
                <a:gd name="T48" fmla="*/ 974 w 1073"/>
                <a:gd name="T49" fmla="*/ 871 h 1080"/>
                <a:gd name="T50" fmla="*/ 1022 w 1073"/>
                <a:gd name="T51" fmla="*/ 750 h 1080"/>
                <a:gd name="T52" fmla="*/ 915 w 1073"/>
                <a:gd name="T53" fmla="*/ 603 h 1080"/>
                <a:gd name="T54" fmla="*/ 1073 w 1073"/>
                <a:gd name="T55" fmla="*/ 515 h 1080"/>
                <a:gd name="T56" fmla="*/ 687 w 1073"/>
                <a:gd name="T57" fmla="*/ 709 h 1080"/>
                <a:gd name="T58" fmla="*/ 386 w 1073"/>
                <a:gd name="T59" fmla="*/ 709 h 1080"/>
                <a:gd name="T60" fmla="*/ 386 w 1073"/>
                <a:gd name="T61" fmla="*/ 408 h 1080"/>
                <a:gd name="T62" fmla="*/ 687 w 1073"/>
                <a:gd name="T63" fmla="*/ 408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3" h="1080">
                  <a:moveTo>
                    <a:pt x="1073" y="515"/>
                  </a:moveTo>
                  <a:cubicBezTo>
                    <a:pt x="1055" y="415"/>
                    <a:pt x="1055" y="415"/>
                    <a:pt x="1055" y="415"/>
                  </a:cubicBezTo>
                  <a:cubicBezTo>
                    <a:pt x="1051" y="404"/>
                    <a:pt x="1044" y="397"/>
                    <a:pt x="1029" y="393"/>
                  </a:cubicBezTo>
                  <a:cubicBezTo>
                    <a:pt x="878" y="386"/>
                    <a:pt x="878" y="386"/>
                    <a:pt x="878" y="386"/>
                  </a:cubicBezTo>
                  <a:cubicBezTo>
                    <a:pt x="871" y="375"/>
                    <a:pt x="863" y="360"/>
                    <a:pt x="856" y="349"/>
                  </a:cubicBezTo>
                  <a:cubicBezTo>
                    <a:pt x="926" y="213"/>
                    <a:pt x="926" y="213"/>
                    <a:pt x="926" y="213"/>
                  </a:cubicBezTo>
                  <a:cubicBezTo>
                    <a:pt x="933" y="202"/>
                    <a:pt x="930" y="188"/>
                    <a:pt x="919" y="180"/>
                  </a:cubicBezTo>
                  <a:cubicBezTo>
                    <a:pt x="841" y="118"/>
                    <a:pt x="841" y="118"/>
                    <a:pt x="841" y="118"/>
                  </a:cubicBezTo>
                  <a:cubicBezTo>
                    <a:pt x="834" y="107"/>
                    <a:pt x="819" y="107"/>
                    <a:pt x="808" y="114"/>
                  </a:cubicBezTo>
                  <a:cubicBezTo>
                    <a:pt x="687" y="210"/>
                    <a:pt x="687" y="210"/>
                    <a:pt x="687" y="210"/>
                  </a:cubicBezTo>
                  <a:cubicBezTo>
                    <a:pt x="676" y="202"/>
                    <a:pt x="665" y="199"/>
                    <a:pt x="650" y="195"/>
                  </a:cubicBezTo>
                  <a:cubicBezTo>
                    <a:pt x="614" y="22"/>
                    <a:pt x="614" y="22"/>
                    <a:pt x="614" y="22"/>
                  </a:cubicBezTo>
                  <a:cubicBezTo>
                    <a:pt x="610" y="11"/>
                    <a:pt x="599" y="0"/>
                    <a:pt x="588" y="0"/>
                  </a:cubicBezTo>
                  <a:cubicBezTo>
                    <a:pt x="485" y="0"/>
                    <a:pt x="485" y="0"/>
                    <a:pt x="485" y="0"/>
                  </a:cubicBezTo>
                  <a:cubicBezTo>
                    <a:pt x="474" y="0"/>
                    <a:pt x="463" y="11"/>
                    <a:pt x="459" y="22"/>
                  </a:cubicBezTo>
                  <a:cubicBezTo>
                    <a:pt x="422" y="195"/>
                    <a:pt x="422" y="195"/>
                    <a:pt x="422" y="195"/>
                  </a:cubicBezTo>
                  <a:cubicBezTo>
                    <a:pt x="408" y="199"/>
                    <a:pt x="397" y="202"/>
                    <a:pt x="386" y="210"/>
                  </a:cubicBezTo>
                  <a:cubicBezTo>
                    <a:pt x="264" y="114"/>
                    <a:pt x="264" y="114"/>
                    <a:pt x="264" y="114"/>
                  </a:cubicBezTo>
                  <a:cubicBezTo>
                    <a:pt x="253" y="107"/>
                    <a:pt x="239" y="107"/>
                    <a:pt x="231" y="114"/>
                  </a:cubicBezTo>
                  <a:cubicBezTo>
                    <a:pt x="154" y="180"/>
                    <a:pt x="154" y="180"/>
                    <a:pt x="154" y="180"/>
                  </a:cubicBezTo>
                  <a:cubicBezTo>
                    <a:pt x="143" y="188"/>
                    <a:pt x="143" y="202"/>
                    <a:pt x="147" y="213"/>
                  </a:cubicBezTo>
                  <a:cubicBezTo>
                    <a:pt x="217" y="349"/>
                    <a:pt x="217" y="349"/>
                    <a:pt x="217" y="349"/>
                  </a:cubicBezTo>
                  <a:cubicBezTo>
                    <a:pt x="209" y="360"/>
                    <a:pt x="202" y="375"/>
                    <a:pt x="194" y="386"/>
                  </a:cubicBezTo>
                  <a:cubicBezTo>
                    <a:pt x="44" y="393"/>
                    <a:pt x="44" y="393"/>
                    <a:pt x="44" y="393"/>
                  </a:cubicBezTo>
                  <a:cubicBezTo>
                    <a:pt x="29" y="393"/>
                    <a:pt x="22" y="404"/>
                    <a:pt x="18" y="415"/>
                  </a:cubicBezTo>
                  <a:cubicBezTo>
                    <a:pt x="0" y="515"/>
                    <a:pt x="0" y="515"/>
                    <a:pt x="0" y="515"/>
                  </a:cubicBezTo>
                  <a:cubicBezTo>
                    <a:pt x="0" y="526"/>
                    <a:pt x="3" y="540"/>
                    <a:pt x="14" y="544"/>
                  </a:cubicBezTo>
                  <a:cubicBezTo>
                    <a:pt x="158" y="603"/>
                    <a:pt x="158" y="603"/>
                    <a:pt x="158" y="603"/>
                  </a:cubicBezTo>
                  <a:cubicBezTo>
                    <a:pt x="161" y="617"/>
                    <a:pt x="161" y="632"/>
                    <a:pt x="165" y="647"/>
                  </a:cubicBezTo>
                  <a:cubicBezTo>
                    <a:pt x="51" y="750"/>
                    <a:pt x="51" y="750"/>
                    <a:pt x="51" y="750"/>
                  </a:cubicBezTo>
                  <a:cubicBezTo>
                    <a:pt x="44" y="757"/>
                    <a:pt x="40" y="772"/>
                    <a:pt x="47" y="783"/>
                  </a:cubicBezTo>
                  <a:cubicBezTo>
                    <a:pt x="99" y="871"/>
                    <a:pt x="99" y="871"/>
                    <a:pt x="99" y="871"/>
                  </a:cubicBezTo>
                  <a:cubicBezTo>
                    <a:pt x="103" y="878"/>
                    <a:pt x="117" y="886"/>
                    <a:pt x="128" y="882"/>
                  </a:cubicBezTo>
                  <a:cubicBezTo>
                    <a:pt x="275" y="834"/>
                    <a:pt x="275" y="834"/>
                    <a:pt x="275" y="834"/>
                  </a:cubicBezTo>
                  <a:cubicBezTo>
                    <a:pt x="286" y="845"/>
                    <a:pt x="297" y="856"/>
                    <a:pt x="308" y="864"/>
                  </a:cubicBezTo>
                  <a:cubicBezTo>
                    <a:pt x="290" y="1014"/>
                    <a:pt x="290" y="1014"/>
                    <a:pt x="290" y="1014"/>
                  </a:cubicBezTo>
                  <a:cubicBezTo>
                    <a:pt x="286" y="1029"/>
                    <a:pt x="294" y="1040"/>
                    <a:pt x="305" y="1044"/>
                  </a:cubicBezTo>
                  <a:cubicBezTo>
                    <a:pt x="400" y="1077"/>
                    <a:pt x="400" y="1077"/>
                    <a:pt x="400" y="1077"/>
                  </a:cubicBezTo>
                  <a:cubicBezTo>
                    <a:pt x="411" y="1080"/>
                    <a:pt x="426" y="1077"/>
                    <a:pt x="433" y="1069"/>
                  </a:cubicBezTo>
                  <a:cubicBezTo>
                    <a:pt x="514" y="937"/>
                    <a:pt x="514" y="937"/>
                    <a:pt x="514" y="937"/>
                  </a:cubicBezTo>
                  <a:cubicBezTo>
                    <a:pt x="522" y="937"/>
                    <a:pt x="529" y="941"/>
                    <a:pt x="536" y="941"/>
                  </a:cubicBezTo>
                  <a:cubicBezTo>
                    <a:pt x="544" y="941"/>
                    <a:pt x="551" y="937"/>
                    <a:pt x="558" y="937"/>
                  </a:cubicBezTo>
                  <a:cubicBezTo>
                    <a:pt x="639" y="1069"/>
                    <a:pt x="639" y="1069"/>
                    <a:pt x="639" y="1069"/>
                  </a:cubicBezTo>
                  <a:cubicBezTo>
                    <a:pt x="647" y="1077"/>
                    <a:pt x="661" y="1080"/>
                    <a:pt x="672" y="1077"/>
                  </a:cubicBezTo>
                  <a:cubicBezTo>
                    <a:pt x="768" y="1044"/>
                    <a:pt x="768" y="1044"/>
                    <a:pt x="768" y="1044"/>
                  </a:cubicBezTo>
                  <a:cubicBezTo>
                    <a:pt x="779" y="1040"/>
                    <a:pt x="786" y="1029"/>
                    <a:pt x="783" y="1014"/>
                  </a:cubicBezTo>
                  <a:cubicBezTo>
                    <a:pt x="764" y="864"/>
                    <a:pt x="764" y="864"/>
                    <a:pt x="764" y="864"/>
                  </a:cubicBezTo>
                  <a:cubicBezTo>
                    <a:pt x="775" y="853"/>
                    <a:pt x="786" y="845"/>
                    <a:pt x="797" y="834"/>
                  </a:cubicBezTo>
                  <a:cubicBezTo>
                    <a:pt x="944" y="882"/>
                    <a:pt x="944" y="882"/>
                    <a:pt x="944" y="882"/>
                  </a:cubicBezTo>
                  <a:cubicBezTo>
                    <a:pt x="955" y="886"/>
                    <a:pt x="970" y="878"/>
                    <a:pt x="974" y="871"/>
                  </a:cubicBezTo>
                  <a:cubicBezTo>
                    <a:pt x="1025" y="783"/>
                    <a:pt x="1025" y="783"/>
                    <a:pt x="1025" y="783"/>
                  </a:cubicBezTo>
                  <a:cubicBezTo>
                    <a:pt x="1033" y="772"/>
                    <a:pt x="1029" y="757"/>
                    <a:pt x="1022" y="750"/>
                  </a:cubicBezTo>
                  <a:cubicBezTo>
                    <a:pt x="908" y="647"/>
                    <a:pt x="908" y="647"/>
                    <a:pt x="908" y="647"/>
                  </a:cubicBezTo>
                  <a:cubicBezTo>
                    <a:pt x="911" y="632"/>
                    <a:pt x="911" y="617"/>
                    <a:pt x="915" y="603"/>
                  </a:cubicBezTo>
                  <a:cubicBezTo>
                    <a:pt x="1058" y="544"/>
                    <a:pt x="1058" y="544"/>
                    <a:pt x="1058" y="544"/>
                  </a:cubicBezTo>
                  <a:cubicBezTo>
                    <a:pt x="1069" y="540"/>
                    <a:pt x="1073" y="529"/>
                    <a:pt x="1073" y="515"/>
                  </a:cubicBezTo>
                  <a:close/>
                  <a:moveTo>
                    <a:pt x="750" y="559"/>
                  </a:moveTo>
                  <a:cubicBezTo>
                    <a:pt x="750" y="617"/>
                    <a:pt x="724" y="669"/>
                    <a:pt x="687" y="709"/>
                  </a:cubicBezTo>
                  <a:cubicBezTo>
                    <a:pt x="647" y="746"/>
                    <a:pt x="595" y="772"/>
                    <a:pt x="536" y="772"/>
                  </a:cubicBezTo>
                  <a:cubicBezTo>
                    <a:pt x="478" y="772"/>
                    <a:pt x="426" y="746"/>
                    <a:pt x="386" y="709"/>
                  </a:cubicBezTo>
                  <a:cubicBezTo>
                    <a:pt x="349" y="669"/>
                    <a:pt x="323" y="617"/>
                    <a:pt x="323" y="559"/>
                  </a:cubicBezTo>
                  <a:cubicBezTo>
                    <a:pt x="323" y="500"/>
                    <a:pt x="349" y="445"/>
                    <a:pt x="386" y="408"/>
                  </a:cubicBezTo>
                  <a:cubicBezTo>
                    <a:pt x="426" y="368"/>
                    <a:pt x="478" y="346"/>
                    <a:pt x="536" y="346"/>
                  </a:cubicBezTo>
                  <a:cubicBezTo>
                    <a:pt x="595" y="346"/>
                    <a:pt x="647" y="368"/>
                    <a:pt x="687" y="408"/>
                  </a:cubicBezTo>
                  <a:cubicBezTo>
                    <a:pt x="724" y="445"/>
                    <a:pt x="750" y="500"/>
                    <a:pt x="750" y="5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a:endParaRPr>
            </a:p>
          </p:txBody>
        </p:sp>
        <p:sp>
          <p:nvSpPr>
            <p:cNvPr id="14" name="Oval 33"/>
            <p:cNvSpPr>
              <a:spLocks noChangeArrowheads="1"/>
            </p:cNvSpPr>
            <p:nvPr/>
          </p:nvSpPr>
          <p:spPr bwMode="auto">
            <a:xfrm>
              <a:off x="3263" y="2158"/>
              <a:ext cx="438" cy="4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a:endParaRPr>
            </a:p>
          </p:txBody>
        </p:sp>
        <p:sp>
          <p:nvSpPr>
            <p:cNvPr id="15" name="Freeform 34"/>
            <p:cNvSpPr>
              <a:spLocks noEditPoints="1"/>
            </p:cNvSpPr>
            <p:nvPr/>
          </p:nvSpPr>
          <p:spPr bwMode="auto">
            <a:xfrm>
              <a:off x="4342" y="873"/>
              <a:ext cx="1214" cy="1310"/>
            </a:xfrm>
            <a:custGeom>
              <a:avLst/>
              <a:gdLst>
                <a:gd name="T0" fmla="*/ 476 w 546"/>
                <a:gd name="T1" fmla="*/ 334 h 588"/>
                <a:gd name="T2" fmla="*/ 483 w 546"/>
                <a:gd name="T3" fmla="*/ 294 h 588"/>
                <a:gd name="T4" fmla="*/ 476 w 546"/>
                <a:gd name="T5" fmla="*/ 257 h 588"/>
                <a:gd name="T6" fmla="*/ 535 w 546"/>
                <a:gd name="T7" fmla="*/ 202 h 588"/>
                <a:gd name="T8" fmla="*/ 542 w 546"/>
                <a:gd name="T9" fmla="*/ 184 h 588"/>
                <a:gd name="T10" fmla="*/ 542 w 546"/>
                <a:gd name="T11" fmla="*/ 169 h 588"/>
                <a:gd name="T12" fmla="*/ 516 w 546"/>
                <a:gd name="T13" fmla="*/ 125 h 588"/>
                <a:gd name="T14" fmla="*/ 490 w 546"/>
                <a:gd name="T15" fmla="*/ 114 h 588"/>
                <a:gd name="T16" fmla="*/ 483 w 546"/>
                <a:gd name="T17" fmla="*/ 114 h 588"/>
                <a:gd name="T18" fmla="*/ 409 w 546"/>
                <a:gd name="T19" fmla="*/ 136 h 588"/>
                <a:gd name="T20" fmla="*/ 339 w 546"/>
                <a:gd name="T21" fmla="*/ 99 h 588"/>
                <a:gd name="T22" fmla="*/ 325 w 546"/>
                <a:gd name="T23" fmla="*/ 22 h 588"/>
                <a:gd name="T24" fmla="*/ 299 w 546"/>
                <a:gd name="T25" fmla="*/ 0 h 588"/>
                <a:gd name="T26" fmla="*/ 247 w 546"/>
                <a:gd name="T27" fmla="*/ 0 h 588"/>
                <a:gd name="T28" fmla="*/ 221 w 546"/>
                <a:gd name="T29" fmla="*/ 22 h 588"/>
                <a:gd name="T30" fmla="*/ 203 w 546"/>
                <a:gd name="T31" fmla="*/ 99 h 588"/>
                <a:gd name="T32" fmla="*/ 137 w 546"/>
                <a:gd name="T33" fmla="*/ 140 h 588"/>
                <a:gd name="T34" fmla="*/ 59 w 546"/>
                <a:gd name="T35" fmla="*/ 114 h 588"/>
                <a:gd name="T36" fmla="*/ 52 w 546"/>
                <a:gd name="T37" fmla="*/ 114 h 588"/>
                <a:gd name="T38" fmla="*/ 30 w 546"/>
                <a:gd name="T39" fmla="*/ 125 h 588"/>
                <a:gd name="T40" fmla="*/ 4 w 546"/>
                <a:gd name="T41" fmla="*/ 169 h 588"/>
                <a:gd name="T42" fmla="*/ 0 w 546"/>
                <a:gd name="T43" fmla="*/ 184 h 588"/>
                <a:gd name="T44" fmla="*/ 8 w 546"/>
                <a:gd name="T45" fmla="*/ 202 h 588"/>
                <a:gd name="T46" fmla="*/ 70 w 546"/>
                <a:gd name="T47" fmla="*/ 257 h 588"/>
                <a:gd name="T48" fmla="*/ 63 w 546"/>
                <a:gd name="T49" fmla="*/ 294 h 588"/>
                <a:gd name="T50" fmla="*/ 70 w 546"/>
                <a:gd name="T51" fmla="*/ 334 h 588"/>
                <a:gd name="T52" fmla="*/ 8 w 546"/>
                <a:gd name="T53" fmla="*/ 389 h 588"/>
                <a:gd name="T54" fmla="*/ 0 w 546"/>
                <a:gd name="T55" fmla="*/ 408 h 588"/>
                <a:gd name="T56" fmla="*/ 4 w 546"/>
                <a:gd name="T57" fmla="*/ 419 h 588"/>
                <a:gd name="T58" fmla="*/ 30 w 546"/>
                <a:gd name="T59" fmla="*/ 463 h 588"/>
                <a:gd name="T60" fmla="*/ 52 w 546"/>
                <a:gd name="T61" fmla="*/ 477 h 588"/>
                <a:gd name="T62" fmla="*/ 59 w 546"/>
                <a:gd name="T63" fmla="*/ 477 h 588"/>
                <a:gd name="T64" fmla="*/ 137 w 546"/>
                <a:gd name="T65" fmla="*/ 452 h 588"/>
                <a:gd name="T66" fmla="*/ 203 w 546"/>
                <a:gd name="T67" fmla="*/ 488 h 588"/>
                <a:gd name="T68" fmla="*/ 221 w 546"/>
                <a:gd name="T69" fmla="*/ 569 h 588"/>
                <a:gd name="T70" fmla="*/ 247 w 546"/>
                <a:gd name="T71" fmla="*/ 588 h 588"/>
                <a:gd name="T72" fmla="*/ 299 w 546"/>
                <a:gd name="T73" fmla="*/ 588 h 588"/>
                <a:gd name="T74" fmla="*/ 325 w 546"/>
                <a:gd name="T75" fmla="*/ 569 h 588"/>
                <a:gd name="T76" fmla="*/ 339 w 546"/>
                <a:gd name="T77" fmla="*/ 492 h 588"/>
                <a:gd name="T78" fmla="*/ 409 w 546"/>
                <a:gd name="T79" fmla="*/ 452 h 588"/>
                <a:gd name="T80" fmla="*/ 483 w 546"/>
                <a:gd name="T81" fmla="*/ 477 h 588"/>
                <a:gd name="T82" fmla="*/ 490 w 546"/>
                <a:gd name="T83" fmla="*/ 477 h 588"/>
                <a:gd name="T84" fmla="*/ 516 w 546"/>
                <a:gd name="T85" fmla="*/ 463 h 588"/>
                <a:gd name="T86" fmla="*/ 542 w 546"/>
                <a:gd name="T87" fmla="*/ 419 h 588"/>
                <a:gd name="T88" fmla="*/ 542 w 546"/>
                <a:gd name="T89" fmla="*/ 408 h 588"/>
                <a:gd name="T90" fmla="*/ 535 w 546"/>
                <a:gd name="T91" fmla="*/ 389 h 588"/>
                <a:gd name="T92" fmla="*/ 476 w 546"/>
                <a:gd name="T93" fmla="*/ 334 h 588"/>
                <a:gd name="T94" fmla="*/ 476 w 546"/>
                <a:gd name="T95" fmla="*/ 334 h 588"/>
                <a:gd name="T96" fmla="*/ 354 w 546"/>
                <a:gd name="T97" fmla="*/ 294 h 588"/>
                <a:gd name="T98" fmla="*/ 273 w 546"/>
                <a:gd name="T99" fmla="*/ 375 h 588"/>
                <a:gd name="T100" fmla="*/ 192 w 546"/>
                <a:gd name="T101" fmla="*/ 294 h 588"/>
                <a:gd name="T102" fmla="*/ 273 w 546"/>
                <a:gd name="T103" fmla="*/ 213 h 588"/>
                <a:gd name="T104" fmla="*/ 354 w 546"/>
                <a:gd name="T105" fmla="*/ 294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6" h="588">
                  <a:moveTo>
                    <a:pt x="476" y="334"/>
                  </a:moveTo>
                  <a:cubicBezTo>
                    <a:pt x="479" y="323"/>
                    <a:pt x="483" y="309"/>
                    <a:pt x="483" y="294"/>
                  </a:cubicBezTo>
                  <a:cubicBezTo>
                    <a:pt x="483" y="283"/>
                    <a:pt x="479" y="268"/>
                    <a:pt x="476" y="257"/>
                  </a:cubicBezTo>
                  <a:cubicBezTo>
                    <a:pt x="535" y="202"/>
                    <a:pt x="535" y="202"/>
                    <a:pt x="535" y="202"/>
                  </a:cubicBezTo>
                  <a:cubicBezTo>
                    <a:pt x="542" y="198"/>
                    <a:pt x="542" y="191"/>
                    <a:pt x="542" y="184"/>
                  </a:cubicBezTo>
                  <a:cubicBezTo>
                    <a:pt x="542" y="180"/>
                    <a:pt x="542" y="173"/>
                    <a:pt x="542" y="169"/>
                  </a:cubicBezTo>
                  <a:cubicBezTo>
                    <a:pt x="516" y="125"/>
                    <a:pt x="516" y="125"/>
                    <a:pt x="516" y="125"/>
                  </a:cubicBezTo>
                  <a:cubicBezTo>
                    <a:pt x="509" y="117"/>
                    <a:pt x="501" y="114"/>
                    <a:pt x="490" y="114"/>
                  </a:cubicBezTo>
                  <a:cubicBezTo>
                    <a:pt x="490" y="114"/>
                    <a:pt x="487" y="114"/>
                    <a:pt x="483" y="114"/>
                  </a:cubicBezTo>
                  <a:cubicBezTo>
                    <a:pt x="409" y="136"/>
                    <a:pt x="409" y="136"/>
                    <a:pt x="409" y="136"/>
                  </a:cubicBezTo>
                  <a:cubicBezTo>
                    <a:pt x="387" y="121"/>
                    <a:pt x="365" y="106"/>
                    <a:pt x="339" y="99"/>
                  </a:cubicBezTo>
                  <a:cubicBezTo>
                    <a:pt x="325" y="22"/>
                    <a:pt x="325" y="22"/>
                    <a:pt x="325" y="22"/>
                  </a:cubicBezTo>
                  <a:cubicBezTo>
                    <a:pt x="321" y="11"/>
                    <a:pt x="310" y="0"/>
                    <a:pt x="299" y="0"/>
                  </a:cubicBezTo>
                  <a:cubicBezTo>
                    <a:pt x="247" y="0"/>
                    <a:pt x="247" y="0"/>
                    <a:pt x="247" y="0"/>
                  </a:cubicBezTo>
                  <a:cubicBezTo>
                    <a:pt x="232" y="0"/>
                    <a:pt x="225" y="11"/>
                    <a:pt x="221" y="22"/>
                  </a:cubicBezTo>
                  <a:cubicBezTo>
                    <a:pt x="203" y="99"/>
                    <a:pt x="203" y="99"/>
                    <a:pt x="203" y="99"/>
                  </a:cubicBezTo>
                  <a:cubicBezTo>
                    <a:pt x="177" y="106"/>
                    <a:pt x="155" y="121"/>
                    <a:pt x="137" y="140"/>
                  </a:cubicBezTo>
                  <a:cubicBezTo>
                    <a:pt x="59" y="114"/>
                    <a:pt x="59" y="114"/>
                    <a:pt x="59" y="114"/>
                  </a:cubicBezTo>
                  <a:cubicBezTo>
                    <a:pt x="55" y="114"/>
                    <a:pt x="55" y="114"/>
                    <a:pt x="52" y="114"/>
                  </a:cubicBezTo>
                  <a:cubicBezTo>
                    <a:pt x="44" y="114"/>
                    <a:pt x="33" y="117"/>
                    <a:pt x="30" y="125"/>
                  </a:cubicBezTo>
                  <a:cubicBezTo>
                    <a:pt x="4" y="169"/>
                    <a:pt x="4" y="169"/>
                    <a:pt x="4" y="169"/>
                  </a:cubicBezTo>
                  <a:cubicBezTo>
                    <a:pt x="0" y="173"/>
                    <a:pt x="0" y="180"/>
                    <a:pt x="0" y="184"/>
                  </a:cubicBezTo>
                  <a:cubicBezTo>
                    <a:pt x="0" y="191"/>
                    <a:pt x="4" y="198"/>
                    <a:pt x="8" y="202"/>
                  </a:cubicBezTo>
                  <a:cubicBezTo>
                    <a:pt x="70" y="257"/>
                    <a:pt x="70" y="257"/>
                    <a:pt x="70" y="257"/>
                  </a:cubicBezTo>
                  <a:cubicBezTo>
                    <a:pt x="67" y="268"/>
                    <a:pt x="63" y="283"/>
                    <a:pt x="63" y="294"/>
                  </a:cubicBezTo>
                  <a:cubicBezTo>
                    <a:pt x="63" y="309"/>
                    <a:pt x="67" y="320"/>
                    <a:pt x="70" y="334"/>
                  </a:cubicBezTo>
                  <a:cubicBezTo>
                    <a:pt x="8" y="389"/>
                    <a:pt x="8" y="389"/>
                    <a:pt x="8" y="389"/>
                  </a:cubicBezTo>
                  <a:cubicBezTo>
                    <a:pt x="4" y="393"/>
                    <a:pt x="0" y="400"/>
                    <a:pt x="0" y="408"/>
                  </a:cubicBezTo>
                  <a:cubicBezTo>
                    <a:pt x="0" y="411"/>
                    <a:pt x="0" y="415"/>
                    <a:pt x="4" y="419"/>
                  </a:cubicBezTo>
                  <a:cubicBezTo>
                    <a:pt x="30" y="463"/>
                    <a:pt x="30" y="463"/>
                    <a:pt x="30" y="463"/>
                  </a:cubicBezTo>
                  <a:cubicBezTo>
                    <a:pt x="33" y="474"/>
                    <a:pt x="44" y="477"/>
                    <a:pt x="52" y="477"/>
                  </a:cubicBezTo>
                  <a:cubicBezTo>
                    <a:pt x="55" y="477"/>
                    <a:pt x="55" y="477"/>
                    <a:pt x="59" y="477"/>
                  </a:cubicBezTo>
                  <a:cubicBezTo>
                    <a:pt x="137" y="452"/>
                    <a:pt x="137" y="452"/>
                    <a:pt x="137" y="452"/>
                  </a:cubicBezTo>
                  <a:cubicBezTo>
                    <a:pt x="155" y="466"/>
                    <a:pt x="177" y="481"/>
                    <a:pt x="203" y="488"/>
                  </a:cubicBezTo>
                  <a:cubicBezTo>
                    <a:pt x="221" y="569"/>
                    <a:pt x="221" y="569"/>
                    <a:pt x="221" y="569"/>
                  </a:cubicBezTo>
                  <a:cubicBezTo>
                    <a:pt x="225" y="580"/>
                    <a:pt x="232" y="588"/>
                    <a:pt x="247" y="588"/>
                  </a:cubicBezTo>
                  <a:cubicBezTo>
                    <a:pt x="299" y="588"/>
                    <a:pt x="299" y="588"/>
                    <a:pt x="299" y="588"/>
                  </a:cubicBezTo>
                  <a:cubicBezTo>
                    <a:pt x="310" y="588"/>
                    <a:pt x="321" y="580"/>
                    <a:pt x="325" y="569"/>
                  </a:cubicBezTo>
                  <a:cubicBezTo>
                    <a:pt x="339" y="492"/>
                    <a:pt x="339" y="492"/>
                    <a:pt x="339" y="492"/>
                  </a:cubicBezTo>
                  <a:cubicBezTo>
                    <a:pt x="365" y="481"/>
                    <a:pt x="387" y="470"/>
                    <a:pt x="409" y="452"/>
                  </a:cubicBezTo>
                  <a:cubicBezTo>
                    <a:pt x="483" y="477"/>
                    <a:pt x="483" y="477"/>
                    <a:pt x="483" y="477"/>
                  </a:cubicBezTo>
                  <a:cubicBezTo>
                    <a:pt x="487" y="477"/>
                    <a:pt x="490" y="477"/>
                    <a:pt x="490" y="477"/>
                  </a:cubicBezTo>
                  <a:cubicBezTo>
                    <a:pt x="501" y="477"/>
                    <a:pt x="509" y="474"/>
                    <a:pt x="516" y="463"/>
                  </a:cubicBezTo>
                  <a:cubicBezTo>
                    <a:pt x="542" y="419"/>
                    <a:pt x="542" y="419"/>
                    <a:pt x="542" y="419"/>
                  </a:cubicBezTo>
                  <a:cubicBezTo>
                    <a:pt x="542" y="415"/>
                    <a:pt x="546" y="411"/>
                    <a:pt x="542" y="408"/>
                  </a:cubicBezTo>
                  <a:cubicBezTo>
                    <a:pt x="546" y="400"/>
                    <a:pt x="542" y="393"/>
                    <a:pt x="535" y="389"/>
                  </a:cubicBezTo>
                  <a:cubicBezTo>
                    <a:pt x="476" y="334"/>
                    <a:pt x="476" y="334"/>
                    <a:pt x="476" y="334"/>
                  </a:cubicBezTo>
                  <a:cubicBezTo>
                    <a:pt x="476" y="334"/>
                    <a:pt x="476" y="334"/>
                    <a:pt x="476" y="334"/>
                  </a:cubicBezTo>
                  <a:close/>
                  <a:moveTo>
                    <a:pt x="354" y="294"/>
                  </a:moveTo>
                  <a:cubicBezTo>
                    <a:pt x="354" y="338"/>
                    <a:pt x="317" y="375"/>
                    <a:pt x="273" y="375"/>
                  </a:cubicBezTo>
                  <a:cubicBezTo>
                    <a:pt x="229" y="375"/>
                    <a:pt x="192" y="338"/>
                    <a:pt x="192" y="294"/>
                  </a:cubicBezTo>
                  <a:cubicBezTo>
                    <a:pt x="192" y="250"/>
                    <a:pt x="229" y="213"/>
                    <a:pt x="273" y="213"/>
                  </a:cubicBezTo>
                  <a:cubicBezTo>
                    <a:pt x="317" y="213"/>
                    <a:pt x="354" y="250"/>
                    <a:pt x="354" y="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a:endParaRPr>
            </a:p>
          </p:txBody>
        </p:sp>
      </p:grpSp>
      <p:sp>
        <p:nvSpPr>
          <p:cNvPr id="16" name="Freeform 38"/>
          <p:cNvSpPr>
            <a:spLocks noEditPoints="1"/>
          </p:cNvSpPr>
          <p:nvPr/>
        </p:nvSpPr>
        <p:spPr bwMode="auto">
          <a:xfrm>
            <a:off x="9661597" y="3175927"/>
            <a:ext cx="966807" cy="738035"/>
          </a:xfrm>
          <a:custGeom>
            <a:avLst/>
            <a:gdLst>
              <a:gd name="T0" fmla="*/ 2310 w 2338"/>
              <a:gd name="T1" fmla="*/ 274 h 1783"/>
              <a:gd name="T2" fmla="*/ 28 w 2338"/>
              <a:gd name="T3" fmla="*/ 274 h 1783"/>
              <a:gd name="T4" fmla="*/ 0 w 2338"/>
              <a:gd name="T5" fmla="*/ 308 h 1783"/>
              <a:gd name="T6" fmla="*/ 0 w 2338"/>
              <a:gd name="T7" fmla="*/ 1749 h 1783"/>
              <a:gd name="T8" fmla="*/ 28 w 2338"/>
              <a:gd name="T9" fmla="*/ 1783 h 1783"/>
              <a:gd name="T10" fmla="*/ 2310 w 2338"/>
              <a:gd name="T11" fmla="*/ 1783 h 1783"/>
              <a:gd name="T12" fmla="*/ 2338 w 2338"/>
              <a:gd name="T13" fmla="*/ 1749 h 1783"/>
              <a:gd name="T14" fmla="*/ 2338 w 2338"/>
              <a:gd name="T15" fmla="*/ 308 h 1783"/>
              <a:gd name="T16" fmla="*/ 2310 w 2338"/>
              <a:gd name="T17" fmla="*/ 274 h 1783"/>
              <a:gd name="T18" fmla="*/ 2247 w 2338"/>
              <a:gd name="T19" fmla="*/ 1692 h 1783"/>
              <a:gd name="T20" fmla="*/ 91 w 2338"/>
              <a:gd name="T21" fmla="*/ 1692 h 1783"/>
              <a:gd name="T22" fmla="*/ 91 w 2338"/>
              <a:gd name="T23" fmla="*/ 366 h 1783"/>
              <a:gd name="T24" fmla="*/ 2247 w 2338"/>
              <a:gd name="T25" fmla="*/ 366 h 1783"/>
              <a:gd name="T26" fmla="*/ 2247 w 2338"/>
              <a:gd name="T27" fmla="*/ 1692 h 1783"/>
              <a:gd name="T28" fmla="*/ 2247 w 2338"/>
              <a:gd name="T29" fmla="*/ 1692 h 1783"/>
              <a:gd name="T30" fmla="*/ 1984 w 2338"/>
              <a:gd name="T31" fmla="*/ 143 h 1783"/>
              <a:gd name="T32" fmla="*/ 1938 w 2338"/>
              <a:gd name="T33" fmla="*/ 143 h 1783"/>
              <a:gd name="T34" fmla="*/ 1938 w 2338"/>
              <a:gd name="T35" fmla="*/ 97 h 1783"/>
              <a:gd name="T36" fmla="*/ 1984 w 2338"/>
              <a:gd name="T37" fmla="*/ 97 h 1783"/>
              <a:gd name="T38" fmla="*/ 1984 w 2338"/>
              <a:gd name="T39" fmla="*/ 143 h 1783"/>
              <a:gd name="T40" fmla="*/ 1984 w 2338"/>
              <a:gd name="T41" fmla="*/ 143 h 1783"/>
              <a:gd name="T42" fmla="*/ 2310 w 2338"/>
              <a:gd name="T43" fmla="*/ 0 h 1783"/>
              <a:gd name="T44" fmla="*/ 28 w 2338"/>
              <a:gd name="T45" fmla="*/ 0 h 1783"/>
              <a:gd name="T46" fmla="*/ 0 w 2338"/>
              <a:gd name="T47" fmla="*/ 34 h 1783"/>
              <a:gd name="T48" fmla="*/ 0 w 2338"/>
              <a:gd name="T49" fmla="*/ 200 h 1783"/>
              <a:gd name="T50" fmla="*/ 28 w 2338"/>
              <a:gd name="T51" fmla="*/ 228 h 1783"/>
              <a:gd name="T52" fmla="*/ 2310 w 2338"/>
              <a:gd name="T53" fmla="*/ 228 h 1783"/>
              <a:gd name="T54" fmla="*/ 2338 w 2338"/>
              <a:gd name="T55" fmla="*/ 200 h 1783"/>
              <a:gd name="T56" fmla="*/ 2338 w 2338"/>
              <a:gd name="T57" fmla="*/ 34 h 1783"/>
              <a:gd name="T58" fmla="*/ 2310 w 2338"/>
              <a:gd name="T59" fmla="*/ 0 h 1783"/>
              <a:gd name="T60" fmla="*/ 1858 w 2338"/>
              <a:gd name="T61" fmla="*/ 160 h 1783"/>
              <a:gd name="T62" fmla="*/ 1755 w 2338"/>
              <a:gd name="T63" fmla="*/ 160 h 1783"/>
              <a:gd name="T64" fmla="*/ 1755 w 2338"/>
              <a:gd name="T65" fmla="*/ 143 h 1783"/>
              <a:gd name="T66" fmla="*/ 1858 w 2338"/>
              <a:gd name="T67" fmla="*/ 143 h 1783"/>
              <a:gd name="T68" fmla="*/ 1858 w 2338"/>
              <a:gd name="T69" fmla="*/ 160 h 1783"/>
              <a:gd name="T70" fmla="*/ 1858 w 2338"/>
              <a:gd name="T71" fmla="*/ 160 h 1783"/>
              <a:gd name="T72" fmla="*/ 2001 w 2338"/>
              <a:gd name="T73" fmla="*/ 160 h 1783"/>
              <a:gd name="T74" fmla="*/ 1921 w 2338"/>
              <a:gd name="T75" fmla="*/ 160 h 1783"/>
              <a:gd name="T76" fmla="*/ 1921 w 2338"/>
              <a:gd name="T77" fmla="*/ 74 h 1783"/>
              <a:gd name="T78" fmla="*/ 2001 w 2338"/>
              <a:gd name="T79" fmla="*/ 74 h 1783"/>
              <a:gd name="T80" fmla="*/ 2001 w 2338"/>
              <a:gd name="T81" fmla="*/ 160 h 1783"/>
              <a:gd name="T82" fmla="*/ 2001 w 2338"/>
              <a:gd name="T83" fmla="*/ 160 h 1783"/>
              <a:gd name="T84" fmla="*/ 2190 w 2338"/>
              <a:gd name="T85" fmla="*/ 160 h 1783"/>
              <a:gd name="T86" fmla="*/ 2161 w 2338"/>
              <a:gd name="T87" fmla="*/ 160 h 1783"/>
              <a:gd name="T88" fmla="*/ 2144 w 2338"/>
              <a:gd name="T89" fmla="*/ 143 h 1783"/>
              <a:gd name="T90" fmla="*/ 2132 w 2338"/>
              <a:gd name="T91" fmla="*/ 131 h 1783"/>
              <a:gd name="T92" fmla="*/ 2104 w 2338"/>
              <a:gd name="T93" fmla="*/ 160 h 1783"/>
              <a:gd name="T94" fmla="*/ 2104 w 2338"/>
              <a:gd name="T95" fmla="*/ 160 h 1783"/>
              <a:gd name="T96" fmla="*/ 2075 w 2338"/>
              <a:gd name="T97" fmla="*/ 160 h 1783"/>
              <a:gd name="T98" fmla="*/ 2115 w 2338"/>
              <a:gd name="T99" fmla="*/ 114 h 1783"/>
              <a:gd name="T100" fmla="*/ 2075 w 2338"/>
              <a:gd name="T101" fmla="*/ 74 h 1783"/>
              <a:gd name="T102" fmla="*/ 2104 w 2338"/>
              <a:gd name="T103" fmla="*/ 74 h 1783"/>
              <a:gd name="T104" fmla="*/ 2132 w 2338"/>
              <a:gd name="T105" fmla="*/ 103 h 1783"/>
              <a:gd name="T106" fmla="*/ 2161 w 2338"/>
              <a:gd name="T107" fmla="*/ 74 h 1783"/>
              <a:gd name="T108" fmla="*/ 2190 w 2338"/>
              <a:gd name="T109" fmla="*/ 74 h 1783"/>
              <a:gd name="T110" fmla="*/ 2144 w 2338"/>
              <a:gd name="T111" fmla="*/ 114 h 1783"/>
              <a:gd name="T112" fmla="*/ 2190 w 2338"/>
              <a:gd name="T113" fmla="*/ 160 h 1783"/>
              <a:gd name="T114" fmla="*/ 2190 w 2338"/>
              <a:gd name="T115" fmla="*/ 16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8" h="1783">
                <a:moveTo>
                  <a:pt x="2310" y="274"/>
                </a:moveTo>
                <a:cubicBezTo>
                  <a:pt x="28" y="274"/>
                  <a:pt x="28" y="274"/>
                  <a:pt x="28" y="274"/>
                </a:cubicBezTo>
                <a:cubicBezTo>
                  <a:pt x="11" y="274"/>
                  <a:pt x="0" y="291"/>
                  <a:pt x="0" y="308"/>
                </a:cubicBezTo>
                <a:cubicBezTo>
                  <a:pt x="0" y="1749"/>
                  <a:pt x="0" y="1749"/>
                  <a:pt x="0" y="1749"/>
                </a:cubicBezTo>
                <a:cubicBezTo>
                  <a:pt x="0" y="1766"/>
                  <a:pt x="11" y="1783"/>
                  <a:pt x="28" y="1783"/>
                </a:cubicBezTo>
                <a:cubicBezTo>
                  <a:pt x="2310" y="1783"/>
                  <a:pt x="2310" y="1783"/>
                  <a:pt x="2310" y="1783"/>
                </a:cubicBezTo>
                <a:cubicBezTo>
                  <a:pt x="2327" y="1783"/>
                  <a:pt x="2338" y="1766"/>
                  <a:pt x="2338" y="1749"/>
                </a:cubicBezTo>
                <a:cubicBezTo>
                  <a:pt x="2338" y="308"/>
                  <a:pt x="2338" y="308"/>
                  <a:pt x="2338" y="308"/>
                </a:cubicBezTo>
                <a:cubicBezTo>
                  <a:pt x="2338" y="291"/>
                  <a:pt x="2327" y="274"/>
                  <a:pt x="2310" y="274"/>
                </a:cubicBezTo>
                <a:close/>
                <a:moveTo>
                  <a:pt x="2247" y="1692"/>
                </a:moveTo>
                <a:cubicBezTo>
                  <a:pt x="91" y="1692"/>
                  <a:pt x="91" y="1692"/>
                  <a:pt x="91" y="1692"/>
                </a:cubicBezTo>
                <a:cubicBezTo>
                  <a:pt x="91" y="366"/>
                  <a:pt x="91" y="366"/>
                  <a:pt x="91" y="366"/>
                </a:cubicBezTo>
                <a:cubicBezTo>
                  <a:pt x="2247" y="366"/>
                  <a:pt x="2247" y="366"/>
                  <a:pt x="2247" y="366"/>
                </a:cubicBezTo>
                <a:cubicBezTo>
                  <a:pt x="2247" y="1692"/>
                  <a:pt x="2247" y="1692"/>
                  <a:pt x="2247" y="1692"/>
                </a:cubicBezTo>
                <a:cubicBezTo>
                  <a:pt x="2247" y="1692"/>
                  <a:pt x="2247" y="1692"/>
                  <a:pt x="2247" y="1692"/>
                </a:cubicBezTo>
                <a:close/>
                <a:moveTo>
                  <a:pt x="1984" y="143"/>
                </a:moveTo>
                <a:cubicBezTo>
                  <a:pt x="1938" y="143"/>
                  <a:pt x="1938" y="143"/>
                  <a:pt x="1938" y="143"/>
                </a:cubicBezTo>
                <a:cubicBezTo>
                  <a:pt x="1938" y="97"/>
                  <a:pt x="1938" y="97"/>
                  <a:pt x="1938" y="97"/>
                </a:cubicBezTo>
                <a:cubicBezTo>
                  <a:pt x="1984" y="97"/>
                  <a:pt x="1984" y="97"/>
                  <a:pt x="1984" y="97"/>
                </a:cubicBezTo>
                <a:cubicBezTo>
                  <a:pt x="1984" y="143"/>
                  <a:pt x="1984" y="143"/>
                  <a:pt x="1984" y="143"/>
                </a:cubicBezTo>
                <a:cubicBezTo>
                  <a:pt x="1984" y="143"/>
                  <a:pt x="1984" y="143"/>
                  <a:pt x="1984" y="143"/>
                </a:cubicBezTo>
                <a:close/>
                <a:moveTo>
                  <a:pt x="2310" y="0"/>
                </a:moveTo>
                <a:cubicBezTo>
                  <a:pt x="28" y="0"/>
                  <a:pt x="28" y="0"/>
                  <a:pt x="28" y="0"/>
                </a:cubicBezTo>
                <a:cubicBezTo>
                  <a:pt x="11" y="0"/>
                  <a:pt x="0" y="11"/>
                  <a:pt x="0" y="34"/>
                </a:cubicBezTo>
                <a:cubicBezTo>
                  <a:pt x="0" y="200"/>
                  <a:pt x="0" y="200"/>
                  <a:pt x="0" y="200"/>
                </a:cubicBezTo>
                <a:cubicBezTo>
                  <a:pt x="0" y="217"/>
                  <a:pt x="11" y="228"/>
                  <a:pt x="28" y="228"/>
                </a:cubicBezTo>
                <a:cubicBezTo>
                  <a:pt x="2310" y="228"/>
                  <a:pt x="2310" y="228"/>
                  <a:pt x="2310" y="228"/>
                </a:cubicBezTo>
                <a:cubicBezTo>
                  <a:pt x="2327" y="228"/>
                  <a:pt x="2338" y="217"/>
                  <a:pt x="2338" y="200"/>
                </a:cubicBezTo>
                <a:cubicBezTo>
                  <a:pt x="2338" y="34"/>
                  <a:pt x="2338" y="34"/>
                  <a:pt x="2338" y="34"/>
                </a:cubicBezTo>
                <a:cubicBezTo>
                  <a:pt x="2338" y="11"/>
                  <a:pt x="2327" y="0"/>
                  <a:pt x="2310" y="0"/>
                </a:cubicBezTo>
                <a:close/>
                <a:moveTo>
                  <a:pt x="1858" y="160"/>
                </a:moveTo>
                <a:cubicBezTo>
                  <a:pt x="1755" y="160"/>
                  <a:pt x="1755" y="160"/>
                  <a:pt x="1755" y="160"/>
                </a:cubicBezTo>
                <a:cubicBezTo>
                  <a:pt x="1755" y="143"/>
                  <a:pt x="1755" y="143"/>
                  <a:pt x="1755" y="143"/>
                </a:cubicBezTo>
                <a:cubicBezTo>
                  <a:pt x="1858" y="143"/>
                  <a:pt x="1858" y="143"/>
                  <a:pt x="1858" y="143"/>
                </a:cubicBezTo>
                <a:cubicBezTo>
                  <a:pt x="1858" y="160"/>
                  <a:pt x="1858" y="160"/>
                  <a:pt x="1858" y="160"/>
                </a:cubicBezTo>
                <a:cubicBezTo>
                  <a:pt x="1858" y="160"/>
                  <a:pt x="1858" y="160"/>
                  <a:pt x="1858" y="160"/>
                </a:cubicBezTo>
                <a:close/>
                <a:moveTo>
                  <a:pt x="2001" y="160"/>
                </a:moveTo>
                <a:cubicBezTo>
                  <a:pt x="1921" y="160"/>
                  <a:pt x="1921" y="160"/>
                  <a:pt x="1921" y="160"/>
                </a:cubicBezTo>
                <a:cubicBezTo>
                  <a:pt x="1921" y="74"/>
                  <a:pt x="1921" y="74"/>
                  <a:pt x="1921" y="74"/>
                </a:cubicBezTo>
                <a:cubicBezTo>
                  <a:pt x="2001" y="74"/>
                  <a:pt x="2001" y="74"/>
                  <a:pt x="2001" y="74"/>
                </a:cubicBezTo>
                <a:cubicBezTo>
                  <a:pt x="2001" y="160"/>
                  <a:pt x="2001" y="160"/>
                  <a:pt x="2001" y="160"/>
                </a:cubicBezTo>
                <a:cubicBezTo>
                  <a:pt x="2001" y="160"/>
                  <a:pt x="2001" y="160"/>
                  <a:pt x="2001" y="160"/>
                </a:cubicBezTo>
                <a:close/>
                <a:moveTo>
                  <a:pt x="2190" y="160"/>
                </a:moveTo>
                <a:cubicBezTo>
                  <a:pt x="2161" y="160"/>
                  <a:pt x="2161" y="160"/>
                  <a:pt x="2161" y="160"/>
                </a:cubicBezTo>
                <a:cubicBezTo>
                  <a:pt x="2144" y="143"/>
                  <a:pt x="2144" y="143"/>
                  <a:pt x="2144" y="143"/>
                </a:cubicBezTo>
                <a:cubicBezTo>
                  <a:pt x="2132" y="131"/>
                  <a:pt x="2132" y="131"/>
                  <a:pt x="2132" y="131"/>
                </a:cubicBezTo>
                <a:cubicBezTo>
                  <a:pt x="2104" y="160"/>
                  <a:pt x="2104" y="160"/>
                  <a:pt x="2104" y="160"/>
                </a:cubicBezTo>
                <a:cubicBezTo>
                  <a:pt x="2104" y="160"/>
                  <a:pt x="2104" y="160"/>
                  <a:pt x="2104" y="160"/>
                </a:cubicBezTo>
                <a:cubicBezTo>
                  <a:pt x="2075" y="160"/>
                  <a:pt x="2075" y="160"/>
                  <a:pt x="2075" y="160"/>
                </a:cubicBezTo>
                <a:cubicBezTo>
                  <a:pt x="2115" y="114"/>
                  <a:pt x="2115" y="114"/>
                  <a:pt x="2115" y="114"/>
                </a:cubicBezTo>
                <a:cubicBezTo>
                  <a:pt x="2075" y="74"/>
                  <a:pt x="2075" y="74"/>
                  <a:pt x="2075" y="74"/>
                </a:cubicBezTo>
                <a:cubicBezTo>
                  <a:pt x="2104" y="74"/>
                  <a:pt x="2104" y="74"/>
                  <a:pt x="2104" y="74"/>
                </a:cubicBezTo>
                <a:cubicBezTo>
                  <a:pt x="2132" y="103"/>
                  <a:pt x="2132" y="103"/>
                  <a:pt x="2132" y="103"/>
                </a:cubicBezTo>
                <a:cubicBezTo>
                  <a:pt x="2161" y="74"/>
                  <a:pt x="2161" y="74"/>
                  <a:pt x="2161" y="74"/>
                </a:cubicBezTo>
                <a:cubicBezTo>
                  <a:pt x="2190" y="74"/>
                  <a:pt x="2190" y="74"/>
                  <a:pt x="2190" y="74"/>
                </a:cubicBezTo>
                <a:cubicBezTo>
                  <a:pt x="2144" y="114"/>
                  <a:pt x="2144" y="114"/>
                  <a:pt x="2144" y="114"/>
                </a:cubicBezTo>
                <a:cubicBezTo>
                  <a:pt x="2190" y="160"/>
                  <a:pt x="2190" y="160"/>
                  <a:pt x="2190" y="160"/>
                </a:cubicBezTo>
                <a:cubicBezTo>
                  <a:pt x="2190" y="160"/>
                  <a:pt x="2190" y="160"/>
                  <a:pt x="2190" y="16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a:endParaRPr>
          </a:p>
        </p:txBody>
      </p:sp>
      <p:sp>
        <p:nvSpPr>
          <p:cNvPr id="17" name="Freeform 9"/>
          <p:cNvSpPr>
            <a:spLocks noEditPoints="1"/>
          </p:cNvSpPr>
          <p:nvPr/>
        </p:nvSpPr>
        <p:spPr bwMode="auto">
          <a:xfrm>
            <a:off x="8228243" y="3152728"/>
            <a:ext cx="706249" cy="879136"/>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107C10"/>
          </a:solidFill>
          <a:ln>
            <a:noFill/>
          </a:ln>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a:endParaRPr>
          </a:p>
        </p:txBody>
      </p:sp>
    </p:spTree>
    <p:extLst>
      <p:ext uri="{BB962C8B-B14F-4D97-AF65-F5344CB8AC3E}">
        <p14:creationId xmlns:p14="http://schemas.microsoft.com/office/powerpoint/2010/main" val="276776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04931" y="1743481"/>
            <a:ext cx="4496223" cy="3622692"/>
            <a:chOff x="4960482" y="1749244"/>
            <a:chExt cx="4627563" cy="3695335"/>
          </a:xfrm>
        </p:grpSpPr>
        <p:sp>
          <p:nvSpPr>
            <p:cNvPr id="3" name="Rectangle 2"/>
            <p:cNvSpPr/>
            <p:nvPr/>
          </p:nvSpPr>
          <p:spPr bwMode="auto">
            <a:xfrm>
              <a:off x="4960482" y="1749244"/>
              <a:ext cx="4627563" cy="3695335"/>
            </a:xfrm>
            <a:prstGeom prst="rect">
              <a:avLst/>
            </a:prstGeom>
            <a:solidFill>
              <a:srgbClr val="FFFFFF">
                <a:lumMod val="85000"/>
                <a:alpha val="25000"/>
              </a:srgbClr>
            </a:solidFill>
            <a:ln w="12700" cap="flat" cmpd="sng" algn="ctr">
              <a:noFill/>
              <a:prstDash val="solid"/>
              <a:headEnd type="none" w="med" len="med"/>
              <a:tailEnd type="none" w="med" len="med"/>
            </a:ln>
            <a:effectLst/>
          </p:spPr>
          <p:txBody>
            <a:bodyPr rot="0" spcFirstLastPara="0" vertOverflow="overflow" horzOverflow="overflow" vert="horz" wrap="square" lIns="140562" tIns="112450" rIns="140562" bIns="112450" numCol="1" spcCol="0" rtlCol="0" fromWordArt="0" anchor="t" anchorCtr="0" forceAA="0" compatLnSpc="1">
              <a:prstTxWarp prst="textNoShape">
                <a:avLst/>
              </a:prstTxWarp>
              <a:noAutofit/>
            </a:bodyPr>
            <a:lstStyle/>
            <a:p>
              <a:pPr defTabSz="716656" fontAlgn="base">
                <a:lnSpc>
                  <a:spcPct val="90000"/>
                </a:lnSpc>
                <a:spcBef>
                  <a:spcPct val="0"/>
                </a:spcBef>
                <a:spcAft>
                  <a:spcPct val="0"/>
                </a:spcAft>
                <a:defRPr/>
              </a:pPr>
              <a:endParaRPr lang="en-US" sz="1000" kern="0" spc="-16" dirty="0">
                <a:gradFill>
                  <a:gsLst>
                    <a:gs pos="1250">
                      <a:srgbClr val="FFFFFF"/>
                    </a:gs>
                    <a:gs pos="99000">
                      <a:srgbClr val="FFFFFF"/>
                    </a:gs>
                  </a:gsLst>
                  <a:lin ang="5400000" scaled="0"/>
                </a:gradFill>
                <a:latin typeface="Segoe UI"/>
                <a:ea typeface="Segoe UI" pitchFamily="34" charset="0"/>
                <a:cs typeface="Segoe UI" pitchFamily="34" charset="0"/>
              </a:endParaRPr>
            </a:p>
          </p:txBody>
        </p:sp>
        <p:grpSp>
          <p:nvGrpSpPr>
            <p:cNvPr id="4" name="Group 3"/>
            <p:cNvGrpSpPr/>
            <p:nvPr/>
          </p:nvGrpSpPr>
          <p:grpSpPr>
            <a:xfrm>
              <a:off x="4960482" y="4500108"/>
              <a:ext cx="4627563" cy="457200"/>
              <a:chOff x="12423174" y="5033373"/>
              <a:chExt cx="4082048" cy="403303"/>
            </a:xfrm>
          </p:grpSpPr>
          <p:sp>
            <p:nvSpPr>
              <p:cNvPr id="20" name="Rectangle 19"/>
              <p:cNvSpPr/>
              <p:nvPr/>
            </p:nvSpPr>
            <p:spPr bwMode="auto">
              <a:xfrm>
                <a:off x="12423174" y="5033373"/>
                <a:ext cx="4082048" cy="403303"/>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640080" tIns="114689" rIns="143361" bIns="114689" numCol="1" spcCol="0" rtlCol="0" fromWordArt="0" anchor="ctr" anchorCtr="0" forceAA="0" compatLnSpc="1">
                <a:prstTxWarp prst="textNoShape">
                  <a:avLst/>
                </a:prstTxWarp>
                <a:noAutofit/>
              </a:bodyPr>
              <a:lstStyle/>
              <a:p>
                <a:pPr defTabSz="730918" fontAlgn="base">
                  <a:lnSpc>
                    <a:spcPct val="90000"/>
                  </a:lnSpc>
                  <a:spcBef>
                    <a:spcPct val="0"/>
                  </a:spcBef>
                  <a:spcAft>
                    <a:spcPct val="0"/>
                  </a:spcAft>
                  <a:defRPr/>
                </a:pPr>
                <a:r>
                  <a:rPr lang="en-US" sz="1000" kern="0" spc="-16" dirty="0">
                    <a:gradFill>
                      <a:gsLst>
                        <a:gs pos="1250">
                          <a:srgbClr val="FFFFFF"/>
                        </a:gs>
                        <a:gs pos="99000">
                          <a:srgbClr val="FFFFFF"/>
                        </a:gs>
                      </a:gsLst>
                      <a:lin ang="5400000" scaled="0"/>
                    </a:gradFill>
                    <a:latin typeface="Segoe UI"/>
                    <a:ea typeface="Segoe UI" pitchFamily="34" charset="0"/>
                    <a:cs typeface="Segoe UI" pitchFamily="34" charset="0"/>
                  </a:rPr>
                  <a:t>Hypervisor</a:t>
                </a:r>
              </a:p>
            </p:txBody>
          </p:sp>
          <p:sp>
            <p:nvSpPr>
              <p:cNvPr id="21" name="Freeform 78"/>
              <p:cNvSpPr>
                <a:spLocks noChangeAspect="1" noEditPoints="1"/>
              </p:cNvSpPr>
              <p:nvPr/>
            </p:nvSpPr>
            <p:spPr bwMode="black">
              <a:xfrm>
                <a:off x="12562646" y="5087171"/>
                <a:ext cx="346554" cy="301752"/>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E7DCF4">
                  <a:lumMod val="20000"/>
                  <a:lumOff val="80000"/>
                </a:srgbClr>
              </a:solidFill>
              <a:ln>
                <a:noFill/>
              </a:ln>
            </p:spPr>
            <p:txBody>
              <a:bodyPr vert="horz" wrap="square" lIns="717140" tIns="30993" rIns="61985" bIns="30993" numCol="1" anchor="ctr" anchorCtr="0" compatLnSpc="1">
                <a:prstTxWarp prst="textNoShape">
                  <a:avLst/>
                </a:prstTxWarp>
              </a:bodyPr>
              <a:lstStyle/>
              <a:p>
                <a:pPr defTabSz="515254">
                  <a:defRPr/>
                </a:pPr>
                <a:endParaRPr lang="en-US" sz="1000" kern="0" dirty="0">
                  <a:gradFill>
                    <a:gsLst>
                      <a:gs pos="1250">
                        <a:srgbClr val="FFFFFF"/>
                      </a:gs>
                      <a:gs pos="99000">
                        <a:srgbClr val="FFFFFF"/>
                      </a:gs>
                    </a:gsLst>
                    <a:lin ang="5400000" scaled="0"/>
                  </a:gradFill>
                  <a:latin typeface="Segoe UI"/>
                </a:endParaRPr>
              </a:p>
            </p:txBody>
          </p:sp>
        </p:grpSp>
        <p:grpSp>
          <p:nvGrpSpPr>
            <p:cNvPr id="5" name="Group 4"/>
            <p:cNvGrpSpPr/>
            <p:nvPr/>
          </p:nvGrpSpPr>
          <p:grpSpPr>
            <a:xfrm>
              <a:off x="4960482" y="4987379"/>
              <a:ext cx="4627563" cy="457200"/>
              <a:chOff x="12849309" y="5603059"/>
              <a:chExt cx="4082047" cy="403303"/>
            </a:xfrm>
          </p:grpSpPr>
          <p:sp>
            <p:nvSpPr>
              <p:cNvPr id="18" name="Rectangle 17"/>
              <p:cNvSpPr/>
              <p:nvPr/>
            </p:nvSpPr>
            <p:spPr bwMode="auto">
              <a:xfrm>
                <a:off x="12849309" y="5603059"/>
                <a:ext cx="4082047" cy="403303"/>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640080" tIns="114689" rIns="143361" bIns="114689" numCol="1" spcCol="0" rtlCol="0" fromWordArt="0" anchor="ctr" anchorCtr="0" forceAA="0" compatLnSpc="1">
                <a:prstTxWarp prst="textNoShape">
                  <a:avLst/>
                </a:prstTxWarp>
                <a:noAutofit/>
              </a:bodyPr>
              <a:lstStyle/>
              <a:p>
                <a:pPr defTabSz="730918" fontAlgn="base">
                  <a:lnSpc>
                    <a:spcPct val="90000"/>
                  </a:lnSpc>
                  <a:spcBef>
                    <a:spcPct val="0"/>
                  </a:spcBef>
                  <a:spcAft>
                    <a:spcPct val="0"/>
                  </a:spcAft>
                  <a:defRPr/>
                </a:pPr>
                <a:r>
                  <a:rPr lang="en-US" sz="1000" kern="0" spc="-16" dirty="0">
                    <a:gradFill>
                      <a:gsLst>
                        <a:gs pos="1250">
                          <a:srgbClr val="FFFFFF"/>
                        </a:gs>
                        <a:gs pos="99000">
                          <a:srgbClr val="FFFFFF"/>
                        </a:gs>
                      </a:gsLst>
                      <a:lin ang="5400000" scaled="0"/>
                    </a:gradFill>
                    <a:latin typeface="Segoe UI"/>
                    <a:ea typeface="Segoe UI" pitchFamily="34" charset="0"/>
                    <a:cs typeface="Segoe UI" pitchFamily="34" charset="0"/>
                  </a:rPr>
                  <a:t>Fabric</a:t>
                </a:r>
              </a:p>
            </p:txBody>
          </p:sp>
          <p:sp>
            <p:nvSpPr>
              <p:cNvPr id="19" name="Frame 5"/>
              <p:cNvSpPr>
                <a:spLocks noChangeAspect="1"/>
              </p:cNvSpPr>
              <p:nvPr/>
            </p:nvSpPr>
            <p:spPr bwMode="auto">
              <a:xfrm>
                <a:off x="13023931" y="5670574"/>
                <a:ext cx="268964" cy="274320"/>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E7DCF4">
                  <a:lumMod val="20000"/>
                  <a:lumOff val="80000"/>
                </a:srgbClr>
              </a:solidFill>
              <a:ln>
                <a:noFill/>
              </a:ln>
            </p:spPr>
            <p:txBody>
              <a:bodyPr vert="horz" wrap="square" lIns="717140" tIns="35140" rIns="70282" bIns="35140" numCol="1" anchor="ctr" anchorCtr="0" compatLnSpc="1">
                <a:prstTxWarp prst="textNoShape">
                  <a:avLst/>
                </a:prstTxWarp>
              </a:bodyPr>
              <a:lstStyle/>
              <a:p>
                <a:pPr defTabSz="716822">
                  <a:lnSpc>
                    <a:spcPct val="90000"/>
                  </a:lnSpc>
                  <a:defRPr/>
                </a:pPr>
                <a:endParaRPr lang="en-US" sz="1000" kern="0" dirty="0">
                  <a:gradFill>
                    <a:gsLst>
                      <a:gs pos="1250">
                        <a:srgbClr val="FFFFFF"/>
                      </a:gs>
                      <a:gs pos="99000">
                        <a:srgbClr val="FFFFFF"/>
                      </a:gs>
                    </a:gsLst>
                    <a:lin ang="5400000" scaled="0"/>
                  </a:gradFill>
                  <a:latin typeface="Segoe UI"/>
                </a:endParaRPr>
              </a:p>
            </p:txBody>
          </p:sp>
        </p:grpSp>
        <p:sp>
          <p:nvSpPr>
            <p:cNvPr id="6" name="Can 5"/>
            <p:cNvSpPr/>
            <p:nvPr/>
          </p:nvSpPr>
          <p:spPr bwMode="auto">
            <a:xfrm>
              <a:off x="7073203" y="3511371"/>
              <a:ext cx="1991333" cy="886059"/>
            </a:xfrm>
            <a:prstGeom prst="can">
              <a:avLst/>
            </a:prstGeom>
            <a:noFill/>
            <a:ln w="15875" cap="flat" cmpd="sng" algn="ctr">
              <a:solidFill>
                <a:srgbClr val="0078D7"/>
              </a:solidFill>
              <a:prstDash val="solid"/>
              <a:headEnd type="none" w="med" len="med"/>
              <a:tailEnd type="none" w="med" len="med"/>
            </a:ln>
            <a:effectLst/>
          </p:spPr>
          <p:txBody>
            <a:bodyPr rot="0" spcFirstLastPara="0" vertOverflow="overflow" horzOverflow="overflow" vert="horz" wrap="square" lIns="491969" tIns="114689" rIns="143361" bIns="114689" numCol="1" spcCol="0" rtlCol="0" fromWordArt="0" anchor="t" anchorCtr="0" forceAA="0" compatLnSpc="1">
              <a:prstTxWarp prst="textNoShape">
                <a:avLst/>
              </a:prstTxWarp>
              <a:noAutofit/>
            </a:bodyPr>
            <a:lstStyle/>
            <a:p>
              <a:pPr defTabSz="730918" fontAlgn="base">
                <a:lnSpc>
                  <a:spcPct val="90000"/>
                </a:lnSpc>
                <a:spcBef>
                  <a:spcPct val="0"/>
                </a:spcBef>
                <a:spcAft>
                  <a:spcPct val="0"/>
                </a:spcAft>
                <a:defRPr/>
              </a:pPr>
              <a:endParaRPr lang="en-US" sz="1000" kern="0" spc="-16" dirty="0" err="1">
                <a:gradFill>
                  <a:gsLst>
                    <a:gs pos="1250">
                      <a:srgbClr val="FFFFFF"/>
                    </a:gs>
                    <a:gs pos="99000">
                      <a:srgbClr val="FFFFFF"/>
                    </a:gs>
                  </a:gsLst>
                  <a:lin ang="5400000" scaled="0"/>
                </a:gradFill>
                <a:latin typeface="Segoe UI"/>
                <a:ea typeface="Segoe UI" pitchFamily="34" charset="0"/>
                <a:cs typeface="Segoe UI" pitchFamily="34" charset="0"/>
              </a:endParaRPr>
            </a:p>
          </p:txBody>
        </p:sp>
        <p:sp>
          <p:nvSpPr>
            <p:cNvPr id="7" name="Freeform 5"/>
            <p:cNvSpPr>
              <a:spLocks noChangeAspect="1" noEditPoints="1"/>
            </p:cNvSpPr>
            <p:nvPr/>
          </p:nvSpPr>
          <p:spPr bwMode="auto">
            <a:xfrm>
              <a:off x="7837776" y="3811492"/>
              <a:ext cx="320450" cy="433680"/>
            </a:xfrm>
            <a:custGeom>
              <a:avLst/>
              <a:gdLst>
                <a:gd name="T0" fmla="*/ 1304 w 1461"/>
                <a:gd name="T1" fmla="*/ 119 h 1972"/>
                <a:gd name="T2" fmla="*/ 1216 w 1461"/>
                <a:gd name="T3" fmla="*/ 15 h 1972"/>
                <a:gd name="T4" fmla="*/ 277 w 1461"/>
                <a:gd name="T5" fmla="*/ 0 h 1972"/>
                <a:gd name="T6" fmla="*/ 56 w 1461"/>
                <a:gd name="T7" fmla="*/ 155 h 1972"/>
                <a:gd name="T8" fmla="*/ 157 w 1461"/>
                <a:gd name="T9" fmla="*/ 119 h 1972"/>
                <a:gd name="T10" fmla="*/ 157 w 1461"/>
                <a:gd name="T11" fmla="*/ 163 h 1972"/>
                <a:gd name="T12" fmla="*/ 0 w 1461"/>
                <a:gd name="T13" fmla="*/ 1814 h 1972"/>
                <a:gd name="T14" fmla="*/ 1304 w 1461"/>
                <a:gd name="T15" fmla="*/ 1972 h 1972"/>
                <a:gd name="T16" fmla="*/ 1461 w 1461"/>
                <a:gd name="T17" fmla="*/ 320 h 1972"/>
                <a:gd name="T18" fmla="*/ 1373 w 1461"/>
                <a:gd name="T19" fmla="*/ 1814 h 1972"/>
                <a:gd name="T20" fmla="*/ 157 w 1461"/>
                <a:gd name="T21" fmla="*/ 1884 h 1972"/>
                <a:gd name="T22" fmla="*/ 87 w 1461"/>
                <a:gd name="T23" fmla="*/ 320 h 1972"/>
                <a:gd name="T24" fmla="*/ 1304 w 1461"/>
                <a:gd name="T25" fmla="*/ 251 h 1972"/>
                <a:gd name="T26" fmla="*/ 1373 w 1461"/>
                <a:gd name="T27" fmla="*/ 1814 h 1972"/>
                <a:gd name="T28" fmla="*/ 731 w 1461"/>
                <a:gd name="T29" fmla="*/ 426 h 1972"/>
                <a:gd name="T30" fmla="*/ 379 w 1461"/>
                <a:gd name="T31" fmla="*/ 1313 h 1972"/>
                <a:gd name="T32" fmla="*/ 590 w 1461"/>
                <a:gd name="T33" fmla="*/ 1164 h 1972"/>
                <a:gd name="T34" fmla="*/ 673 w 1461"/>
                <a:gd name="T35" fmla="*/ 1345 h 1972"/>
                <a:gd name="T36" fmla="*/ 731 w 1461"/>
                <a:gd name="T37" fmla="*/ 1452 h 1972"/>
                <a:gd name="T38" fmla="*/ 731 w 1461"/>
                <a:gd name="T39" fmla="*/ 426 h 1972"/>
                <a:gd name="T40" fmla="*/ 579 w 1461"/>
                <a:gd name="T41" fmla="*/ 939 h 1972"/>
                <a:gd name="T42" fmla="*/ 883 w 1461"/>
                <a:gd name="T43" fmla="*/ 939 h 1972"/>
                <a:gd name="T44" fmla="*/ 621 w 1461"/>
                <a:gd name="T45" fmla="*/ 1214 h 1972"/>
                <a:gd name="T46" fmla="*/ 510 w 1461"/>
                <a:gd name="T47" fmla="*/ 1241 h 1972"/>
                <a:gd name="T48" fmla="*/ 245 w 1461"/>
                <a:gd name="T49" fmla="*/ 1502 h 1972"/>
                <a:gd name="T50" fmla="*/ 313 w 1461"/>
                <a:gd name="T51" fmla="*/ 1799 h 1972"/>
                <a:gd name="T52" fmla="*/ 588 w 1461"/>
                <a:gd name="T53" fmla="*/ 1433 h 1972"/>
                <a:gd name="T54" fmla="*/ 621 w 1461"/>
                <a:gd name="T55" fmla="*/ 1214 h 1972"/>
                <a:gd name="T56" fmla="*/ 275 w 1461"/>
                <a:gd name="T57" fmla="*/ 1713 h 1972"/>
                <a:gd name="T58" fmla="*/ 359 w 1461"/>
                <a:gd name="T59" fmla="*/ 1592 h 1972"/>
                <a:gd name="T60" fmla="*/ 231 w 1461"/>
                <a:gd name="T61" fmla="*/ 340 h 1972"/>
                <a:gd name="T62" fmla="*/ 136 w 1461"/>
                <a:gd name="T63" fmla="*/ 340 h 1972"/>
                <a:gd name="T64" fmla="*/ 231 w 1461"/>
                <a:gd name="T65" fmla="*/ 340 h 1972"/>
                <a:gd name="T66" fmla="*/ 1236 w 1461"/>
                <a:gd name="T67" fmla="*/ 340 h 1972"/>
                <a:gd name="T68" fmla="*/ 1331 w 1461"/>
                <a:gd name="T69" fmla="*/ 340 h 1972"/>
                <a:gd name="T70" fmla="*/ 1283 w 1461"/>
                <a:gd name="T71" fmla="*/ 1742 h 1972"/>
                <a:gd name="T72" fmla="*/ 1283 w 1461"/>
                <a:gd name="T73" fmla="*/ 1838 h 1972"/>
                <a:gd name="T74" fmla="*/ 1283 w 1461"/>
                <a:gd name="T75" fmla="*/ 1742 h 1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1" h="1972">
                  <a:moveTo>
                    <a:pt x="157" y="119"/>
                  </a:moveTo>
                  <a:cubicBezTo>
                    <a:pt x="1304" y="119"/>
                    <a:pt x="1304" y="119"/>
                    <a:pt x="1304" y="119"/>
                  </a:cubicBezTo>
                  <a:cubicBezTo>
                    <a:pt x="1325" y="119"/>
                    <a:pt x="1346" y="123"/>
                    <a:pt x="1365" y="131"/>
                  </a:cubicBezTo>
                  <a:cubicBezTo>
                    <a:pt x="1216" y="15"/>
                    <a:pt x="1216" y="15"/>
                    <a:pt x="1216" y="15"/>
                  </a:cubicBezTo>
                  <a:cubicBezTo>
                    <a:pt x="1206" y="6"/>
                    <a:pt x="1187" y="0"/>
                    <a:pt x="1174" y="0"/>
                  </a:cubicBezTo>
                  <a:cubicBezTo>
                    <a:pt x="277" y="0"/>
                    <a:pt x="277" y="0"/>
                    <a:pt x="277" y="0"/>
                  </a:cubicBezTo>
                  <a:cubicBezTo>
                    <a:pt x="264" y="0"/>
                    <a:pt x="245" y="6"/>
                    <a:pt x="235" y="15"/>
                  </a:cubicBezTo>
                  <a:cubicBezTo>
                    <a:pt x="56" y="155"/>
                    <a:pt x="56" y="155"/>
                    <a:pt x="56" y="155"/>
                  </a:cubicBezTo>
                  <a:cubicBezTo>
                    <a:pt x="58" y="155"/>
                    <a:pt x="58" y="155"/>
                    <a:pt x="58" y="155"/>
                  </a:cubicBezTo>
                  <a:cubicBezTo>
                    <a:pt x="85" y="132"/>
                    <a:pt x="119" y="119"/>
                    <a:pt x="157" y="119"/>
                  </a:cubicBezTo>
                  <a:close/>
                  <a:moveTo>
                    <a:pt x="1304" y="163"/>
                  </a:moveTo>
                  <a:cubicBezTo>
                    <a:pt x="157" y="163"/>
                    <a:pt x="157" y="163"/>
                    <a:pt x="157" y="163"/>
                  </a:cubicBezTo>
                  <a:cubicBezTo>
                    <a:pt x="70" y="163"/>
                    <a:pt x="0" y="234"/>
                    <a:pt x="0" y="320"/>
                  </a:cubicBezTo>
                  <a:cubicBezTo>
                    <a:pt x="0" y="1814"/>
                    <a:pt x="0" y="1814"/>
                    <a:pt x="0" y="1814"/>
                  </a:cubicBezTo>
                  <a:cubicBezTo>
                    <a:pt x="0" y="1901"/>
                    <a:pt x="70" y="1972"/>
                    <a:pt x="157" y="1972"/>
                  </a:cubicBezTo>
                  <a:cubicBezTo>
                    <a:pt x="1304" y="1972"/>
                    <a:pt x="1304" y="1972"/>
                    <a:pt x="1304" y="1972"/>
                  </a:cubicBezTo>
                  <a:cubicBezTo>
                    <a:pt x="1391" y="1972"/>
                    <a:pt x="1461" y="1901"/>
                    <a:pt x="1461" y="1814"/>
                  </a:cubicBezTo>
                  <a:cubicBezTo>
                    <a:pt x="1461" y="320"/>
                    <a:pt x="1461" y="320"/>
                    <a:pt x="1461" y="320"/>
                  </a:cubicBezTo>
                  <a:cubicBezTo>
                    <a:pt x="1461" y="234"/>
                    <a:pt x="1391" y="163"/>
                    <a:pt x="1304" y="163"/>
                  </a:cubicBezTo>
                  <a:close/>
                  <a:moveTo>
                    <a:pt x="1373" y="1814"/>
                  </a:moveTo>
                  <a:cubicBezTo>
                    <a:pt x="1373" y="1852"/>
                    <a:pt x="1343" y="1884"/>
                    <a:pt x="1304" y="1884"/>
                  </a:cubicBezTo>
                  <a:cubicBezTo>
                    <a:pt x="157" y="1884"/>
                    <a:pt x="157" y="1884"/>
                    <a:pt x="157" y="1884"/>
                  </a:cubicBezTo>
                  <a:cubicBezTo>
                    <a:pt x="119" y="1884"/>
                    <a:pt x="87" y="1852"/>
                    <a:pt x="87" y="1814"/>
                  </a:cubicBezTo>
                  <a:cubicBezTo>
                    <a:pt x="87" y="320"/>
                    <a:pt x="87" y="320"/>
                    <a:pt x="87" y="320"/>
                  </a:cubicBezTo>
                  <a:cubicBezTo>
                    <a:pt x="87" y="282"/>
                    <a:pt x="119" y="251"/>
                    <a:pt x="157" y="251"/>
                  </a:cubicBezTo>
                  <a:cubicBezTo>
                    <a:pt x="1304" y="251"/>
                    <a:pt x="1304" y="251"/>
                    <a:pt x="1304" y="251"/>
                  </a:cubicBezTo>
                  <a:cubicBezTo>
                    <a:pt x="1343" y="251"/>
                    <a:pt x="1373" y="282"/>
                    <a:pt x="1373" y="320"/>
                  </a:cubicBezTo>
                  <a:cubicBezTo>
                    <a:pt x="1373" y="1814"/>
                    <a:pt x="1373" y="1814"/>
                    <a:pt x="1373" y="1814"/>
                  </a:cubicBezTo>
                  <a:cubicBezTo>
                    <a:pt x="1373" y="1814"/>
                    <a:pt x="1373" y="1814"/>
                    <a:pt x="1373" y="1814"/>
                  </a:cubicBezTo>
                  <a:close/>
                  <a:moveTo>
                    <a:pt x="731" y="426"/>
                  </a:moveTo>
                  <a:cubicBezTo>
                    <a:pt x="447" y="426"/>
                    <a:pt x="218" y="656"/>
                    <a:pt x="218" y="939"/>
                  </a:cubicBezTo>
                  <a:cubicBezTo>
                    <a:pt x="218" y="1087"/>
                    <a:pt x="279" y="1219"/>
                    <a:pt x="379" y="1313"/>
                  </a:cubicBezTo>
                  <a:cubicBezTo>
                    <a:pt x="481" y="1212"/>
                    <a:pt x="481" y="1212"/>
                    <a:pt x="481" y="1212"/>
                  </a:cubicBezTo>
                  <a:cubicBezTo>
                    <a:pt x="511" y="1181"/>
                    <a:pt x="552" y="1164"/>
                    <a:pt x="590" y="1164"/>
                  </a:cubicBezTo>
                  <a:cubicBezTo>
                    <a:pt x="610" y="1164"/>
                    <a:pt x="629" y="1169"/>
                    <a:pt x="645" y="1180"/>
                  </a:cubicBezTo>
                  <a:cubicBezTo>
                    <a:pt x="689" y="1210"/>
                    <a:pt x="701" y="1281"/>
                    <a:pt x="673" y="1345"/>
                  </a:cubicBezTo>
                  <a:cubicBezTo>
                    <a:pt x="629" y="1443"/>
                    <a:pt x="629" y="1443"/>
                    <a:pt x="629" y="1443"/>
                  </a:cubicBezTo>
                  <a:cubicBezTo>
                    <a:pt x="661" y="1449"/>
                    <a:pt x="696" y="1452"/>
                    <a:pt x="731" y="1452"/>
                  </a:cubicBezTo>
                  <a:cubicBezTo>
                    <a:pt x="1014" y="1452"/>
                    <a:pt x="1244" y="1223"/>
                    <a:pt x="1244" y="939"/>
                  </a:cubicBezTo>
                  <a:cubicBezTo>
                    <a:pt x="1244" y="656"/>
                    <a:pt x="1014" y="426"/>
                    <a:pt x="731" y="426"/>
                  </a:cubicBezTo>
                  <a:close/>
                  <a:moveTo>
                    <a:pt x="731" y="1091"/>
                  </a:moveTo>
                  <a:cubicBezTo>
                    <a:pt x="647" y="1091"/>
                    <a:pt x="579" y="1024"/>
                    <a:pt x="579" y="939"/>
                  </a:cubicBezTo>
                  <a:cubicBezTo>
                    <a:pt x="579" y="855"/>
                    <a:pt x="647" y="787"/>
                    <a:pt x="731" y="787"/>
                  </a:cubicBezTo>
                  <a:cubicBezTo>
                    <a:pt x="814" y="787"/>
                    <a:pt x="883" y="855"/>
                    <a:pt x="883" y="939"/>
                  </a:cubicBezTo>
                  <a:cubicBezTo>
                    <a:pt x="883" y="1024"/>
                    <a:pt x="814" y="1091"/>
                    <a:pt x="731" y="1091"/>
                  </a:cubicBezTo>
                  <a:close/>
                  <a:moveTo>
                    <a:pt x="621" y="1214"/>
                  </a:moveTo>
                  <a:cubicBezTo>
                    <a:pt x="613" y="1207"/>
                    <a:pt x="601" y="1205"/>
                    <a:pt x="590" y="1205"/>
                  </a:cubicBezTo>
                  <a:cubicBezTo>
                    <a:pt x="563" y="1205"/>
                    <a:pt x="534" y="1217"/>
                    <a:pt x="510" y="1241"/>
                  </a:cubicBezTo>
                  <a:cubicBezTo>
                    <a:pt x="410" y="1340"/>
                    <a:pt x="410" y="1340"/>
                    <a:pt x="410" y="1340"/>
                  </a:cubicBezTo>
                  <a:cubicBezTo>
                    <a:pt x="245" y="1502"/>
                    <a:pt x="245" y="1502"/>
                    <a:pt x="245" y="1502"/>
                  </a:cubicBezTo>
                  <a:cubicBezTo>
                    <a:pt x="153" y="1593"/>
                    <a:pt x="148" y="1715"/>
                    <a:pt x="233" y="1774"/>
                  </a:cubicBezTo>
                  <a:cubicBezTo>
                    <a:pt x="258" y="1791"/>
                    <a:pt x="285" y="1799"/>
                    <a:pt x="313" y="1799"/>
                  </a:cubicBezTo>
                  <a:cubicBezTo>
                    <a:pt x="379" y="1799"/>
                    <a:pt x="446" y="1751"/>
                    <a:pt x="483" y="1667"/>
                  </a:cubicBezTo>
                  <a:cubicBezTo>
                    <a:pt x="588" y="1433"/>
                    <a:pt x="588" y="1433"/>
                    <a:pt x="588" y="1433"/>
                  </a:cubicBezTo>
                  <a:cubicBezTo>
                    <a:pt x="635" y="1328"/>
                    <a:pt x="635" y="1328"/>
                    <a:pt x="635" y="1328"/>
                  </a:cubicBezTo>
                  <a:cubicBezTo>
                    <a:pt x="655" y="1283"/>
                    <a:pt x="648" y="1233"/>
                    <a:pt x="621" y="1214"/>
                  </a:cubicBezTo>
                  <a:close/>
                  <a:moveTo>
                    <a:pt x="378" y="1694"/>
                  </a:moveTo>
                  <a:cubicBezTo>
                    <a:pt x="354" y="1728"/>
                    <a:pt x="308" y="1737"/>
                    <a:pt x="275" y="1713"/>
                  </a:cubicBezTo>
                  <a:cubicBezTo>
                    <a:pt x="241" y="1690"/>
                    <a:pt x="233" y="1644"/>
                    <a:pt x="257" y="1611"/>
                  </a:cubicBezTo>
                  <a:cubicBezTo>
                    <a:pt x="280" y="1577"/>
                    <a:pt x="325" y="1569"/>
                    <a:pt x="359" y="1592"/>
                  </a:cubicBezTo>
                  <a:cubicBezTo>
                    <a:pt x="392" y="1615"/>
                    <a:pt x="400" y="1662"/>
                    <a:pt x="378" y="1694"/>
                  </a:cubicBezTo>
                  <a:close/>
                  <a:moveTo>
                    <a:pt x="231" y="340"/>
                  </a:moveTo>
                  <a:cubicBezTo>
                    <a:pt x="231" y="313"/>
                    <a:pt x="210" y="292"/>
                    <a:pt x="184" y="292"/>
                  </a:cubicBezTo>
                  <a:cubicBezTo>
                    <a:pt x="157" y="292"/>
                    <a:pt x="136" y="313"/>
                    <a:pt x="136" y="340"/>
                  </a:cubicBezTo>
                  <a:cubicBezTo>
                    <a:pt x="136" y="367"/>
                    <a:pt x="157" y="387"/>
                    <a:pt x="184" y="387"/>
                  </a:cubicBezTo>
                  <a:cubicBezTo>
                    <a:pt x="210" y="387"/>
                    <a:pt x="231" y="367"/>
                    <a:pt x="231" y="340"/>
                  </a:cubicBezTo>
                  <a:close/>
                  <a:moveTo>
                    <a:pt x="1283" y="292"/>
                  </a:moveTo>
                  <a:cubicBezTo>
                    <a:pt x="1257" y="292"/>
                    <a:pt x="1236" y="313"/>
                    <a:pt x="1236" y="340"/>
                  </a:cubicBezTo>
                  <a:cubicBezTo>
                    <a:pt x="1236" y="367"/>
                    <a:pt x="1257" y="387"/>
                    <a:pt x="1283" y="387"/>
                  </a:cubicBezTo>
                  <a:cubicBezTo>
                    <a:pt x="1310" y="387"/>
                    <a:pt x="1331" y="367"/>
                    <a:pt x="1331" y="340"/>
                  </a:cubicBezTo>
                  <a:cubicBezTo>
                    <a:pt x="1331" y="313"/>
                    <a:pt x="1310" y="292"/>
                    <a:pt x="1283" y="292"/>
                  </a:cubicBezTo>
                  <a:close/>
                  <a:moveTo>
                    <a:pt x="1283" y="1742"/>
                  </a:moveTo>
                  <a:cubicBezTo>
                    <a:pt x="1257" y="1742"/>
                    <a:pt x="1236" y="1764"/>
                    <a:pt x="1236" y="1790"/>
                  </a:cubicBezTo>
                  <a:cubicBezTo>
                    <a:pt x="1236" y="1816"/>
                    <a:pt x="1257" y="1838"/>
                    <a:pt x="1283" y="1838"/>
                  </a:cubicBezTo>
                  <a:cubicBezTo>
                    <a:pt x="1310" y="1838"/>
                    <a:pt x="1331" y="1816"/>
                    <a:pt x="1331" y="1790"/>
                  </a:cubicBezTo>
                  <a:cubicBezTo>
                    <a:pt x="1331" y="1764"/>
                    <a:pt x="1310" y="1742"/>
                    <a:pt x="1283" y="1742"/>
                  </a:cubicBezTo>
                  <a:close/>
                </a:path>
              </a:pathLst>
            </a:custGeom>
            <a:solidFill>
              <a:srgbClr val="505050"/>
            </a:solidFill>
            <a:ln>
              <a:noFill/>
            </a:ln>
          </p:spPr>
          <p:txBody>
            <a:bodyPr wrap="square" lIns="143407" tIns="143407" rIns="143407" bIns="143407" rtlCol="0">
              <a:noAutofit/>
            </a:bodyPr>
            <a:lstStyle/>
            <a:p>
              <a:pPr defTabSz="914015">
                <a:lnSpc>
                  <a:spcPts val="3000"/>
                </a:lnSpc>
                <a:spcBef>
                  <a:spcPts val="294"/>
                </a:spcBef>
                <a:defRPr/>
              </a:pPr>
              <a:endParaRPr lang="en-US" sz="1000" kern="0">
                <a:gradFill>
                  <a:gsLst>
                    <a:gs pos="1250">
                      <a:srgbClr val="FFFFFF"/>
                    </a:gs>
                    <a:gs pos="99000">
                      <a:srgbClr val="FFFFFF"/>
                    </a:gs>
                  </a:gsLst>
                  <a:lin ang="5400000" scaled="0"/>
                </a:gradFill>
                <a:latin typeface="Segoe UI"/>
              </a:endParaRPr>
            </a:p>
          </p:txBody>
        </p:sp>
        <p:sp>
          <p:nvSpPr>
            <p:cNvPr id="8" name="Rectangle 7"/>
            <p:cNvSpPr/>
            <p:nvPr/>
          </p:nvSpPr>
          <p:spPr>
            <a:xfrm>
              <a:off x="8153585" y="3860329"/>
              <a:ext cx="1015664" cy="408133"/>
            </a:xfrm>
            <a:prstGeom prst="rect">
              <a:avLst/>
            </a:prstGeom>
          </p:spPr>
          <p:txBody>
            <a:bodyPr wrap="square">
              <a:spAutoFit/>
            </a:bodyPr>
            <a:lstStyle/>
            <a:p>
              <a:pPr>
                <a:defRPr/>
              </a:pPr>
              <a:r>
                <a:rPr lang="en-US" sz="1000" kern="0" spc="-16" dirty="0" err="1">
                  <a:gradFill>
                    <a:gsLst>
                      <a:gs pos="1250">
                        <a:srgbClr val="505050"/>
                      </a:gs>
                      <a:gs pos="99000">
                        <a:srgbClr val="505050"/>
                      </a:gs>
                    </a:gsLst>
                    <a:lin ang="5400000" scaled="0"/>
                  </a:gradFill>
                  <a:latin typeface="Segoe UI"/>
                  <a:ea typeface="Segoe UI" pitchFamily="34" charset="0"/>
                  <a:cs typeface="Segoe UI" pitchFamily="34" charset="0"/>
                </a:rPr>
                <a:t>Almacenamiento</a:t>
              </a:r>
              <a:endParaRPr lang="en-US" sz="1000" kern="0" dirty="0">
                <a:gradFill>
                  <a:gsLst>
                    <a:gs pos="1250">
                      <a:srgbClr val="505050"/>
                    </a:gs>
                    <a:gs pos="99000">
                      <a:srgbClr val="505050"/>
                    </a:gs>
                  </a:gsLst>
                  <a:lin ang="5400000" scaled="0"/>
                </a:gradFill>
                <a:latin typeface="Segoe UI"/>
              </a:endParaRPr>
            </a:p>
          </p:txBody>
        </p:sp>
        <p:sp>
          <p:nvSpPr>
            <p:cNvPr id="9" name="Rectangle 8"/>
            <p:cNvSpPr/>
            <p:nvPr/>
          </p:nvSpPr>
          <p:spPr>
            <a:xfrm>
              <a:off x="5130185" y="1908600"/>
              <a:ext cx="1454377" cy="1505310"/>
            </a:xfrm>
            <a:prstGeom prst="rect">
              <a:avLst/>
            </a:prstGeom>
            <a:solidFill>
              <a:srgbClr val="505050"/>
            </a:solidFill>
            <a:ln w="12700" cap="rnd" cmpd="sng" algn="ctr">
              <a:noFill/>
              <a:prstDash val="sysDot"/>
              <a:round/>
            </a:ln>
            <a:effectLst/>
          </p:spPr>
          <p:txBody>
            <a:bodyPr lIns="179285" tIns="89642" rIns="179285" bIns="89642" rtlCol="0" anchor="t" anchorCtr="0"/>
            <a:lstStyle/>
            <a:p>
              <a:pPr>
                <a:defRPr/>
              </a:pPr>
              <a:r>
                <a:rPr lang="en-US" sz="1600" kern="0" dirty="0">
                  <a:gradFill>
                    <a:gsLst>
                      <a:gs pos="1250">
                        <a:srgbClr val="FFFFFF"/>
                      </a:gs>
                      <a:gs pos="99000">
                        <a:srgbClr val="FFFFFF"/>
                      </a:gs>
                    </a:gsLst>
                    <a:lin ang="5400000" scaled="0"/>
                  </a:gradFill>
                  <a:latin typeface="Segoe UI"/>
                </a:rPr>
                <a:t>Host OS</a:t>
              </a:r>
            </a:p>
          </p:txBody>
        </p:sp>
        <p:sp>
          <p:nvSpPr>
            <p:cNvPr id="10" name="Rectangle 9"/>
            <p:cNvSpPr/>
            <p:nvPr/>
          </p:nvSpPr>
          <p:spPr>
            <a:xfrm>
              <a:off x="6641804" y="1908600"/>
              <a:ext cx="2776538" cy="1505310"/>
            </a:xfrm>
            <a:prstGeom prst="rect">
              <a:avLst/>
            </a:prstGeom>
            <a:solidFill>
              <a:srgbClr val="505050"/>
            </a:solidFill>
            <a:ln w="12700" cap="rnd" cmpd="sng" algn="ctr">
              <a:noFill/>
              <a:prstDash val="sysDot"/>
              <a:round/>
            </a:ln>
            <a:effectLst/>
          </p:spPr>
          <p:txBody>
            <a:bodyPr lIns="179285" tIns="89642" rIns="179285" bIns="89642" rtlCol="0" anchor="t" anchorCtr="0"/>
            <a:lstStyle/>
            <a:p>
              <a:pPr>
                <a:defRPr/>
              </a:pPr>
              <a:r>
                <a:rPr lang="en-US" sz="1600" kern="0" dirty="0" err="1">
                  <a:gradFill>
                    <a:gsLst>
                      <a:gs pos="1250">
                        <a:srgbClr val="FFFFFF"/>
                      </a:gs>
                      <a:gs pos="99000">
                        <a:srgbClr val="FFFFFF"/>
                      </a:gs>
                    </a:gsLst>
                    <a:lin ang="5400000" scaled="0"/>
                  </a:gradFill>
                  <a:latin typeface="Segoe UI"/>
                </a:rPr>
                <a:t>Cliente</a:t>
              </a:r>
              <a:r>
                <a:rPr lang="en-US" sz="1600" kern="0" dirty="0">
                  <a:gradFill>
                    <a:gsLst>
                      <a:gs pos="1250">
                        <a:srgbClr val="FFFFFF"/>
                      </a:gs>
                      <a:gs pos="99000">
                        <a:srgbClr val="FFFFFF"/>
                      </a:gs>
                    </a:gsLst>
                    <a:lin ang="5400000" scaled="0"/>
                  </a:gradFill>
                  <a:latin typeface="Segoe UI"/>
                </a:rPr>
                <a:t> </a:t>
              </a:r>
            </a:p>
          </p:txBody>
        </p:sp>
        <p:sp>
          <p:nvSpPr>
            <p:cNvPr id="11" name="Rectangle 10"/>
            <p:cNvSpPr/>
            <p:nvPr/>
          </p:nvSpPr>
          <p:spPr>
            <a:xfrm>
              <a:off x="6861552" y="2300422"/>
              <a:ext cx="1057729" cy="925513"/>
            </a:xfrm>
            <a:prstGeom prst="rect">
              <a:avLst/>
            </a:prstGeom>
            <a:solidFill>
              <a:srgbClr val="0078D7"/>
            </a:solidFill>
            <a:ln w="19050" cap="rnd" cmpd="sng" algn="ctr">
              <a:noFill/>
              <a:prstDash val="sysDot"/>
              <a:round/>
            </a:ln>
            <a:effectLst/>
          </p:spPr>
          <p:txBody>
            <a:bodyPr lIns="89642" tIns="62750" rIns="0" bIns="62750" rtlCol="0" anchor="t" anchorCtr="0"/>
            <a:lstStyle/>
            <a:p>
              <a:pPr>
                <a:defRPr/>
              </a:pPr>
              <a:r>
                <a:rPr lang="en-US" sz="1000" kern="0" dirty="0">
                  <a:gradFill>
                    <a:gsLst>
                      <a:gs pos="1250">
                        <a:srgbClr val="FFFFFF"/>
                      </a:gs>
                      <a:gs pos="99000">
                        <a:srgbClr val="FFFFFF"/>
                      </a:gs>
                    </a:gsLst>
                    <a:lin ang="5400000" scaled="0"/>
                  </a:gradFill>
                  <a:latin typeface="Segoe UI"/>
                </a:rPr>
                <a:t>MV </a:t>
              </a:r>
              <a:r>
                <a:rPr lang="en-US" sz="1000" kern="0" dirty="0" err="1">
                  <a:gradFill>
                    <a:gsLst>
                      <a:gs pos="1250">
                        <a:srgbClr val="FFFFFF"/>
                      </a:gs>
                      <a:gs pos="99000">
                        <a:srgbClr val="FFFFFF"/>
                      </a:gs>
                    </a:gsLst>
                    <a:lin ang="5400000" scaled="0"/>
                  </a:gradFill>
                  <a:latin typeface="Segoe UI"/>
                </a:rPr>
                <a:t>huésped</a:t>
              </a:r>
              <a:endParaRPr lang="en-US" sz="1000" kern="0" dirty="0">
                <a:gradFill>
                  <a:gsLst>
                    <a:gs pos="1250">
                      <a:srgbClr val="FFFFFF"/>
                    </a:gs>
                    <a:gs pos="99000">
                      <a:srgbClr val="FFFFFF"/>
                    </a:gs>
                  </a:gsLst>
                  <a:lin ang="5400000" scaled="0"/>
                </a:gradFill>
                <a:latin typeface="Segoe UI"/>
              </a:endParaRPr>
            </a:p>
          </p:txBody>
        </p:sp>
        <p:grpSp>
          <p:nvGrpSpPr>
            <p:cNvPr id="12" name="Group 11"/>
            <p:cNvGrpSpPr/>
            <p:nvPr/>
          </p:nvGrpSpPr>
          <p:grpSpPr>
            <a:xfrm>
              <a:off x="7043520" y="2684444"/>
              <a:ext cx="709961" cy="380995"/>
              <a:chOff x="7007616" y="2669614"/>
              <a:chExt cx="808057" cy="433637"/>
            </a:xfrm>
          </p:grpSpPr>
          <p:sp>
            <p:nvSpPr>
              <p:cNvPr id="13" name="Freeform 5"/>
              <p:cNvSpPr>
                <a:spLocks noEditPoints="1"/>
              </p:cNvSpPr>
              <p:nvPr/>
            </p:nvSpPr>
            <p:spPr bwMode="auto">
              <a:xfrm>
                <a:off x="7007616" y="2669614"/>
                <a:ext cx="808057" cy="433637"/>
              </a:xfrm>
              <a:custGeom>
                <a:avLst/>
                <a:gdLst>
                  <a:gd name="T0" fmla="*/ 2186 w 2572"/>
                  <a:gd name="T1" fmla="*/ 0 h 1379"/>
                  <a:gd name="T2" fmla="*/ 392 w 2572"/>
                  <a:gd name="T3" fmla="*/ 0 h 1379"/>
                  <a:gd name="T4" fmla="*/ 328 w 2572"/>
                  <a:gd name="T5" fmla="*/ 64 h 1379"/>
                  <a:gd name="T6" fmla="*/ 328 w 2572"/>
                  <a:gd name="T7" fmla="*/ 1166 h 1379"/>
                  <a:gd name="T8" fmla="*/ 392 w 2572"/>
                  <a:gd name="T9" fmla="*/ 1231 h 1379"/>
                  <a:gd name="T10" fmla="*/ 2186 w 2572"/>
                  <a:gd name="T11" fmla="*/ 1231 h 1379"/>
                  <a:gd name="T12" fmla="*/ 2250 w 2572"/>
                  <a:gd name="T13" fmla="*/ 1166 h 1379"/>
                  <a:gd name="T14" fmla="*/ 2250 w 2572"/>
                  <a:gd name="T15" fmla="*/ 64 h 1379"/>
                  <a:gd name="T16" fmla="*/ 2186 w 2572"/>
                  <a:gd name="T17" fmla="*/ 0 h 1379"/>
                  <a:gd name="T18" fmla="*/ 2167 w 2572"/>
                  <a:gd name="T19" fmla="*/ 1153 h 1379"/>
                  <a:gd name="T20" fmla="*/ 412 w 2572"/>
                  <a:gd name="T21" fmla="*/ 1153 h 1379"/>
                  <a:gd name="T22" fmla="*/ 412 w 2572"/>
                  <a:gd name="T23" fmla="*/ 71 h 1379"/>
                  <a:gd name="T24" fmla="*/ 2167 w 2572"/>
                  <a:gd name="T25" fmla="*/ 71 h 1379"/>
                  <a:gd name="T26" fmla="*/ 2167 w 2572"/>
                  <a:gd name="T27" fmla="*/ 1153 h 1379"/>
                  <a:gd name="T28" fmla="*/ 1466 w 2572"/>
                  <a:gd name="T29" fmla="*/ 1276 h 1379"/>
                  <a:gd name="T30" fmla="*/ 1466 w 2572"/>
                  <a:gd name="T31" fmla="*/ 1289 h 1379"/>
                  <a:gd name="T32" fmla="*/ 1440 w 2572"/>
                  <a:gd name="T33" fmla="*/ 1308 h 1379"/>
                  <a:gd name="T34" fmla="*/ 1138 w 2572"/>
                  <a:gd name="T35" fmla="*/ 1308 h 1379"/>
                  <a:gd name="T36" fmla="*/ 1112 w 2572"/>
                  <a:gd name="T37" fmla="*/ 1289 h 1379"/>
                  <a:gd name="T38" fmla="*/ 1112 w 2572"/>
                  <a:gd name="T39" fmla="*/ 1276 h 1379"/>
                  <a:gd name="T40" fmla="*/ 0 w 2572"/>
                  <a:gd name="T41" fmla="*/ 1276 h 1379"/>
                  <a:gd name="T42" fmla="*/ 0 w 2572"/>
                  <a:gd name="T43" fmla="*/ 1340 h 1379"/>
                  <a:gd name="T44" fmla="*/ 84 w 2572"/>
                  <a:gd name="T45" fmla="*/ 1379 h 1379"/>
                  <a:gd name="T46" fmla="*/ 84 w 2572"/>
                  <a:gd name="T47" fmla="*/ 1379 h 1379"/>
                  <a:gd name="T48" fmla="*/ 2488 w 2572"/>
                  <a:gd name="T49" fmla="*/ 1379 h 1379"/>
                  <a:gd name="T50" fmla="*/ 2488 w 2572"/>
                  <a:gd name="T51" fmla="*/ 1379 h 1379"/>
                  <a:gd name="T52" fmla="*/ 2572 w 2572"/>
                  <a:gd name="T53" fmla="*/ 1340 h 1379"/>
                  <a:gd name="T54" fmla="*/ 2572 w 2572"/>
                  <a:gd name="T55" fmla="*/ 1276 h 1379"/>
                  <a:gd name="T56" fmla="*/ 1466 w 2572"/>
                  <a:gd name="T57" fmla="*/ 1276 h 1379"/>
                  <a:gd name="T58" fmla="*/ 1466 w 2572"/>
                  <a:gd name="T59" fmla="*/ 1276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72" h="1379">
                    <a:moveTo>
                      <a:pt x="2186" y="0"/>
                    </a:moveTo>
                    <a:cubicBezTo>
                      <a:pt x="392" y="0"/>
                      <a:pt x="392" y="0"/>
                      <a:pt x="392" y="0"/>
                    </a:cubicBezTo>
                    <a:cubicBezTo>
                      <a:pt x="360" y="0"/>
                      <a:pt x="328" y="26"/>
                      <a:pt x="328" y="64"/>
                    </a:cubicBezTo>
                    <a:cubicBezTo>
                      <a:pt x="328" y="1166"/>
                      <a:pt x="328" y="1166"/>
                      <a:pt x="328" y="1166"/>
                    </a:cubicBezTo>
                    <a:cubicBezTo>
                      <a:pt x="328" y="1205"/>
                      <a:pt x="360" y="1231"/>
                      <a:pt x="392" y="1231"/>
                    </a:cubicBezTo>
                    <a:cubicBezTo>
                      <a:pt x="2186" y="1231"/>
                      <a:pt x="2186" y="1231"/>
                      <a:pt x="2186" y="1231"/>
                    </a:cubicBezTo>
                    <a:cubicBezTo>
                      <a:pt x="2225" y="1231"/>
                      <a:pt x="2250" y="1205"/>
                      <a:pt x="2250" y="1166"/>
                    </a:cubicBezTo>
                    <a:cubicBezTo>
                      <a:pt x="2250" y="64"/>
                      <a:pt x="2250" y="64"/>
                      <a:pt x="2250" y="64"/>
                    </a:cubicBezTo>
                    <a:cubicBezTo>
                      <a:pt x="2250" y="26"/>
                      <a:pt x="2225" y="0"/>
                      <a:pt x="2186" y="0"/>
                    </a:cubicBezTo>
                    <a:close/>
                    <a:moveTo>
                      <a:pt x="2167" y="1153"/>
                    </a:moveTo>
                    <a:cubicBezTo>
                      <a:pt x="412" y="1153"/>
                      <a:pt x="412" y="1153"/>
                      <a:pt x="412" y="1153"/>
                    </a:cubicBezTo>
                    <a:cubicBezTo>
                      <a:pt x="412" y="71"/>
                      <a:pt x="412" y="71"/>
                      <a:pt x="412" y="71"/>
                    </a:cubicBezTo>
                    <a:cubicBezTo>
                      <a:pt x="2167" y="71"/>
                      <a:pt x="2167" y="71"/>
                      <a:pt x="2167" y="71"/>
                    </a:cubicBezTo>
                    <a:cubicBezTo>
                      <a:pt x="2167" y="1153"/>
                      <a:pt x="2167" y="1153"/>
                      <a:pt x="2167" y="1153"/>
                    </a:cubicBezTo>
                    <a:close/>
                    <a:moveTo>
                      <a:pt x="1466" y="1276"/>
                    </a:moveTo>
                    <a:cubicBezTo>
                      <a:pt x="1466" y="1289"/>
                      <a:pt x="1466" y="1289"/>
                      <a:pt x="1466" y="1289"/>
                    </a:cubicBezTo>
                    <a:cubicBezTo>
                      <a:pt x="1466" y="1302"/>
                      <a:pt x="1453" y="1308"/>
                      <a:pt x="1440" y="1308"/>
                    </a:cubicBezTo>
                    <a:cubicBezTo>
                      <a:pt x="1138" y="1308"/>
                      <a:pt x="1138" y="1308"/>
                      <a:pt x="1138" y="1308"/>
                    </a:cubicBezTo>
                    <a:cubicBezTo>
                      <a:pt x="1125" y="1308"/>
                      <a:pt x="1112" y="1302"/>
                      <a:pt x="1112" y="1289"/>
                    </a:cubicBezTo>
                    <a:cubicBezTo>
                      <a:pt x="1112" y="1276"/>
                      <a:pt x="1112" y="1276"/>
                      <a:pt x="1112" y="1276"/>
                    </a:cubicBezTo>
                    <a:cubicBezTo>
                      <a:pt x="0" y="1276"/>
                      <a:pt x="0" y="1276"/>
                      <a:pt x="0" y="1276"/>
                    </a:cubicBezTo>
                    <a:cubicBezTo>
                      <a:pt x="0" y="1340"/>
                      <a:pt x="0" y="1340"/>
                      <a:pt x="0" y="1340"/>
                    </a:cubicBezTo>
                    <a:cubicBezTo>
                      <a:pt x="0" y="1340"/>
                      <a:pt x="58" y="1379"/>
                      <a:pt x="84" y="1379"/>
                    </a:cubicBezTo>
                    <a:cubicBezTo>
                      <a:pt x="84" y="1379"/>
                      <a:pt x="84" y="1379"/>
                      <a:pt x="84" y="1379"/>
                    </a:cubicBezTo>
                    <a:cubicBezTo>
                      <a:pt x="2488" y="1379"/>
                      <a:pt x="2488" y="1379"/>
                      <a:pt x="2488" y="1379"/>
                    </a:cubicBezTo>
                    <a:cubicBezTo>
                      <a:pt x="2488" y="1379"/>
                      <a:pt x="2488" y="1379"/>
                      <a:pt x="2488" y="1379"/>
                    </a:cubicBezTo>
                    <a:cubicBezTo>
                      <a:pt x="2514" y="1379"/>
                      <a:pt x="2572" y="1340"/>
                      <a:pt x="2572" y="1340"/>
                    </a:cubicBezTo>
                    <a:cubicBezTo>
                      <a:pt x="2572" y="1276"/>
                      <a:pt x="2572" y="1276"/>
                      <a:pt x="2572" y="1276"/>
                    </a:cubicBezTo>
                    <a:cubicBezTo>
                      <a:pt x="1466" y="1276"/>
                      <a:pt x="1466" y="1276"/>
                      <a:pt x="1466" y="1276"/>
                    </a:cubicBezTo>
                    <a:cubicBezTo>
                      <a:pt x="1466" y="1276"/>
                      <a:pt x="1466" y="1276"/>
                      <a:pt x="1466" y="1276"/>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a:defRPr/>
                </a:pPr>
                <a:endParaRPr lang="en-US" sz="1000" kern="0">
                  <a:gradFill>
                    <a:gsLst>
                      <a:gs pos="1250">
                        <a:srgbClr val="FFFFFF"/>
                      </a:gs>
                      <a:gs pos="99000">
                        <a:srgbClr val="FFFFFF"/>
                      </a:gs>
                    </a:gsLst>
                    <a:lin ang="5400000" scaled="0"/>
                  </a:gradFill>
                  <a:latin typeface="Segoe UI"/>
                </a:endParaRPr>
              </a:p>
            </p:txBody>
          </p:sp>
          <p:grpSp>
            <p:nvGrpSpPr>
              <p:cNvPr id="14" name="Group 4"/>
              <p:cNvGrpSpPr>
                <a:grpSpLocks noChangeAspect="1"/>
              </p:cNvGrpSpPr>
              <p:nvPr/>
            </p:nvGrpSpPr>
            <p:grpSpPr bwMode="auto">
              <a:xfrm rot="18912622">
                <a:off x="7330794" y="2726223"/>
                <a:ext cx="190500" cy="190500"/>
                <a:chOff x="4770" y="1701"/>
                <a:chExt cx="120" cy="120"/>
              </a:xfrm>
            </p:grpSpPr>
            <p:sp>
              <p:nvSpPr>
                <p:cNvPr id="15" name="Oval 5"/>
                <p:cNvSpPr>
                  <a:spLocks noChangeArrowheads="1"/>
                </p:cNvSpPr>
                <p:nvPr/>
              </p:nvSpPr>
              <p:spPr bwMode="auto">
                <a:xfrm>
                  <a:off x="4770" y="1804"/>
                  <a:ext cx="17" cy="17"/>
                </a:xfrm>
                <a:prstGeom prst="ellipse">
                  <a:avLst/>
                </a:prstGeom>
                <a:solidFill>
                  <a:srgbClr val="FFFFFF"/>
                </a:solidFill>
                <a:ln w="14288" cap="flat">
                  <a:solidFill>
                    <a:srgbClr val="FFFFFF"/>
                  </a:solid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000" kern="0">
                    <a:gradFill>
                      <a:gsLst>
                        <a:gs pos="1250">
                          <a:srgbClr val="FFFFFF"/>
                        </a:gs>
                        <a:gs pos="99000">
                          <a:srgbClr val="FFFFFF"/>
                        </a:gs>
                      </a:gsLst>
                      <a:lin ang="5400000" scaled="0"/>
                    </a:gradFill>
                    <a:latin typeface="Segoe UI"/>
                  </a:endParaRPr>
                </a:p>
              </p:txBody>
            </p:sp>
            <p:sp>
              <p:nvSpPr>
                <p:cNvPr id="16" name="Freeform 6"/>
                <p:cNvSpPr>
                  <a:spLocks/>
                </p:cNvSpPr>
                <p:nvPr/>
              </p:nvSpPr>
              <p:spPr bwMode="auto">
                <a:xfrm>
                  <a:off x="4770" y="1701"/>
                  <a:ext cx="120" cy="120"/>
                </a:xfrm>
                <a:custGeom>
                  <a:avLst/>
                  <a:gdLst>
                    <a:gd name="T0" fmla="*/ 0 w 56"/>
                    <a:gd name="T1" fmla="*/ 0 h 56"/>
                    <a:gd name="T2" fmla="*/ 0 w 56"/>
                    <a:gd name="T3" fmla="*/ 8 h 56"/>
                    <a:gd name="T4" fmla="*/ 48 w 56"/>
                    <a:gd name="T5" fmla="*/ 56 h 56"/>
                    <a:gd name="T6" fmla="*/ 56 w 56"/>
                    <a:gd name="T7" fmla="*/ 56 h 56"/>
                    <a:gd name="T8" fmla="*/ 0 w 56"/>
                    <a:gd name="T9" fmla="*/ 0 h 56"/>
                  </a:gdLst>
                  <a:ahLst/>
                  <a:cxnLst>
                    <a:cxn ang="0">
                      <a:pos x="T0" y="T1"/>
                    </a:cxn>
                    <a:cxn ang="0">
                      <a:pos x="T2" y="T3"/>
                    </a:cxn>
                    <a:cxn ang="0">
                      <a:pos x="T4" y="T5"/>
                    </a:cxn>
                    <a:cxn ang="0">
                      <a:pos x="T6" y="T7"/>
                    </a:cxn>
                    <a:cxn ang="0">
                      <a:pos x="T8" y="T9"/>
                    </a:cxn>
                  </a:cxnLst>
                  <a:rect l="0" t="0" r="r" b="b"/>
                  <a:pathLst>
                    <a:path w="56" h="56">
                      <a:moveTo>
                        <a:pt x="0" y="0"/>
                      </a:moveTo>
                      <a:cubicBezTo>
                        <a:pt x="0" y="8"/>
                        <a:pt x="0" y="8"/>
                        <a:pt x="0" y="8"/>
                      </a:cubicBezTo>
                      <a:cubicBezTo>
                        <a:pt x="26" y="8"/>
                        <a:pt x="48" y="30"/>
                        <a:pt x="48" y="56"/>
                      </a:cubicBezTo>
                      <a:cubicBezTo>
                        <a:pt x="56" y="56"/>
                        <a:pt x="56" y="56"/>
                        <a:pt x="56" y="56"/>
                      </a:cubicBezTo>
                      <a:cubicBezTo>
                        <a:pt x="56" y="25"/>
                        <a:pt x="31"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000" kern="0">
                    <a:gradFill>
                      <a:gsLst>
                        <a:gs pos="1250">
                          <a:srgbClr val="FFFFFF"/>
                        </a:gs>
                        <a:gs pos="99000">
                          <a:srgbClr val="FFFFFF"/>
                        </a:gs>
                      </a:gsLst>
                      <a:lin ang="5400000" scaled="0"/>
                    </a:gradFill>
                    <a:latin typeface="Segoe UI"/>
                  </a:endParaRPr>
                </a:p>
              </p:txBody>
            </p:sp>
            <p:sp>
              <p:nvSpPr>
                <p:cNvPr id="17" name="Freeform 7"/>
                <p:cNvSpPr>
                  <a:spLocks/>
                </p:cNvSpPr>
                <p:nvPr/>
              </p:nvSpPr>
              <p:spPr bwMode="auto">
                <a:xfrm>
                  <a:off x="4770" y="1752"/>
                  <a:ext cx="69" cy="69"/>
                </a:xfrm>
                <a:custGeom>
                  <a:avLst/>
                  <a:gdLst>
                    <a:gd name="T0" fmla="*/ 0 w 32"/>
                    <a:gd name="T1" fmla="*/ 0 h 32"/>
                    <a:gd name="T2" fmla="*/ 0 w 32"/>
                    <a:gd name="T3" fmla="*/ 8 h 32"/>
                    <a:gd name="T4" fmla="*/ 24 w 32"/>
                    <a:gd name="T5" fmla="*/ 32 h 32"/>
                    <a:gd name="T6" fmla="*/ 32 w 32"/>
                    <a:gd name="T7" fmla="*/ 32 h 32"/>
                    <a:gd name="T8" fmla="*/ 0 w 32"/>
                    <a:gd name="T9" fmla="*/ 0 h 32"/>
                  </a:gdLst>
                  <a:ahLst/>
                  <a:cxnLst>
                    <a:cxn ang="0">
                      <a:pos x="T0" y="T1"/>
                    </a:cxn>
                    <a:cxn ang="0">
                      <a:pos x="T2" y="T3"/>
                    </a:cxn>
                    <a:cxn ang="0">
                      <a:pos x="T4" y="T5"/>
                    </a:cxn>
                    <a:cxn ang="0">
                      <a:pos x="T6" y="T7"/>
                    </a:cxn>
                    <a:cxn ang="0">
                      <a:pos x="T8" y="T9"/>
                    </a:cxn>
                  </a:cxnLst>
                  <a:rect l="0" t="0" r="r" b="b"/>
                  <a:pathLst>
                    <a:path w="32" h="32">
                      <a:moveTo>
                        <a:pt x="0" y="0"/>
                      </a:moveTo>
                      <a:cubicBezTo>
                        <a:pt x="0" y="8"/>
                        <a:pt x="0" y="8"/>
                        <a:pt x="0" y="8"/>
                      </a:cubicBezTo>
                      <a:cubicBezTo>
                        <a:pt x="13" y="8"/>
                        <a:pt x="24" y="19"/>
                        <a:pt x="24" y="32"/>
                      </a:cubicBezTo>
                      <a:cubicBezTo>
                        <a:pt x="32" y="32"/>
                        <a:pt x="32" y="32"/>
                        <a:pt x="32" y="32"/>
                      </a:cubicBezTo>
                      <a:cubicBezTo>
                        <a:pt x="32" y="14"/>
                        <a:pt x="18"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000" kern="0">
                    <a:gradFill>
                      <a:gsLst>
                        <a:gs pos="1250">
                          <a:srgbClr val="FFFFFF"/>
                        </a:gs>
                        <a:gs pos="99000">
                          <a:srgbClr val="FFFFFF"/>
                        </a:gs>
                      </a:gsLst>
                      <a:lin ang="5400000" scaled="0"/>
                    </a:gradFill>
                    <a:latin typeface="Segoe UI"/>
                  </a:endParaRPr>
                </a:p>
              </p:txBody>
            </p:sp>
          </p:grpSp>
        </p:grpSp>
      </p:grpSp>
      <p:sp>
        <p:nvSpPr>
          <p:cNvPr id="22" name="Title 2"/>
          <p:cNvSpPr txBox="1">
            <a:spLocks/>
          </p:cNvSpPr>
          <p:nvPr/>
        </p:nvSpPr>
        <p:spPr>
          <a:xfrm>
            <a:off x="270828" y="486464"/>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s-419" dirty="0">
                <a:gradFill>
                  <a:gsLst>
                    <a:gs pos="1250">
                      <a:srgbClr val="505050"/>
                    </a:gs>
                    <a:gs pos="100000">
                      <a:srgbClr val="505050"/>
                    </a:gs>
                  </a:gsLst>
                  <a:lin ang="5400000" scaled="0"/>
                </a:gradFill>
                <a:latin typeface="Segoe UI Light"/>
              </a:rPr>
              <a:t>Proteja las máquinas virtuales</a:t>
            </a:r>
          </a:p>
        </p:txBody>
      </p:sp>
      <p:sp>
        <p:nvSpPr>
          <p:cNvPr id="23" name="Text Placeholder 1"/>
          <p:cNvSpPr txBox="1">
            <a:spLocks/>
          </p:cNvSpPr>
          <p:nvPr/>
        </p:nvSpPr>
        <p:spPr>
          <a:xfrm>
            <a:off x="142991" y="1217314"/>
            <a:ext cx="4914692" cy="5770811"/>
          </a:xfrm>
          <a:prstGeom prst="rect">
            <a:avLst/>
          </a:prstGeom>
        </p:spPr>
        <p:txBody>
          <a:bodyPr vert="horz" wrap="square" lIns="182880" tIns="91440" rIns="182880"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1"/>
                    </a:gs>
                    <a:gs pos="99000">
                      <a:schemeClr val="tx1"/>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Bef>
                <a:spcPts val="1200"/>
              </a:spcBef>
              <a:defRPr/>
            </a:pPr>
            <a:r>
              <a:rPr lang="es-AR" sz="2400">
                <a:gradFill>
                  <a:gsLst>
                    <a:gs pos="1250">
                      <a:srgbClr val="505050"/>
                    </a:gs>
                    <a:gs pos="99000">
                      <a:srgbClr val="505050"/>
                    </a:gs>
                  </a:gsLst>
                  <a:lin ang="5400000" scaled="0"/>
                </a:gradFill>
                <a:latin typeface="Segoe UI Light"/>
              </a:rPr>
              <a:t>Un administrador comprometido o malintencionado de cualquier fabric puede acceder a máquinas virtuales huéspedes</a:t>
            </a:r>
            <a:endParaRPr lang="en-US" sz="2400">
              <a:gradFill>
                <a:gsLst>
                  <a:gs pos="1250">
                    <a:srgbClr val="505050"/>
                  </a:gs>
                  <a:gs pos="99000">
                    <a:srgbClr val="505050"/>
                  </a:gs>
                </a:gsLst>
                <a:lin ang="5400000" scaled="0"/>
              </a:gradFill>
              <a:latin typeface="Segoe UI Light"/>
            </a:endParaRPr>
          </a:p>
          <a:p>
            <a:pPr>
              <a:spcBef>
                <a:spcPts val="1200"/>
              </a:spcBef>
              <a:defRPr/>
            </a:pPr>
            <a:r>
              <a:rPr lang="en-US" sz="2400">
                <a:gradFill>
                  <a:gsLst>
                    <a:gs pos="1250">
                      <a:srgbClr val="505050"/>
                    </a:gs>
                    <a:gs pos="99000">
                      <a:srgbClr val="505050"/>
                    </a:gs>
                  </a:gsLst>
                  <a:lin ang="5400000" scaled="0"/>
                </a:gradFill>
                <a:latin typeface="Segoe UI Light"/>
              </a:rPr>
              <a:t>La s</a:t>
            </a:r>
            <a:r>
              <a:rPr lang="es-AR" sz="2400">
                <a:gradFill>
                  <a:gsLst>
                    <a:gs pos="1250">
                      <a:srgbClr val="505050"/>
                    </a:gs>
                    <a:gs pos="99000">
                      <a:srgbClr val="505050"/>
                    </a:gs>
                  </a:gsLst>
                  <a:lin ang="5400000" scaled="0"/>
                </a:gradFill>
                <a:latin typeface="Segoe UI Light"/>
              </a:rPr>
              <a:t>alud del host no se tiene en cuenta antes de ejecutar las máquinas virtuales</a:t>
            </a:r>
            <a:endParaRPr lang="en-US" sz="2400">
              <a:gradFill>
                <a:gsLst>
                  <a:gs pos="1250">
                    <a:srgbClr val="505050"/>
                  </a:gs>
                  <a:gs pos="99000">
                    <a:srgbClr val="505050"/>
                  </a:gs>
                </a:gsLst>
                <a:lin ang="5400000" scaled="0"/>
              </a:gradFill>
              <a:latin typeface="Segoe UI Light"/>
            </a:endParaRPr>
          </a:p>
          <a:p>
            <a:pPr>
              <a:spcBef>
                <a:spcPts val="1200"/>
              </a:spcBef>
              <a:defRPr/>
            </a:pPr>
            <a:r>
              <a:rPr lang="en-US" sz="2400">
                <a:gradFill>
                  <a:gsLst>
                    <a:gs pos="1250">
                      <a:srgbClr val="505050"/>
                    </a:gs>
                    <a:gs pos="99000">
                      <a:srgbClr val="505050"/>
                    </a:gs>
                  </a:gsLst>
                  <a:lin ang="5400000" scaled="0"/>
                </a:gradFill>
                <a:latin typeface="Segoe UI Light"/>
              </a:rPr>
              <a:t>Las </a:t>
            </a:r>
            <a:r>
              <a:rPr lang="es-AR" sz="2400">
                <a:gradFill>
                  <a:gsLst>
                    <a:gs pos="1250">
                      <a:srgbClr val="505050"/>
                    </a:gs>
                    <a:gs pos="99000">
                      <a:srgbClr val="505050"/>
                    </a:gs>
                  </a:gsLst>
                  <a:lin ang="5400000" scaled="0"/>
                </a:gradFill>
                <a:latin typeface="Segoe UI Light"/>
              </a:rPr>
              <a:t>máquinas virtuales de los inquilinos </a:t>
            </a:r>
            <a:r>
              <a:rPr lang="en-US" sz="2400">
                <a:gradFill>
                  <a:gsLst>
                    <a:gs pos="1250">
                      <a:srgbClr val="505050"/>
                    </a:gs>
                    <a:gs pos="99000">
                      <a:srgbClr val="505050"/>
                    </a:gs>
                  </a:gsLst>
                  <a:lin ang="5400000" scaled="0"/>
                </a:gradFill>
                <a:latin typeface="Segoe UI Light"/>
              </a:rPr>
              <a:t>están expuestas a ataques de almacenam. y redes</a:t>
            </a:r>
          </a:p>
          <a:p>
            <a:pPr>
              <a:spcBef>
                <a:spcPts val="1200"/>
              </a:spcBef>
              <a:defRPr/>
            </a:pPr>
            <a:r>
              <a:rPr lang="en-US" sz="2400">
                <a:gradFill>
                  <a:gsLst>
                    <a:gs pos="1250">
                      <a:srgbClr val="505050"/>
                    </a:gs>
                    <a:gs pos="99000">
                      <a:srgbClr val="505050"/>
                    </a:gs>
                  </a:gsLst>
                  <a:lin ang="5400000" scaled="0"/>
                </a:gradFill>
                <a:latin typeface="Segoe UI Light"/>
              </a:rPr>
              <a:t>Las m</a:t>
            </a:r>
            <a:r>
              <a:rPr lang="es-AR" sz="2600">
                <a:gradFill>
                  <a:gsLst>
                    <a:gs pos="1250">
                      <a:srgbClr val="505050"/>
                    </a:gs>
                    <a:gs pos="99000">
                      <a:srgbClr val="505050"/>
                    </a:gs>
                  </a:gsLst>
                  <a:lin ang="5400000" scaled="0"/>
                </a:gradFill>
                <a:latin typeface="Segoe UI Light"/>
              </a:rPr>
              <a:t>áquinas virtuales no pueden aprovechar las capacidades de seguridad enraizadas en hardware, como  TPMs</a:t>
            </a:r>
            <a:endParaRPr lang="en-US" sz="2600" dirty="0">
              <a:gradFill>
                <a:gsLst>
                  <a:gs pos="1250">
                    <a:srgbClr val="505050"/>
                  </a:gs>
                  <a:gs pos="99000">
                    <a:srgbClr val="505050"/>
                  </a:gs>
                </a:gsLst>
                <a:lin ang="5400000" scaled="0"/>
              </a:gradFill>
              <a:latin typeface="Segoe UI Light"/>
            </a:endParaRPr>
          </a:p>
        </p:txBody>
      </p:sp>
      <p:sp>
        <p:nvSpPr>
          <p:cNvPr id="24" name="Freeform 17"/>
          <p:cNvSpPr>
            <a:spLocks noChangeAspect="1" noEditPoints="1"/>
          </p:cNvSpPr>
          <p:nvPr/>
        </p:nvSpPr>
        <p:spPr bwMode="auto">
          <a:xfrm>
            <a:off x="5227926" y="3657331"/>
            <a:ext cx="842903" cy="582888"/>
          </a:xfrm>
          <a:custGeom>
            <a:avLst/>
            <a:gdLst>
              <a:gd name="T0" fmla="*/ 310 w 372"/>
              <a:gd name="T1" fmla="*/ 69 h 256"/>
              <a:gd name="T2" fmla="*/ 304 w 372"/>
              <a:gd name="T3" fmla="*/ 66 h 256"/>
              <a:gd name="T4" fmla="*/ 292 w 372"/>
              <a:gd name="T5" fmla="*/ 58 h 256"/>
              <a:gd name="T6" fmla="*/ 319 w 372"/>
              <a:gd name="T7" fmla="*/ 43 h 256"/>
              <a:gd name="T8" fmla="*/ 290 w 372"/>
              <a:gd name="T9" fmla="*/ 42 h 256"/>
              <a:gd name="T10" fmla="*/ 259 w 372"/>
              <a:gd name="T11" fmla="*/ 1 h 256"/>
              <a:gd name="T12" fmla="*/ 225 w 372"/>
              <a:gd name="T13" fmla="*/ 25 h 256"/>
              <a:gd name="T14" fmla="*/ 193 w 372"/>
              <a:gd name="T15" fmla="*/ 35 h 256"/>
              <a:gd name="T16" fmla="*/ 169 w 372"/>
              <a:gd name="T17" fmla="*/ 72 h 256"/>
              <a:gd name="T18" fmla="*/ 171 w 372"/>
              <a:gd name="T19" fmla="*/ 88 h 256"/>
              <a:gd name="T20" fmla="*/ 200 w 372"/>
              <a:gd name="T21" fmla="*/ 81 h 256"/>
              <a:gd name="T22" fmla="*/ 202 w 372"/>
              <a:gd name="T23" fmla="*/ 111 h 256"/>
              <a:gd name="T24" fmla="*/ 218 w 372"/>
              <a:gd name="T25" fmla="*/ 107 h 256"/>
              <a:gd name="T26" fmla="*/ 217 w 372"/>
              <a:gd name="T27" fmla="*/ 125 h 256"/>
              <a:gd name="T28" fmla="*/ 215 w 372"/>
              <a:gd name="T29" fmla="*/ 132 h 256"/>
              <a:gd name="T30" fmla="*/ 208 w 372"/>
              <a:gd name="T31" fmla="*/ 214 h 256"/>
              <a:gd name="T32" fmla="*/ 176 w 372"/>
              <a:gd name="T33" fmla="*/ 216 h 256"/>
              <a:gd name="T34" fmla="*/ 148 w 372"/>
              <a:gd name="T35" fmla="*/ 214 h 256"/>
              <a:gd name="T36" fmla="*/ 115 w 372"/>
              <a:gd name="T37" fmla="*/ 239 h 256"/>
              <a:gd name="T38" fmla="*/ 120 w 372"/>
              <a:gd name="T39" fmla="*/ 248 h 256"/>
              <a:gd name="T40" fmla="*/ 120 w 372"/>
              <a:gd name="T41" fmla="*/ 255 h 256"/>
              <a:gd name="T42" fmla="*/ 180 w 372"/>
              <a:gd name="T43" fmla="*/ 251 h 256"/>
              <a:gd name="T44" fmla="*/ 190 w 372"/>
              <a:gd name="T45" fmla="*/ 250 h 256"/>
              <a:gd name="T46" fmla="*/ 194 w 372"/>
              <a:gd name="T47" fmla="*/ 254 h 256"/>
              <a:gd name="T48" fmla="*/ 217 w 372"/>
              <a:gd name="T49" fmla="*/ 254 h 256"/>
              <a:gd name="T50" fmla="*/ 266 w 372"/>
              <a:gd name="T51" fmla="*/ 207 h 256"/>
              <a:gd name="T52" fmla="*/ 269 w 372"/>
              <a:gd name="T53" fmla="*/ 252 h 256"/>
              <a:gd name="T54" fmla="*/ 368 w 372"/>
              <a:gd name="T55" fmla="*/ 254 h 256"/>
              <a:gd name="T56" fmla="*/ 313 w 372"/>
              <a:gd name="T57" fmla="*/ 110 h 256"/>
              <a:gd name="T58" fmla="*/ 149 w 372"/>
              <a:gd name="T59" fmla="*/ 235 h 256"/>
              <a:gd name="T60" fmla="*/ 123 w 372"/>
              <a:gd name="T61" fmla="*/ 241 h 256"/>
              <a:gd name="T62" fmla="*/ 147 w 372"/>
              <a:gd name="T63" fmla="*/ 222 h 256"/>
              <a:gd name="T64" fmla="*/ 186 w 372"/>
              <a:gd name="T65" fmla="*/ 242 h 256"/>
              <a:gd name="T66" fmla="*/ 228 w 372"/>
              <a:gd name="T67" fmla="*/ 70 h 256"/>
              <a:gd name="T68" fmla="*/ 231 w 372"/>
              <a:gd name="T69" fmla="*/ 79 h 256"/>
              <a:gd name="T70" fmla="*/ 228 w 372"/>
              <a:gd name="T71" fmla="*/ 70 h 256"/>
              <a:gd name="T72" fmla="*/ 224 w 372"/>
              <a:gd name="T73" fmla="*/ 100 h 256"/>
              <a:gd name="T74" fmla="*/ 208 w 372"/>
              <a:gd name="T75" fmla="*/ 102 h 256"/>
              <a:gd name="T76" fmla="*/ 210 w 372"/>
              <a:gd name="T77" fmla="*/ 78 h 256"/>
              <a:gd name="T78" fmla="*/ 255 w 372"/>
              <a:gd name="T79" fmla="*/ 67 h 256"/>
              <a:gd name="T80" fmla="*/ 288 w 372"/>
              <a:gd name="T81" fmla="*/ 77 h 256"/>
              <a:gd name="T82" fmla="*/ 93 w 372"/>
              <a:gd name="T83" fmla="*/ 205 h 256"/>
              <a:gd name="T84" fmla="*/ 9 w 372"/>
              <a:gd name="T85" fmla="*/ 51 h 256"/>
              <a:gd name="T86" fmla="*/ 30 w 372"/>
              <a:gd name="T87" fmla="*/ 145 h 256"/>
              <a:gd name="T88" fmla="*/ 16 w 372"/>
              <a:gd name="T89" fmla="*/ 221 h 256"/>
              <a:gd name="T90" fmla="*/ 30 w 372"/>
              <a:gd name="T91" fmla="*/ 256 h 256"/>
              <a:gd name="T92" fmla="*/ 71 w 372"/>
              <a:gd name="T93" fmla="*/ 250 h 256"/>
              <a:gd name="T94" fmla="*/ 30 w 372"/>
              <a:gd name="T95" fmla="*/ 244 h 256"/>
              <a:gd name="T96" fmla="*/ 26 w 372"/>
              <a:gd name="T97" fmla="*/ 227 h 256"/>
              <a:gd name="T98" fmla="*/ 70 w 372"/>
              <a:gd name="T99" fmla="*/ 216 h 256"/>
              <a:gd name="T100" fmla="*/ 93 w 372"/>
              <a:gd name="T101" fmla="*/ 20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2" h="256">
                <a:moveTo>
                  <a:pt x="313" y="110"/>
                </a:moveTo>
                <a:cubicBezTo>
                  <a:pt x="310" y="69"/>
                  <a:pt x="310" y="69"/>
                  <a:pt x="310" y="69"/>
                </a:cubicBezTo>
                <a:cubicBezTo>
                  <a:pt x="310" y="68"/>
                  <a:pt x="309" y="67"/>
                  <a:pt x="308" y="66"/>
                </a:cubicBezTo>
                <a:cubicBezTo>
                  <a:pt x="307" y="65"/>
                  <a:pt x="305" y="66"/>
                  <a:pt x="304" y="66"/>
                </a:cubicBezTo>
                <a:cubicBezTo>
                  <a:pt x="301" y="68"/>
                  <a:pt x="299" y="70"/>
                  <a:pt x="296" y="72"/>
                </a:cubicBezTo>
                <a:cubicBezTo>
                  <a:pt x="295" y="67"/>
                  <a:pt x="294" y="62"/>
                  <a:pt x="292" y="58"/>
                </a:cubicBezTo>
                <a:cubicBezTo>
                  <a:pt x="313" y="53"/>
                  <a:pt x="313" y="53"/>
                  <a:pt x="313" y="53"/>
                </a:cubicBezTo>
                <a:cubicBezTo>
                  <a:pt x="317" y="52"/>
                  <a:pt x="320" y="47"/>
                  <a:pt x="319" y="43"/>
                </a:cubicBezTo>
                <a:cubicBezTo>
                  <a:pt x="318" y="39"/>
                  <a:pt x="313" y="36"/>
                  <a:pt x="309" y="37"/>
                </a:cubicBezTo>
                <a:cubicBezTo>
                  <a:pt x="290" y="42"/>
                  <a:pt x="290" y="42"/>
                  <a:pt x="290" y="42"/>
                </a:cubicBezTo>
                <a:cubicBezTo>
                  <a:pt x="264" y="4"/>
                  <a:pt x="264" y="4"/>
                  <a:pt x="264" y="4"/>
                </a:cubicBezTo>
                <a:cubicBezTo>
                  <a:pt x="263" y="2"/>
                  <a:pt x="261" y="1"/>
                  <a:pt x="259" y="1"/>
                </a:cubicBezTo>
                <a:cubicBezTo>
                  <a:pt x="257" y="0"/>
                  <a:pt x="254" y="1"/>
                  <a:pt x="253" y="2"/>
                </a:cubicBezTo>
                <a:cubicBezTo>
                  <a:pt x="225" y="25"/>
                  <a:pt x="225" y="25"/>
                  <a:pt x="225" y="25"/>
                </a:cubicBezTo>
                <a:cubicBezTo>
                  <a:pt x="200" y="28"/>
                  <a:pt x="200" y="28"/>
                  <a:pt x="200" y="28"/>
                </a:cubicBezTo>
                <a:cubicBezTo>
                  <a:pt x="196" y="29"/>
                  <a:pt x="193" y="32"/>
                  <a:pt x="193" y="35"/>
                </a:cubicBezTo>
                <a:cubicBezTo>
                  <a:pt x="188" y="67"/>
                  <a:pt x="188" y="67"/>
                  <a:pt x="188" y="67"/>
                </a:cubicBezTo>
                <a:cubicBezTo>
                  <a:pt x="169" y="72"/>
                  <a:pt x="169" y="72"/>
                  <a:pt x="169" y="72"/>
                </a:cubicBezTo>
                <a:cubicBezTo>
                  <a:pt x="164" y="73"/>
                  <a:pt x="162" y="78"/>
                  <a:pt x="163" y="82"/>
                </a:cubicBezTo>
                <a:cubicBezTo>
                  <a:pt x="164" y="86"/>
                  <a:pt x="167" y="88"/>
                  <a:pt x="171" y="88"/>
                </a:cubicBezTo>
                <a:cubicBezTo>
                  <a:pt x="171" y="88"/>
                  <a:pt x="172" y="88"/>
                  <a:pt x="173" y="88"/>
                </a:cubicBezTo>
                <a:cubicBezTo>
                  <a:pt x="200" y="81"/>
                  <a:pt x="200" y="81"/>
                  <a:pt x="200" y="81"/>
                </a:cubicBezTo>
                <a:cubicBezTo>
                  <a:pt x="200" y="107"/>
                  <a:pt x="200" y="107"/>
                  <a:pt x="200" y="107"/>
                </a:cubicBezTo>
                <a:cubicBezTo>
                  <a:pt x="200" y="109"/>
                  <a:pt x="201" y="110"/>
                  <a:pt x="202" y="111"/>
                </a:cubicBezTo>
                <a:cubicBezTo>
                  <a:pt x="203" y="111"/>
                  <a:pt x="204" y="111"/>
                  <a:pt x="205" y="111"/>
                </a:cubicBezTo>
                <a:cubicBezTo>
                  <a:pt x="218" y="107"/>
                  <a:pt x="218" y="107"/>
                  <a:pt x="218" y="107"/>
                </a:cubicBezTo>
                <a:cubicBezTo>
                  <a:pt x="226" y="120"/>
                  <a:pt x="226" y="120"/>
                  <a:pt x="226" y="120"/>
                </a:cubicBezTo>
                <a:cubicBezTo>
                  <a:pt x="221" y="122"/>
                  <a:pt x="218" y="124"/>
                  <a:pt x="217" y="125"/>
                </a:cubicBezTo>
                <a:cubicBezTo>
                  <a:pt x="216" y="125"/>
                  <a:pt x="215" y="126"/>
                  <a:pt x="214" y="127"/>
                </a:cubicBezTo>
                <a:cubicBezTo>
                  <a:pt x="214" y="129"/>
                  <a:pt x="214" y="130"/>
                  <a:pt x="215" y="132"/>
                </a:cubicBezTo>
                <a:cubicBezTo>
                  <a:pt x="237" y="152"/>
                  <a:pt x="237" y="152"/>
                  <a:pt x="237" y="152"/>
                </a:cubicBezTo>
                <a:cubicBezTo>
                  <a:pt x="237" y="192"/>
                  <a:pt x="227" y="212"/>
                  <a:pt x="208" y="214"/>
                </a:cubicBezTo>
                <a:cubicBezTo>
                  <a:pt x="180" y="214"/>
                  <a:pt x="180" y="214"/>
                  <a:pt x="180" y="214"/>
                </a:cubicBezTo>
                <a:cubicBezTo>
                  <a:pt x="178" y="214"/>
                  <a:pt x="177" y="214"/>
                  <a:pt x="176" y="216"/>
                </a:cubicBezTo>
                <a:cubicBezTo>
                  <a:pt x="176" y="216"/>
                  <a:pt x="176" y="217"/>
                  <a:pt x="176" y="218"/>
                </a:cubicBezTo>
                <a:cubicBezTo>
                  <a:pt x="148" y="214"/>
                  <a:pt x="148" y="214"/>
                  <a:pt x="148" y="214"/>
                </a:cubicBezTo>
                <a:cubicBezTo>
                  <a:pt x="148" y="214"/>
                  <a:pt x="147" y="214"/>
                  <a:pt x="147" y="214"/>
                </a:cubicBezTo>
                <a:cubicBezTo>
                  <a:pt x="134" y="214"/>
                  <a:pt x="115" y="229"/>
                  <a:pt x="115" y="239"/>
                </a:cubicBezTo>
                <a:cubicBezTo>
                  <a:pt x="115" y="243"/>
                  <a:pt x="117" y="246"/>
                  <a:pt x="119" y="247"/>
                </a:cubicBezTo>
                <a:cubicBezTo>
                  <a:pt x="119" y="247"/>
                  <a:pt x="119" y="247"/>
                  <a:pt x="120" y="248"/>
                </a:cubicBezTo>
                <a:cubicBezTo>
                  <a:pt x="119" y="249"/>
                  <a:pt x="119" y="250"/>
                  <a:pt x="119" y="251"/>
                </a:cubicBezTo>
                <a:cubicBezTo>
                  <a:pt x="119" y="252"/>
                  <a:pt x="119" y="254"/>
                  <a:pt x="120" y="255"/>
                </a:cubicBezTo>
                <a:cubicBezTo>
                  <a:pt x="179" y="255"/>
                  <a:pt x="179" y="255"/>
                  <a:pt x="179" y="255"/>
                </a:cubicBezTo>
                <a:cubicBezTo>
                  <a:pt x="179" y="254"/>
                  <a:pt x="180" y="252"/>
                  <a:pt x="180" y="251"/>
                </a:cubicBezTo>
                <a:cubicBezTo>
                  <a:pt x="180" y="251"/>
                  <a:pt x="180" y="250"/>
                  <a:pt x="180" y="250"/>
                </a:cubicBezTo>
                <a:cubicBezTo>
                  <a:pt x="190" y="250"/>
                  <a:pt x="190" y="250"/>
                  <a:pt x="190" y="250"/>
                </a:cubicBezTo>
                <a:cubicBezTo>
                  <a:pt x="190" y="251"/>
                  <a:pt x="190" y="251"/>
                  <a:pt x="190" y="251"/>
                </a:cubicBezTo>
                <a:cubicBezTo>
                  <a:pt x="191" y="253"/>
                  <a:pt x="192" y="254"/>
                  <a:pt x="194" y="254"/>
                </a:cubicBezTo>
                <a:cubicBezTo>
                  <a:pt x="194" y="254"/>
                  <a:pt x="200" y="254"/>
                  <a:pt x="207" y="254"/>
                </a:cubicBezTo>
                <a:cubicBezTo>
                  <a:pt x="210" y="254"/>
                  <a:pt x="214" y="254"/>
                  <a:pt x="217" y="254"/>
                </a:cubicBezTo>
                <a:cubicBezTo>
                  <a:pt x="223" y="253"/>
                  <a:pt x="244" y="251"/>
                  <a:pt x="254" y="234"/>
                </a:cubicBezTo>
                <a:cubicBezTo>
                  <a:pt x="260" y="224"/>
                  <a:pt x="264" y="215"/>
                  <a:pt x="266" y="207"/>
                </a:cubicBezTo>
                <a:cubicBezTo>
                  <a:pt x="269" y="217"/>
                  <a:pt x="271" y="231"/>
                  <a:pt x="268" y="249"/>
                </a:cubicBezTo>
                <a:cubicBezTo>
                  <a:pt x="268" y="250"/>
                  <a:pt x="269" y="252"/>
                  <a:pt x="269" y="252"/>
                </a:cubicBezTo>
                <a:cubicBezTo>
                  <a:pt x="270" y="253"/>
                  <a:pt x="271" y="254"/>
                  <a:pt x="272" y="254"/>
                </a:cubicBezTo>
                <a:cubicBezTo>
                  <a:pt x="368" y="254"/>
                  <a:pt x="368" y="254"/>
                  <a:pt x="368" y="254"/>
                </a:cubicBezTo>
                <a:cubicBezTo>
                  <a:pt x="370" y="254"/>
                  <a:pt x="372" y="252"/>
                  <a:pt x="372" y="250"/>
                </a:cubicBezTo>
                <a:cubicBezTo>
                  <a:pt x="372" y="153"/>
                  <a:pt x="324" y="117"/>
                  <a:pt x="313" y="110"/>
                </a:cubicBezTo>
                <a:close/>
                <a:moveTo>
                  <a:pt x="173" y="241"/>
                </a:moveTo>
                <a:cubicBezTo>
                  <a:pt x="168" y="237"/>
                  <a:pt x="159" y="235"/>
                  <a:pt x="149" y="235"/>
                </a:cubicBezTo>
                <a:cubicBezTo>
                  <a:pt x="139" y="235"/>
                  <a:pt x="131" y="237"/>
                  <a:pt x="125" y="241"/>
                </a:cubicBezTo>
                <a:cubicBezTo>
                  <a:pt x="124" y="241"/>
                  <a:pt x="124" y="241"/>
                  <a:pt x="123" y="241"/>
                </a:cubicBezTo>
                <a:cubicBezTo>
                  <a:pt x="123" y="241"/>
                  <a:pt x="123" y="240"/>
                  <a:pt x="123" y="239"/>
                </a:cubicBezTo>
                <a:cubicBezTo>
                  <a:pt x="123" y="235"/>
                  <a:pt x="137" y="222"/>
                  <a:pt x="147" y="222"/>
                </a:cubicBezTo>
                <a:cubicBezTo>
                  <a:pt x="179" y="226"/>
                  <a:pt x="179" y="226"/>
                  <a:pt x="179" y="226"/>
                </a:cubicBezTo>
                <a:cubicBezTo>
                  <a:pt x="186" y="242"/>
                  <a:pt x="186" y="242"/>
                  <a:pt x="186" y="242"/>
                </a:cubicBezTo>
                <a:lnTo>
                  <a:pt x="173" y="241"/>
                </a:lnTo>
                <a:close/>
                <a:moveTo>
                  <a:pt x="228" y="70"/>
                </a:moveTo>
                <a:cubicBezTo>
                  <a:pt x="231" y="69"/>
                  <a:pt x="234" y="70"/>
                  <a:pt x="235" y="72"/>
                </a:cubicBezTo>
                <a:cubicBezTo>
                  <a:pt x="236" y="75"/>
                  <a:pt x="234" y="77"/>
                  <a:pt x="231" y="79"/>
                </a:cubicBezTo>
                <a:cubicBezTo>
                  <a:pt x="228" y="80"/>
                  <a:pt x="225" y="79"/>
                  <a:pt x="224" y="76"/>
                </a:cubicBezTo>
                <a:cubicBezTo>
                  <a:pt x="223" y="74"/>
                  <a:pt x="225" y="71"/>
                  <a:pt x="228" y="70"/>
                </a:cubicBezTo>
                <a:close/>
                <a:moveTo>
                  <a:pt x="232" y="115"/>
                </a:moveTo>
                <a:cubicBezTo>
                  <a:pt x="224" y="100"/>
                  <a:pt x="224" y="100"/>
                  <a:pt x="224" y="100"/>
                </a:cubicBezTo>
                <a:cubicBezTo>
                  <a:pt x="223" y="99"/>
                  <a:pt x="221" y="98"/>
                  <a:pt x="219" y="98"/>
                </a:cubicBezTo>
                <a:cubicBezTo>
                  <a:pt x="208" y="102"/>
                  <a:pt x="208" y="102"/>
                  <a:pt x="208" y="102"/>
                </a:cubicBezTo>
                <a:cubicBezTo>
                  <a:pt x="208" y="79"/>
                  <a:pt x="208" y="79"/>
                  <a:pt x="208" y="79"/>
                </a:cubicBezTo>
                <a:cubicBezTo>
                  <a:pt x="210" y="78"/>
                  <a:pt x="210" y="78"/>
                  <a:pt x="210" y="78"/>
                </a:cubicBezTo>
                <a:cubicBezTo>
                  <a:pt x="214" y="83"/>
                  <a:pt x="222" y="89"/>
                  <a:pt x="236" y="85"/>
                </a:cubicBezTo>
                <a:cubicBezTo>
                  <a:pt x="246" y="82"/>
                  <a:pt x="252" y="73"/>
                  <a:pt x="255" y="67"/>
                </a:cubicBezTo>
                <a:cubicBezTo>
                  <a:pt x="284" y="60"/>
                  <a:pt x="284" y="60"/>
                  <a:pt x="284" y="60"/>
                </a:cubicBezTo>
                <a:cubicBezTo>
                  <a:pt x="286" y="64"/>
                  <a:pt x="288" y="70"/>
                  <a:pt x="288" y="77"/>
                </a:cubicBezTo>
                <a:cubicBezTo>
                  <a:pt x="269" y="91"/>
                  <a:pt x="247" y="106"/>
                  <a:pt x="232" y="115"/>
                </a:cubicBezTo>
                <a:close/>
                <a:moveTo>
                  <a:pt x="93" y="205"/>
                </a:moveTo>
                <a:cubicBezTo>
                  <a:pt x="26" y="58"/>
                  <a:pt x="26" y="58"/>
                  <a:pt x="26" y="58"/>
                </a:cubicBezTo>
                <a:cubicBezTo>
                  <a:pt x="23" y="51"/>
                  <a:pt x="15" y="49"/>
                  <a:pt x="9" y="51"/>
                </a:cubicBezTo>
                <a:cubicBezTo>
                  <a:pt x="3" y="54"/>
                  <a:pt x="0" y="62"/>
                  <a:pt x="3" y="68"/>
                </a:cubicBezTo>
                <a:cubicBezTo>
                  <a:pt x="3" y="68"/>
                  <a:pt x="22" y="126"/>
                  <a:pt x="30" y="145"/>
                </a:cubicBezTo>
                <a:cubicBezTo>
                  <a:pt x="33" y="152"/>
                  <a:pt x="40" y="163"/>
                  <a:pt x="47" y="175"/>
                </a:cubicBezTo>
                <a:cubicBezTo>
                  <a:pt x="38" y="187"/>
                  <a:pt x="22" y="210"/>
                  <a:pt x="16" y="221"/>
                </a:cubicBezTo>
                <a:cubicBezTo>
                  <a:pt x="10" y="231"/>
                  <a:pt x="8" y="240"/>
                  <a:pt x="12" y="247"/>
                </a:cubicBezTo>
                <a:cubicBezTo>
                  <a:pt x="15" y="252"/>
                  <a:pt x="22" y="256"/>
                  <a:pt x="30" y="256"/>
                </a:cubicBezTo>
                <a:cubicBezTo>
                  <a:pt x="65" y="256"/>
                  <a:pt x="65" y="256"/>
                  <a:pt x="65" y="256"/>
                </a:cubicBezTo>
                <a:cubicBezTo>
                  <a:pt x="68" y="256"/>
                  <a:pt x="71" y="253"/>
                  <a:pt x="71" y="250"/>
                </a:cubicBezTo>
                <a:cubicBezTo>
                  <a:pt x="71" y="246"/>
                  <a:pt x="68" y="244"/>
                  <a:pt x="65" y="244"/>
                </a:cubicBezTo>
                <a:cubicBezTo>
                  <a:pt x="30" y="244"/>
                  <a:pt x="30" y="244"/>
                  <a:pt x="30" y="244"/>
                </a:cubicBezTo>
                <a:cubicBezTo>
                  <a:pt x="28" y="244"/>
                  <a:pt x="24" y="243"/>
                  <a:pt x="22" y="241"/>
                </a:cubicBezTo>
                <a:cubicBezTo>
                  <a:pt x="21" y="239"/>
                  <a:pt x="22" y="234"/>
                  <a:pt x="26" y="227"/>
                </a:cubicBezTo>
                <a:cubicBezTo>
                  <a:pt x="32" y="218"/>
                  <a:pt x="44" y="200"/>
                  <a:pt x="53" y="187"/>
                </a:cubicBezTo>
                <a:cubicBezTo>
                  <a:pt x="62" y="202"/>
                  <a:pt x="70" y="216"/>
                  <a:pt x="70" y="216"/>
                </a:cubicBezTo>
                <a:cubicBezTo>
                  <a:pt x="73" y="222"/>
                  <a:pt x="80" y="225"/>
                  <a:pt x="86" y="222"/>
                </a:cubicBezTo>
                <a:cubicBezTo>
                  <a:pt x="93" y="219"/>
                  <a:pt x="95" y="212"/>
                  <a:pt x="93" y="205"/>
                </a:cubicBezTo>
                <a:close/>
              </a:path>
            </a:pathLst>
          </a:custGeom>
          <a:solidFill>
            <a:srgbClr val="D83B01"/>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cxnSp>
        <p:nvCxnSpPr>
          <p:cNvPr id="25" name="Straight Arrow Connector 24"/>
          <p:cNvCxnSpPr/>
          <p:nvPr/>
        </p:nvCxnSpPr>
        <p:spPr>
          <a:xfrm flipV="1">
            <a:off x="5718877" y="2908834"/>
            <a:ext cx="0" cy="691184"/>
          </a:xfrm>
          <a:prstGeom prst="straightConnector1">
            <a:avLst/>
          </a:prstGeom>
          <a:noFill/>
          <a:ln w="38100" cap="flat" cmpd="sng" algn="ctr">
            <a:solidFill>
              <a:srgbClr val="D83B01"/>
            </a:solidFill>
            <a:prstDash val="solid"/>
            <a:headEnd type="none"/>
            <a:tailEnd type="triangle" w="lg" len="med"/>
          </a:ln>
          <a:effectLst/>
        </p:spPr>
      </p:cxnSp>
      <p:sp>
        <p:nvSpPr>
          <p:cNvPr id="26" name="Freeform 120"/>
          <p:cNvSpPr>
            <a:spLocks noChangeAspect="1" noEditPoints="1"/>
          </p:cNvSpPr>
          <p:nvPr/>
        </p:nvSpPr>
        <p:spPr bwMode="black">
          <a:xfrm>
            <a:off x="5534403" y="2438181"/>
            <a:ext cx="368948" cy="378140"/>
          </a:xfrm>
          <a:custGeom>
            <a:avLst/>
            <a:gdLst>
              <a:gd name="T0" fmla="*/ 352 w 476"/>
              <a:gd name="T1" fmla="*/ 177 h 488"/>
              <a:gd name="T2" fmla="*/ 259 w 476"/>
              <a:gd name="T3" fmla="*/ 82 h 488"/>
              <a:gd name="T4" fmla="*/ 314 w 476"/>
              <a:gd name="T5" fmla="*/ 30 h 488"/>
              <a:gd name="T6" fmla="*/ 314 w 476"/>
              <a:gd name="T7" fmla="*/ 0 h 488"/>
              <a:gd name="T8" fmla="*/ 300 w 476"/>
              <a:gd name="T9" fmla="*/ 20 h 488"/>
              <a:gd name="T10" fmla="*/ 176 w 476"/>
              <a:gd name="T11" fmla="*/ 19 h 488"/>
              <a:gd name="T12" fmla="*/ 162 w 476"/>
              <a:gd name="T13" fmla="*/ 0 h 488"/>
              <a:gd name="T14" fmla="*/ 162 w 476"/>
              <a:gd name="T15" fmla="*/ 30 h 488"/>
              <a:gd name="T16" fmla="*/ 217 w 476"/>
              <a:gd name="T17" fmla="*/ 82 h 488"/>
              <a:gd name="T18" fmla="*/ 122 w 476"/>
              <a:gd name="T19" fmla="*/ 177 h 488"/>
              <a:gd name="T20" fmla="*/ 321 w 476"/>
              <a:gd name="T21" fmla="*/ 107 h 488"/>
              <a:gd name="T22" fmla="*/ 321 w 476"/>
              <a:gd name="T23" fmla="*/ 142 h 488"/>
              <a:gd name="T24" fmla="*/ 321 w 476"/>
              <a:gd name="T25" fmla="*/ 107 h 488"/>
              <a:gd name="T26" fmla="*/ 174 w 476"/>
              <a:gd name="T27" fmla="*/ 124 h 488"/>
              <a:gd name="T28" fmla="*/ 138 w 476"/>
              <a:gd name="T29" fmla="*/ 124 h 488"/>
              <a:gd name="T30" fmla="*/ 379 w 476"/>
              <a:gd name="T31" fmla="*/ 164 h 488"/>
              <a:gd name="T32" fmla="*/ 379 w 476"/>
              <a:gd name="T33" fmla="*/ 164 h 488"/>
              <a:gd name="T34" fmla="*/ 463 w 476"/>
              <a:gd name="T35" fmla="*/ 336 h 488"/>
              <a:gd name="T36" fmla="*/ 365 w 476"/>
              <a:gd name="T37" fmla="*/ 390 h 488"/>
              <a:gd name="T38" fmla="*/ 445 w 476"/>
              <a:gd name="T39" fmla="*/ 434 h 488"/>
              <a:gd name="T40" fmla="*/ 352 w 476"/>
              <a:gd name="T41" fmla="*/ 412 h 488"/>
              <a:gd name="T42" fmla="*/ 125 w 476"/>
              <a:gd name="T43" fmla="*/ 412 h 488"/>
              <a:gd name="T44" fmla="*/ 31 w 476"/>
              <a:gd name="T45" fmla="*/ 434 h 488"/>
              <a:gd name="T46" fmla="*/ 111 w 476"/>
              <a:gd name="T47" fmla="*/ 390 h 488"/>
              <a:gd name="T48" fmla="*/ 13 w 476"/>
              <a:gd name="T49" fmla="*/ 336 h 488"/>
              <a:gd name="T50" fmla="*/ 13 w 476"/>
              <a:gd name="T51" fmla="*/ 310 h 488"/>
              <a:gd name="T52" fmla="*/ 80 w 476"/>
              <a:gd name="T53" fmla="*/ 270 h 488"/>
              <a:gd name="T54" fmla="*/ 21 w 476"/>
              <a:gd name="T55" fmla="*/ 222 h 488"/>
              <a:gd name="T56" fmla="*/ 30 w 476"/>
              <a:gd name="T57" fmla="*/ 197 h 488"/>
              <a:gd name="T58" fmla="*/ 92 w 476"/>
              <a:gd name="T59" fmla="*/ 183 h 488"/>
              <a:gd name="T60" fmla="*/ 229 w 476"/>
              <a:gd name="T61" fmla="*/ 222 h 488"/>
              <a:gd name="T62" fmla="*/ 249 w 476"/>
              <a:gd name="T63" fmla="*/ 444 h 488"/>
              <a:gd name="T64" fmla="*/ 362 w 476"/>
              <a:gd name="T65" fmla="*/ 196 h 488"/>
              <a:gd name="T66" fmla="*/ 393 w 476"/>
              <a:gd name="T67" fmla="*/ 217 h 488"/>
              <a:gd name="T68" fmla="*/ 464 w 476"/>
              <a:gd name="T69" fmla="*/ 205 h 488"/>
              <a:gd name="T70" fmla="*/ 396 w 476"/>
              <a:gd name="T71" fmla="*/ 244 h 488"/>
              <a:gd name="T72" fmla="*/ 393 w 476"/>
              <a:gd name="T73" fmla="*/ 310 h 488"/>
              <a:gd name="T74" fmla="*/ 476 w 476"/>
              <a:gd name="T75" fmla="*/ 32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6" h="488">
                <a:moveTo>
                  <a:pt x="239" y="201"/>
                </a:moveTo>
                <a:cubicBezTo>
                  <a:pt x="289" y="201"/>
                  <a:pt x="327" y="189"/>
                  <a:pt x="352" y="177"/>
                </a:cubicBezTo>
                <a:cubicBezTo>
                  <a:pt x="363" y="172"/>
                  <a:pt x="372" y="167"/>
                  <a:pt x="379" y="163"/>
                </a:cubicBezTo>
                <a:cubicBezTo>
                  <a:pt x="360" y="118"/>
                  <a:pt x="323" y="88"/>
                  <a:pt x="259" y="82"/>
                </a:cubicBezTo>
                <a:cubicBezTo>
                  <a:pt x="289" y="53"/>
                  <a:pt x="304" y="37"/>
                  <a:pt x="312" y="29"/>
                </a:cubicBezTo>
                <a:cubicBezTo>
                  <a:pt x="313" y="29"/>
                  <a:pt x="314" y="30"/>
                  <a:pt x="314" y="30"/>
                </a:cubicBezTo>
                <a:cubicBezTo>
                  <a:pt x="323" y="30"/>
                  <a:pt x="329" y="23"/>
                  <a:pt x="329" y="15"/>
                </a:cubicBezTo>
                <a:cubicBezTo>
                  <a:pt x="329" y="7"/>
                  <a:pt x="323" y="0"/>
                  <a:pt x="314" y="0"/>
                </a:cubicBezTo>
                <a:cubicBezTo>
                  <a:pt x="306" y="0"/>
                  <a:pt x="299" y="7"/>
                  <a:pt x="299" y="15"/>
                </a:cubicBezTo>
                <a:cubicBezTo>
                  <a:pt x="299" y="17"/>
                  <a:pt x="299" y="18"/>
                  <a:pt x="300" y="20"/>
                </a:cubicBezTo>
                <a:cubicBezTo>
                  <a:pt x="239" y="81"/>
                  <a:pt x="239" y="81"/>
                  <a:pt x="239" y="81"/>
                </a:cubicBezTo>
                <a:cubicBezTo>
                  <a:pt x="203" y="45"/>
                  <a:pt x="185" y="28"/>
                  <a:pt x="176" y="19"/>
                </a:cubicBezTo>
                <a:cubicBezTo>
                  <a:pt x="176" y="17"/>
                  <a:pt x="176" y="16"/>
                  <a:pt x="176" y="15"/>
                </a:cubicBezTo>
                <a:cubicBezTo>
                  <a:pt x="176" y="7"/>
                  <a:pt x="170" y="0"/>
                  <a:pt x="162" y="0"/>
                </a:cubicBezTo>
                <a:cubicBezTo>
                  <a:pt x="154" y="0"/>
                  <a:pt x="147" y="7"/>
                  <a:pt x="147" y="15"/>
                </a:cubicBezTo>
                <a:cubicBezTo>
                  <a:pt x="147" y="23"/>
                  <a:pt x="154" y="30"/>
                  <a:pt x="162" y="30"/>
                </a:cubicBezTo>
                <a:cubicBezTo>
                  <a:pt x="162" y="30"/>
                  <a:pt x="163" y="29"/>
                  <a:pt x="164" y="29"/>
                </a:cubicBezTo>
                <a:cubicBezTo>
                  <a:pt x="191" y="56"/>
                  <a:pt x="207" y="73"/>
                  <a:pt x="217" y="82"/>
                </a:cubicBezTo>
                <a:cubicBezTo>
                  <a:pt x="153" y="88"/>
                  <a:pt x="116" y="119"/>
                  <a:pt x="98" y="163"/>
                </a:cubicBezTo>
                <a:cubicBezTo>
                  <a:pt x="104" y="167"/>
                  <a:pt x="112" y="172"/>
                  <a:pt x="122" y="177"/>
                </a:cubicBezTo>
                <a:cubicBezTo>
                  <a:pt x="148" y="189"/>
                  <a:pt x="186" y="201"/>
                  <a:pt x="239" y="201"/>
                </a:cubicBezTo>
                <a:close/>
                <a:moveTo>
                  <a:pt x="321" y="107"/>
                </a:moveTo>
                <a:cubicBezTo>
                  <a:pt x="331" y="107"/>
                  <a:pt x="339" y="115"/>
                  <a:pt x="339" y="124"/>
                </a:cubicBezTo>
                <a:cubicBezTo>
                  <a:pt x="339" y="135"/>
                  <a:pt x="331" y="142"/>
                  <a:pt x="321" y="142"/>
                </a:cubicBezTo>
                <a:cubicBezTo>
                  <a:pt x="310" y="142"/>
                  <a:pt x="302" y="135"/>
                  <a:pt x="302" y="124"/>
                </a:cubicBezTo>
                <a:cubicBezTo>
                  <a:pt x="302" y="115"/>
                  <a:pt x="310" y="107"/>
                  <a:pt x="321" y="107"/>
                </a:cubicBezTo>
                <a:close/>
                <a:moveTo>
                  <a:pt x="156" y="107"/>
                </a:moveTo>
                <a:cubicBezTo>
                  <a:pt x="166" y="107"/>
                  <a:pt x="174" y="115"/>
                  <a:pt x="174" y="124"/>
                </a:cubicBezTo>
                <a:cubicBezTo>
                  <a:pt x="174" y="135"/>
                  <a:pt x="166" y="142"/>
                  <a:pt x="156" y="142"/>
                </a:cubicBezTo>
                <a:cubicBezTo>
                  <a:pt x="146" y="142"/>
                  <a:pt x="138" y="135"/>
                  <a:pt x="138" y="124"/>
                </a:cubicBezTo>
                <a:cubicBezTo>
                  <a:pt x="138" y="115"/>
                  <a:pt x="146" y="107"/>
                  <a:pt x="156" y="107"/>
                </a:cubicBezTo>
                <a:close/>
                <a:moveTo>
                  <a:pt x="379" y="164"/>
                </a:moveTo>
                <a:cubicBezTo>
                  <a:pt x="380" y="166"/>
                  <a:pt x="381" y="168"/>
                  <a:pt x="381" y="170"/>
                </a:cubicBezTo>
                <a:cubicBezTo>
                  <a:pt x="380" y="168"/>
                  <a:pt x="380" y="166"/>
                  <a:pt x="379" y="164"/>
                </a:cubicBezTo>
                <a:close/>
                <a:moveTo>
                  <a:pt x="476" y="323"/>
                </a:moveTo>
                <a:cubicBezTo>
                  <a:pt x="476" y="329"/>
                  <a:pt x="470" y="336"/>
                  <a:pt x="463" y="336"/>
                </a:cubicBezTo>
                <a:cubicBezTo>
                  <a:pt x="463" y="336"/>
                  <a:pt x="463" y="336"/>
                  <a:pt x="387" y="336"/>
                </a:cubicBezTo>
                <a:cubicBezTo>
                  <a:pt x="382" y="355"/>
                  <a:pt x="374" y="373"/>
                  <a:pt x="365" y="390"/>
                </a:cubicBezTo>
                <a:cubicBezTo>
                  <a:pt x="381" y="396"/>
                  <a:pt x="405" y="405"/>
                  <a:pt x="437" y="417"/>
                </a:cubicBezTo>
                <a:cubicBezTo>
                  <a:pt x="443" y="419"/>
                  <a:pt x="447" y="426"/>
                  <a:pt x="445" y="434"/>
                </a:cubicBezTo>
                <a:cubicBezTo>
                  <a:pt x="442" y="440"/>
                  <a:pt x="434" y="443"/>
                  <a:pt x="428" y="441"/>
                </a:cubicBezTo>
                <a:cubicBezTo>
                  <a:pt x="428" y="441"/>
                  <a:pt x="428" y="441"/>
                  <a:pt x="352" y="412"/>
                </a:cubicBezTo>
                <a:cubicBezTo>
                  <a:pt x="322" y="457"/>
                  <a:pt x="280" y="488"/>
                  <a:pt x="239" y="488"/>
                </a:cubicBezTo>
                <a:cubicBezTo>
                  <a:pt x="197" y="488"/>
                  <a:pt x="155" y="457"/>
                  <a:pt x="125" y="412"/>
                </a:cubicBezTo>
                <a:cubicBezTo>
                  <a:pt x="108" y="419"/>
                  <a:pt x="83" y="428"/>
                  <a:pt x="47" y="441"/>
                </a:cubicBezTo>
                <a:cubicBezTo>
                  <a:pt x="41" y="443"/>
                  <a:pt x="33" y="440"/>
                  <a:pt x="31" y="434"/>
                </a:cubicBezTo>
                <a:cubicBezTo>
                  <a:pt x="28" y="426"/>
                  <a:pt x="32" y="419"/>
                  <a:pt x="38" y="417"/>
                </a:cubicBezTo>
                <a:cubicBezTo>
                  <a:pt x="38" y="417"/>
                  <a:pt x="38" y="417"/>
                  <a:pt x="111" y="390"/>
                </a:cubicBezTo>
                <a:cubicBezTo>
                  <a:pt x="102" y="373"/>
                  <a:pt x="95" y="355"/>
                  <a:pt x="90" y="336"/>
                </a:cubicBezTo>
                <a:cubicBezTo>
                  <a:pt x="72" y="336"/>
                  <a:pt x="47" y="336"/>
                  <a:pt x="13" y="336"/>
                </a:cubicBezTo>
                <a:cubicBezTo>
                  <a:pt x="7" y="336"/>
                  <a:pt x="0" y="329"/>
                  <a:pt x="0" y="323"/>
                </a:cubicBezTo>
                <a:cubicBezTo>
                  <a:pt x="0" y="315"/>
                  <a:pt x="7" y="310"/>
                  <a:pt x="13" y="310"/>
                </a:cubicBezTo>
                <a:cubicBezTo>
                  <a:pt x="13" y="310"/>
                  <a:pt x="13" y="310"/>
                  <a:pt x="83" y="310"/>
                </a:cubicBezTo>
                <a:cubicBezTo>
                  <a:pt x="81" y="296"/>
                  <a:pt x="80" y="283"/>
                  <a:pt x="80" y="270"/>
                </a:cubicBezTo>
                <a:cubicBezTo>
                  <a:pt x="80" y="261"/>
                  <a:pt x="80" y="253"/>
                  <a:pt x="81" y="244"/>
                </a:cubicBezTo>
                <a:cubicBezTo>
                  <a:pt x="66" y="238"/>
                  <a:pt x="46" y="231"/>
                  <a:pt x="21" y="222"/>
                </a:cubicBezTo>
                <a:cubicBezTo>
                  <a:pt x="14" y="219"/>
                  <a:pt x="11" y="211"/>
                  <a:pt x="13" y="205"/>
                </a:cubicBezTo>
                <a:cubicBezTo>
                  <a:pt x="15" y="198"/>
                  <a:pt x="23" y="194"/>
                  <a:pt x="30" y="197"/>
                </a:cubicBezTo>
                <a:cubicBezTo>
                  <a:pt x="30" y="197"/>
                  <a:pt x="30" y="197"/>
                  <a:pt x="84" y="217"/>
                </a:cubicBezTo>
                <a:cubicBezTo>
                  <a:pt x="86" y="205"/>
                  <a:pt x="88" y="194"/>
                  <a:pt x="92" y="183"/>
                </a:cubicBezTo>
                <a:cubicBezTo>
                  <a:pt x="97" y="187"/>
                  <a:pt x="104" y="192"/>
                  <a:pt x="115" y="196"/>
                </a:cubicBezTo>
                <a:cubicBezTo>
                  <a:pt x="141" y="209"/>
                  <a:pt x="178" y="220"/>
                  <a:pt x="229" y="222"/>
                </a:cubicBezTo>
                <a:cubicBezTo>
                  <a:pt x="229" y="222"/>
                  <a:pt x="229" y="222"/>
                  <a:pt x="229" y="444"/>
                </a:cubicBezTo>
                <a:cubicBezTo>
                  <a:pt x="229" y="444"/>
                  <a:pt x="229" y="444"/>
                  <a:pt x="249" y="444"/>
                </a:cubicBezTo>
                <a:cubicBezTo>
                  <a:pt x="249" y="444"/>
                  <a:pt x="249" y="444"/>
                  <a:pt x="249" y="222"/>
                </a:cubicBezTo>
                <a:cubicBezTo>
                  <a:pt x="298" y="220"/>
                  <a:pt x="336" y="209"/>
                  <a:pt x="362" y="196"/>
                </a:cubicBezTo>
                <a:cubicBezTo>
                  <a:pt x="372" y="192"/>
                  <a:pt x="380" y="187"/>
                  <a:pt x="386" y="183"/>
                </a:cubicBezTo>
                <a:cubicBezTo>
                  <a:pt x="389" y="194"/>
                  <a:pt x="391" y="205"/>
                  <a:pt x="393" y="217"/>
                </a:cubicBezTo>
                <a:cubicBezTo>
                  <a:pt x="407" y="212"/>
                  <a:pt x="425" y="205"/>
                  <a:pt x="447" y="197"/>
                </a:cubicBezTo>
                <a:cubicBezTo>
                  <a:pt x="453" y="194"/>
                  <a:pt x="461" y="198"/>
                  <a:pt x="464" y="205"/>
                </a:cubicBezTo>
                <a:cubicBezTo>
                  <a:pt x="466" y="211"/>
                  <a:pt x="462" y="219"/>
                  <a:pt x="456" y="222"/>
                </a:cubicBezTo>
                <a:cubicBezTo>
                  <a:pt x="456" y="222"/>
                  <a:pt x="456" y="222"/>
                  <a:pt x="396" y="244"/>
                </a:cubicBezTo>
                <a:cubicBezTo>
                  <a:pt x="396" y="253"/>
                  <a:pt x="397" y="261"/>
                  <a:pt x="397" y="270"/>
                </a:cubicBezTo>
                <a:cubicBezTo>
                  <a:pt x="397" y="283"/>
                  <a:pt x="395" y="296"/>
                  <a:pt x="393" y="310"/>
                </a:cubicBezTo>
                <a:cubicBezTo>
                  <a:pt x="410" y="310"/>
                  <a:pt x="433" y="310"/>
                  <a:pt x="463" y="310"/>
                </a:cubicBezTo>
                <a:cubicBezTo>
                  <a:pt x="470" y="310"/>
                  <a:pt x="476" y="315"/>
                  <a:pt x="476" y="323"/>
                </a:cubicBezTo>
                <a:close/>
              </a:path>
            </a:pathLst>
          </a:custGeom>
          <a:solidFill>
            <a:srgbClr val="D83B01"/>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grpSp>
        <p:nvGrpSpPr>
          <p:cNvPr id="27" name="Group 26"/>
          <p:cNvGrpSpPr/>
          <p:nvPr/>
        </p:nvGrpSpPr>
        <p:grpSpPr>
          <a:xfrm>
            <a:off x="9691784" y="1743481"/>
            <a:ext cx="1944261" cy="3622692"/>
            <a:chOff x="9884503" y="1749244"/>
            <a:chExt cx="1983247" cy="3695335"/>
          </a:xfrm>
        </p:grpSpPr>
        <p:sp>
          <p:nvSpPr>
            <p:cNvPr id="28" name="Rectangle 27"/>
            <p:cNvSpPr/>
            <p:nvPr/>
          </p:nvSpPr>
          <p:spPr bwMode="auto">
            <a:xfrm>
              <a:off x="9884503" y="1749244"/>
              <a:ext cx="1983241" cy="3695335"/>
            </a:xfrm>
            <a:prstGeom prst="rect">
              <a:avLst/>
            </a:prstGeom>
            <a:solidFill>
              <a:srgbClr val="FFFFFF">
                <a:lumMod val="85000"/>
                <a:alpha val="25000"/>
              </a:srgbClr>
            </a:solidFill>
            <a:ln w="12700" cap="flat" cmpd="sng" algn="ctr">
              <a:noFill/>
              <a:prstDash val="solid"/>
              <a:headEnd type="none" w="med" len="med"/>
              <a:tailEnd type="none" w="med" len="med"/>
            </a:ln>
            <a:effectLst/>
          </p:spPr>
          <p:txBody>
            <a:bodyPr rot="0" spcFirstLastPara="0" vertOverflow="overflow" horzOverflow="overflow" vert="horz" wrap="square" lIns="140562" tIns="112450" rIns="140562" bIns="112450" numCol="1" spcCol="0" rtlCol="0" fromWordArt="0" anchor="t" anchorCtr="0" forceAA="0" compatLnSpc="1">
              <a:prstTxWarp prst="textNoShape">
                <a:avLst/>
              </a:prstTxWarp>
              <a:noAutofit/>
            </a:bodyPr>
            <a:lstStyle/>
            <a:p>
              <a:pPr defTabSz="716656" fontAlgn="base">
                <a:lnSpc>
                  <a:spcPct val="90000"/>
                </a:lnSpc>
                <a:spcBef>
                  <a:spcPct val="0"/>
                </a:spcBef>
                <a:spcAft>
                  <a:spcPct val="0"/>
                </a:spcAft>
                <a:defRPr/>
              </a:pPr>
              <a:endParaRPr lang="en-US" sz="1000" kern="0" spc="-16" dirty="0">
                <a:gradFill>
                  <a:gsLst>
                    <a:gs pos="1250">
                      <a:srgbClr val="FFFFFF"/>
                    </a:gs>
                    <a:gs pos="99000">
                      <a:srgbClr val="FFFFFF"/>
                    </a:gs>
                  </a:gsLst>
                  <a:lin ang="5400000" scaled="0"/>
                </a:gradFill>
                <a:latin typeface="Segoe UI"/>
                <a:ea typeface="Segoe UI" pitchFamily="34" charset="0"/>
                <a:cs typeface="Segoe UI" pitchFamily="34" charset="0"/>
              </a:endParaRPr>
            </a:p>
          </p:txBody>
        </p:sp>
        <p:sp>
          <p:nvSpPr>
            <p:cNvPr id="29" name="Rectangle 28"/>
            <p:cNvSpPr/>
            <p:nvPr/>
          </p:nvSpPr>
          <p:spPr>
            <a:xfrm>
              <a:off x="10082827" y="1908600"/>
              <a:ext cx="1586593" cy="1505310"/>
            </a:xfrm>
            <a:prstGeom prst="rect">
              <a:avLst/>
            </a:prstGeom>
            <a:solidFill>
              <a:srgbClr val="505050"/>
            </a:solidFill>
            <a:ln w="12700" cap="rnd" cmpd="sng" algn="ctr">
              <a:noFill/>
              <a:prstDash val="sysDot"/>
              <a:round/>
            </a:ln>
            <a:effectLst/>
          </p:spPr>
          <p:txBody>
            <a:bodyPr lIns="179285" tIns="89642" rIns="179285" bIns="89642" rtlCol="0" anchor="t" anchorCtr="0"/>
            <a:lstStyle/>
            <a:p>
              <a:pPr>
                <a:defRPr/>
              </a:pPr>
              <a:r>
                <a:rPr lang="en-US" sz="1600" kern="0" dirty="0" err="1">
                  <a:gradFill>
                    <a:gsLst>
                      <a:gs pos="1250">
                        <a:srgbClr val="FFFFFF"/>
                      </a:gs>
                      <a:gs pos="99000">
                        <a:srgbClr val="FFFFFF"/>
                      </a:gs>
                    </a:gsLst>
                    <a:lin ang="5400000" scaled="0"/>
                  </a:gradFill>
                  <a:latin typeface="Segoe UI"/>
                </a:rPr>
                <a:t>Cliente</a:t>
              </a:r>
              <a:endParaRPr lang="en-US" sz="1000" kern="0" dirty="0">
                <a:gradFill>
                  <a:gsLst>
                    <a:gs pos="1250">
                      <a:srgbClr val="FFFFFF"/>
                    </a:gs>
                    <a:gs pos="99000">
                      <a:srgbClr val="FFFFFF"/>
                    </a:gs>
                  </a:gsLst>
                  <a:lin ang="5400000" scaled="0"/>
                </a:gradFill>
                <a:latin typeface="Segoe UI"/>
              </a:endParaRPr>
            </a:p>
          </p:txBody>
        </p:sp>
        <p:grpSp>
          <p:nvGrpSpPr>
            <p:cNvPr id="30" name="Group 29"/>
            <p:cNvGrpSpPr/>
            <p:nvPr/>
          </p:nvGrpSpPr>
          <p:grpSpPr>
            <a:xfrm>
              <a:off x="9884509" y="4987379"/>
              <a:ext cx="1983241" cy="457200"/>
              <a:chOff x="12849309" y="5603059"/>
              <a:chExt cx="1749448" cy="403303"/>
            </a:xfrm>
          </p:grpSpPr>
          <p:sp>
            <p:nvSpPr>
              <p:cNvPr id="34" name="Rectangle 33"/>
              <p:cNvSpPr/>
              <p:nvPr/>
            </p:nvSpPr>
            <p:spPr bwMode="auto">
              <a:xfrm>
                <a:off x="12849309" y="5603059"/>
                <a:ext cx="1749448" cy="403303"/>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640080" tIns="114689" rIns="143361" bIns="114689" numCol="1" spcCol="0" rtlCol="0" fromWordArt="0" anchor="ctr" anchorCtr="0" forceAA="0" compatLnSpc="1">
                <a:prstTxWarp prst="textNoShape">
                  <a:avLst/>
                </a:prstTxWarp>
                <a:noAutofit/>
              </a:bodyPr>
              <a:lstStyle/>
              <a:p>
                <a:pPr defTabSz="730918" fontAlgn="base">
                  <a:lnSpc>
                    <a:spcPct val="90000"/>
                  </a:lnSpc>
                  <a:spcBef>
                    <a:spcPct val="0"/>
                  </a:spcBef>
                  <a:spcAft>
                    <a:spcPct val="0"/>
                  </a:spcAft>
                  <a:defRPr/>
                </a:pPr>
                <a:r>
                  <a:rPr lang="en-US" sz="1000" kern="0" spc="-16" dirty="0">
                    <a:gradFill>
                      <a:gsLst>
                        <a:gs pos="1250">
                          <a:srgbClr val="FFFFFF"/>
                        </a:gs>
                        <a:gs pos="99000">
                          <a:srgbClr val="FFFFFF"/>
                        </a:gs>
                      </a:gsLst>
                      <a:lin ang="5400000" scaled="0"/>
                    </a:gradFill>
                    <a:latin typeface="Segoe UI"/>
                    <a:ea typeface="Segoe UI" pitchFamily="34" charset="0"/>
                    <a:cs typeface="Segoe UI" pitchFamily="34" charset="0"/>
                  </a:rPr>
                  <a:t>Fabric</a:t>
                </a:r>
              </a:p>
            </p:txBody>
          </p:sp>
          <p:sp>
            <p:nvSpPr>
              <p:cNvPr id="35" name="Frame 5"/>
              <p:cNvSpPr>
                <a:spLocks noChangeAspect="1"/>
              </p:cNvSpPr>
              <p:nvPr/>
            </p:nvSpPr>
            <p:spPr bwMode="auto">
              <a:xfrm>
                <a:off x="12975999" y="5667550"/>
                <a:ext cx="268964" cy="274320"/>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E7DCF4">
                  <a:lumMod val="20000"/>
                  <a:lumOff val="80000"/>
                </a:srgbClr>
              </a:solidFill>
              <a:ln>
                <a:noFill/>
              </a:ln>
            </p:spPr>
            <p:txBody>
              <a:bodyPr vert="horz" wrap="square" lIns="582676" tIns="35140" rIns="70282" bIns="35140" numCol="1" anchor="ctr" anchorCtr="0" compatLnSpc="1">
                <a:prstTxWarp prst="textNoShape">
                  <a:avLst/>
                </a:prstTxWarp>
              </a:bodyPr>
              <a:lstStyle/>
              <a:p>
                <a:pPr defTabSz="716822">
                  <a:lnSpc>
                    <a:spcPct val="90000"/>
                  </a:lnSpc>
                  <a:defRPr/>
                </a:pPr>
                <a:endParaRPr lang="en-US" sz="1000" kern="0" dirty="0">
                  <a:gradFill>
                    <a:gsLst>
                      <a:gs pos="1250">
                        <a:srgbClr val="FFFFFF"/>
                      </a:gs>
                      <a:gs pos="99000">
                        <a:srgbClr val="FFFFFF"/>
                      </a:gs>
                    </a:gsLst>
                    <a:lin ang="5400000" scaled="0"/>
                  </a:gradFill>
                  <a:latin typeface="Segoe UI"/>
                </a:endParaRPr>
              </a:p>
            </p:txBody>
          </p:sp>
        </p:grpSp>
        <p:grpSp>
          <p:nvGrpSpPr>
            <p:cNvPr id="31" name="Group 30"/>
            <p:cNvGrpSpPr/>
            <p:nvPr/>
          </p:nvGrpSpPr>
          <p:grpSpPr>
            <a:xfrm>
              <a:off x="9884503" y="4500107"/>
              <a:ext cx="1983241" cy="457200"/>
              <a:chOff x="12423174" y="5033373"/>
              <a:chExt cx="1749449" cy="403303"/>
            </a:xfrm>
          </p:grpSpPr>
          <p:sp>
            <p:nvSpPr>
              <p:cNvPr id="32" name="Rectangle 31"/>
              <p:cNvSpPr/>
              <p:nvPr/>
            </p:nvSpPr>
            <p:spPr bwMode="auto">
              <a:xfrm>
                <a:off x="12423174" y="5033373"/>
                <a:ext cx="1749449" cy="403303"/>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640080" tIns="114689" rIns="143361" bIns="114689" numCol="1" spcCol="0" rtlCol="0" fromWordArt="0" anchor="ctr" anchorCtr="0" forceAA="0" compatLnSpc="1">
                <a:prstTxWarp prst="textNoShape">
                  <a:avLst/>
                </a:prstTxWarp>
                <a:noAutofit/>
              </a:bodyPr>
              <a:lstStyle/>
              <a:p>
                <a:pPr defTabSz="730918" fontAlgn="base">
                  <a:lnSpc>
                    <a:spcPct val="90000"/>
                  </a:lnSpc>
                  <a:spcBef>
                    <a:spcPct val="0"/>
                  </a:spcBef>
                  <a:spcAft>
                    <a:spcPct val="0"/>
                  </a:spcAft>
                  <a:defRPr/>
                </a:pPr>
                <a:r>
                  <a:rPr lang="en-US" sz="1000" kern="0" spc="-16" dirty="0">
                    <a:gradFill>
                      <a:gsLst>
                        <a:gs pos="1250">
                          <a:srgbClr val="FFFFFF"/>
                        </a:gs>
                        <a:gs pos="99000">
                          <a:srgbClr val="FFFFFF"/>
                        </a:gs>
                      </a:gsLst>
                      <a:lin ang="5400000" scaled="0"/>
                    </a:gradFill>
                    <a:latin typeface="Segoe UI"/>
                    <a:ea typeface="Segoe UI" pitchFamily="34" charset="0"/>
                    <a:cs typeface="Segoe UI" pitchFamily="34" charset="0"/>
                  </a:rPr>
                  <a:t>Hypervisor</a:t>
                </a:r>
              </a:p>
            </p:txBody>
          </p:sp>
          <p:sp>
            <p:nvSpPr>
              <p:cNvPr id="33" name="Freeform 78"/>
              <p:cNvSpPr>
                <a:spLocks noChangeAspect="1" noEditPoints="1"/>
              </p:cNvSpPr>
              <p:nvPr/>
            </p:nvSpPr>
            <p:spPr bwMode="black">
              <a:xfrm>
                <a:off x="12526969" y="5071197"/>
                <a:ext cx="346554" cy="301752"/>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E7DCF4">
                  <a:lumMod val="20000"/>
                  <a:lumOff val="80000"/>
                </a:srgbClr>
              </a:solidFill>
              <a:ln>
                <a:noFill/>
              </a:ln>
            </p:spPr>
            <p:txBody>
              <a:bodyPr vert="horz" wrap="square" lIns="582676" tIns="30993" rIns="61985" bIns="30993" numCol="1" anchor="ctr" anchorCtr="0" compatLnSpc="1">
                <a:prstTxWarp prst="textNoShape">
                  <a:avLst/>
                </a:prstTxWarp>
              </a:bodyPr>
              <a:lstStyle/>
              <a:p>
                <a:pPr defTabSz="515254">
                  <a:defRPr/>
                </a:pPr>
                <a:endParaRPr lang="en-US" sz="1000" kern="0" dirty="0">
                  <a:gradFill>
                    <a:gsLst>
                      <a:gs pos="1250">
                        <a:srgbClr val="FFFFFF"/>
                      </a:gs>
                      <a:gs pos="99000">
                        <a:srgbClr val="FFFFFF"/>
                      </a:gs>
                    </a:gsLst>
                    <a:lin ang="5400000" scaled="0"/>
                  </a:gradFill>
                  <a:latin typeface="Segoe UI"/>
                </a:endParaRPr>
              </a:p>
            </p:txBody>
          </p:sp>
        </p:grpSp>
      </p:grpSp>
      <p:cxnSp>
        <p:nvCxnSpPr>
          <p:cNvPr id="36" name="Straight Arrow Connector 35"/>
          <p:cNvCxnSpPr/>
          <p:nvPr/>
        </p:nvCxnSpPr>
        <p:spPr>
          <a:xfrm>
            <a:off x="5927229" y="2660543"/>
            <a:ext cx="762190" cy="0"/>
          </a:xfrm>
          <a:prstGeom prst="straightConnector1">
            <a:avLst/>
          </a:prstGeom>
          <a:noFill/>
          <a:ln w="38100" cap="flat" cmpd="sng" algn="ctr">
            <a:solidFill>
              <a:srgbClr val="D83B01"/>
            </a:solidFill>
            <a:prstDash val="solid"/>
            <a:headEnd type="none"/>
            <a:tailEnd type="triangle" w="lg" len="med"/>
          </a:ln>
          <a:effectLst/>
        </p:spPr>
      </p:cxnSp>
      <p:grpSp>
        <p:nvGrpSpPr>
          <p:cNvPr id="37" name="Group 36"/>
          <p:cNvGrpSpPr/>
          <p:nvPr/>
        </p:nvGrpSpPr>
        <p:grpSpPr>
          <a:xfrm>
            <a:off x="7982423" y="2283825"/>
            <a:ext cx="1036936" cy="907319"/>
            <a:chOff x="8140866" y="2300422"/>
            <a:chExt cx="1057729" cy="925513"/>
          </a:xfrm>
        </p:grpSpPr>
        <p:sp>
          <p:nvSpPr>
            <p:cNvPr id="38" name="Rectangle 37"/>
            <p:cNvSpPr/>
            <p:nvPr/>
          </p:nvSpPr>
          <p:spPr>
            <a:xfrm>
              <a:off x="8140866" y="2300422"/>
              <a:ext cx="1057729" cy="925513"/>
            </a:xfrm>
            <a:prstGeom prst="rect">
              <a:avLst/>
            </a:prstGeom>
            <a:solidFill>
              <a:srgbClr val="0078D7"/>
            </a:solidFill>
            <a:ln w="19050" cap="rnd" cmpd="sng" algn="ctr">
              <a:noFill/>
              <a:prstDash val="sysDot"/>
              <a:round/>
            </a:ln>
            <a:effectLst/>
          </p:spPr>
          <p:txBody>
            <a:bodyPr lIns="89642" tIns="62750" rIns="0" bIns="62750" rtlCol="0" anchor="t" anchorCtr="0"/>
            <a:lstStyle/>
            <a:p>
              <a:pPr>
                <a:defRPr/>
              </a:pPr>
              <a:r>
                <a:rPr lang="en-US" sz="882" kern="0" dirty="0">
                  <a:gradFill>
                    <a:gsLst>
                      <a:gs pos="46610">
                        <a:srgbClr val="FFFFFF"/>
                      </a:gs>
                      <a:gs pos="0">
                        <a:srgbClr val="FFFFFF"/>
                      </a:gs>
                    </a:gsLst>
                    <a:lin ang="5400000" scaled="1"/>
                  </a:gradFill>
                  <a:latin typeface="Segoe UI Semibold" panose="020B0702040204020203" pitchFamily="34" charset="0"/>
                </a:rPr>
                <a:t>MV </a:t>
              </a:r>
              <a:r>
                <a:rPr lang="en-US" sz="882" kern="0" dirty="0" err="1">
                  <a:gradFill>
                    <a:gsLst>
                      <a:gs pos="46610">
                        <a:srgbClr val="FFFFFF"/>
                      </a:gs>
                      <a:gs pos="0">
                        <a:srgbClr val="FFFFFF"/>
                      </a:gs>
                    </a:gsLst>
                    <a:lin ang="5400000" scaled="1"/>
                  </a:gradFill>
                  <a:latin typeface="Segoe UI Semibold" panose="020B0702040204020203" pitchFamily="34" charset="0"/>
                </a:rPr>
                <a:t>huésped</a:t>
              </a:r>
              <a:endParaRPr lang="en-US" sz="882" kern="0" dirty="0">
                <a:gradFill>
                  <a:gsLst>
                    <a:gs pos="46610">
                      <a:srgbClr val="FFFFFF"/>
                    </a:gs>
                    <a:gs pos="0">
                      <a:srgbClr val="FFFFFF"/>
                    </a:gs>
                  </a:gsLst>
                  <a:lin ang="5400000" scaled="1"/>
                </a:gradFill>
                <a:latin typeface="Segoe UI Semibold" panose="020B0702040204020203" pitchFamily="34" charset="0"/>
              </a:endParaRPr>
            </a:p>
          </p:txBody>
        </p:sp>
        <p:grpSp>
          <p:nvGrpSpPr>
            <p:cNvPr id="39" name="Group 38"/>
            <p:cNvGrpSpPr/>
            <p:nvPr/>
          </p:nvGrpSpPr>
          <p:grpSpPr>
            <a:xfrm>
              <a:off x="8303406" y="2684444"/>
              <a:ext cx="709961" cy="380995"/>
              <a:chOff x="7007616" y="2669614"/>
              <a:chExt cx="808057" cy="433637"/>
            </a:xfrm>
          </p:grpSpPr>
          <p:sp>
            <p:nvSpPr>
              <p:cNvPr id="40" name="Freeform 5"/>
              <p:cNvSpPr>
                <a:spLocks noEditPoints="1"/>
              </p:cNvSpPr>
              <p:nvPr/>
            </p:nvSpPr>
            <p:spPr bwMode="auto">
              <a:xfrm>
                <a:off x="7007616" y="2669614"/>
                <a:ext cx="808057" cy="433637"/>
              </a:xfrm>
              <a:custGeom>
                <a:avLst/>
                <a:gdLst>
                  <a:gd name="T0" fmla="*/ 2186 w 2572"/>
                  <a:gd name="T1" fmla="*/ 0 h 1379"/>
                  <a:gd name="T2" fmla="*/ 392 w 2572"/>
                  <a:gd name="T3" fmla="*/ 0 h 1379"/>
                  <a:gd name="T4" fmla="*/ 328 w 2572"/>
                  <a:gd name="T5" fmla="*/ 64 h 1379"/>
                  <a:gd name="T6" fmla="*/ 328 w 2572"/>
                  <a:gd name="T7" fmla="*/ 1166 h 1379"/>
                  <a:gd name="T8" fmla="*/ 392 w 2572"/>
                  <a:gd name="T9" fmla="*/ 1231 h 1379"/>
                  <a:gd name="T10" fmla="*/ 2186 w 2572"/>
                  <a:gd name="T11" fmla="*/ 1231 h 1379"/>
                  <a:gd name="T12" fmla="*/ 2250 w 2572"/>
                  <a:gd name="T13" fmla="*/ 1166 h 1379"/>
                  <a:gd name="T14" fmla="*/ 2250 w 2572"/>
                  <a:gd name="T15" fmla="*/ 64 h 1379"/>
                  <a:gd name="T16" fmla="*/ 2186 w 2572"/>
                  <a:gd name="T17" fmla="*/ 0 h 1379"/>
                  <a:gd name="T18" fmla="*/ 2167 w 2572"/>
                  <a:gd name="T19" fmla="*/ 1153 h 1379"/>
                  <a:gd name="T20" fmla="*/ 412 w 2572"/>
                  <a:gd name="T21" fmla="*/ 1153 h 1379"/>
                  <a:gd name="T22" fmla="*/ 412 w 2572"/>
                  <a:gd name="T23" fmla="*/ 71 h 1379"/>
                  <a:gd name="T24" fmla="*/ 2167 w 2572"/>
                  <a:gd name="T25" fmla="*/ 71 h 1379"/>
                  <a:gd name="T26" fmla="*/ 2167 w 2572"/>
                  <a:gd name="T27" fmla="*/ 1153 h 1379"/>
                  <a:gd name="T28" fmla="*/ 1466 w 2572"/>
                  <a:gd name="T29" fmla="*/ 1276 h 1379"/>
                  <a:gd name="T30" fmla="*/ 1466 w 2572"/>
                  <a:gd name="T31" fmla="*/ 1289 h 1379"/>
                  <a:gd name="T32" fmla="*/ 1440 w 2572"/>
                  <a:gd name="T33" fmla="*/ 1308 h 1379"/>
                  <a:gd name="T34" fmla="*/ 1138 w 2572"/>
                  <a:gd name="T35" fmla="*/ 1308 h 1379"/>
                  <a:gd name="T36" fmla="*/ 1112 w 2572"/>
                  <a:gd name="T37" fmla="*/ 1289 h 1379"/>
                  <a:gd name="T38" fmla="*/ 1112 w 2572"/>
                  <a:gd name="T39" fmla="*/ 1276 h 1379"/>
                  <a:gd name="T40" fmla="*/ 0 w 2572"/>
                  <a:gd name="T41" fmla="*/ 1276 h 1379"/>
                  <a:gd name="T42" fmla="*/ 0 w 2572"/>
                  <a:gd name="T43" fmla="*/ 1340 h 1379"/>
                  <a:gd name="T44" fmla="*/ 84 w 2572"/>
                  <a:gd name="T45" fmla="*/ 1379 h 1379"/>
                  <a:gd name="T46" fmla="*/ 84 w 2572"/>
                  <a:gd name="T47" fmla="*/ 1379 h 1379"/>
                  <a:gd name="T48" fmla="*/ 2488 w 2572"/>
                  <a:gd name="T49" fmla="*/ 1379 h 1379"/>
                  <a:gd name="T50" fmla="*/ 2488 w 2572"/>
                  <a:gd name="T51" fmla="*/ 1379 h 1379"/>
                  <a:gd name="T52" fmla="*/ 2572 w 2572"/>
                  <a:gd name="T53" fmla="*/ 1340 h 1379"/>
                  <a:gd name="T54" fmla="*/ 2572 w 2572"/>
                  <a:gd name="T55" fmla="*/ 1276 h 1379"/>
                  <a:gd name="T56" fmla="*/ 1466 w 2572"/>
                  <a:gd name="T57" fmla="*/ 1276 h 1379"/>
                  <a:gd name="T58" fmla="*/ 1466 w 2572"/>
                  <a:gd name="T59" fmla="*/ 1276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72" h="1379">
                    <a:moveTo>
                      <a:pt x="2186" y="0"/>
                    </a:moveTo>
                    <a:cubicBezTo>
                      <a:pt x="392" y="0"/>
                      <a:pt x="392" y="0"/>
                      <a:pt x="392" y="0"/>
                    </a:cubicBezTo>
                    <a:cubicBezTo>
                      <a:pt x="360" y="0"/>
                      <a:pt x="328" y="26"/>
                      <a:pt x="328" y="64"/>
                    </a:cubicBezTo>
                    <a:cubicBezTo>
                      <a:pt x="328" y="1166"/>
                      <a:pt x="328" y="1166"/>
                      <a:pt x="328" y="1166"/>
                    </a:cubicBezTo>
                    <a:cubicBezTo>
                      <a:pt x="328" y="1205"/>
                      <a:pt x="360" y="1231"/>
                      <a:pt x="392" y="1231"/>
                    </a:cubicBezTo>
                    <a:cubicBezTo>
                      <a:pt x="2186" y="1231"/>
                      <a:pt x="2186" y="1231"/>
                      <a:pt x="2186" y="1231"/>
                    </a:cubicBezTo>
                    <a:cubicBezTo>
                      <a:pt x="2225" y="1231"/>
                      <a:pt x="2250" y="1205"/>
                      <a:pt x="2250" y="1166"/>
                    </a:cubicBezTo>
                    <a:cubicBezTo>
                      <a:pt x="2250" y="64"/>
                      <a:pt x="2250" y="64"/>
                      <a:pt x="2250" y="64"/>
                    </a:cubicBezTo>
                    <a:cubicBezTo>
                      <a:pt x="2250" y="26"/>
                      <a:pt x="2225" y="0"/>
                      <a:pt x="2186" y="0"/>
                    </a:cubicBezTo>
                    <a:close/>
                    <a:moveTo>
                      <a:pt x="2167" y="1153"/>
                    </a:moveTo>
                    <a:cubicBezTo>
                      <a:pt x="412" y="1153"/>
                      <a:pt x="412" y="1153"/>
                      <a:pt x="412" y="1153"/>
                    </a:cubicBezTo>
                    <a:cubicBezTo>
                      <a:pt x="412" y="71"/>
                      <a:pt x="412" y="71"/>
                      <a:pt x="412" y="71"/>
                    </a:cubicBezTo>
                    <a:cubicBezTo>
                      <a:pt x="2167" y="71"/>
                      <a:pt x="2167" y="71"/>
                      <a:pt x="2167" y="71"/>
                    </a:cubicBezTo>
                    <a:cubicBezTo>
                      <a:pt x="2167" y="1153"/>
                      <a:pt x="2167" y="1153"/>
                      <a:pt x="2167" y="1153"/>
                    </a:cubicBezTo>
                    <a:close/>
                    <a:moveTo>
                      <a:pt x="1466" y="1276"/>
                    </a:moveTo>
                    <a:cubicBezTo>
                      <a:pt x="1466" y="1289"/>
                      <a:pt x="1466" y="1289"/>
                      <a:pt x="1466" y="1289"/>
                    </a:cubicBezTo>
                    <a:cubicBezTo>
                      <a:pt x="1466" y="1302"/>
                      <a:pt x="1453" y="1308"/>
                      <a:pt x="1440" y="1308"/>
                    </a:cubicBezTo>
                    <a:cubicBezTo>
                      <a:pt x="1138" y="1308"/>
                      <a:pt x="1138" y="1308"/>
                      <a:pt x="1138" y="1308"/>
                    </a:cubicBezTo>
                    <a:cubicBezTo>
                      <a:pt x="1125" y="1308"/>
                      <a:pt x="1112" y="1302"/>
                      <a:pt x="1112" y="1289"/>
                    </a:cubicBezTo>
                    <a:cubicBezTo>
                      <a:pt x="1112" y="1276"/>
                      <a:pt x="1112" y="1276"/>
                      <a:pt x="1112" y="1276"/>
                    </a:cubicBezTo>
                    <a:cubicBezTo>
                      <a:pt x="0" y="1276"/>
                      <a:pt x="0" y="1276"/>
                      <a:pt x="0" y="1276"/>
                    </a:cubicBezTo>
                    <a:cubicBezTo>
                      <a:pt x="0" y="1340"/>
                      <a:pt x="0" y="1340"/>
                      <a:pt x="0" y="1340"/>
                    </a:cubicBezTo>
                    <a:cubicBezTo>
                      <a:pt x="0" y="1340"/>
                      <a:pt x="58" y="1379"/>
                      <a:pt x="84" y="1379"/>
                    </a:cubicBezTo>
                    <a:cubicBezTo>
                      <a:pt x="84" y="1379"/>
                      <a:pt x="84" y="1379"/>
                      <a:pt x="84" y="1379"/>
                    </a:cubicBezTo>
                    <a:cubicBezTo>
                      <a:pt x="2488" y="1379"/>
                      <a:pt x="2488" y="1379"/>
                      <a:pt x="2488" y="1379"/>
                    </a:cubicBezTo>
                    <a:cubicBezTo>
                      <a:pt x="2488" y="1379"/>
                      <a:pt x="2488" y="1379"/>
                      <a:pt x="2488" y="1379"/>
                    </a:cubicBezTo>
                    <a:cubicBezTo>
                      <a:pt x="2514" y="1379"/>
                      <a:pt x="2572" y="1340"/>
                      <a:pt x="2572" y="1340"/>
                    </a:cubicBezTo>
                    <a:cubicBezTo>
                      <a:pt x="2572" y="1276"/>
                      <a:pt x="2572" y="1276"/>
                      <a:pt x="2572" y="1276"/>
                    </a:cubicBezTo>
                    <a:cubicBezTo>
                      <a:pt x="1466" y="1276"/>
                      <a:pt x="1466" y="1276"/>
                      <a:pt x="1466" y="1276"/>
                    </a:cubicBezTo>
                    <a:cubicBezTo>
                      <a:pt x="1466" y="1276"/>
                      <a:pt x="1466" y="1276"/>
                      <a:pt x="1466" y="1276"/>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grpSp>
            <p:nvGrpSpPr>
              <p:cNvPr id="41" name="Group 4"/>
              <p:cNvGrpSpPr>
                <a:grpSpLocks noChangeAspect="1"/>
              </p:cNvGrpSpPr>
              <p:nvPr/>
            </p:nvGrpSpPr>
            <p:grpSpPr bwMode="auto">
              <a:xfrm rot="18912622">
                <a:off x="7330794" y="2726223"/>
                <a:ext cx="190500" cy="190500"/>
                <a:chOff x="4770" y="1701"/>
                <a:chExt cx="120" cy="120"/>
              </a:xfrm>
            </p:grpSpPr>
            <p:sp>
              <p:nvSpPr>
                <p:cNvPr id="42" name="Oval 5"/>
                <p:cNvSpPr>
                  <a:spLocks noChangeArrowheads="1"/>
                </p:cNvSpPr>
                <p:nvPr/>
              </p:nvSpPr>
              <p:spPr bwMode="auto">
                <a:xfrm>
                  <a:off x="4770" y="1804"/>
                  <a:ext cx="17" cy="17"/>
                </a:xfrm>
                <a:prstGeom prst="ellipse">
                  <a:avLst/>
                </a:prstGeom>
                <a:solidFill>
                  <a:srgbClr val="FFFFFF"/>
                </a:solidFill>
                <a:ln w="14288" cap="flat">
                  <a:solidFill>
                    <a:srgbClr val="FFFFFF"/>
                  </a:solid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sp>
              <p:nvSpPr>
                <p:cNvPr id="43" name="Freeform 6"/>
                <p:cNvSpPr>
                  <a:spLocks/>
                </p:cNvSpPr>
                <p:nvPr/>
              </p:nvSpPr>
              <p:spPr bwMode="auto">
                <a:xfrm>
                  <a:off x="4770" y="1701"/>
                  <a:ext cx="120" cy="120"/>
                </a:xfrm>
                <a:custGeom>
                  <a:avLst/>
                  <a:gdLst>
                    <a:gd name="T0" fmla="*/ 0 w 56"/>
                    <a:gd name="T1" fmla="*/ 0 h 56"/>
                    <a:gd name="T2" fmla="*/ 0 w 56"/>
                    <a:gd name="T3" fmla="*/ 8 h 56"/>
                    <a:gd name="T4" fmla="*/ 48 w 56"/>
                    <a:gd name="T5" fmla="*/ 56 h 56"/>
                    <a:gd name="T6" fmla="*/ 56 w 56"/>
                    <a:gd name="T7" fmla="*/ 56 h 56"/>
                    <a:gd name="T8" fmla="*/ 0 w 56"/>
                    <a:gd name="T9" fmla="*/ 0 h 56"/>
                  </a:gdLst>
                  <a:ahLst/>
                  <a:cxnLst>
                    <a:cxn ang="0">
                      <a:pos x="T0" y="T1"/>
                    </a:cxn>
                    <a:cxn ang="0">
                      <a:pos x="T2" y="T3"/>
                    </a:cxn>
                    <a:cxn ang="0">
                      <a:pos x="T4" y="T5"/>
                    </a:cxn>
                    <a:cxn ang="0">
                      <a:pos x="T6" y="T7"/>
                    </a:cxn>
                    <a:cxn ang="0">
                      <a:pos x="T8" y="T9"/>
                    </a:cxn>
                  </a:cxnLst>
                  <a:rect l="0" t="0" r="r" b="b"/>
                  <a:pathLst>
                    <a:path w="56" h="56">
                      <a:moveTo>
                        <a:pt x="0" y="0"/>
                      </a:moveTo>
                      <a:cubicBezTo>
                        <a:pt x="0" y="8"/>
                        <a:pt x="0" y="8"/>
                        <a:pt x="0" y="8"/>
                      </a:cubicBezTo>
                      <a:cubicBezTo>
                        <a:pt x="26" y="8"/>
                        <a:pt x="48" y="30"/>
                        <a:pt x="48" y="56"/>
                      </a:cubicBezTo>
                      <a:cubicBezTo>
                        <a:pt x="56" y="56"/>
                        <a:pt x="56" y="56"/>
                        <a:pt x="56" y="56"/>
                      </a:cubicBezTo>
                      <a:cubicBezTo>
                        <a:pt x="56" y="25"/>
                        <a:pt x="31"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sp>
              <p:nvSpPr>
                <p:cNvPr id="44" name="Freeform 7"/>
                <p:cNvSpPr>
                  <a:spLocks/>
                </p:cNvSpPr>
                <p:nvPr/>
              </p:nvSpPr>
              <p:spPr bwMode="auto">
                <a:xfrm>
                  <a:off x="4770" y="1752"/>
                  <a:ext cx="69" cy="69"/>
                </a:xfrm>
                <a:custGeom>
                  <a:avLst/>
                  <a:gdLst>
                    <a:gd name="T0" fmla="*/ 0 w 32"/>
                    <a:gd name="T1" fmla="*/ 0 h 32"/>
                    <a:gd name="T2" fmla="*/ 0 w 32"/>
                    <a:gd name="T3" fmla="*/ 8 h 32"/>
                    <a:gd name="T4" fmla="*/ 24 w 32"/>
                    <a:gd name="T5" fmla="*/ 32 h 32"/>
                    <a:gd name="T6" fmla="*/ 32 w 32"/>
                    <a:gd name="T7" fmla="*/ 32 h 32"/>
                    <a:gd name="T8" fmla="*/ 0 w 32"/>
                    <a:gd name="T9" fmla="*/ 0 h 32"/>
                  </a:gdLst>
                  <a:ahLst/>
                  <a:cxnLst>
                    <a:cxn ang="0">
                      <a:pos x="T0" y="T1"/>
                    </a:cxn>
                    <a:cxn ang="0">
                      <a:pos x="T2" y="T3"/>
                    </a:cxn>
                    <a:cxn ang="0">
                      <a:pos x="T4" y="T5"/>
                    </a:cxn>
                    <a:cxn ang="0">
                      <a:pos x="T6" y="T7"/>
                    </a:cxn>
                    <a:cxn ang="0">
                      <a:pos x="T8" y="T9"/>
                    </a:cxn>
                  </a:cxnLst>
                  <a:rect l="0" t="0" r="r" b="b"/>
                  <a:pathLst>
                    <a:path w="32" h="32">
                      <a:moveTo>
                        <a:pt x="0" y="0"/>
                      </a:moveTo>
                      <a:cubicBezTo>
                        <a:pt x="0" y="8"/>
                        <a:pt x="0" y="8"/>
                        <a:pt x="0" y="8"/>
                      </a:cubicBezTo>
                      <a:cubicBezTo>
                        <a:pt x="13" y="8"/>
                        <a:pt x="24" y="19"/>
                        <a:pt x="24" y="32"/>
                      </a:cubicBezTo>
                      <a:cubicBezTo>
                        <a:pt x="32" y="32"/>
                        <a:pt x="32" y="32"/>
                        <a:pt x="32" y="32"/>
                      </a:cubicBezTo>
                      <a:cubicBezTo>
                        <a:pt x="32" y="14"/>
                        <a:pt x="18"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grpSp>
        </p:grpSp>
      </p:grpSp>
      <p:cxnSp>
        <p:nvCxnSpPr>
          <p:cNvPr id="45" name="Straight Arrow Connector 44"/>
          <p:cNvCxnSpPr/>
          <p:nvPr/>
        </p:nvCxnSpPr>
        <p:spPr>
          <a:xfrm>
            <a:off x="10313313" y="3455109"/>
            <a:ext cx="0" cy="918587"/>
          </a:xfrm>
          <a:prstGeom prst="straightConnector1">
            <a:avLst/>
          </a:prstGeom>
          <a:noFill/>
          <a:ln w="38100" cap="flat" cmpd="sng" algn="ctr">
            <a:solidFill>
              <a:srgbClr val="A80000"/>
            </a:solidFill>
            <a:prstDash val="solid"/>
            <a:headEnd type="none"/>
            <a:tailEnd type="triangle" w="lg" len="med"/>
          </a:ln>
          <a:effectLst/>
        </p:spPr>
      </p:cxnSp>
      <p:grpSp>
        <p:nvGrpSpPr>
          <p:cNvPr id="46" name="Group 45"/>
          <p:cNvGrpSpPr/>
          <p:nvPr/>
        </p:nvGrpSpPr>
        <p:grpSpPr>
          <a:xfrm>
            <a:off x="10476097" y="3659180"/>
            <a:ext cx="1553733" cy="434417"/>
            <a:chOff x="6905763" y="2492430"/>
            <a:chExt cx="1096101" cy="301714"/>
          </a:xfrm>
          <a:solidFill>
            <a:srgbClr val="0078D7"/>
          </a:solidFill>
        </p:grpSpPr>
        <p:sp>
          <p:nvSpPr>
            <p:cNvPr id="47" name="Rectangle 46"/>
            <p:cNvSpPr/>
            <p:nvPr/>
          </p:nvSpPr>
          <p:spPr>
            <a:xfrm>
              <a:off x="6998247" y="2492430"/>
              <a:ext cx="1003617" cy="301714"/>
            </a:xfrm>
            <a:prstGeom prst="rect">
              <a:avLst/>
            </a:prstGeom>
            <a:grpFill/>
            <a:ln>
              <a:noFill/>
            </a:ln>
          </p:spPr>
          <p:txBody>
            <a:bodyPr vert="horz" wrap="square" lIns="134464" tIns="107571" rIns="89642" bIns="107571" rtlCol="0" anchor="ctr" anchorCtr="0">
              <a:spAutoFit/>
            </a:bodyPr>
            <a:lstStyle/>
            <a:p>
              <a:pPr defTabSz="716656" fontAlgn="base">
                <a:lnSpc>
                  <a:spcPct val="90000"/>
                </a:lnSpc>
                <a:spcBef>
                  <a:spcPct val="0"/>
                </a:spcBef>
                <a:spcAft>
                  <a:spcPct val="0"/>
                </a:spcAft>
                <a:defRPr/>
              </a:pPr>
              <a:r>
                <a:rPr lang="en-US" sz="1568" kern="0" dirty="0">
                  <a:gradFill>
                    <a:gsLst>
                      <a:gs pos="16102">
                        <a:srgbClr val="FFFFFF"/>
                      </a:gs>
                      <a:gs pos="53000">
                        <a:srgbClr val="FFFFFF"/>
                      </a:gs>
                    </a:gsLst>
                    <a:lin ang="5400000" scaled="0"/>
                  </a:gradFill>
                  <a:latin typeface="Segoe UI"/>
                  <a:ea typeface="Segoe UI" pitchFamily="34" charset="0"/>
                  <a:cs typeface="Segoe UI" pitchFamily="34" charset="0"/>
                </a:rPr>
                <a:t>Host </a:t>
              </a:r>
              <a:r>
                <a:rPr lang="en-US" sz="1568" kern="0" dirty="0" err="1">
                  <a:gradFill>
                    <a:gsLst>
                      <a:gs pos="16102">
                        <a:srgbClr val="FFFFFF"/>
                      </a:gs>
                      <a:gs pos="53000">
                        <a:srgbClr val="FFFFFF"/>
                      </a:gs>
                    </a:gsLst>
                    <a:lin ang="5400000" scaled="0"/>
                  </a:gradFill>
                  <a:latin typeface="Segoe UI"/>
                  <a:ea typeface="Segoe UI" pitchFamily="34" charset="0"/>
                  <a:cs typeface="Segoe UI" pitchFamily="34" charset="0"/>
                </a:rPr>
                <a:t>sano</a:t>
              </a:r>
              <a:r>
                <a:rPr lang="en-US" sz="1568" kern="0" dirty="0">
                  <a:gradFill>
                    <a:gsLst>
                      <a:gs pos="16102">
                        <a:srgbClr val="FFFFFF"/>
                      </a:gs>
                      <a:gs pos="53000">
                        <a:srgbClr val="FFFFFF"/>
                      </a:gs>
                    </a:gsLst>
                    <a:lin ang="5400000" scaled="0"/>
                  </a:gradFill>
                  <a:latin typeface="Segoe UI"/>
                  <a:ea typeface="Segoe UI" pitchFamily="34" charset="0"/>
                  <a:cs typeface="Segoe UI" pitchFamily="34" charset="0"/>
                </a:rPr>
                <a:t>?</a:t>
              </a:r>
              <a:endParaRPr lang="en-US" sz="1568" b="1" kern="0" dirty="0">
                <a:gradFill>
                  <a:gsLst>
                    <a:gs pos="16102">
                      <a:srgbClr val="FFFFFF"/>
                    </a:gs>
                    <a:gs pos="53000">
                      <a:srgbClr val="FFFFFF"/>
                    </a:gs>
                  </a:gsLst>
                  <a:lin ang="5400000" scaled="0"/>
                </a:gradFill>
                <a:latin typeface="Segoe UI"/>
                <a:ea typeface="Segoe UI" pitchFamily="34" charset="0"/>
                <a:cs typeface="Segoe UI" pitchFamily="34" charset="0"/>
              </a:endParaRPr>
            </a:p>
          </p:txBody>
        </p:sp>
        <p:sp>
          <p:nvSpPr>
            <p:cNvPr id="48" name="Isosceles Triangle 47"/>
            <p:cNvSpPr/>
            <p:nvPr/>
          </p:nvSpPr>
          <p:spPr bwMode="auto">
            <a:xfrm rot="16200000">
              <a:off x="6855944" y="2569899"/>
              <a:ext cx="213147" cy="113510"/>
            </a:xfrm>
            <a:prstGeom prst="triangle">
              <a:avLst/>
            </a:prstGeom>
            <a:grp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49" name="Freeform 10"/>
          <p:cNvSpPr>
            <a:spLocks noEditPoints="1"/>
          </p:cNvSpPr>
          <p:nvPr/>
        </p:nvSpPr>
        <p:spPr bwMode="auto">
          <a:xfrm>
            <a:off x="7383079" y="3752498"/>
            <a:ext cx="192767" cy="445359"/>
          </a:xfrm>
          <a:custGeom>
            <a:avLst/>
            <a:gdLst>
              <a:gd name="T0" fmla="*/ 47 w 47"/>
              <a:gd name="T1" fmla="*/ 18 h 110"/>
              <a:gd name="T2" fmla="*/ 47 w 47"/>
              <a:gd name="T3" fmla="*/ 101 h 110"/>
              <a:gd name="T4" fmla="*/ 39 w 47"/>
              <a:gd name="T5" fmla="*/ 110 h 110"/>
              <a:gd name="T6" fmla="*/ 11 w 47"/>
              <a:gd name="T7" fmla="*/ 110 h 110"/>
              <a:gd name="T8" fmla="*/ 11 w 47"/>
              <a:gd name="T9" fmla="*/ 109 h 110"/>
              <a:gd name="T10" fmla="*/ 7 w 47"/>
              <a:gd name="T11" fmla="*/ 105 h 110"/>
              <a:gd name="T12" fmla="*/ 7 w 47"/>
              <a:gd name="T13" fmla="*/ 105 h 110"/>
              <a:gd name="T14" fmla="*/ 39 w 47"/>
              <a:gd name="T15" fmla="*/ 105 h 110"/>
              <a:gd name="T16" fmla="*/ 43 w 47"/>
              <a:gd name="T17" fmla="*/ 101 h 110"/>
              <a:gd name="T18" fmla="*/ 43 w 47"/>
              <a:gd name="T19" fmla="*/ 18 h 110"/>
              <a:gd name="T20" fmla="*/ 39 w 47"/>
              <a:gd name="T21" fmla="*/ 14 h 110"/>
              <a:gd name="T22" fmla="*/ 8 w 47"/>
              <a:gd name="T23" fmla="*/ 14 h 110"/>
              <a:gd name="T24" fmla="*/ 7 w 47"/>
              <a:gd name="T25" fmla="*/ 13 h 110"/>
              <a:gd name="T26" fmla="*/ 4 w 47"/>
              <a:gd name="T27" fmla="*/ 9 h 110"/>
              <a:gd name="T28" fmla="*/ 39 w 47"/>
              <a:gd name="T29" fmla="*/ 9 h 110"/>
              <a:gd name="T30" fmla="*/ 47 w 47"/>
              <a:gd name="T31" fmla="*/ 18 h 110"/>
              <a:gd name="T32" fmla="*/ 42 w 47"/>
              <a:gd name="T33" fmla="*/ 7 h 110"/>
              <a:gd name="T34" fmla="*/ 34 w 47"/>
              <a:gd name="T35" fmla="*/ 1 h 110"/>
              <a:gd name="T36" fmla="*/ 32 w 47"/>
              <a:gd name="T37" fmla="*/ 0 h 110"/>
              <a:gd name="T38" fmla="*/ 5 w 47"/>
              <a:gd name="T39" fmla="*/ 0 h 110"/>
              <a:gd name="T40" fmla="*/ 4 w 47"/>
              <a:gd name="T41" fmla="*/ 1 h 110"/>
              <a:gd name="T42" fmla="*/ 0 w 47"/>
              <a:gd name="T43" fmla="*/ 5 h 110"/>
              <a:gd name="T44" fmla="*/ 2 w 47"/>
              <a:gd name="T45" fmla="*/ 7 h 110"/>
              <a:gd name="T46" fmla="*/ 39 w 47"/>
              <a:gd name="T47" fmla="*/ 7 h 110"/>
              <a:gd name="T48" fmla="*/ 42 w 47"/>
              <a:gd name="T49" fmla="*/ 7 h 110"/>
              <a:gd name="T50" fmla="*/ 38 w 47"/>
              <a:gd name="T51" fmla="*/ 22 h 110"/>
              <a:gd name="T52" fmla="*/ 40 w 47"/>
              <a:gd name="T53" fmla="*/ 19 h 110"/>
              <a:gd name="T54" fmla="*/ 38 w 47"/>
              <a:gd name="T55" fmla="*/ 16 h 110"/>
              <a:gd name="T56" fmla="*/ 35 w 47"/>
              <a:gd name="T57" fmla="*/ 19 h 110"/>
              <a:gd name="T58" fmla="*/ 38 w 47"/>
              <a:gd name="T59" fmla="*/ 22 h 110"/>
              <a:gd name="T60" fmla="*/ 38 w 47"/>
              <a:gd name="T61" fmla="*/ 97 h 110"/>
              <a:gd name="T62" fmla="*/ 35 w 47"/>
              <a:gd name="T63" fmla="*/ 99 h 110"/>
              <a:gd name="T64" fmla="*/ 38 w 47"/>
              <a:gd name="T65" fmla="*/ 102 h 110"/>
              <a:gd name="T66" fmla="*/ 40 w 47"/>
              <a:gd name="T67" fmla="*/ 99 h 110"/>
              <a:gd name="T68" fmla="*/ 38 w 47"/>
              <a:gd name="T69" fmla="*/ 97 h 110"/>
              <a:gd name="T70" fmla="*/ 35 w 47"/>
              <a:gd name="T71" fmla="*/ 52 h 110"/>
              <a:gd name="T72" fmla="*/ 11 w 47"/>
              <a:gd name="T73" fmla="*/ 24 h 110"/>
              <a:gd name="T74" fmla="*/ 11 w 47"/>
              <a:gd name="T75" fmla="*/ 24 h 110"/>
              <a:gd name="T76" fmla="*/ 7 w 47"/>
              <a:gd name="T77" fmla="*/ 28 h 110"/>
              <a:gd name="T78" fmla="*/ 4 w 47"/>
              <a:gd name="T79" fmla="*/ 32 h 110"/>
              <a:gd name="T80" fmla="*/ 0 w 47"/>
              <a:gd name="T81" fmla="*/ 36 h 110"/>
              <a:gd name="T82" fmla="*/ 4 w 47"/>
              <a:gd name="T83" fmla="*/ 40 h 110"/>
              <a:gd name="T84" fmla="*/ 7 w 47"/>
              <a:gd name="T85" fmla="*/ 44 h 110"/>
              <a:gd name="T86" fmla="*/ 7 w 47"/>
              <a:gd name="T87" fmla="*/ 44 h 110"/>
              <a:gd name="T88" fmla="*/ 16 w 47"/>
              <a:gd name="T89" fmla="*/ 52 h 110"/>
              <a:gd name="T90" fmla="*/ 7 w 47"/>
              <a:gd name="T91" fmla="*/ 61 h 110"/>
              <a:gd name="T92" fmla="*/ 6 w 47"/>
              <a:gd name="T93" fmla="*/ 61 h 110"/>
              <a:gd name="T94" fmla="*/ 4 w 47"/>
              <a:gd name="T95" fmla="*/ 63 h 110"/>
              <a:gd name="T96" fmla="*/ 1 w 47"/>
              <a:gd name="T97" fmla="*/ 65 h 110"/>
              <a:gd name="T98" fmla="*/ 2 w 47"/>
              <a:gd name="T99" fmla="*/ 66 h 110"/>
              <a:gd name="T100" fmla="*/ 5 w 47"/>
              <a:gd name="T101" fmla="*/ 72 h 110"/>
              <a:gd name="T102" fmla="*/ 7 w 47"/>
              <a:gd name="T103" fmla="*/ 74 h 110"/>
              <a:gd name="T104" fmla="*/ 11 w 47"/>
              <a:gd name="T105" fmla="*/ 78 h 110"/>
              <a:gd name="T106" fmla="*/ 12 w 47"/>
              <a:gd name="T107" fmla="*/ 80 h 110"/>
              <a:gd name="T108" fmla="*/ 35 w 47"/>
              <a:gd name="T109"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 h="110">
                <a:moveTo>
                  <a:pt x="47" y="18"/>
                </a:moveTo>
                <a:cubicBezTo>
                  <a:pt x="47" y="18"/>
                  <a:pt x="47" y="18"/>
                  <a:pt x="47" y="101"/>
                </a:cubicBezTo>
                <a:cubicBezTo>
                  <a:pt x="47" y="106"/>
                  <a:pt x="44" y="110"/>
                  <a:pt x="39" y="110"/>
                </a:cubicBezTo>
                <a:cubicBezTo>
                  <a:pt x="39" y="110"/>
                  <a:pt x="39" y="110"/>
                  <a:pt x="11" y="110"/>
                </a:cubicBezTo>
                <a:cubicBezTo>
                  <a:pt x="11" y="109"/>
                  <a:pt x="11" y="109"/>
                  <a:pt x="11" y="109"/>
                </a:cubicBezTo>
                <a:cubicBezTo>
                  <a:pt x="7" y="105"/>
                  <a:pt x="7" y="105"/>
                  <a:pt x="7" y="105"/>
                </a:cubicBezTo>
                <a:cubicBezTo>
                  <a:pt x="7" y="105"/>
                  <a:pt x="7" y="105"/>
                  <a:pt x="7" y="105"/>
                </a:cubicBezTo>
                <a:cubicBezTo>
                  <a:pt x="15" y="105"/>
                  <a:pt x="25" y="105"/>
                  <a:pt x="39" y="105"/>
                </a:cubicBezTo>
                <a:cubicBezTo>
                  <a:pt x="41" y="105"/>
                  <a:pt x="43" y="103"/>
                  <a:pt x="43" y="101"/>
                </a:cubicBezTo>
                <a:cubicBezTo>
                  <a:pt x="43" y="101"/>
                  <a:pt x="43" y="101"/>
                  <a:pt x="43" y="18"/>
                </a:cubicBezTo>
                <a:cubicBezTo>
                  <a:pt x="43" y="16"/>
                  <a:pt x="41" y="14"/>
                  <a:pt x="39" y="14"/>
                </a:cubicBezTo>
                <a:cubicBezTo>
                  <a:pt x="39" y="14"/>
                  <a:pt x="39" y="14"/>
                  <a:pt x="8" y="14"/>
                </a:cubicBezTo>
                <a:cubicBezTo>
                  <a:pt x="7" y="13"/>
                  <a:pt x="7" y="13"/>
                  <a:pt x="7" y="13"/>
                </a:cubicBezTo>
                <a:cubicBezTo>
                  <a:pt x="4" y="9"/>
                  <a:pt x="4" y="9"/>
                  <a:pt x="4" y="9"/>
                </a:cubicBezTo>
                <a:cubicBezTo>
                  <a:pt x="13" y="9"/>
                  <a:pt x="24" y="9"/>
                  <a:pt x="39" y="9"/>
                </a:cubicBezTo>
                <a:cubicBezTo>
                  <a:pt x="44" y="9"/>
                  <a:pt x="47" y="13"/>
                  <a:pt x="47" y="18"/>
                </a:cubicBezTo>
                <a:close/>
                <a:moveTo>
                  <a:pt x="42" y="7"/>
                </a:moveTo>
                <a:cubicBezTo>
                  <a:pt x="34" y="1"/>
                  <a:pt x="34" y="1"/>
                  <a:pt x="34" y="1"/>
                </a:cubicBezTo>
                <a:cubicBezTo>
                  <a:pt x="33" y="0"/>
                  <a:pt x="32" y="0"/>
                  <a:pt x="32" y="0"/>
                </a:cubicBezTo>
                <a:cubicBezTo>
                  <a:pt x="20" y="0"/>
                  <a:pt x="11" y="0"/>
                  <a:pt x="5" y="0"/>
                </a:cubicBezTo>
                <a:cubicBezTo>
                  <a:pt x="4" y="1"/>
                  <a:pt x="4" y="1"/>
                  <a:pt x="4" y="1"/>
                </a:cubicBezTo>
                <a:cubicBezTo>
                  <a:pt x="0" y="5"/>
                  <a:pt x="0" y="5"/>
                  <a:pt x="0" y="5"/>
                </a:cubicBezTo>
                <a:cubicBezTo>
                  <a:pt x="2" y="7"/>
                  <a:pt x="2" y="7"/>
                  <a:pt x="2" y="7"/>
                </a:cubicBezTo>
                <a:cubicBezTo>
                  <a:pt x="39" y="7"/>
                  <a:pt x="39" y="7"/>
                  <a:pt x="39" y="7"/>
                </a:cubicBezTo>
                <a:cubicBezTo>
                  <a:pt x="40" y="7"/>
                  <a:pt x="41" y="7"/>
                  <a:pt x="42" y="7"/>
                </a:cubicBezTo>
                <a:close/>
                <a:moveTo>
                  <a:pt x="38" y="22"/>
                </a:moveTo>
                <a:cubicBezTo>
                  <a:pt x="39" y="22"/>
                  <a:pt x="40" y="20"/>
                  <a:pt x="40" y="19"/>
                </a:cubicBezTo>
                <a:cubicBezTo>
                  <a:pt x="40" y="17"/>
                  <a:pt x="39" y="16"/>
                  <a:pt x="38" y="16"/>
                </a:cubicBezTo>
                <a:cubicBezTo>
                  <a:pt x="36" y="16"/>
                  <a:pt x="35" y="17"/>
                  <a:pt x="35" y="19"/>
                </a:cubicBezTo>
                <a:cubicBezTo>
                  <a:pt x="35" y="20"/>
                  <a:pt x="36" y="22"/>
                  <a:pt x="38" y="22"/>
                </a:cubicBezTo>
                <a:close/>
                <a:moveTo>
                  <a:pt x="38" y="97"/>
                </a:moveTo>
                <a:cubicBezTo>
                  <a:pt x="36" y="97"/>
                  <a:pt x="35" y="98"/>
                  <a:pt x="35" y="99"/>
                </a:cubicBezTo>
                <a:cubicBezTo>
                  <a:pt x="35" y="101"/>
                  <a:pt x="36" y="102"/>
                  <a:pt x="38" y="102"/>
                </a:cubicBezTo>
                <a:cubicBezTo>
                  <a:pt x="39" y="102"/>
                  <a:pt x="40" y="101"/>
                  <a:pt x="40" y="99"/>
                </a:cubicBezTo>
                <a:cubicBezTo>
                  <a:pt x="40" y="98"/>
                  <a:pt x="39" y="97"/>
                  <a:pt x="38" y="97"/>
                </a:cubicBezTo>
                <a:close/>
                <a:moveTo>
                  <a:pt x="35" y="52"/>
                </a:moveTo>
                <a:cubicBezTo>
                  <a:pt x="35" y="38"/>
                  <a:pt x="25" y="26"/>
                  <a:pt x="11" y="24"/>
                </a:cubicBezTo>
                <a:cubicBezTo>
                  <a:pt x="11" y="24"/>
                  <a:pt x="11" y="24"/>
                  <a:pt x="11" y="24"/>
                </a:cubicBezTo>
                <a:cubicBezTo>
                  <a:pt x="7" y="28"/>
                  <a:pt x="7" y="28"/>
                  <a:pt x="7" y="28"/>
                </a:cubicBezTo>
                <a:cubicBezTo>
                  <a:pt x="4" y="32"/>
                  <a:pt x="4" y="32"/>
                  <a:pt x="4" y="32"/>
                </a:cubicBezTo>
                <a:cubicBezTo>
                  <a:pt x="0" y="36"/>
                  <a:pt x="0" y="36"/>
                  <a:pt x="0" y="36"/>
                </a:cubicBezTo>
                <a:cubicBezTo>
                  <a:pt x="4" y="40"/>
                  <a:pt x="4" y="40"/>
                  <a:pt x="4" y="40"/>
                </a:cubicBezTo>
                <a:cubicBezTo>
                  <a:pt x="7" y="44"/>
                  <a:pt x="7" y="44"/>
                  <a:pt x="7" y="44"/>
                </a:cubicBezTo>
                <a:cubicBezTo>
                  <a:pt x="7" y="44"/>
                  <a:pt x="7" y="44"/>
                  <a:pt x="7" y="44"/>
                </a:cubicBezTo>
                <a:cubicBezTo>
                  <a:pt x="12" y="44"/>
                  <a:pt x="16" y="48"/>
                  <a:pt x="16" y="52"/>
                </a:cubicBezTo>
                <a:cubicBezTo>
                  <a:pt x="16" y="57"/>
                  <a:pt x="12" y="61"/>
                  <a:pt x="7" y="61"/>
                </a:cubicBezTo>
                <a:cubicBezTo>
                  <a:pt x="7" y="61"/>
                  <a:pt x="6" y="61"/>
                  <a:pt x="6" y="61"/>
                </a:cubicBezTo>
                <a:cubicBezTo>
                  <a:pt x="4" y="63"/>
                  <a:pt x="4" y="63"/>
                  <a:pt x="4" y="63"/>
                </a:cubicBezTo>
                <a:cubicBezTo>
                  <a:pt x="1" y="65"/>
                  <a:pt x="1" y="65"/>
                  <a:pt x="1" y="65"/>
                </a:cubicBezTo>
                <a:cubicBezTo>
                  <a:pt x="2" y="65"/>
                  <a:pt x="2" y="65"/>
                  <a:pt x="2" y="66"/>
                </a:cubicBezTo>
                <a:cubicBezTo>
                  <a:pt x="4" y="67"/>
                  <a:pt x="5" y="69"/>
                  <a:pt x="5" y="72"/>
                </a:cubicBezTo>
                <a:cubicBezTo>
                  <a:pt x="6" y="73"/>
                  <a:pt x="7" y="74"/>
                  <a:pt x="7" y="74"/>
                </a:cubicBezTo>
                <a:cubicBezTo>
                  <a:pt x="11" y="78"/>
                  <a:pt x="11" y="78"/>
                  <a:pt x="11" y="78"/>
                </a:cubicBezTo>
                <a:cubicBezTo>
                  <a:pt x="12" y="80"/>
                  <a:pt x="12" y="80"/>
                  <a:pt x="12" y="80"/>
                </a:cubicBezTo>
                <a:cubicBezTo>
                  <a:pt x="26" y="78"/>
                  <a:pt x="35" y="66"/>
                  <a:pt x="35" y="52"/>
                </a:cubicBez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a:solidFill>
                <a:srgbClr val="505050"/>
              </a:solidFill>
              <a:latin typeface="Segoe UI"/>
            </a:endParaRPr>
          </a:p>
        </p:txBody>
      </p:sp>
      <p:sp>
        <p:nvSpPr>
          <p:cNvPr id="50" name="Freeform 11"/>
          <p:cNvSpPr>
            <a:spLocks noEditPoints="1"/>
          </p:cNvSpPr>
          <p:nvPr/>
        </p:nvSpPr>
        <p:spPr bwMode="auto">
          <a:xfrm>
            <a:off x="7245605" y="3752496"/>
            <a:ext cx="184457" cy="445360"/>
          </a:xfrm>
          <a:custGeom>
            <a:avLst/>
            <a:gdLst>
              <a:gd name="T0" fmla="*/ 44 w 45"/>
              <a:gd name="T1" fmla="*/ 110 h 110"/>
              <a:gd name="T2" fmla="*/ 0 w 45"/>
              <a:gd name="T3" fmla="*/ 101 h 110"/>
              <a:gd name="T4" fmla="*/ 9 w 45"/>
              <a:gd name="T5" fmla="*/ 9 h 110"/>
              <a:gd name="T6" fmla="*/ 40 w 45"/>
              <a:gd name="T7" fmla="*/ 13 h 110"/>
              <a:gd name="T8" fmla="*/ 9 w 45"/>
              <a:gd name="T9" fmla="*/ 14 h 110"/>
              <a:gd name="T10" fmla="*/ 5 w 45"/>
              <a:gd name="T11" fmla="*/ 101 h 110"/>
              <a:gd name="T12" fmla="*/ 40 w 45"/>
              <a:gd name="T13" fmla="*/ 105 h 110"/>
              <a:gd name="T14" fmla="*/ 44 w 45"/>
              <a:gd name="T15" fmla="*/ 109 h 110"/>
              <a:gd name="T16" fmla="*/ 35 w 45"/>
              <a:gd name="T17" fmla="*/ 69 h 110"/>
              <a:gd name="T18" fmla="*/ 32 w 45"/>
              <a:gd name="T19" fmla="*/ 80 h 110"/>
              <a:gd name="T20" fmla="*/ 17 w 45"/>
              <a:gd name="T21" fmla="*/ 100 h 110"/>
              <a:gd name="T22" fmla="*/ 13 w 45"/>
              <a:gd name="T23" fmla="*/ 83 h 110"/>
              <a:gd name="T24" fmla="*/ 28 w 45"/>
              <a:gd name="T25" fmla="*/ 69 h 110"/>
              <a:gd name="T26" fmla="*/ 33 w 45"/>
              <a:gd name="T27" fmla="*/ 67 h 110"/>
              <a:gd name="T28" fmla="*/ 14 w 45"/>
              <a:gd name="T29" fmla="*/ 90 h 110"/>
              <a:gd name="T30" fmla="*/ 21 w 45"/>
              <a:gd name="T31" fmla="*/ 94 h 110"/>
              <a:gd name="T32" fmla="*/ 37 w 45"/>
              <a:gd name="T33" fmla="*/ 1 h 110"/>
              <a:gd name="T34" fmla="*/ 15 w 45"/>
              <a:gd name="T35" fmla="*/ 0 h 110"/>
              <a:gd name="T36" fmla="*/ 3 w 45"/>
              <a:gd name="T37" fmla="*/ 9 h 110"/>
              <a:gd name="T38" fmla="*/ 9 w 45"/>
              <a:gd name="T39" fmla="*/ 7 h 110"/>
              <a:gd name="T40" fmla="*/ 33 w 45"/>
              <a:gd name="T41" fmla="*/ 5 h 110"/>
              <a:gd name="T42" fmla="*/ 7 w 45"/>
              <a:gd name="T43" fmla="*/ 19 h 110"/>
              <a:gd name="T44" fmla="*/ 13 w 45"/>
              <a:gd name="T45" fmla="*/ 19 h 110"/>
              <a:gd name="T46" fmla="*/ 7 w 45"/>
              <a:gd name="T47" fmla="*/ 19 h 110"/>
              <a:gd name="T48" fmla="*/ 32 w 45"/>
              <a:gd name="T49" fmla="*/ 52 h 110"/>
              <a:gd name="T50" fmla="*/ 40 w 45"/>
              <a:gd name="T51" fmla="*/ 44 h 110"/>
              <a:gd name="T52" fmla="*/ 37 w 45"/>
              <a:gd name="T53" fmla="*/ 40 h 110"/>
              <a:gd name="T54" fmla="*/ 37 w 45"/>
              <a:gd name="T55" fmla="*/ 32 h 110"/>
              <a:gd name="T56" fmla="*/ 44 w 45"/>
              <a:gd name="T57" fmla="*/ 24 h 110"/>
              <a:gd name="T58" fmla="*/ 40 w 45"/>
              <a:gd name="T59" fmla="*/ 24 h 110"/>
              <a:gd name="T60" fmla="*/ 21 w 45"/>
              <a:gd name="T61" fmla="*/ 73 h 110"/>
              <a:gd name="T62" fmla="*/ 32 w 45"/>
              <a:gd name="T63" fmla="*/ 65 h 110"/>
              <a:gd name="T64" fmla="*/ 37 w 45"/>
              <a:gd name="T65" fmla="*/ 63 h 110"/>
              <a:gd name="T66" fmla="*/ 40 w 45"/>
              <a:gd name="T67" fmla="*/ 74 h 110"/>
              <a:gd name="T68" fmla="*/ 37 w 45"/>
              <a:gd name="T69" fmla="*/ 75 h 110"/>
              <a:gd name="T70" fmla="*/ 40 w 45"/>
              <a:gd name="T71" fmla="*/ 81 h 110"/>
              <a:gd name="T72" fmla="*/ 44 w 45"/>
              <a:gd name="T73" fmla="*/ 7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110">
                <a:moveTo>
                  <a:pt x="44" y="109"/>
                </a:moveTo>
                <a:cubicBezTo>
                  <a:pt x="44" y="110"/>
                  <a:pt x="44" y="110"/>
                  <a:pt x="44" y="110"/>
                </a:cubicBezTo>
                <a:cubicBezTo>
                  <a:pt x="35" y="110"/>
                  <a:pt x="24" y="110"/>
                  <a:pt x="9" y="110"/>
                </a:cubicBezTo>
                <a:cubicBezTo>
                  <a:pt x="4" y="110"/>
                  <a:pt x="0" y="106"/>
                  <a:pt x="0" y="101"/>
                </a:cubicBezTo>
                <a:cubicBezTo>
                  <a:pt x="0" y="101"/>
                  <a:pt x="0" y="101"/>
                  <a:pt x="0" y="18"/>
                </a:cubicBezTo>
                <a:cubicBezTo>
                  <a:pt x="0" y="13"/>
                  <a:pt x="4" y="9"/>
                  <a:pt x="9" y="9"/>
                </a:cubicBezTo>
                <a:cubicBezTo>
                  <a:pt x="9" y="9"/>
                  <a:pt x="9" y="9"/>
                  <a:pt x="37" y="9"/>
                </a:cubicBezTo>
                <a:cubicBezTo>
                  <a:pt x="40" y="13"/>
                  <a:pt x="40" y="13"/>
                  <a:pt x="40" y="13"/>
                </a:cubicBezTo>
                <a:cubicBezTo>
                  <a:pt x="41" y="14"/>
                  <a:pt x="41" y="14"/>
                  <a:pt x="41" y="14"/>
                </a:cubicBezTo>
                <a:cubicBezTo>
                  <a:pt x="33" y="14"/>
                  <a:pt x="22" y="14"/>
                  <a:pt x="9" y="14"/>
                </a:cubicBezTo>
                <a:cubicBezTo>
                  <a:pt x="6" y="14"/>
                  <a:pt x="5" y="16"/>
                  <a:pt x="5" y="18"/>
                </a:cubicBezTo>
                <a:cubicBezTo>
                  <a:pt x="5" y="18"/>
                  <a:pt x="5" y="18"/>
                  <a:pt x="5" y="101"/>
                </a:cubicBezTo>
                <a:cubicBezTo>
                  <a:pt x="5" y="103"/>
                  <a:pt x="6" y="105"/>
                  <a:pt x="9" y="105"/>
                </a:cubicBezTo>
                <a:cubicBezTo>
                  <a:pt x="9" y="105"/>
                  <a:pt x="9" y="105"/>
                  <a:pt x="40" y="105"/>
                </a:cubicBezTo>
                <a:cubicBezTo>
                  <a:pt x="40" y="105"/>
                  <a:pt x="40" y="105"/>
                  <a:pt x="40" y="105"/>
                </a:cubicBezTo>
                <a:lnTo>
                  <a:pt x="44" y="109"/>
                </a:lnTo>
                <a:close/>
                <a:moveTo>
                  <a:pt x="33" y="67"/>
                </a:moveTo>
                <a:cubicBezTo>
                  <a:pt x="35" y="69"/>
                  <a:pt x="35" y="69"/>
                  <a:pt x="35" y="69"/>
                </a:cubicBezTo>
                <a:cubicBezTo>
                  <a:pt x="36" y="70"/>
                  <a:pt x="36" y="72"/>
                  <a:pt x="35" y="74"/>
                </a:cubicBezTo>
                <a:cubicBezTo>
                  <a:pt x="35" y="74"/>
                  <a:pt x="35" y="74"/>
                  <a:pt x="32" y="80"/>
                </a:cubicBezTo>
                <a:cubicBezTo>
                  <a:pt x="32" y="80"/>
                  <a:pt x="32" y="80"/>
                  <a:pt x="26" y="93"/>
                </a:cubicBezTo>
                <a:cubicBezTo>
                  <a:pt x="24" y="97"/>
                  <a:pt x="21" y="100"/>
                  <a:pt x="17" y="100"/>
                </a:cubicBezTo>
                <a:cubicBezTo>
                  <a:pt x="16" y="100"/>
                  <a:pt x="14" y="99"/>
                  <a:pt x="13" y="99"/>
                </a:cubicBezTo>
                <a:cubicBezTo>
                  <a:pt x="8" y="95"/>
                  <a:pt x="8" y="89"/>
                  <a:pt x="13" y="83"/>
                </a:cubicBezTo>
                <a:cubicBezTo>
                  <a:pt x="13" y="83"/>
                  <a:pt x="13" y="83"/>
                  <a:pt x="22" y="74"/>
                </a:cubicBezTo>
                <a:cubicBezTo>
                  <a:pt x="22" y="74"/>
                  <a:pt x="22" y="74"/>
                  <a:pt x="28" y="69"/>
                </a:cubicBezTo>
                <a:cubicBezTo>
                  <a:pt x="29" y="68"/>
                  <a:pt x="31" y="67"/>
                  <a:pt x="32" y="67"/>
                </a:cubicBezTo>
                <a:cubicBezTo>
                  <a:pt x="33" y="67"/>
                  <a:pt x="33" y="67"/>
                  <a:pt x="33" y="67"/>
                </a:cubicBezTo>
                <a:close/>
                <a:moveTo>
                  <a:pt x="20" y="88"/>
                </a:moveTo>
                <a:cubicBezTo>
                  <a:pt x="18" y="87"/>
                  <a:pt x="15" y="88"/>
                  <a:pt x="14" y="90"/>
                </a:cubicBezTo>
                <a:cubicBezTo>
                  <a:pt x="13" y="91"/>
                  <a:pt x="13" y="94"/>
                  <a:pt x="15" y="95"/>
                </a:cubicBezTo>
                <a:cubicBezTo>
                  <a:pt x="17" y="96"/>
                  <a:pt x="19" y="96"/>
                  <a:pt x="21" y="94"/>
                </a:cubicBezTo>
                <a:cubicBezTo>
                  <a:pt x="22" y="92"/>
                  <a:pt x="21" y="90"/>
                  <a:pt x="20" y="88"/>
                </a:cubicBezTo>
                <a:close/>
                <a:moveTo>
                  <a:pt x="37" y="1"/>
                </a:moveTo>
                <a:cubicBezTo>
                  <a:pt x="38" y="0"/>
                  <a:pt x="38" y="0"/>
                  <a:pt x="38" y="0"/>
                </a:cubicBezTo>
                <a:cubicBezTo>
                  <a:pt x="15" y="0"/>
                  <a:pt x="15" y="0"/>
                  <a:pt x="15" y="0"/>
                </a:cubicBezTo>
                <a:cubicBezTo>
                  <a:pt x="14" y="0"/>
                  <a:pt x="13" y="0"/>
                  <a:pt x="13" y="1"/>
                </a:cubicBezTo>
                <a:cubicBezTo>
                  <a:pt x="3" y="9"/>
                  <a:pt x="3" y="9"/>
                  <a:pt x="3" y="9"/>
                </a:cubicBezTo>
                <a:cubicBezTo>
                  <a:pt x="3" y="9"/>
                  <a:pt x="3" y="9"/>
                  <a:pt x="3" y="9"/>
                </a:cubicBezTo>
                <a:cubicBezTo>
                  <a:pt x="5" y="7"/>
                  <a:pt x="6" y="7"/>
                  <a:pt x="9" y="7"/>
                </a:cubicBezTo>
                <a:cubicBezTo>
                  <a:pt x="19" y="7"/>
                  <a:pt x="27" y="7"/>
                  <a:pt x="35" y="7"/>
                </a:cubicBezTo>
                <a:cubicBezTo>
                  <a:pt x="33" y="5"/>
                  <a:pt x="33" y="5"/>
                  <a:pt x="33" y="5"/>
                </a:cubicBezTo>
                <a:lnTo>
                  <a:pt x="37" y="1"/>
                </a:lnTo>
                <a:close/>
                <a:moveTo>
                  <a:pt x="7" y="19"/>
                </a:moveTo>
                <a:cubicBezTo>
                  <a:pt x="7" y="20"/>
                  <a:pt x="9" y="22"/>
                  <a:pt x="10" y="22"/>
                </a:cubicBezTo>
                <a:cubicBezTo>
                  <a:pt x="11" y="22"/>
                  <a:pt x="13" y="20"/>
                  <a:pt x="13" y="19"/>
                </a:cubicBezTo>
                <a:cubicBezTo>
                  <a:pt x="13" y="17"/>
                  <a:pt x="11" y="16"/>
                  <a:pt x="10" y="16"/>
                </a:cubicBezTo>
                <a:cubicBezTo>
                  <a:pt x="9" y="16"/>
                  <a:pt x="7" y="17"/>
                  <a:pt x="7" y="19"/>
                </a:cubicBezTo>
                <a:close/>
                <a:moveTo>
                  <a:pt x="39" y="61"/>
                </a:moveTo>
                <a:cubicBezTo>
                  <a:pt x="35" y="60"/>
                  <a:pt x="32" y="56"/>
                  <a:pt x="32" y="52"/>
                </a:cubicBezTo>
                <a:cubicBezTo>
                  <a:pt x="32" y="48"/>
                  <a:pt x="36" y="44"/>
                  <a:pt x="40" y="44"/>
                </a:cubicBezTo>
                <a:cubicBezTo>
                  <a:pt x="40" y="44"/>
                  <a:pt x="40" y="44"/>
                  <a:pt x="40" y="44"/>
                </a:cubicBezTo>
                <a:cubicBezTo>
                  <a:pt x="40" y="44"/>
                  <a:pt x="40" y="44"/>
                  <a:pt x="40" y="44"/>
                </a:cubicBezTo>
                <a:cubicBezTo>
                  <a:pt x="37" y="40"/>
                  <a:pt x="37" y="40"/>
                  <a:pt x="37" y="40"/>
                </a:cubicBezTo>
                <a:cubicBezTo>
                  <a:pt x="33" y="36"/>
                  <a:pt x="33" y="36"/>
                  <a:pt x="33" y="36"/>
                </a:cubicBezTo>
                <a:cubicBezTo>
                  <a:pt x="37" y="32"/>
                  <a:pt x="37" y="32"/>
                  <a:pt x="37" y="32"/>
                </a:cubicBezTo>
                <a:cubicBezTo>
                  <a:pt x="40" y="28"/>
                  <a:pt x="40" y="28"/>
                  <a:pt x="40" y="28"/>
                </a:cubicBezTo>
                <a:cubicBezTo>
                  <a:pt x="44" y="24"/>
                  <a:pt x="44" y="24"/>
                  <a:pt x="44" y="24"/>
                </a:cubicBezTo>
                <a:cubicBezTo>
                  <a:pt x="44" y="24"/>
                  <a:pt x="44" y="24"/>
                  <a:pt x="44" y="24"/>
                </a:cubicBezTo>
                <a:cubicBezTo>
                  <a:pt x="43" y="24"/>
                  <a:pt x="41" y="24"/>
                  <a:pt x="40" y="24"/>
                </a:cubicBezTo>
                <a:cubicBezTo>
                  <a:pt x="25" y="24"/>
                  <a:pt x="12" y="37"/>
                  <a:pt x="12" y="52"/>
                </a:cubicBezTo>
                <a:cubicBezTo>
                  <a:pt x="12" y="60"/>
                  <a:pt x="15" y="68"/>
                  <a:pt x="21" y="73"/>
                </a:cubicBezTo>
                <a:cubicBezTo>
                  <a:pt x="26" y="67"/>
                  <a:pt x="26" y="67"/>
                  <a:pt x="26" y="67"/>
                </a:cubicBezTo>
                <a:cubicBezTo>
                  <a:pt x="28" y="66"/>
                  <a:pt x="30" y="65"/>
                  <a:pt x="32" y="65"/>
                </a:cubicBezTo>
                <a:cubicBezTo>
                  <a:pt x="33" y="65"/>
                  <a:pt x="34" y="65"/>
                  <a:pt x="34" y="65"/>
                </a:cubicBezTo>
                <a:cubicBezTo>
                  <a:pt x="37" y="63"/>
                  <a:pt x="37" y="63"/>
                  <a:pt x="37" y="63"/>
                </a:cubicBezTo>
                <a:lnTo>
                  <a:pt x="39" y="61"/>
                </a:lnTo>
                <a:close/>
                <a:moveTo>
                  <a:pt x="40" y="74"/>
                </a:moveTo>
                <a:cubicBezTo>
                  <a:pt x="40" y="74"/>
                  <a:pt x="39" y="73"/>
                  <a:pt x="38" y="72"/>
                </a:cubicBezTo>
                <a:cubicBezTo>
                  <a:pt x="38" y="73"/>
                  <a:pt x="37" y="74"/>
                  <a:pt x="37" y="75"/>
                </a:cubicBezTo>
                <a:cubicBezTo>
                  <a:pt x="35" y="80"/>
                  <a:pt x="35" y="80"/>
                  <a:pt x="35" y="80"/>
                </a:cubicBezTo>
                <a:cubicBezTo>
                  <a:pt x="36" y="81"/>
                  <a:pt x="38" y="81"/>
                  <a:pt x="40" y="81"/>
                </a:cubicBezTo>
                <a:cubicBezTo>
                  <a:pt x="42" y="81"/>
                  <a:pt x="44" y="80"/>
                  <a:pt x="45" y="80"/>
                </a:cubicBezTo>
                <a:cubicBezTo>
                  <a:pt x="44" y="78"/>
                  <a:pt x="44" y="78"/>
                  <a:pt x="44" y="78"/>
                </a:cubicBezTo>
                <a:lnTo>
                  <a:pt x="40" y="74"/>
                </a:ln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pPr>
              <a:defRPr/>
            </a:pPr>
            <a:endParaRPr lang="en-US" sz="1765" kern="0" dirty="0">
              <a:solidFill>
                <a:srgbClr val="505050"/>
              </a:solidFill>
              <a:latin typeface="Segoe UI"/>
            </a:endParaRPr>
          </a:p>
        </p:txBody>
      </p:sp>
      <p:sp>
        <p:nvSpPr>
          <p:cNvPr id="51" name="MASK"/>
          <p:cNvSpPr/>
          <p:nvPr/>
        </p:nvSpPr>
        <p:spPr bwMode="auto">
          <a:xfrm>
            <a:off x="-23051" y="1239400"/>
            <a:ext cx="293880" cy="5646251"/>
          </a:xfrm>
          <a:prstGeom prst="rect">
            <a:avLst/>
          </a:prstGeom>
          <a:solidFill>
            <a:srgbClr val="FFFFFF"/>
          </a:solidFill>
          <a:ln w="317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dirty="0">
              <a:gradFill>
                <a:gsLst>
                  <a:gs pos="0">
                    <a:srgbClr val="FFFFFF"/>
                  </a:gs>
                  <a:gs pos="100000">
                    <a:srgbClr val="FFFFFF"/>
                  </a:gs>
                </a:gsLst>
                <a:lin ang="5400000" scaled="0"/>
              </a:gradFill>
              <a:latin typeface="Segoe UI"/>
            </a:endParaRPr>
          </a:p>
        </p:txBody>
      </p:sp>
    </p:spTree>
    <p:extLst>
      <p:ext uri="{BB962C8B-B14F-4D97-AF65-F5344CB8AC3E}">
        <p14:creationId xmlns:p14="http://schemas.microsoft.com/office/powerpoint/2010/main" val="337631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nodeType="withEffect">
                                  <p:stCondLst>
                                    <p:cond delay="75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 presetClass="entr" presetSubtype="0" fill="hold" grpId="0" nodeType="withEffect">
                                  <p:stCondLst>
                                    <p:cond delay="1500"/>
                                  </p:stCondLst>
                                  <p:childTnLst>
                                    <p:set>
                                      <p:cBhvr>
                                        <p:cTn id="18" dur="1" fill="hold">
                                          <p:stCondLst>
                                            <p:cond delay="499"/>
                                          </p:stCondLst>
                                        </p:cTn>
                                        <p:tgtEl>
                                          <p:spTgt spid="24"/>
                                        </p:tgtEl>
                                        <p:attrNameLst>
                                          <p:attrName>style.visibility</p:attrName>
                                        </p:attrNameLst>
                                      </p:cBhvr>
                                      <p:to>
                                        <p:strVal val="visible"/>
                                      </p:to>
                                    </p:set>
                                  </p:childTnLst>
                                </p:cTn>
                              </p:par>
                              <p:par>
                                <p:cTn id="19" presetID="6" presetClass="emph" presetSubtype="0" accel="100000" autoRev="1" fill="hold" grpId="1" nodeType="withEffect">
                                  <p:stCondLst>
                                    <p:cond delay="1500"/>
                                  </p:stCondLst>
                                  <p:childTnLst>
                                    <p:animScale>
                                      <p:cBhvr>
                                        <p:cTn id="20" dur="500" fill="hold"/>
                                        <p:tgtEl>
                                          <p:spTgt spid="24"/>
                                        </p:tgtEl>
                                      </p:cBhvr>
                                      <p:by x="0" y="0"/>
                                    </p:animScale>
                                  </p:childTnLst>
                                </p:cTn>
                              </p:par>
                              <p:par>
                                <p:cTn id="21" presetID="22" presetClass="entr" presetSubtype="4" fill="hold" nodeType="withEffect">
                                  <p:stCondLst>
                                    <p:cond delay="225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1" presetClass="entr" presetSubtype="0" fill="hold" grpId="0" nodeType="withEffect">
                                  <p:stCondLst>
                                    <p:cond delay="2750"/>
                                  </p:stCondLst>
                                  <p:childTnLst>
                                    <p:set>
                                      <p:cBhvr>
                                        <p:cTn id="25" dur="1" fill="hold">
                                          <p:stCondLst>
                                            <p:cond delay="499"/>
                                          </p:stCondLst>
                                        </p:cTn>
                                        <p:tgtEl>
                                          <p:spTgt spid="26"/>
                                        </p:tgtEl>
                                        <p:attrNameLst>
                                          <p:attrName>style.visibility</p:attrName>
                                        </p:attrNameLst>
                                      </p:cBhvr>
                                      <p:to>
                                        <p:strVal val="visible"/>
                                      </p:to>
                                    </p:set>
                                  </p:childTnLst>
                                </p:cTn>
                              </p:par>
                              <p:par>
                                <p:cTn id="26" presetID="6" presetClass="emph" presetSubtype="0" accel="100000" autoRev="1" fill="hold" grpId="1" nodeType="withEffect">
                                  <p:stCondLst>
                                    <p:cond delay="2750"/>
                                  </p:stCondLst>
                                  <p:childTnLst>
                                    <p:animScale>
                                      <p:cBhvr>
                                        <p:cTn id="27" dur="500" fill="hold"/>
                                        <p:tgtEl>
                                          <p:spTgt spid="26"/>
                                        </p:tgtEl>
                                      </p:cBhvr>
                                      <p:by x="0" y="0"/>
                                    </p:animScale>
                                  </p:childTnLst>
                                </p:cTn>
                              </p:par>
                              <p:par>
                                <p:cTn id="28" presetID="22" presetClass="entr" presetSubtype="8" fill="hold" nodeType="withEffect">
                                  <p:stCondLst>
                                    <p:cond delay="350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35" presetClass="path" presetSubtype="0" decel="100000" fill="hold" nodeType="withEffect">
                                  <p:stCondLst>
                                    <p:cond delay="0"/>
                                  </p:stCondLst>
                                  <p:childTnLst>
                                    <p:animMotion origin="layout" path="M -1.31733E-6 1.31639E-6 L -0.13237 1.31639E-6 " pathEditMode="relative" rAng="0" ptsTypes="AA">
                                      <p:cBhvr>
                                        <p:cTn id="35" dur="1000" spd="-100000" fill="hold"/>
                                        <p:tgtEl>
                                          <p:spTgt spid="27"/>
                                        </p:tgtEl>
                                        <p:attrNameLst>
                                          <p:attrName>ppt_x</p:attrName>
                                          <p:attrName>ppt_y</p:attrName>
                                        </p:attrNameLst>
                                      </p:cBhvr>
                                      <p:rCtr x="-6625" y="0"/>
                                    </p:animMotion>
                                  </p:childTnLst>
                                </p:cTn>
                              </p:par>
                              <p:par>
                                <p:cTn id="36" presetID="63" presetClass="path" presetSubtype="0" decel="100000" fill="hold" nodeType="withEffect">
                                  <p:stCondLst>
                                    <p:cond delay="0"/>
                                  </p:stCondLst>
                                  <p:childTnLst>
                                    <p:animMotion origin="layout" path="M 3.90605E-7 3.9764E-6 L 0.17628 3.9764E-6 " pathEditMode="relative" rAng="0" ptsTypes="AA">
                                      <p:cBhvr>
                                        <p:cTn id="37" dur="1000" fill="hold"/>
                                        <p:tgtEl>
                                          <p:spTgt spid="37"/>
                                        </p:tgtEl>
                                        <p:attrNameLst>
                                          <p:attrName>ppt_x</p:attrName>
                                          <p:attrName>ppt_y</p:attrName>
                                        </p:attrNameLst>
                                      </p:cBhvr>
                                      <p:rCtr x="8808" y="0"/>
                                    </p:animMotion>
                                  </p:childTnLst>
                                </p:cTn>
                              </p:par>
                              <p:par>
                                <p:cTn id="38" presetID="22" presetClass="entr" presetSubtype="1" fill="hold" nodeType="withEffect">
                                  <p:stCondLst>
                                    <p:cond delay="1000"/>
                                  </p:stCondLst>
                                  <p:childTnLst>
                                    <p:set>
                                      <p:cBhvr>
                                        <p:cTn id="39" dur="1" fill="hold">
                                          <p:stCondLst>
                                            <p:cond delay="0"/>
                                          </p:stCondLst>
                                        </p:cTn>
                                        <p:tgtEl>
                                          <p:spTgt spid="45"/>
                                        </p:tgtEl>
                                        <p:attrNameLst>
                                          <p:attrName>style.visibility</p:attrName>
                                        </p:attrNameLst>
                                      </p:cBhvr>
                                      <p:to>
                                        <p:strVal val="visible"/>
                                      </p:to>
                                    </p:set>
                                    <p:animEffect transition="in" filter="wipe(up)">
                                      <p:cBhvr>
                                        <p:cTn id="40" dur="500"/>
                                        <p:tgtEl>
                                          <p:spTgt spid="45"/>
                                        </p:tgtEl>
                                      </p:cBhvr>
                                    </p:animEffect>
                                  </p:childTnLst>
                                </p:cTn>
                              </p:par>
                              <p:par>
                                <p:cTn id="41" presetID="10" presetClass="entr" presetSubtype="0" fill="hold" nodeType="withEffect">
                                  <p:stCondLst>
                                    <p:cond delay="15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42" presetClass="path" presetSubtype="0" decel="100000" fill="hold" nodeType="withEffect">
                                  <p:stCondLst>
                                    <p:cond delay="1500"/>
                                  </p:stCondLst>
                                  <p:childTnLst>
                                    <p:animMotion origin="layout" path="M -2.53E-6 -3.1094E-6 L -0.03676 -3.1094E-6 " pathEditMode="relative" rAng="0" ptsTypes="AA">
                                      <p:cBhvr>
                                        <p:cTn id="45" dur="500" spd="-100000" fill="hold"/>
                                        <p:tgtEl>
                                          <p:spTgt spid="46"/>
                                        </p:tgtEl>
                                        <p:attrNameLst>
                                          <p:attrName>ppt_x</p:attrName>
                                          <p:attrName>ppt_y</p:attrName>
                                        </p:attrNameLst>
                                      </p:cBhvr>
                                      <p:rCtr x="-1838" y="0"/>
                                    </p:animMotion>
                                  </p:childTnLst>
                                </p:cTn>
                              </p:par>
                              <p:par>
                                <p:cTn id="46" presetID="64" presetClass="path" presetSubtype="0" decel="100000" fill="hold" grpId="1" nodeType="withEffect">
                                  <p:stCondLst>
                                    <p:cond delay="500"/>
                                  </p:stCondLst>
                                  <p:childTnLst>
                                    <p:animMotion origin="layout" path="M 3.97753E-6 1.24376E-6 L -0.00281 1.24376E-6 " pathEditMode="relative" rAng="0" ptsTypes="AA">
                                      <p:cBhvr>
                                        <p:cTn id="47" dur="300" fill="hold"/>
                                        <p:tgtEl>
                                          <p:spTgt spid="50"/>
                                        </p:tgtEl>
                                        <p:attrNameLst>
                                          <p:attrName>ppt_x</p:attrName>
                                          <p:attrName>ppt_y</p:attrName>
                                        </p:attrNameLst>
                                      </p:cBhvr>
                                      <p:rCtr x="-140" y="0"/>
                                    </p:animMotion>
                                  </p:childTnLst>
                                </p:cTn>
                              </p:par>
                              <p:par>
                                <p:cTn id="48" presetID="8" presetClass="emph" presetSubtype="0" decel="100000" fill="hold" grpId="2" nodeType="withEffect">
                                  <p:stCondLst>
                                    <p:cond delay="500"/>
                                  </p:stCondLst>
                                  <p:childTnLst>
                                    <p:animRot by="-360000">
                                      <p:cBhvr>
                                        <p:cTn id="49" dur="300" fill="hold"/>
                                        <p:tgtEl>
                                          <p:spTgt spid="50"/>
                                        </p:tgtEl>
                                        <p:attrNameLst>
                                          <p:attrName>r</p:attrName>
                                        </p:attrNameLst>
                                      </p:cBhvr>
                                    </p:animRot>
                                  </p:childTnLst>
                                </p:cTn>
                              </p:par>
                              <p:par>
                                <p:cTn id="50" presetID="64" presetClass="path" presetSubtype="0" decel="100000" fill="hold" grpId="1" nodeType="withEffect">
                                  <p:stCondLst>
                                    <p:cond delay="500"/>
                                  </p:stCondLst>
                                  <p:childTnLst>
                                    <p:animMotion origin="layout" path="M -3.81159E-6 -2.68271E-6 L 0.00154 -2.68271E-6 " pathEditMode="relative" rAng="0" ptsTypes="AA">
                                      <p:cBhvr>
                                        <p:cTn id="51" dur="300" fill="hold"/>
                                        <p:tgtEl>
                                          <p:spTgt spid="49"/>
                                        </p:tgtEl>
                                        <p:attrNameLst>
                                          <p:attrName>ppt_x</p:attrName>
                                          <p:attrName>ppt_y</p:attrName>
                                        </p:attrNameLst>
                                      </p:cBhvr>
                                      <p:rCtr x="77" y="0"/>
                                    </p:animMotion>
                                  </p:childTnLst>
                                </p:cTn>
                              </p:par>
                              <p:par>
                                <p:cTn id="52" presetID="8" presetClass="emph" presetSubtype="0" decel="100000" fill="hold" grpId="2" nodeType="withEffect">
                                  <p:stCondLst>
                                    <p:cond delay="500"/>
                                  </p:stCondLst>
                                  <p:childTnLst>
                                    <p:animRot by="360000">
                                      <p:cBhvr>
                                        <p:cTn id="53" dur="300" fill="hold"/>
                                        <p:tgtEl>
                                          <p:spTgt spid="49"/>
                                        </p:tgtEl>
                                        <p:attrNameLst>
                                          <p:attrName>r</p:attrName>
                                        </p:attrNameLst>
                                      </p:cBhvr>
                                    </p:animRot>
                                  </p:childTnLst>
                                </p:cTn>
                              </p:par>
                              <p:par>
                                <p:cTn id="54" presetID="1" presetClass="exit" presetSubtype="0" fill="hold" grpId="3" nodeType="withEffect">
                                  <p:stCondLst>
                                    <p:cond delay="500"/>
                                  </p:stCondLst>
                                  <p:childTnLst>
                                    <p:set>
                                      <p:cBhvr>
                                        <p:cTn id="55" dur="1" fill="hold">
                                          <p:stCondLst>
                                            <p:cond delay="299"/>
                                          </p:stCondLst>
                                        </p:cTn>
                                        <p:tgtEl>
                                          <p:spTgt spid="49"/>
                                        </p:tgtEl>
                                        <p:attrNameLst>
                                          <p:attrName>style.visibility</p:attrName>
                                        </p:attrNameLst>
                                      </p:cBhvr>
                                      <p:to>
                                        <p:strVal val="hidden"/>
                                      </p:to>
                                    </p:set>
                                  </p:childTnLst>
                                </p:cTn>
                              </p:par>
                              <p:par>
                                <p:cTn id="56" presetID="1" presetClass="exit" presetSubtype="0" fill="hold" grpId="3" nodeType="withEffect">
                                  <p:stCondLst>
                                    <p:cond delay="500"/>
                                  </p:stCondLst>
                                  <p:childTnLst>
                                    <p:set>
                                      <p:cBhvr>
                                        <p:cTn id="57" dur="1" fill="hold">
                                          <p:stCondLst>
                                            <p:cond delay="2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49" grpId="0" animBg="1"/>
      <p:bldP spid="49" grpId="1" animBg="1"/>
      <p:bldP spid="49" grpId="2" animBg="1"/>
      <p:bldP spid="49" grpId="3" animBg="1"/>
      <p:bldP spid="50" grpId="0" animBg="1"/>
      <p:bldP spid="50" grpId="1" animBg="1"/>
      <p:bldP spid="50" grpId="2" animBg="1"/>
      <p:bldP spid="50" grpId="3"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70828" y="1386129"/>
            <a:ext cx="5902961" cy="5165388"/>
          </a:xfrm>
          <a:prstGeom prst="rect">
            <a:avLst/>
          </a:prstGeom>
        </p:spPr>
        <p:txBody>
          <a:bodyPr vert="horz" wrap="square" lIns="182880" tIns="91440" rIns="182880"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2"/>
                    </a:gs>
                    <a:gs pos="99000">
                      <a:schemeClr val="tx2"/>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spcBef>
                <a:spcPts val="1200"/>
              </a:spcBef>
              <a:buNone/>
              <a:defRPr/>
            </a:pPr>
            <a:r>
              <a:rPr lang="es-419" sz="3600">
                <a:gradFill>
                  <a:gsLst>
                    <a:gs pos="1250">
                      <a:srgbClr val="0078D7"/>
                    </a:gs>
                    <a:gs pos="100000">
                      <a:srgbClr val="0078D7"/>
                    </a:gs>
                  </a:gsLst>
                  <a:lin ang="5400000" scaled="0"/>
                </a:gradFill>
                <a:latin typeface="Segoe UI Light"/>
              </a:rPr>
              <a:t>Máquinas virtuales blindadas</a:t>
            </a:r>
          </a:p>
          <a:p>
            <a:pPr marL="336145" lvl="1" indent="0">
              <a:spcBef>
                <a:spcPts val="1200"/>
              </a:spcBef>
              <a:buNone/>
              <a:defRPr/>
            </a:pPr>
            <a:r>
              <a:rPr lang="es-419" sz="1961">
                <a:gradFill>
                  <a:gsLst>
                    <a:gs pos="1250">
                      <a:srgbClr val="505050"/>
                    </a:gs>
                    <a:gs pos="100000">
                      <a:srgbClr val="505050"/>
                    </a:gs>
                  </a:gsLst>
                  <a:lin ang="5400000" scaled="0"/>
                </a:gradFill>
                <a:latin typeface="Segoe UI"/>
              </a:rPr>
              <a:t>Use BitLocker para cifrar el disco y máquinas virtuales de última generación para proteger secretos de admins comprometidos y malware</a:t>
            </a:r>
          </a:p>
          <a:p>
            <a:pPr marL="0" indent="0">
              <a:spcBef>
                <a:spcPts val="1200"/>
              </a:spcBef>
              <a:buNone/>
              <a:defRPr/>
            </a:pPr>
            <a:r>
              <a:rPr lang="es-419" sz="3600">
                <a:gradFill>
                  <a:gsLst>
                    <a:gs pos="1250">
                      <a:srgbClr val="0078D7"/>
                    </a:gs>
                    <a:gs pos="100000">
                      <a:srgbClr val="0078D7"/>
                    </a:gs>
                  </a:gsLst>
                  <a:lin ang="5400000" scaled="0"/>
                </a:gradFill>
                <a:latin typeface="Segoe UI Light"/>
              </a:rPr>
              <a:t>Host Guardian Service </a:t>
            </a:r>
          </a:p>
          <a:p>
            <a:pPr marL="336145" lvl="1" indent="0">
              <a:spcBef>
                <a:spcPts val="1200"/>
              </a:spcBef>
              <a:buNone/>
              <a:defRPr/>
            </a:pPr>
            <a:r>
              <a:rPr lang="es-419" sz="1961">
                <a:gradFill>
                  <a:gsLst>
                    <a:gs pos="1250">
                      <a:srgbClr val="505050"/>
                    </a:gs>
                    <a:gs pos="100000">
                      <a:srgbClr val="505050"/>
                    </a:gs>
                  </a:gsLst>
                  <a:lin ang="5400000" scaled="0"/>
                </a:gradFill>
                <a:latin typeface="Segoe UI"/>
              </a:rPr>
              <a:t>Autentifique la salud del host liberando las claves necesarias para iniciar o migrar una máquina virtual solo a hosts sanos</a:t>
            </a:r>
          </a:p>
          <a:p>
            <a:pPr marL="0" indent="0">
              <a:spcBef>
                <a:spcPts val="1200"/>
              </a:spcBef>
              <a:buNone/>
              <a:defRPr/>
            </a:pPr>
            <a:r>
              <a:rPr lang="es-419" sz="3600">
                <a:gradFill>
                  <a:gsLst>
                    <a:gs pos="1250">
                      <a:srgbClr val="0078D7"/>
                    </a:gs>
                    <a:gs pos="100000">
                      <a:srgbClr val="0078D7"/>
                    </a:gs>
                  </a:gsLst>
                  <a:lin ang="5400000" scaled="0"/>
                </a:gradFill>
                <a:latin typeface="Segoe UI Light"/>
              </a:rPr>
              <a:t>Máquinas virtuales de 2 Gen.</a:t>
            </a:r>
          </a:p>
          <a:p>
            <a:pPr marL="336145" lvl="1" indent="0">
              <a:spcBef>
                <a:spcPts val="1200"/>
              </a:spcBef>
              <a:buNone/>
              <a:defRPr/>
            </a:pPr>
            <a:r>
              <a:rPr lang="es-419" sz="1961">
                <a:gradFill>
                  <a:gsLst>
                    <a:gs pos="1250">
                      <a:srgbClr val="505050"/>
                    </a:gs>
                    <a:gs pos="100000">
                      <a:srgbClr val="505050"/>
                    </a:gs>
                  </a:gsLst>
                  <a:lin ang="5400000" scaled="0"/>
                </a:gradFill>
                <a:latin typeface="Segoe UI"/>
              </a:rPr>
              <a:t>Soporta equivalentes virtualizados de tecnologías de seguridad de hardware (ej., TPMs) y permite encriptación BitLocker para máquinas virtuales blindadas</a:t>
            </a:r>
            <a:endParaRPr lang="es-419" sz="1961" dirty="0">
              <a:gradFill>
                <a:gsLst>
                  <a:gs pos="1250">
                    <a:srgbClr val="505050"/>
                  </a:gs>
                  <a:gs pos="100000">
                    <a:srgbClr val="505050"/>
                  </a:gs>
                </a:gsLst>
                <a:lin ang="5400000" scaled="0"/>
              </a:gradFill>
              <a:latin typeface="Segoe UI"/>
            </a:endParaRPr>
          </a:p>
        </p:txBody>
      </p:sp>
      <p:sp>
        <p:nvSpPr>
          <p:cNvPr id="3" name="Title 1"/>
          <p:cNvSpPr txBox="1">
            <a:spLocks/>
          </p:cNvSpPr>
          <p:nvPr/>
        </p:nvSpPr>
        <p:spPr>
          <a:xfrm>
            <a:off x="270828" y="486464"/>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dirty="0" err="1">
                <a:gradFill>
                  <a:gsLst>
                    <a:gs pos="1250">
                      <a:srgbClr val="505050"/>
                    </a:gs>
                    <a:gs pos="100000">
                      <a:srgbClr val="505050"/>
                    </a:gs>
                  </a:gsLst>
                  <a:lin ang="5400000" scaled="0"/>
                </a:gradFill>
                <a:latin typeface="Segoe UI Light"/>
              </a:rPr>
              <a:t>Enfoque</a:t>
            </a:r>
            <a:r>
              <a:rPr lang="en-US" dirty="0">
                <a:gradFill>
                  <a:gsLst>
                    <a:gs pos="1250">
                      <a:srgbClr val="505050"/>
                    </a:gs>
                    <a:gs pos="100000">
                      <a:srgbClr val="505050"/>
                    </a:gs>
                  </a:gsLst>
                  <a:lin ang="5400000" scaled="0"/>
                </a:gradFill>
                <a:latin typeface="Segoe UI Light"/>
              </a:rPr>
              <a:t> Windows Server 2016</a:t>
            </a:r>
          </a:p>
        </p:txBody>
      </p:sp>
      <p:sp>
        <p:nvSpPr>
          <p:cNvPr id="4" name="Rectangle 186"/>
          <p:cNvSpPr>
            <a:spLocks noChangeArrowheads="1"/>
          </p:cNvSpPr>
          <p:nvPr/>
        </p:nvSpPr>
        <p:spPr bwMode="auto">
          <a:xfrm>
            <a:off x="10487427" y="1823827"/>
            <a:ext cx="1259504" cy="1674793"/>
          </a:xfrm>
          <a:prstGeom prst="rect">
            <a:avLst/>
          </a:prstGeom>
          <a:noFill/>
          <a:ln w="15875" cap="flat" cmpd="sng" algn="ctr">
            <a:solidFill>
              <a:srgbClr val="FFFFFF">
                <a:lumMod val="65000"/>
              </a:srgbClr>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Freeform 187"/>
          <p:cNvSpPr>
            <a:spLocks noEditPoints="1"/>
          </p:cNvSpPr>
          <p:nvPr/>
        </p:nvSpPr>
        <p:spPr bwMode="auto">
          <a:xfrm>
            <a:off x="10487427" y="1823827"/>
            <a:ext cx="1259504" cy="1674793"/>
          </a:xfrm>
          <a:custGeom>
            <a:avLst/>
            <a:gdLst>
              <a:gd name="T0" fmla="*/ 774 w 831"/>
              <a:gd name="T1" fmla="*/ 1105 h 1105"/>
              <a:gd name="T2" fmla="*/ 698 w 831"/>
              <a:gd name="T3" fmla="*/ 1105 h 1105"/>
              <a:gd name="T4" fmla="*/ 622 w 831"/>
              <a:gd name="T5" fmla="*/ 1105 h 1105"/>
              <a:gd name="T6" fmla="*/ 547 w 831"/>
              <a:gd name="T7" fmla="*/ 1105 h 1105"/>
              <a:gd name="T8" fmla="*/ 471 w 831"/>
              <a:gd name="T9" fmla="*/ 1105 h 1105"/>
              <a:gd name="T10" fmla="*/ 395 w 831"/>
              <a:gd name="T11" fmla="*/ 1105 h 1105"/>
              <a:gd name="T12" fmla="*/ 320 w 831"/>
              <a:gd name="T13" fmla="*/ 1105 h 1105"/>
              <a:gd name="T14" fmla="*/ 244 w 831"/>
              <a:gd name="T15" fmla="*/ 1105 h 1105"/>
              <a:gd name="T16" fmla="*/ 168 w 831"/>
              <a:gd name="T17" fmla="*/ 1105 h 1105"/>
              <a:gd name="T18" fmla="*/ 93 w 831"/>
              <a:gd name="T19" fmla="*/ 1105 h 1105"/>
              <a:gd name="T20" fmla="*/ 17 w 831"/>
              <a:gd name="T21" fmla="*/ 1105 h 1105"/>
              <a:gd name="T22" fmla="*/ 0 w 831"/>
              <a:gd name="T23" fmla="*/ 1046 h 1105"/>
              <a:gd name="T24" fmla="*/ 0 w 831"/>
              <a:gd name="T25" fmla="*/ 970 h 1105"/>
              <a:gd name="T26" fmla="*/ 0 w 831"/>
              <a:gd name="T27" fmla="*/ 895 h 1105"/>
              <a:gd name="T28" fmla="*/ 0 w 831"/>
              <a:gd name="T29" fmla="*/ 819 h 1105"/>
              <a:gd name="T30" fmla="*/ 0 w 831"/>
              <a:gd name="T31" fmla="*/ 743 h 1105"/>
              <a:gd name="T32" fmla="*/ 0 w 831"/>
              <a:gd name="T33" fmla="*/ 667 h 1105"/>
              <a:gd name="T34" fmla="*/ 0 w 831"/>
              <a:gd name="T35" fmla="*/ 592 h 1105"/>
              <a:gd name="T36" fmla="*/ 0 w 831"/>
              <a:gd name="T37" fmla="*/ 516 h 1105"/>
              <a:gd name="T38" fmla="*/ 0 w 831"/>
              <a:gd name="T39" fmla="*/ 440 h 1105"/>
              <a:gd name="T40" fmla="*/ 0 w 831"/>
              <a:gd name="T41" fmla="*/ 365 h 1105"/>
              <a:gd name="T42" fmla="*/ 0 w 831"/>
              <a:gd name="T43" fmla="*/ 289 h 1105"/>
              <a:gd name="T44" fmla="*/ 0 w 831"/>
              <a:gd name="T45" fmla="*/ 213 h 1105"/>
              <a:gd name="T46" fmla="*/ 0 w 831"/>
              <a:gd name="T47" fmla="*/ 137 h 1105"/>
              <a:gd name="T48" fmla="*/ 0 w 831"/>
              <a:gd name="T49" fmla="*/ 62 h 1105"/>
              <a:gd name="T50" fmla="*/ 0 w 831"/>
              <a:gd name="T51" fmla="*/ 0 h 1105"/>
              <a:gd name="T52" fmla="*/ 74 w 831"/>
              <a:gd name="T53" fmla="*/ 0 h 1105"/>
              <a:gd name="T54" fmla="*/ 149 w 831"/>
              <a:gd name="T55" fmla="*/ 0 h 1105"/>
              <a:gd name="T56" fmla="*/ 225 w 831"/>
              <a:gd name="T57" fmla="*/ 0 h 1105"/>
              <a:gd name="T58" fmla="*/ 301 w 831"/>
              <a:gd name="T59" fmla="*/ 0 h 1105"/>
              <a:gd name="T60" fmla="*/ 376 w 831"/>
              <a:gd name="T61" fmla="*/ 0 h 1105"/>
              <a:gd name="T62" fmla="*/ 452 w 831"/>
              <a:gd name="T63" fmla="*/ 0 h 1105"/>
              <a:gd name="T64" fmla="*/ 528 w 831"/>
              <a:gd name="T65" fmla="*/ 0 h 1105"/>
              <a:gd name="T66" fmla="*/ 604 w 831"/>
              <a:gd name="T67" fmla="*/ 0 h 1105"/>
              <a:gd name="T68" fmla="*/ 679 w 831"/>
              <a:gd name="T69" fmla="*/ 0 h 1105"/>
              <a:gd name="T70" fmla="*/ 755 w 831"/>
              <a:gd name="T71" fmla="*/ 0 h 1105"/>
              <a:gd name="T72" fmla="*/ 831 w 831"/>
              <a:gd name="T73" fmla="*/ 3 h 1105"/>
              <a:gd name="T74" fmla="*/ 831 w 831"/>
              <a:gd name="T75" fmla="*/ 78 h 1105"/>
              <a:gd name="T76" fmla="*/ 831 w 831"/>
              <a:gd name="T77" fmla="*/ 154 h 1105"/>
              <a:gd name="T78" fmla="*/ 831 w 831"/>
              <a:gd name="T79" fmla="*/ 230 h 1105"/>
              <a:gd name="T80" fmla="*/ 831 w 831"/>
              <a:gd name="T81" fmla="*/ 305 h 1105"/>
              <a:gd name="T82" fmla="*/ 831 w 831"/>
              <a:gd name="T83" fmla="*/ 381 h 1105"/>
              <a:gd name="T84" fmla="*/ 831 w 831"/>
              <a:gd name="T85" fmla="*/ 457 h 1105"/>
              <a:gd name="T86" fmla="*/ 831 w 831"/>
              <a:gd name="T87" fmla="*/ 533 h 1105"/>
              <a:gd name="T88" fmla="*/ 831 w 831"/>
              <a:gd name="T89" fmla="*/ 608 h 1105"/>
              <a:gd name="T90" fmla="*/ 831 w 831"/>
              <a:gd name="T91" fmla="*/ 684 h 1105"/>
              <a:gd name="T92" fmla="*/ 831 w 831"/>
              <a:gd name="T93" fmla="*/ 760 h 1105"/>
              <a:gd name="T94" fmla="*/ 831 w 831"/>
              <a:gd name="T95" fmla="*/ 835 h 1105"/>
              <a:gd name="T96" fmla="*/ 831 w 831"/>
              <a:gd name="T97" fmla="*/ 911 h 1105"/>
              <a:gd name="T98" fmla="*/ 831 w 831"/>
              <a:gd name="T99" fmla="*/ 987 h 1105"/>
              <a:gd name="T100" fmla="*/ 831 w 831"/>
              <a:gd name="T101" fmla="*/ 1063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1" h="1105">
                <a:moveTo>
                  <a:pt x="831" y="1105"/>
                </a:moveTo>
                <a:lnTo>
                  <a:pt x="812" y="1105"/>
                </a:lnTo>
                <a:moveTo>
                  <a:pt x="793" y="1105"/>
                </a:moveTo>
                <a:lnTo>
                  <a:pt x="774" y="1105"/>
                </a:lnTo>
                <a:moveTo>
                  <a:pt x="755" y="1105"/>
                </a:moveTo>
                <a:lnTo>
                  <a:pt x="736" y="1105"/>
                </a:lnTo>
                <a:moveTo>
                  <a:pt x="717" y="1105"/>
                </a:moveTo>
                <a:lnTo>
                  <a:pt x="698" y="1105"/>
                </a:lnTo>
                <a:moveTo>
                  <a:pt x="679" y="1105"/>
                </a:moveTo>
                <a:lnTo>
                  <a:pt x="660" y="1105"/>
                </a:lnTo>
                <a:moveTo>
                  <a:pt x="641" y="1105"/>
                </a:moveTo>
                <a:lnTo>
                  <a:pt x="622" y="1105"/>
                </a:lnTo>
                <a:moveTo>
                  <a:pt x="604" y="1105"/>
                </a:moveTo>
                <a:lnTo>
                  <a:pt x="585" y="1105"/>
                </a:lnTo>
                <a:moveTo>
                  <a:pt x="566" y="1105"/>
                </a:moveTo>
                <a:lnTo>
                  <a:pt x="547" y="1105"/>
                </a:lnTo>
                <a:moveTo>
                  <a:pt x="528" y="1105"/>
                </a:moveTo>
                <a:lnTo>
                  <a:pt x="509" y="1105"/>
                </a:lnTo>
                <a:moveTo>
                  <a:pt x="490" y="1105"/>
                </a:moveTo>
                <a:lnTo>
                  <a:pt x="471" y="1105"/>
                </a:lnTo>
                <a:moveTo>
                  <a:pt x="452" y="1105"/>
                </a:moveTo>
                <a:lnTo>
                  <a:pt x="433" y="1105"/>
                </a:lnTo>
                <a:moveTo>
                  <a:pt x="414" y="1105"/>
                </a:moveTo>
                <a:lnTo>
                  <a:pt x="395" y="1105"/>
                </a:lnTo>
                <a:moveTo>
                  <a:pt x="376" y="1105"/>
                </a:moveTo>
                <a:lnTo>
                  <a:pt x="358" y="1105"/>
                </a:lnTo>
                <a:moveTo>
                  <a:pt x="339" y="1105"/>
                </a:moveTo>
                <a:lnTo>
                  <a:pt x="320" y="1105"/>
                </a:lnTo>
                <a:moveTo>
                  <a:pt x="301" y="1105"/>
                </a:moveTo>
                <a:lnTo>
                  <a:pt x="282" y="1105"/>
                </a:lnTo>
                <a:moveTo>
                  <a:pt x="263" y="1105"/>
                </a:moveTo>
                <a:lnTo>
                  <a:pt x="244" y="1105"/>
                </a:lnTo>
                <a:moveTo>
                  <a:pt x="225" y="1105"/>
                </a:moveTo>
                <a:lnTo>
                  <a:pt x="206" y="1105"/>
                </a:lnTo>
                <a:moveTo>
                  <a:pt x="187" y="1105"/>
                </a:moveTo>
                <a:lnTo>
                  <a:pt x="168" y="1105"/>
                </a:lnTo>
                <a:moveTo>
                  <a:pt x="149" y="1105"/>
                </a:moveTo>
                <a:lnTo>
                  <a:pt x="131" y="1105"/>
                </a:lnTo>
                <a:moveTo>
                  <a:pt x="112" y="1105"/>
                </a:moveTo>
                <a:lnTo>
                  <a:pt x="93" y="1105"/>
                </a:lnTo>
                <a:moveTo>
                  <a:pt x="74" y="1105"/>
                </a:moveTo>
                <a:lnTo>
                  <a:pt x="55" y="1105"/>
                </a:lnTo>
                <a:moveTo>
                  <a:pt x="36" y="1105"/>
                </a:moveTo>
                <a:lnTo>
                  <a:pt x="17" y="1105"/>
                </a:lnTo>
                <a:moveTo>
                  <a:pt x="0" y="1103"/>
                </a:moveTo>
                <a:lnTo>
                  <a:pt x="0" y="1084"/>
                </a:lnTo>
                <a:moveTo>
                  <a:pt x="0" y="1065"/>
                </a:moveTo>
                <a:lnTo>
                  <a:pt x="0" y="1046"/>
                </a:lnTo>
                <a:moveTo>
                  <a:pt x="0" y="1027"/>
                </a:moveTo>
                <a:lnTo>
                  <a:pt x="0" y="1008"/>
                </a:lnTo>
                <a:moveTo>
                  <a:pt x="0" y="989"/>
                </a:moveTo>
                <a:lnTo>
                  <a:pt x="0" y="970"/>
                </a:lnTo>
                <a:moveTo>
                  <a:pt x="0" y="951"/>
                </a:moveTo>
                <a:lnTo>
                  <a:pt x="0" y="932"/>
                </a:lnTo>
                <a:moveTo>
                  <a:pt x="0" y="913"/>
                </a:moveTo>
                <a:lnTo>
                  <a:pt x="0" y="895"/>
                </a:lnTo>
                <a:moveTo>
                  <a:pt x="0" y="876"/>
                </a:moveTo>
                <a:lnTo>
                  <a:pt x="0" y="857"/>
                </a:lnTo>
                <a:moveTo>
                  <a:pt x="0" y="838"/>
                </a:moveTo>
                <a:lnTo>
                  <a:pt x="0" y="819"/>
                </a:lnTo>
                <a:moveTo>
                  <a:pt x="0" y="800"/>
                </a:moveTo>
                <a:lnTo>
                  <a:pt x="0" y="781"/>
                </a:lnTo>
                <a:moveTo>
                  <a:pt x="0" y="762"/>
                </a:moveTo>
                <a:lnTo>
                  <a:pt x="0" y="743"/>
                </a:lnTo>
                <a:moveTo>
                  <a:pt x="0" y="724"/>
                </a:moveTo>
                <a:lnTo>
                  <a:pt x="0" y="705"/>
                </a:lnTo>
                <a:moveTo>
                  <a:pt x="0" y="686"/>
                </a:moveTo>
                <a:lnTo>
                  <a:pt x="0" y="667"/>
                </a:lnTo>
                <a:moveTo>
                  <a:pt x="0" y="648"/>
                </a:moveTo>
                <a:lnTo>
                  <a:pt x="0" y="630"/>
                </a:lnTo>
                <a:moveTo>
                  <a:pt x="0" y="611"/>
                </a:moveTo>
                <a:lnTo>
                  <a:pt x="0" y="592"/>
                </a:lnTo>
                <a:moveTo>
                  <a:pt x="0" y="573"/>
                </a:moveTo>
                <a:lnTo>
                  <a:pt x="0" y="554"/>
                </a:lnTo>
                <a:moveTo>
                  <a:pt x="0" y="535"/>
                </a:moveTo>
                <a:lnTo>
                  <a:pt x="0" y="516"/>
                </a:lnTo>
                <a:moveTo>
                  <a:pt x="0" y="497"/>
                </a:moveTo>
                <a:lnTo>
                  <a:pt x="0" y="478"/>
                </a:lnTo>
                <a:moveTo>
                  <a:pt x="0" y="459"/>
                </a:moveTo>
                <a:lnTo>
                  <a:pt x="0" y="440"/>
                </a:lnTo>
                <a:moveTo>
                  <a:pt x="0" y="421"/>
                </a:moveTo>
                <a:lnTo>
                  <a:pt x="0" y="402"/>
                </a:lnTo>
                <a:moveTo>
                  <a:pt x="0" y="384"/>
                </a:moveTo>
                <a:lnTo>
                  <a:pt x="0" y="365"/>
                </a:lnTo>
                <a:moveTo>
                  <a:pt x="0" y="346"/>
                </a:moveTo>
                <a:lnTo>
                  <a:pt x="0" y="327"/>
                </a:lnTo>
                <a:moveTo>
                  <a:pt x="0" y="308"/>
                </a:moveTo>
                <a:lnTo>
                  <a:pt x="0" y="289"/>
                </a:lnTo>
                <a:moveTo>
                  <a:pt x="0" y="270"/>
                </a:moveTo>
                <a:lnTo>
                  <a:pt x="0" y="251"/>
                </a:lnTo>
                <a:moveTo>
                  <a:pt x="0" y="232"/>
                </a:moveTo>
                <a:lnTo>
                  <a:pt x="0" y="213"/>
                </a:lnTo>
                <a:moveTo>
                  <a:pt x="0" y="194"/>
                </a:moveTo>
                <a:lnTo>
                  <a:pt x="0" y="175"/>
                </a:lnTo>
                <a:moveTo>
                  <a:pt x="0" y="156"/>
                </a:moveTo>
                <a:lnTo>
                  <a:pt x="0" y="137"/>
                </a:lnTo>
                <a:moveTo>
                  <a:pt x="0" y="119"/>
                </a:moveTo>
                <a:lnTo>
                  <a:pt x="0" y="100"/>
                </a:lnTo>
                <a:moveTo>
                  <a:pt x="0" y="81"/>
                </a:moveTo>
                <a:lnTo>
                  <a:pt x="0" y="62"/>
                </a:lnTo>
                <a:moveTo>
                  <a:pt x="0" y="43"/>
                </a:moveTo>
                <a:lnTo>
                  <a:pt x="0" y="24"/>
                </a:lnTo>
                <a:moveTo>
                  <a:pt x="0" y="5"/>
                </a:moveTo>
                <a:lnTo>
                  <a:pt x="0" y="0"/>
                </a:lnTo>
                <a:lnTo>
                  <a:pt x="17" y="0"/>
                </a:lnTo>
                <a:moveTo>
                  <a:pt x="36" y="0"/>
                </a:moveTo>
                <a:lnTo>
                  <a:pt x="55" y="0"/>
                </a:lnTo>
                <a:moveTo>
                  <a:pt x="74" y="0"/>
                </a:moveTo>
                <a:lnTo>
                  <a:pt x="93" y="0"/>
                </a:lnTo>
                <a:moveTo>
                  <a:pt x="112" y="0"/>
                </a:moveTo>
                <a:lnTo>
                  <a:pt x="131" y="0"/>
                </a:lnTo>
                <a:moveTo>
                  <a:pt x="149" y="0"/>
                </a:moveTo>
                <a:lnTo>
                  <a:pt x="168" y="0"/>
                </a:lnTo>
                <a:moveTo>
                  <a:pt x="187" y="0"/>
                </a:moveTo>
                <a:lnTo>
                  <a:pt x="206" y="0"/>
                </a:lnTo>
                <a:moveTo>
                  <a:pt x="225" y="0"/>
                </a:moveTo>
                <a:lnTo>
                  <a:pt x="244" y="0"/>
                </a:lnTo>
                <a:moveTo>
                  <a:pt x="263" y="0"/>
                </a:moveTo>
                <a:lnTo>
                  <a:pt x="282" y="0"/>
                </a:lnTo>
                <a:moveTo>
                  <a:pt x="301" y="0"/>
                </a:moveTo>
                <a:lnTo>
                  <a:pt x="320" y="0"/>
                </a:lnTo>
                <a:moveTo>
                  <a:pt x="339" y="0"/>
                </a:moveTo>
                <a:lnTo>
                  <a:pt x="358" y="0"/>
                </a:lnTo>
                <a:moveTo>
                  <a:pt x="376" y="0"/>
                </a:moveTo>
                <a:lnTo>
                  <a:pt x="395" y="0"/>
                </a:lnTo>
                <a:moveTo>
                  <a:pt x="414" y="0"/>
                </a:moveTo>
                <a:lnTo>
                  <a:pt x="433" y="0"/>
                </a:lnTo>
                <a:moveTo>
                  <a:pt x="452" y="0"/>
                </a:moveTo>
                <a:lnTo>
                  <a:pt x="471" y="0"/>
                </a:lnTo>
                <a:moveTo>
                  <a:pt x="490" y="0"/>
                </a:moveTo>
                <a:lnTo>
                  <a:pt x="509" y="0"/>
                </a:lnTo>
                <a:moveTo>
                  <a:pt x="528" y="0"/>
                </a:moveTo>
                <a:lnTo>
                  <a:pt x="547" y="0"/>
                </a:lnTo>
                <a:moveTo>
                  <a:pt x="566" y="0"/>
                </a:moveTo>
                <a:lnTo>
                  <a:pt x="585" y="0"/>
                </a:lnTo>
                <a:moveTo>
                  <a:pt x="604" y="0"/>
                </a:moveTo>
                <a:lnTo>
                  <a:pt x="622" y="0"/>
                </a:lnTo>
                <a:moveTo>
                  <a:pt x="641" y="0"/>
                </a:moveTo>
                <a:lnTo>
                  <a:pt x="660" y="0"/>
                </a:lnTo>
                <a:moveTo>
                  <a:pt x="679" y="0"/>
                </a:moveTo>
                <a:lnTo>
                  <a:pt x="698" y="0"/>
                </a:lnTo>
                <a:moveTo>
                  <a:pt x="717" y="0"/>
                </a:moveTo>
                <a:lnTo>
                  <a:pt x="736" y="0"/>
                </a:lnTo>
                <a:moveTo>
                  <a:pt x="755" y="0"/>
                </a:moveTo>
                <a:lnTo>
                  <a:pt x="774" y="0"/>
                </a:lnTo>
                <a:moveTo>
                  <a:pt x="793" y="0"/>
                </a:moveTo>
                <a:lnTo>
                  <a:pt x="812" y="0"/>
                </a:lnTo>
                <a:moveTo>
                  <a:pt x="831" y="3"/>
                </a:moveTo>
                <a:lnTo>
                  <a:pt x="831" y="22"/>
                </a:lnTo>
                <a:moveTo>
                  <a:pt x="831" y="40"/>
                </a:moveTo>
                <a:lnTo>
                  <a:pt x="831" y="59"/>
                </a:lnTo>
                <a:moveTo>
                  <a:pt x="831" y="78"/>
                </a:moveTo>
                <a:lnTo>
                  <a:pt x="831" y="97"/>
                </a:lnTo>
                <a:moveTo>
                  <a:pt x="831" y="116"/>
                </a:moveTo>
                <a:lnTo>
                  <a:pt x="831" y="135"/>
                </a:lnTo>
                <a:moveTo>
                  <a:pt x="831" y="154"/>
                </a:moveTo>
                <a:lnTo>
                  <a:pt x="831" y="173"/>
                </a:lnTo>
                <a:moveTo>
                  <a:pt x="831" y="192"/>
                </a:moveTo>
                <a:lnTo>
                  <a:pt x="831" y="211"/>
                </a:lnTo>
                <a:moveTo>
                  <a:pt x="831" y="230"/>
                </a:moveTo>
                <a:lnTo>
                  <a:pt x="831" y="249"/>
                </a:lnTo>
                <a:moveTo>
                  <a:pt x="831" y="268"/>
                </a:moveTo>
                <a:lnTo>
                  <a:pt x="831" y="287"/>
                </a:lnTo>
                <a:moveTo>
                  <a:pt x="831" y="305"/>
                </a:moveTo>
                <a:lnTo>
                  <a:pt x="831" y="324"/>
                </a:lnTo>
                <a:moveTo>
                  <a:pt x="831" y="343"/>
                </a:moveTo>
                <a:lnTo>
                  <a:pt x="831" y="362"/>
                </a:lnTo>
                <a:moveTo>
                  <a:pt x="831" y="381"/>
                </a:moveTo>
                <a:lnTo>
                  <a:pt x="831" y="400"/>
                </a:lnTo>
                <a:moveTo>
                  <a:pt x="831" y="419"/>
                </a:moveTo>
                <a:lnTo>
                  <a:pt x="831" y="438"/>
                </a:lnTo>
                <a:moveTo>
                  <a:pt x="831" y="457"/>
                </a:moveTo>
                <a:lnTo>
                  <a:pt x="831" y="476"/>
                </a:lnTo>
                <a:moveTo>
                  <a:pt x="831" y="495"/>
                </a:moveTo>
                <a:lnTo>
                  <a:pt x="831" y="514"/>
                </a:lnTo>
                <a:moveTo>
                  <a:pt x="831" y="533"/>
                </a:moveTo>
                <a:lnTo>
                  <a:pt x="831" y="551"/>
                </a:lnTo>
                <a:moveTo>
                  <a:pt x="831" y="570"/>
                </a:moveTo>
                <a:lnTo>
                  <a:pt x="831" y="589"/>
                </a:lnTo>
                <a:moveTo>
                  <a:pt x="831" y="608"/>
                </a:moveTo>
                <a:lnTo>
                  <a:pt x="831" y="627"/>
                </a:lnTo>
                <a:moveTo>
                  <a:pt x="831" y="646"/>
                </a:moveTo>
                <a:lnTo>
                  <a:pt x="831" y="665"/>
                </a:lnTo>
                <a:moveTo>
                  <a:pt x="831" y="684"/>
                </a:moveTo>
                <a:lnTo>
                  <a:pt x="831" y="703"/>
                </a:lnTo>
                <a:moveTo>
                  <a:pt x="831" y="722"/>
                </a:moveTo>
                <a:lnTo>
                  <a:pt x="831" y="741"/>
                </a:lnTo>
                <a:moveTo>
                  <a:pt x="831" y="760"/>
                </a:moveTo>
                <a:lnTo>
                  <a:pt x="831" y="779"/>
                </a:lnTo>
                <a:moveTo>
                  <a:pt x="831" y="798"/>
                </a:moveTo>
                <a:lnTo>
                  <a:pt x="831" y="816"/>
                </a:lnTo>
                <a:moveTo>
                  <a:pt x="831" y="835"/>
                </a:moveTo>
                <a:lnTo>
                  <a:pt x="831" y="854"/>
                </a:lnTo>
                <a:moveTo>
                  <a:pt x="831" y="873"/>
                </a:moveTo>
                <a:lnTo>
                  <a:pt x="831" y="892"/>
                </a:lnTo>
                <a:moveTo>
                  <a:pt x="831" y="911"/>
                </a:moveTo>
                <a:lnTo>
                  <a:pt x="831" y="930"/>
                </a:lnTo>
                <a:moveTo>
                  <a:pt x="831" y="949"/>
                </a:moveTo>
                <a:lnTo>
                  <a:pt x="831" y="968"/>
                </a:lnTo>
                <a:moveTo>
                  <a:pt x="831" y="987"/>
                </a:moveTo>
                <a:lnTo>
                  <a:pt x="831" y="1006"/>
                </a:lnTo>
                <a:moveTo>
                  <a:pt x="831" y="1025"/>
                </a:moveTo>
                <a:lnTo>
                  <a:pt x="831" y="1044"/>
                </a:lnTo>
                <a:moveTo>
                  <a:pt x="831" y="1063"/>
                </a:moveTo>
                <a:lnTo>
                  <a:pt x="831" y="1081"/>
                </a:lnTo>
                <a:moveTo>
                  <a:pt x="831" y="1100"/>
                </a:moveTo>
                <a:lnTo>
                  <a:pt x="831" y="1105"/>
                </a:lnTo>
              </a:path>
            </a:pathLst>
          </a:custGeom>
          <a:solidFill>
            <a:srgbClr val="FFFFFF">
              <a:lumMod val="95000"/>
            </a:srgbClr>
          </a:solidFill>
          <a:ln w="15875" cap="flat">
            <a:solidFill>
              <a:srgbClr val="F38B00"/>
            </a:solid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6" name="Rectangle 188"/>
          <p:cNvSpPr>
            <a:spLocks noChangeArrowheads="1"/>
          </p:cNvSpPr>
          <p:nvPr/>
        </p:nvSpPr>
        <p:spPr bwMode="auto">
          <a:xfrm>
            <a:off x="9026341" y="1823827"/>
            <a:ext cx="1257989" cy="1674793"/>
          </a:xfrm>
          <a:prstGeom prst="rect">
            <a:avLst/>
          </a:prstGeom>
          <a:noFill/>
          <a:ln w="15875" cap="flat" cmpd="sng" algn="ctr">
            <a:solidFill>
              <a:srgbClr val="FFFFFF">
                <a:lumMod val="65000"/>
              </a:srgbClr>
            </a:solidFill>
            <a:prstDash val="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Freeform 189"/>
          <p:cNvSpPr>
            <a:spLocks noEditPoints="1"/>
          </p:cNvSpPr>
          <p:nvPr/>
        </p:nvSpPr>
        <p:spPr bwMode="auto">
          <a:xfrm>
            <a:off x="9026341" y="1823827"/>
            <a:ext cx="1257989" cy="1674793"/>
          </a:xfrm>
          <a:custGeom>
            <a:avLst/>
            <a:gdLst>
              <a:gd name="T0" fmla="*/ 773 w 830"/>
              <a:gd name="T1" fmla="*/ 1105 h 1105"/>
              <a:gd name="T2" fmla="*/ 697 w 830"/>
              <a:gd name="T3" fmla="*/ 1105 h 1105"/>
              <a:gd name="T4" fmla="*/ 622 w 830"/>
              <a:gd name="T5" fmla="*/ 1105 h 1105"/>
              <a:gd name="T6" fmla="*/ 546 w 830"/>
              <a:gd name="T7" fmla="*/ 1105 h 1105"/>
              <a:gd name="T8" fmla="*/ 470 w 830"/>
              <a:gd name="T9" fmla="*/ 1105 h 1105"/>
              <a:gd name="T10" fmla="*/ 395 w 830"/>
              <a:gd name="T11" fmla="*/ 1105 h 1105"/>
              <a:gd name="T12" fmla="*/ 319 w 830"/>
              <a:gd name="T13" fmla="*/ 1105 h 1105"/>
              <a:gd name="T14" fmla="*/ 243 w 830"/>
              <a:gd name="T15" fmla="*/ 1105 h 1105"/>
              <a:gd name="T16" fmla="*/ 167 w 830"/>
              <a:gd name="T17" fmla="*/ 1105 h 1105"/>
              <a:gd name="T18" fmla="*/ 92 w 830"/>
              <a:gd name="T19" fmla="*/ 1105 h 1105"/>
              <a:gd name="T20" fmla="*/ 16 w 830"/>
              <a:gd name="T21" fmla="*/ 1105 h 1105"/>
              <a:gd name="T22" fmla="*/ 0 w 830"/>
              <a:gd name="T23" fmla="*/ 1046 h 1105"/>
              <a:gd name="T24" fmla="*/ 0 w 830"/>
              <a:gd name="T25" fmla="*/ 970 h 1105"/>
              <a:gd name="T26" fmla="*/ 0 w 830"/>
              <a:gd name="T27" fmla="*/ 895 h 1105"/>
              <a:gd name="T28" fmla="*/ 0 w 830"/>
              <a:gd name="T29" fmla="*/ 819 h 1105"/>
              <a:gd name="T30" fmla="*/ 0 w 830"/>
              <a:gd name="T31" fmla="*/ 743 h 1105"/>
              <a:gd name="T32" fmla="*/ 0 w 830"/>
              <a:gd name="T33" fmla="*/ 667 h 1105"/>
              <a:gd name="T34" fmla="*/ 0 w 830"/>
              <a:gd name="T35" fmla="*/ 592 h 1105"/>
              <a:gd name="T36" fmla="*/ 0 w 830"/>
              <a:gd name="T37" fmla="*/ 516 h 1105"/>
              <a:gd name="T38" fmla="*/ 0 w 830"/>
              <a:gd name="T39" fmla="*/ 440 h 1105"/>
              <a:gd name="T40" fmla="*/ 0 w 830"/>
              <a:gd name="T41" fmla="*/ 365 h 1105"/>
              <a:gd name="T42" fmla="*/ 0 w 830"/>
              <a:gd name="T43" fmla="*/ 289 h 1105"/>
              <a:gd name="T44" fmla="*/ 0 w 830"/>
              <a:gd name="T45" fmla="*/ 213 h 1105"/>
              <a:gd name="T46" fmla="*/ 0 w 830"/>
              <a:gd name="T47" fmla="*/ 137 h 1105"/>
              <a:gd name="T48" fmla="*/ 0 w 830"/>
              <a:gd name="T49" fmla="*/ 62 h 1105"/>
              <a:gd name="T50" fmla="*/ 0 w 830"/>
              <a:gd name="T51" fmla="*/ 0 h 1105"/>
              <a:gd name="T52" fmla="*/ 73 w 830"/>
              <a:gd name="T53" fmla="*/ 0 h 1105"/>
              <a:gd name="T54" fmla="*/ 149 w 830"/>
              <a:gd name="T55" fmla="*/ 0 h 1105"/>
              <a:gd name="T56" fmla="*/ 224 w 830"/>
              <a:gd name="T57" fmla="*/ 0 h 1105"/>
              <a:gd name="T58" fmla="*/ 300 w 830"/>
              <a:gd name="T59" fmla="*/ 0 h 1105"/>
              <a:gd name="T60" fmla="*/ 376 w 830"/>
              <a:gd name="T61" fmla="*/ 0 h 1105"/>
              <a:gd name="T62" fmla="*/ 451 w 830"/>
              <a:gd name="T63" fmla="*/ 0 h 1105"/>
              <a:gd name="T64" fmla="*/ 527 w 830"/>
              <a:gd name="T65" fmla="*/ 0 h 1105"/>
              <a:gd name="T66" fmla="*/ 603 w 830"/>
              <a:gd name="T67" fmla="*/ 0 h 1105"/>
              <a:gd name="T68" fmla="*/ 678 w 830"/>
              <a:gd name="T69" fmla="*/ 0 h 1105"/>
              <a:gd name="T70" fmla="*/ 754 w 830"/>
              <a:gd name="T71" fmla="*/ 0 h 1105"/>
              <a:gd name="T72" fmla="*/ 830 w 830"/>
              <a:gd name="T73" fmla="*/ 0 h 1105"/>
              <a:gd name="T74" fmla="*/ 830 w 830"/>
              <a:gd name="T75" fmla="*/ 76 h 1105"/>
              <a:gd name="T76" fmla="*/ 830 w 830"/>
              <a:gd name="T77" fmla="*/ 152 h 1105"/>
              <a:gd name="T78" fmla="*/ 830 w 830"/>
              <a:gd name="T79" fmla="*/ 227 h 1105"/>
              <a:gd name="T80" fmla="*/ 830 w 830"/>
              <a:gd name="T81" fmla="*/ 303 h 1105"/>
              <a:gd name="T82" fmla="*/ 830 w 830"/>
              <a:gd name="T83" fmla="*/ 379 h 1105"/>
              <a:gd name="T84" fmla="*/ 830 w 830"/>
              <a:gd name="T85" fmla="*/ 454 h 1105"/>
              <a:gd name="T86" fmla="*/ 830 w 830"/>
              <a:gd name="T87" fmla="*/ 530 h 1105"/>
              <a:gd name="T88" fmla="*/ 830 w 830"/>
              <a:gd name="T89" fmla="*/ 606 h 1105"/>
              <a:gd name="T90" fmla="*/ 830 w 830"/>
              <a:gd name="T91" fmla="*/ 682 h 1105"/>
              <a:gd name="T92" fmla="*/ 830 w 830"/>
              <a:gd name="T93" fmla="*/ 757 h 1105"/>
              <a:gd name="T94" fmla="*/ 830 w 830"/>
              <a:gd name="T95" fmla="*/ 833 h 1105"/>
              <a:gd name="T96" fmla="*/ 830 w 830"/>
              <a:gd name="T97" fmla="*/ 909 h 1105"/>
              <a:gd name="T98" fmla="*/ 830 w 830"/>
              <a:gd name="T99" fmla="*/ 984 h 1105"/>
              <a:gd name="T100" fmla="*/ 830 w 830"/>
              <a:gd name="T101" fmla="*/ 1060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0" h="1105">
                <a:moveTo>
                  <a:pt x="830" y="1105"/>
                </a:moveTo>
                <a:lnTo>
                  <a:pt x="811" y="1105"/>
                </a:lnTo>
                <a:moveTo>
                  <a:pt x="792" y="1105"/>
                </a:moveTo>
                <a:lnTo>
                  <a:pt x="773" y="1105"/>
                </a:lnTo>
                <a:moveTo>
                  <a:pt x="754" y="1105"/>
                </a:moveTo>
                <a:lnTo>
                  <a:pt x="735" y="1105"/>
                </a:lnTo>
                <a:moveTo>
                  <a:pt x="716" y="1105"/>
                </a:moveTo>
                <a:lnTo>
                  <a:pt x="697" y="1105"/>
                </a:lnTo>
                <a:moveTo>
                  <a:pt x="678" y="1105"/>
                </a:moveTo>
                <a:lnTo>
                  <a:pt x="659" y="1105"/>
                </a:lnTo>
                <a:moveTo>
                  <a:pt x="640" y="1105"/>
                </a:moveTo>
                <a:lnTo>
                  <a:pt x="622" y="1105"/>
                </a:lnTo>
                <a:moveTo>
                  <a:pt x="603" y="1105"/>
                </a:moveTo>
                <a:lnTo>
                  <a:pt x="584" y="1105"/>
                </a:lnTo>
                <a:moveTo>
                  <a:pt x="565" y="1105"/>
                </a:moveTo>
                <a:lnTo>
                  <a:pt x="546" y="1105"/>
                </a:lnTo>
                <a:moveTo>
                  <a:pt x="527" y="1105"/>
                </a:moveTo>
                <a:lnTo>
                  <a:pt x="508" y="1105"/>
                </a:lnTo>
                <a:moveTo>
                  <a:pt x="489" y="1105"/>
                </a:moveTo>
                <a:lnTo>
                  <a:pt x="470" y="1105"/>
                </a:lnTo>
                <a:moveTo>
                  <a:pt x="451" y="1105"/>
                </a:moveTo>
                <a:lnTo>
                  <a:pt x="432" y="1105"/>
                </a:lnTo>
                <a:moveTo>
                  <a:pt x="413" y="1105"/>
                </a:moveTo>
                <a:lnTo>
                  <a:pt x="395" y="1105"/>
                </a:lnTo>
                <a:moveTo>
                  <a:pt x="376" y="1105"/>
                </a:moveTo>
                <a:lnTo>
                  <a:pt x="357" y="1105"/>
                </a:lnTo>
                <a:moveTo>
                  <a:pt x="338" y="1105"/>
                </a:moveTo>
                <a:lnTo>
                  <a:pt x="319" y="1105"/>
                </a:lnTo>
                <a:moveTo>
                  <a:pt x="300" y="1105"/>
                </a:moveTo>
                <a:lnTo>
                  <a:pt x="281" y="1105"/>
                </a:lnTo>
                <a:moveTo>
                  <a:pt x="262" y="1105"/>
                </a:moveTo>
                <a:lnTo>
                  <a:pt x="243" y="1105"/>
                </a:lnTo>
                <a:moveTo>
                  <a:pt x="224" y="1105"/>
                </a:moveTo>
                <a:lnTo>
                  <a:pt x="205" y="1105"/>
                </a:lnTo>
                <a:moveTo>
                  <a:pt x="186" y="1105"/>
                </a:moveTo>
                <a:lnTo>
                  <a:pt x="167" y="1105"/>
                </a:lnTo>
                <a:moveTo>
                  <a:pt x="149" y="1105"/>
                </a:moveTo>
                <a:lnTo>
                  <a:pt x="130" y="1105"/>
                </a:lnTo>
                <a:moveTo>
                  <a:pt x="111" y="1105"/>
                </a:moveTo>
                <a:lnTo>
                  <a:pt x="92" y="1105"/>
                </a:lnTo>
                <a:moveTo>
                  <a:pt x="73" y="1105"/>
                </a:moveTo>
                <a:lnTo>
                  <a:pt x="54" y="1105"/>
                </a:lnTo>
                <a:moveTo>
                  <a:pt x="35" y="1105"/>
                </a:moveTo>
                <a:lnTo>
                  <a:pt x="16" y="1105"/>
                </a:lnTo>
                <a:moveTo>
                  <a:pt x="0" y="1103"/>
                </a:moveTo>
                <a:lnTo>
                  <a:pt x="0" y="1084"/>
                </a:lnTo>
                <a:moveTo>
                  <a:pt x="0" y="1065"/>
                </a:moveTo>
                <a:lnTo>
                  <a:pt x="0" y="1046"/>
                </a:lnTo>
                <a:moveTo>
                  <a:pt x="0" y="1027"/>
                </a:moveTo>
                <a:lnTo>
                  <a:pt x="0" y="1008"/>
                </a:lnTo>
                <a:moveTo>
                  <a:pt x="0" y="989"/>
                </a:moveTo>
                <a:lnTo>
                  <a:pt x="0" y="970"/>
                </a:lnTo>
                <a:moveTo>
                  <a:pt x="0" y="951"/>
                </a:moveTo>
                <a:lnTo>
                  <a:pt x="0" y="932"/>
                </a:lnTo>
                <a:moveTo>
                  <a:pt x="0" y="913"/>
                </a:moveTo>
                <a:lnTo>
                  <a:pt x="0" y="895"/>
                </a:lnTo>
                <a:moveTo>
                  <a:pt x="0" y="876"/>
                </a:moveTo>
                <a:lnTo>
                  <a:pt x="0" y="857"/>
                </a:lnTo>
                <a:moveTo>
                  <a:pt x="0" y="838"/>
                </a:moveTo>
                <a:lnTo>
                  <a:pt x="0" y="819"/>
                </a:lnTo>
                <a:moveTo>
                  <a:pt x="0" y="800"/>
                </a:moveTo>
                <a:lnTo>
                  <a:pt x="0" y="781"/>
                </a:lnTo>
                <a:moveTo>
                  <a:pt x="0" y="762"/>
                </a:moveTo>
                <a:lnTo>
                  <a:pt x="0" y="743"/>
                </a:lnTo>
                <a:moveTo>
                  <a:pt x="0" y="724"/>
                </a:moveTo>
                <a:lnTo>
                  <a:pt x="0" y="705"/>
                </a:lnTo>
                <a:moveTo>
                  <a:pt x="0" y="686"/>
                </a:moveTo>
                <a:lnTo>
                  <a:pt x="0" y="667"/>
                </a:lnTo>
                <a:moveTo>
                  <a:pt x="0" y="648"/>
                </a:moveTo>
                <a:lnTo>
                  <a:pt x="0" y="630"/>
                </a:lnTo>
                <a:moveTo>
                  <a:pt x="0" y="611"/>
                </a:moveTo>
                <a:lnTo>
                  <a:pt x="0" y="592"/>
                </a:lnTo>
                <a:moveTo>
                  <a:pt x="0" y="573"/>
                </a:moveTo>
                <a:lnTo>
                  <a:pt x="0" y="554"/>
                </a:lnTo>
                <a:moveTo>
                  <a:pt x="0" y="535"/>
                </a:moveTo>
                <a:lnTo>
                  <a:pt x="0" y="516"/>
                </a:lnTo>
                <a:moveTo>
                  <a:pt x="0" y="497"/>
                </a:moveTo>
                <a:lnTo>
                  <a:pt x="0" y="478"/>
                </a:lnTo>
                <a:moveTo>
                  <a:pt x="0" y="459"/>
                </a:moveTo>
                <a:lnTo>
                  <a:pt x="0" y="440"/>
                </a:lnTo>
                <a:moveTo>
                  <a:pt x="0" y="421"/>
                </a:moveTo>
                <a:lnTo>
                  <a:pt x="0" y="402"/>
                </a:lnTo>
                <a:moveTo>
                  <a:pt x="0" y="384"/>
                </a:moveTo>
                <a:lnTo>
                  <a:pt x="0" y="365"/>
                </a:lnTo>
                <a:moveTo>
                  <a:pt x="0" y="346"/>
                </a:moveTo>
                <a:lnTo>
                  <a:pt x="0" y="327"/>
                </a:lnTo>
                <a:moveTo>
                  <a:pt x="0" y="308"/>
                </a:moveTo>
                <a:lnTo>
                  <a:pt x="0" y="289"/>
                </a:lnTo>
                <a:moveTo>
                  <a:pt x="0" y="270"/>
                </a:moveTo>
                <a:lnTo>
                  <a:pt x="0" y="251"/>
                </a:lnTo>
                <a:moveTo>
                  <a:pt x="0" y="232"/>
                </a:moveTo>
                <a:lnTo>
                  <a:pt x="0" y="213"/>
                </a:lnTo>
                <a:moveTo>
                  <a:pt x="0" y="194"/>
                </a:moveTo>
                <a:lnTo>
                  <a:pt x="0" y="175"/>
                </a:lnTo>
                <a:moveTo>
                  <a:pt x="0" y="156"/>
                </a:moveTo>
                <a:lnTo>
                  <a:pt x="0" y="137"/>
                </a:lnTo>
                <a:moveTo>
                  <a:pt x="0" y="119"/>
                </a:moveTo>
                <a:lnTo>
                  <a:pt x="0" y="100"/>
                </a:lnTo>
                <a:moveTo>
                  <a:pt x="0" y="81"/>
                </a:moveTo>
                <a:lnTo>
                  <a:pt x="0" y="62"/>
                </a:lnTo>
                <a:moveTo>
                  <a:pt x="0" y="43"/>
                </a:moveTo>
                <a:lnTo>
                  <a:pt x="0" y="24"/>
                </a:lnTo>
                <a:moveTo>
                  <a:pt x="0" y="5"/>
                </a:moveTo>
                <a:lnTo>
                  <a:pt x="0" y="0"/>
                </a:lnTo>
                <a:lnTo>
                  <a:pt x="16" y="0"/>
                </a:lnTo>
                <a:moveTo>
                  <a:pt x="35" y="0"/>
                </a:moveTo>
                <a:lnTo>
                  <a:pt x="54" y="0"/>
                </a:lnTo>
                <a:moveTo>
                  <a:pt x="73" y="0"/>
                </a:moveTo>
                <a:lnTo>
                  <a:pt x="92" y="0"/>
                </a:lnTo>
                <a:moveTo>
                  <a:pt x="111" y="0"/>
                </a:moveTo>
                <a:lnTo>
                  <a:pt x="130" y="0"/>
                </a:lnTo>
                <a:moveTo>
                  <a:pt x="149" y="0"/>
                </a:moveTo>
                <a:lnTo>
                  <a:pt x="167" y="0"/>
                </a:lnTo>
                <a:moveTo>
                  <a:pt x="186" y="0"/>
                </a:moveTo>
                <a:lnTo>
                  <a:pt x="205" y="0"/>
                </a:lnTo>
                <a:moveTo>
                  <a:pt x="224" y="0"/>
                </a:moveTo>
                <a:lnTo>
                  <a:pt x="243" y="0"/>
                </a:lnTo>
                <a:moveTo>
                  <a:pt x="262" y="0"/>
                </a:moveTo>
                <a:lnTo>
                  <a:pt x="281" y="0"/>
                </a:lnTo>
                <a:moveTo>
                  <a:pt x="300" y="0"/>
                </a:moveTo>
                <a:lnTo>
                  <a:pt x="319" y="0"/>
                </a:lnTo>
                <a:moveTo>
                  <a:pt x="338" y="0"/>
                </a:moveTo>
                <a:lnTo>
                  <a:pt x="357" y="0"/>
                </a:lnTo>
                <a:moveTo>
                  <a:pt x="376" y="0"/>
                </a:moveTo>
                <a:lnTo>
                  <a:pt x="395" y="0"/>
                </a:lnTo>
                <a:moveTo>
                  <a:pt x="413" y="0"/>
                </a:moveTo>
                <a:lnTo>
                  <a:pt x="432" y="0"/>
                </a:lnTo>
                <a:moveTo>
                  <a:pt x="451" y="0"/>
                </a:moveTo>
                <a:lnTo>
                  <a:pt x="470" y="0"/>
                </a:lnTo>
                <a:moveTo>
                  <a:pt x="489" y="0"/>
                </a:moveTo>
                <a:lnTo>
                  <a:pt x="508" y="0"/>
                </a:lnTo>
                <a:moveTo>
                  <a:pt x="527" y="0"/>
                </a:moveTo>
                <a:lnTo>
                  <a:pt x="546" y="0"/>
                </a:lnTo>
                <a:moveTo>
                  <a:pt x="565" y="0"/>
                </a:moveTo>
                <a:lnTo>
                  <a:pt x="584" y="0"/>
                </a:lnTo>
                <a:moveTo>
                  <a:pt x="603" y="0"/>
                </a:moveTo>
                <a:lnTo>
                  <a:pt x="622" y="0"/>
                </a:lnTo>
                <a:moveTo>
                  <a:pt x="640" y="0"/>
                </a:moveTo>
                <a:lnTo>
                  <a:pt x="659" y="0"/>
                </a:lnTo>
                <a:moveTo>
                  <a:pt x="678" y="0"/>
                </a:moveTo>
                <a:lnTo>
                  <a:pt x="697" y="0"/>
                </a:lnTo>
                <a:moveTo>
                  <a:pt x="716" y="0"/>
                </a:moveTo>
                <a:lnTo>
                  <a:pt x="735" y="0"/>
                </a:lnTo>
                <a:moveTo>
                  <a:pt x="754" y="0"/>
                </a:moveTo>
                <a:lnTo>
                  <a:pt x="773" y="0"/>
                </a:lnTo>
                <a:moveTo>
                  <a:pt x="792" y="0"/>
                </a:moveTo>
                <a:lnTo>
                  <a:pt x="811" y="0"/>
                </a:lnTo>
                <a:moveTo>
                  <a:pt x="830" y="0"/>
                </a:moveTo>
                <a:lnTo>
                  <a:pt x="830" y="19"/>
                </a:lnTo>
                <a:moveTo>
                  <a:pt x="830" y="38"/>
                </a:moveTo>
                <a:lnTo>
                  <a:pt x="830" y="57"/>
                </a:lnTo>
                <a:moveTo>
                  <a:pt x="830" y="76"/>
                </a:moveTo>
                <a:lnTo>
                  <a:pt x="830" y="95"/>
                </a:lnTo>
                <a:moveTo>
                  <a:pt x="830" y="114"/>
                </a:moveTo>
                <a:lnTo>
                  <a:pt x="830" y="133"/>
                </a:lnTo>
                <a:moveTo>
                  <a:pt x="830" y="152"/>
                </a:moveTo>
                <a:lnTo>
                  <a:pt x="830" y="171"/>
                </a:lnTo>
                <a:moveTo>
                  <a:pt x="830" y="190"/>
                </a:moveTo>
                <a:lnTo>
                  <a:pt x="830" y="208"/>
                </a:lnTo>
                <a:moveTo>
                  <a:pt x="830" y="227"/>
                </a:moveTo>
                <a:lnTo>
                  <a:pt x="830" y="246"/>
                </a:lnTo>
                <a:moveTo>
                  <a:pt x="830" y="265"/>
                </a:moveTo>
                <a:lnTo>
                  <a:pt x="830" y="284"/>
                </a:lnTo>
                <a:moveTo>
                  <a:pt x="830" y="303"/>
                </a:moveTo>
                <a:lnTo>
                  <a:pt x="830" y="322"/>
                </a:lnTo>
                <a:moveTo>
                  <a:pt x="830" y="341"/>
                </a:moveTo>
                <a:lnTo>
                  <a:pt x="830" y="360"/>
                </a:lnTo>
                <a:moveTo>
                  <a:pt x="830" y="379"/>
                </a:moveTo>
                <a:lnTo>
                  <a:pt x="830" y="398"/>
                </a:lnTo>
                <a:moveTo>
                  <a:pt x="830" y="417"/>
                </a:moveTo>
                <a:lnTo>
                  <a:pt x="830" y="436"/>
                </a:lnTo>
                <a:moveTo>
                  <a:pt x="830" y="454"/>
                </a:moveTo>
                <a:lnTo>
                  <a:pt x="830" y="473"/>
                </a:lnTo>
                <a:moveTo>
                  <a:pt x="830" y="492"/>
                </a:moveTo>
                <a:lnTo>
                  <a:pt x="830" y="511"/>
                </a:lnTo>
                <a:moveTo>
                  <a:pt x="830" y="530"/>
                </a:moveTo>
                <a:lnTo>
                  <a:pt x="830" y="549"/>
                </a:lnTo>
                <a:moveTo>
                  <a:pt x="830" y="568"/>
                </a:moveTo>
                <a:lnTo>
                  <a:pt x="830" y="587"/>
                </a:lnTo>
                <a:moveTo>
                  <a:pt x="830" y="606"/>
                </a:moveTo>
                <a:lnTo>
                  <a:pt x="830" y="625"/>
                </a:lnTo>
                <a:moveTo>
                  <a:pt x="830" y="644"/>
                </a:moveTo>
                <a:lnTo>
                  <a:pt x="830" y="663"/>
                </a:lnTo>
                <a:moveTo>
                  <a:pt x="830" y="682"/>
                </a:moveTo>
                <a:lnTo>
                  <a:pt x="830" y="701"/>
                </a:lnTo>
                <a:moveTo>
                  <a:pt x="830" y="719"/>
                </a:moveTo>
                <a:lnTo>
                  <a:pt x="830" y="738"/>
                </a:lnTo>
                <a:moveTo>
                  <a:pt x="830" y="757"/>
                </a:moveTo>
                <a:lnTo>
                  <a:pt x="830" y="776"/>
                </a:lnTo>
                <a:moveTo>
                  <a:pt x="830" y="795"/>
                </a:moveTo>
                <a:lnTo>
                  <a:pt x="830" y="814"/>
                </a:lnTo>
                <a:moveTo>
                  <a:pt x="830" y="833"/>
                </a:moveTo>
                <a:lnTo>
                  <a:pt x="830" y="852"/>
                </a:lnTo>
                <a:moveTo>
                  <a:pt x="830" y="871"/>
                </a:moveTo>
                <a:lnTo>
                  <a:pt x="830" y="890"/>
                </a:lnTo>
                <a:moveTo>
                  <a:pt x="830" y="909"/>
                </a:moveTo>
                <a:lnTo>
                  <a:pt x="830" y="928"/>
                </a:lnTo>
                <a:moveTo>
                  <a:pt x="830" y="947"/>
                </a:moveTo>
                <a:lnTo>
                  <a:pt x="830" y="966"/>
                </a:lnTo>
                <a:moveTo>
                  <a:pt x="830" y="984"/>
                </a:moveTo>
                <a:lnTo>
                  <a:pt x="830" y="1003"/>
                </a:lnTo>
                <a:moveTo>
                  <a:pt x="830" y="1022"/>
                </a:moveTo>
                <a:lnTo>
                  <a:pt x="830" y="1041"/>
                </a:lnTo>
                <a:moveTo>
                  <a:pt x="830" y="1060"/>
                </a:moveTo>
                <a:lnTo>
                  <a:pt x="830" y="1079"/>
                </a:lnTo>
                <a:moveTo>
                  <a:pt x="830" y="1098"/>
                </a:moveTo>
                <a:lnTo>
                  <a:pt x="830" y="1105"/>
                </a:lnTo>
              </a:path>
            </a:pathLst>
          </a:custGeom>
          <a:solidFill>
            <a:srgbClr val="FFFFFF">
              <a:lumMod val="95000"/>
            </a:srgbClr>
          </a:solidFill>
          <a:ln w="15875" cap="flat">
            <a:solidFill>
              <a:srgbClr val="F38B00"/>
            </a:solid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8" name="Rectangle 190"/>
          <p:cNvSpPr>
            <a:spLocks noChangeArrowheads="1"/>
          </p:cNvSpPr>
          <p:nvPr/>
        </p:nvSpPr>
        <p:spPr bwMode="auto">
          <a:xfrm>
            <a:off x="7372768" y="1584354"/>
            <a:ext cx="1448961" cy="1914266"/>
          </a:xfrm>
          <a:prstGeom prst="rect">
            <a:avLst/>
          </a:prstGeom>
          <a:solidFill>
            <a:srgbClr val="FFFFFF">
              <a:lumMod val="95000"/>
            </a:srgbClr>
          </a:solidFill>
          <a:ln w="15875" cap="flat">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9" name="Rectangle 204"/>
          <p:cNvSpPr>
            <a:spLocks noChangeArrowheads="1"/>
          </p:cNvSpPr>
          <p:nvPr/>
        </p:nvSpPr>
        <p:spPr bwMode="auto">
          <a:xfrm>
            <a:off x="9315829" y="2085251"/>
            <a:ext cx="674464" cy="1015485"/>
          </a:xfrm>
          <a:prstGeom prst="rect">
            <a:avLst/>
          </a:prstGeom>
          <a:solidFill>
            <a:srgbClr val="F38B00"/>
          </a:solidFill>
          <a:ln w="15875" cap="flat">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10" name="Rectangle 205"/>
          <p:cNvSpPr>
            <a:spLocks noChangeArrowheads="1"/>
          </p:cNvSpPr>
          <p:nvPr/>
        </p:nvSpPr>
        <p:spPr bwMode="auto">
          <a:xfrm>
            <a:off x="9409799" y="2179222"/>
            <a:ext cx="494102" cy="168237"/>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11" name="Rectangle 206"/>
          <p:cNvSpPr>
            <a:spLocks noChangeArrowheads="1"/>
          </p:cNvSpPr>
          <p:nvPr/>
        </p:nvSpPr>
        <p:spPr bwMode="auto">
          <a:xfrm>
            <a:off x="9409800" y="2400507"/>
            <a:ext cx="491070" cy="168237"/>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12" name="Rectangle 207"/>
          <p:cNvSpPr>
            <a:spLocks noChangeArrowheads="1"/>
          </p:cNvSpPr>
          <p:nvPr/>
        </p:nvSpPr>
        <p:spPr bwMode="auto">
          <a:xfrm>
            <a:off x="9409800" y="2623307"/>
            <a:ext cx="491070" cy="168237"/>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13" name="Rectangle 208"/>
          <p:cNvSpPr>
            <a:spLocks noChangeArrowheads="1"/>
          </p:cNvSpPr>
          <p:nvPr/>
        </p:nvSpPr>
        <p:spPr bwMode="auto">
          <a:xfrm>
            <a:off x="9803870" y="2899154"/>
            <a:ext cx="100033" cy="100033"/>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14" name="Oval 209"/>
          <p:cNvSpPr>
            <a:spLocks noChangeArrowheads="1"/>
          </p:cNvSpPr>
          <p:nvPr/>
        </p:nvSpPr>
        <p:spPr bwMode="auto">
          <a:xfrm>
            <a:off x="9617444" y="2899154"/>
            <a:ext cx="97002" cy="100033"/>
          </a:xfrm>
          <a:prstGeom prst="ellipse">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15" name="Oval 210"/>
          <p:cNvSpPr>
            <a:spLocks noChangeArrowheads="1"/>
          </p:cNvSpPr>
          <p:nvPr/>
        </p:nvSpPr>
        <p:spPr bwMode="auto">
          <a:xfrm>
            <a:off x="9409800" y="2899154"/>
            <a:ext cx="95486" cy="100033"/>
          </a:xfrm>
          <a:prstGeom prst="ellipse">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16" name="Rectangle 211"/>
          <p:cNvSpPr>
            <a:spLocks noChangeArrowheads="1"/>
          </p:cNvSpPr>
          <p:nvPr/>
        </p:nvSpPr>
        <p:spPr bwMode="auto">
          <a:xfrm>
            <a:off x="9399190" y="1870028"/>
            <a:ext cx="520976" cy="1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029" dirty="0">
                <a:gradFill>
                  <a:gsLst>
                    <a:gs pos="0">
                      <a:srgbClr val="505050"/>
                    </a:gs>
                    <a:gs pos="62000">
                      <a:srgbClr val="505050"/>
                    </a:gs>
                  </a:gsLst>
                  <a:lin ang="5400000" scaled="0"/>
                </a:gradFill>
                <a:latin typeface="Segoe UI"/>
              </a:rPr>
              <a:t>HYPER-V</a:t>
            </a:r>
            <a:endParaRPr lang="en-US" altLang="en-US" sz="1568" dirty="0">
              <a:gradFill>
                <a:gsLst>
                  <a:gs pos="0">
                    <a:srgbClr val="505050"/>
                  </a:gs>
                  <a:gs pos="62000">
                    <a:srgbClr val="505050"/>
                  </a:gs>
                </a:gsLst>
                <a:lin ang="5400000" scaled="0"/>
              </a:gradFill>
              <a:latin typeface="Segoe UI"/>
            </a:endParaRPr>
          </a:p>
        </p:txBody>
      </p:sp>
      <p:sp>
        <p:nvSpPr>
          <p:cNvPr id="17" name="Rectangle 212"/>
          <p:cNvSpPr>
            <a:spLocks noChangeArrowheads="1"/>
          </p:cNvSpPr>
          <p:nvPr/>
        </p:nvSpPr>
        <p:spPr bwMode="auto">
          <a:xfrm>
            <a:off x="9208219" y="3128018"/>
            <a:ext cx="945772" cy="1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029" dirty="0" err="1">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Máquina</a:t>
            </a:r>
            <a:r>
              <a:rPr lang="en-US" altLang="en-US" sz="1029"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 virtual</a:t>
            </a:r>
            <a:endParaRPr lang="en-US" altLang="en-US" sz="1568"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18" name="Rectangle 213"/>
          <p:cNvSpPr>
            <a:spLocks noChangeArrowheads="1"/>
          </p:cNvSpPr>
          <p:nvPr/>
        </p:nvSpPr>
        <p:spPr bwMode="auto">
          <a:xfrm>
            <a:off x="10778431" y="2098891"/>
            <a:ext cx="674464" cy="1015485"/>
          </a:xfrm>
          <a:prstGeom prst="rect">
            <a:avLst/>
          </a:prstGeom>
          <a:solidFill>
            <a:srgbClr val="F38B00"/>
          </a:solidFill>
          <a:ln w="15875" cap="flat">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19" name="Rectangle 214"/>
          <p:cNvSpPr>
            <a:spLocks noChangeArrowheads="1"/>
          </p:cNvSpPr>
          <p:nvPr/>
        </p:nvSpPr>
        <p:spPr bwMode="auto">
          <a:xfrm>
            <a:off x="10872402" y="2192861"/>
            <a:ext cx="494102" cy="165206"/>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20" name="Rectangle 215"/>
          <p:cNvSpPr>
            <a:spLocks noChangeArrowheads="1"/>
          </p:cNvSpPr>
          <p:nvPr/>
        </p:nvSpPr>
        <p:spPr bwMode="auto">
          <a:xfrm>
            <a:off x="10872403" y="2415661"/>
            <a:ext cx="491070" cy="165206"/>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21" name="Rectangle 216"/>
          <p:cNvSpPr>
            <a:spLocks noChangeArrowheads="1"/>
          </p:cNvSpPr>
          <p:nvPr/>
        </p:nvSpPr>
        <p:spPr bwMode="auto">
          <a:xfrm>
            <a:off x="10872403" y="2636946"/>
            <a:ext cx="491070" cy="165206"/>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22" name="Oval 217"/>
          <p:cNvSpPr>
            <a:spLocks noChangeArrowheads="1"/>
          </p:cNvSpPr>
          <p:nvPr/>
        </p:nvSpPr>
        <p:spPr bwMode="auto">
          <a:xfrm>
            <a:off x="11080046" y="2914311"/>
            <a:ext cx="97002" cy="95486"/>
          </a:xfrm>
          <a:prstGeom prst="ellipse">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23" name="Oval 218"/>
          <p:cNvSpPr>
            <a:spLocks noChangeArrowheads="1"/>
          </p:cNvSpPr>
          <p:nvPr/>
        </p:nvSpPr>
        <p:spPr bwMode="auto">
          <a:xfrm>
            <a:off x="10872403" y="2914311"/>
            <a:ext cx="95486" cy="95486"/>
          </a:xfrm>
          <a:prstGeom prst="ellipse">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24" name="Rectangle 219"/>
          <p:cNvSpPr>
            <a:spLocks noChangeArrowheads="1"/>
          </p:cNvSpPr>
          <p:nvPr/>
        </p:nvSpPr>
        <p:spPr bwMode="auto">
          <a:xfrm>
            <a:off x="10860276" y="1870028"/>
            <a:ext cx="520976" cy="1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029" dirty="0">
                <a:gradFill>
                  <a:gsLst>
                    <a:gs pos="0">
                      <a:srgbClr val="505050"/>
                    </a:gs>
                    <a:gs pos="62000">
                      <a:srgbClr val="505050"/>
                    </a:gs>
                  </a:gsLst>
                  <a:lin ang="5400000" scaled="0"/>
                </a:gradFill>
                <a:latin typeface="Segoe UI"/>
              </a:rPr>
              <a:t>HYPER-V</a:t>
            </a:r>
            <a:endParaRPr lang="en-US" altLang="en-US" sz="1568" dirty="0">
              <a:gradFill>
                <a:gsLst>
                  <a:gs pos="0">
                    <a:srgbClr val="505050"/>
                  </a:gs>
                  <a:gs pos="62000">
                    <a:srgbClr val="505050"/>
                  </a:gs>
                </a:gsLst>
                <a:lin ang="5400000" scaled="0"/>
              </a:gradFill>
              <a:latin typeface="Segoe UI"/>
            </a:endParaRPr>
          </a:p>
        </p:txBody>
      </p:sp>
      <p:sp>
        <p:nvSpPr>
          <p:cNvPr id="25" name="Rectangle 220"/>
          <p:cNvSpPr>
            <a:spLocks noChangeArrowheads="1"/>
          </p:cNvSpPr>
          <p:nvPr/>
        </p:nvSpPr>
        <p:spPr bwMode="auto">
          <a:xfrm>
            <a:off x="10867855" y="3143174"/>
            <a:ext cx="528991" cy="1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029" dirty="0" err="1">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Máquina</a:t>
            </a:r>
            <a:endParaRPr lang="en-US" altLang="en-US" sz="1568"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26" name="Rectangle 221"/>
          <p:cNvSpPr>
            <a:spLocks noChangeArrowheads="1"/>
          </p:cNvSpPr>
          <p:nvPr/>
        </p:nvSpPr>
        <p:spPr bwMode="auto">
          <a:xfrm>
            <a:off x="10681430" y="3297770"/>
            <a:ext cx="942566" cy="1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029"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virtual </a:t>
            </a:r>
            <a:r>
              <a:rPr lang="en-US" altLang="en-US" sz="1029" dirty="0" err="1">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blindada</a:t>
            </a:r>
            <a:endParaRPr lang="en-US" altLang="en-US" sz="1568"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27" name="Rectangle 222"/>
          <p:cNvSpPr>
            <a:spLocks noChangeArrowheads="1"/>
          </p:cNvSpPr>
          <p:nvPr/>
        </p:nvSpPr>
        <p:spPr bwMode="auto">
          <a:xfrm>
            <a:off x="7553129" y="1870028"/>
            <a:ext cx="910506" cy="1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029" dirty="0">
                <a:gradFill>
                  <a:gsLst>
                    <a:gs pos="0">
                      <a:srgbClr val="505050"/>
                    </a:gs>
                    <a:gs pos="62000">
                      <a:srgbClr val="505050"/>
                    </a:gs>
                  </a:gsLst>
                  <a:lin ang="5400000" scaled="0"/>
                </a:gradFill>
                <a:latin typeface="Segoe UI"/>
              </a:rPr>
              <a:t>SALA DE COMP</a:t>
            </a:r>
            <a:endParaRPr lang="en-US" altLang="en-US" sz="1568" dirty="0">
              <a:gradFill>
                <a:gsLst>
                  <a:gs pos="0">
                    <a:srgbClr val="505050"/>
                  </a:gs>
                  <a:gs pos="62000">
                    <a:srgbClr val="505050"/>
                  </a:gs>
                </a:gsLst>
                <a:lin ang="5400000" scaled="0"/>
              </a:gradFill>
              <a:latin typeface="Segoe UI"/>
            </a:endParaRPr>
          </a:p>
        </p:txBody>
      </p:sp>
      <p:sp>
        <p:nvSpPr>
          <p:cNvPr id="28" name="Rectangle 226"/>
          <p:cNvSpPr>
            <a:spLocks noChangeArrowheads="1"/>
          </p:cNvSpPr>
          <p:nvPr/>
        </p:nvSpPr>
        <p:spPr bwMode="auto">
          <a:xfrm>
            <a:off x="7487956" y="1616183"/>
            <a:ext cx="1235916" cy="1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029" dirty="0">
                <a:gradFill>
                  <a:gsLst>
                    <a:gs pos="0">
                      <a:srgbClr val="505050"/>
                    </a:gs>
                    <a:gs pos="62000">
                      <a:srgbClr val="505050"/>
                    </a:gs>
                  </a:gsLst>
                  <a:lin ang="5400000" scaled="0"/>
                </a:gradFill>
                <a:latin typeface="Segoe UI"/>
              </a:rPr>
              <a:t>PERÍMETRO EDIFICIO</a:t>
            </a:r>
            <a:endParaRPr lang="en-US" altLang="en-US" sz="1568" dirty="0">
              <a:gradFill>
                <a:gsLst>
                  <a:gs pos="0">
                    <a:srgbClr val="505050"/>
                  </a:gs>
                  <a:gs pos="62000">
                    <a:srgbClr val="505050"/>
                  </a:gs>
                </a:gsLst>
                <a:lin ang="5400000" scaled="0"/>
              </a:gradFill>
              <a:latin typeface="Segoe UI"/>
            </a:endParaRPr>
          </a:p>
        </p:txBody>
      </p:sp>
      <p:sp>
        <p:nvSpPr>
          <p:cNvPr id="29" name="Rectangle 229"/>
          <p:cNvSpPr>
            <a:spLocks noChangeArrowheads="1"/>
          </p:cNvSpPr>
          <p:nvPr/>
        </p:nvSpPr>
        <p:spPr bwMode="auto">
          <a:xfrm>
            <a:off x="7616786" y="3128018"/>
            <a:ext cx="868828" cy="15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029" dirty="0" err="1">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Máquina</a:t>
            </a:r>
            <a:r>
              <a:rPr lang="en-US" altLang="en-US" sz="1029"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 </a:t>
            </a:r>
            <a:r>
              <a:rPr lang="en-US" altLang="en-US" sz="1029" dirty="0" err="1">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física</a:t>
            </a:r>
            <a:endParaRPr lang="en-US" altLang="en-US" sz="1568"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30" name="Rectangle 230"/>
          <p:cNvSpPr>
            <a:spLocks noChangeArrowheads="1"/>
          </p:cNvSpPr>
          <p:nvPr/>
        </p:nvSpPr>
        <p:spPr bwMode="auto">
          <a:xfrm>
            <a:off x="7756226" y="2085251"/>
            <a:ext cx="677496" cy="1015485"/>
          </a:xfrm>
          <a:prstGeom prst="rect">
            <a:avLst/>
          </a:prstGeom>
          <a:solidFill>
            <a:srgbClr val="77777A"/>
          </a:solidFill>
          <a:ln w="15875" cap="flat">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31" name="Rectangle 231"/>
          <p:cNvSpPr>
            <a:spLocks noChangeArrowheads="1"/>
          </p:cNvSpPr>
          <p:nvPr/>
        </p:nvSpPr>
        <p:spPr bwMode="auto">
          <a:xfrm>
            <a:off x="7853228" y="2179222"/>
            <a:ext cx="491070" cy="168237"/>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32" name="Rectangle 232"/>
          <p:cNvSpPr>
            <a:spLocks noChangeArrowheads="1"/>
          </p:cNvSpPr>
          <p:nvPr/>
        </p:nvSpPr>
        <p:spPr bwMode="auto">
          <a:xfrm>
            <a:off x="7850197" y="2400507"/>
            <a:ext cx="491070" cy="168237"/>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33" name="Rectangle 233"/>
          <p:cNvSpPr>
            <a:spLocks noChangeArrowheads="1"/>
          </p:cNvSpPr>
          <p:nvPr/>
        </p:nvSpPr>
        <p:spPr bwMode="auto">
          <a:xfrm>
            <a:off x="7850197" y="2623307"/>
            <a:ext cx="491070" cy="168237"/>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34" name="Rectangle 234"/>
          <p:cNvSpPr>
            <a:spLocks noChangeArrowheads="1"/>
          </p:cNvSpPr>
          <p:nvPr/>
        </p:nvSpPr>
        <p:spPr bwMode="auto">
          <a:xfrm>
            <a:off x="8247297" y="2899154"/>
            <a:ext cx="97002" cy="100033"/>
          </a:xfrm>
          <a:prstGeom prst="rect">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35" name="Oval 235"/>
          <p:cNvSpPr>
            <a:spLocks noChangeArrowheads="1"/>
          </p:cNvSpPr>
          <p:nvPr/>
        </p:nvSpPr>
        <p:spPr bwMode="auto">
          <a:xfrm>
            <a:off x="8057841" y="2899154"/>
            <a:ext cx="100033" cy="100033"/>
          </a:xfrm>
          <a:prstGeom prst="ellipse">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36" name="Oval 236"/>
          <p:cNvSpPr>
            <a:spLocks noChangeArrowheads="1"/>
          </p:cNvSpPr>
          <p:nvPr/>
        </p:nvSpPr>
        <p:spPr bwMode="auto">
          <a:xfrm>
            <a:off x="7850197" y="2899154"/>
            <a:ext cx="97002" cy="100033"/>
          </a:xfrm>
          <a:prstGeom prst="ellipse">
            <a:avLst/>
          </a:pr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37" name="Rectangle 237"/>
          <p:cNvSpPr>
            <a:spLocks noChangeArrowheads="1"/>
          </p:cNvSpPr>
          <p:nvPr/>
        </p:nvSpPr>
        <p:spPr bwMode="auto">
          <a:xfrm>
            <a:off x="7466738" y="1823826"/>
            <a:ext cx="1257989" cy="1517166"/>
          </a:xfrm>
          <a:prstGeom prst="rect">
            <a:avLst/>
          </a:pr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38" name="Oval 288"/>
          <p:cNvSpPr>
            <a:spLocks noChangeArrowheads="1"/>
          </p:cNvSpPr>
          <p:nvPr/>
        </p:nvSpPr>
        <p:spPr bwMode="auto">
          <a:xfrm>
            <a:off x="10917873" y="2336849"/>
            <a:ext cx="401647" cy="401647"/>
          </a:xfrm>
          <a:prstGeom prst="ellipse">
            <a:avLst/>
          </a:prstGeom>
          <a:solidFill>
            <a:srgbClr val="82BC00"/>
          </a:solidFill>
          <a:ln w="30163" cap="rnd">
            <a:solidFill>
              <a:srgbClr val="FFFFFF"/>
            </a:solidFill>
            <a:prstDash val="solid"/>
            <a:round/>
            <a:headEnd/>
            <a:tailEnd/>
          </a:ln>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sp>
        <p:nvSpPr>
          <p:cNvPr id="39" name="Freeform 289"/>
          <p:cNvSpPr>
            <a:spLocks/>
          </p:cNvSpPr>
          <p:nvPr/>
        </p:nvSpPr>
        <p:spPr bwMode="auto">
          <a:xfrm>
            <a:off x="11001233" y="2408083"/>
            <a:ext cx="236441" cy="268270"/>
          </a:xfrm>
          <a:custGeom>
            <a:avLst/>
            <a:gdLst>
              <a:gd name="T0" fmla="*/ 66 w 66"/>
              <a:gd name="T1" fmla="*/ 0 h 75"/>
              <a:gd name="T2" fmla="*/ 66 w 66"/>
              <a:gd name="T3" fmla="*/ 42 h 75"/>
              <a:gd name="T4" fmla="*/ 33 w 66"/>
              <a:gd name="T5" fmla="*/ 75 h 75"/>
              <a:gd name="T6" fmla="*/ 0 w 66"/>
              <a:gd name="T7" fmla="*/ 42 h 75"/>
              <a:gd name="T8" fmla="*/ 0 w 66"/>
              <a:gd name="T9" fmla="*/ 0 h 75"/>
              <a:gd name="T10" fmla="*/ 16 w 66"/>
              <a:gd name="T11" fmla="*/ 17 h 75"/>
              <a:gd name="T12" fmla="*/ 33 w 66"/>
              <a:gd name="T13" fmla="*/ 0 h 75"/>
              <a:gd name="T14" fmla="*/ 49 w 66"/>
              <a:gd name="T15" fmla="*/ 17 h 75"/>
              <a:gd name="T16" fmla="*/ 66 w 66"/>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5">
                <a:moveTo>
                  <a:pt x="66" y="0"/>
                </a:moveTo>
                <a:cubicBezTo>
                  <a:pt x="66" y="42"/>
                  <a:pt x="66" y="42"/>
                  <a:pt x="66" y="42"/>
                </a:cubicBezTo>
                <a:cubicBezTo>
                  <a:pt x="66" y="60"/>
                  <a:pt x="51" y="75"/>
                  <a:pt x="33" y="75"/>
                </a:cubicBezTo>
                <a:cubicBezTo>
                  <a:pt x="15" y="75"/>
                  <a:pt x="0" y="60"/>
                  <a:pt x="0" y="42"/>
                </a:cubicBezTo>
                <a:cubicBezTo>
                  <a:pt x="0" y="0"/>
                  <a:pt x="0" y="0"/>
                  <a:pt x="0" y="0"/>
                </a:cubicBezTo>
                <a:cubicBezTo>
                  <a:pt x="0" y="9"/>
                  <a:pt x="7" y="17"/>
                  <a:pt x="16" y="17"/>
                </a:cubicBezTo>
                <a:cubicBezTo>
                  <a:pt x="25" y="17"/>
                  <a:pt x="33" y="9"/>
                  <a:pt x="33" y="0"/>
                </a:cubicBezTo>
                <a:cubicBezTo>
                  <a:pt x="33" y="9"/>
                  <a:pt x="40" y="17"/>
                  <a:pt x="49" y="17"/>
                </a:cubicBezTo>
                <a:cubicBezTo>
                  <a:pt x="59" y="17"/>
                  <a:pt x="66" y="9"/>
                  <a:pt x="66" y="0"/>
                </a:cubicBezTo>
                <a:close/>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568">
              <a:solidFill>
                <a:srgbClr val="505050"/>
              </a:solidFill>
              <a:latin typeface="Segoe UI"/>
            </a:endParaRPr>
          </a:p>
        </p:txBody>
      </p:sp>
      <p:grpSp>
        <p:nvGrpSpPr>
          <p:cNvPr id="40" name="Group 39"/>
          <p:cNvGrpSpPr/>
          <p:nvPr/>
        </p:nvGrpSpPr>
        <p:grpSpPr>
          <a:xfrm>
            <a:off x="6140407" y="3699222"/>
            <a:ext cx="5302260" cy="516115"/>
            <a:chOff x="6138819" y="3502269"/>
            <a:chExt cx="5302260" cy="516115"/>
          </a:xfrm>
        </p:grpSpPr>
        <p:sp>
          <p:nvSpPr>
            <p:cNvPr id="41" name="Line 192"/>
            <p:cNvSpPr>
              <a:spLocks noChangeShapeType="1"/>
            </p:cNvSpPr>
            <p:nvPr/>
          </p:nvSpPr>
          <p:spPr bwMode="auto">
            <a:xfrm>
              <a:off x="7562151" y="3758423"/>
              <a:ext cx="3551167" cy="0"/>
            </a:xfrm>
            <a:prstGeom prst="line">
              <a:avLst/>
            </a:prstGeom>
            <a:noFill/>
            <a:ln w="15875" cap="flat">
              <a:solidFill>
                <a:srgbClr val="77777A"/>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42" name="Rectangle 238"/>
            <p:cNvSpPr>
              <a:spLocks noChangeArrowheads="1"/>
            </p:cNvSpPr>
            <p:nvPr/>
          </p:nvSpPr>
          <p:spPr bwMode="auto">
            <a:xfrm>
              <a:off x="6611838" y="3556842"/>
              <a:ext cx="397588"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Server</a:t>
              </a:r>
              <a:endParaRPr lang="en-US" altLang="en-US" sz="156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43" name="Rectangle 239"/>
            <p:cNvSpPr>
              <a:spLocks noChangeArrowheads="1"/>
            </p:cNvSpPr>
            <p:nvPr/>
          </p:nvSpPr>
          <p:spPr bwMode="auto">
            <a:xfrm>
              <a:off x="6611838" y="3728111"/>
              <a:ext cx="870607"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Administrator</a:t>
              </a:r>
              <a:endParaRPr lang="en-US" altLang="en-US" sz="156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44" name="Oval 252"/>
            <p:cNvSpPr>
              <a:spLocks noChangeArrowheads="1"/>
            </p:cNvSpPr>
            <p:nvPr/>
          </p:nvSpPr>
          <p:spPr bwMode="auto">
            <a:xfrm>
              <a:off x="7940574" y="3590580"/>
              <a:ext cx="336474"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45" name="Oval 257"/>
            <p:cNvSpPr>
              <a:spLocks noChangeArrowheads="1"/>
            </p:cNvSpPr>
            <p:nvPr/>
          </p:nvSpPr>
          <p:spPr bwMode="auto">
            <a:xfrm>
              <a:off x="9487026" y="3593217"/>
              <a:ext cx="333443"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46" name="Oval 262"/>
            <p:cNvSpPr>
              <a:spLocks noChangeArrowheads="1"/>
            </p:cNvSpPr>
            <p:nvPr/>
          </p:nvSpPr>
          <p:spPr bwMode="auto">
            <a:xfrm>
              <a:off x="10949628" y="3593668"/>
              <a:ext cx="331927" cy="336474"/>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47" name="Rectangle 267"/>
            <p:cNvSpPr>
              <a:spLocks noChangeArrowheads="1"/>
            </p:cNvSpPr>
            <p:nvPr/>
          </p:nvSpPr>
          <p:spPr bwMode="auto">
            <a:xfrm>
              <a:off x="7950915" y="3515921"/>
              <a:ext cx="315792"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ü</a:t>
              </a:r>
              <a:endParaRPr lang="en-US" altLang="en-US" sz="1568" kern="0" dirty="0">
                <a:solidFill>
                  <a:srgbClr val="505050"/>
                </a:solidFill>
              </a:endParaRPr>
            </a:p>
          </p:txBody>
        </p:sp>
        <p:sp>
          <p:nvSpPr>
            <p:cNvPr id="48" name="Rectangle 274"/>
            <p:cNvSpPr>
              <a:spLocks noChangeArrowheads="1"/>
            </p:cNvSpPr>
            <p:nvPr/>
          </p:nvSpPr>
          <p:spPr bwMode="auto">
            <a:xfrm>
              <a:off x="9521886" y="3535623"/>
              <a:ext cx="315792"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EB0029"/>
                  </a:solidFill>
                  <a:latin typeface="Wingdings" panose="05000000000000000000" pitchFamily="2" charset="2"/>
                </a:rPr>
                <a:t>ü</a:t>
              </a:r>
              <a:endParaRPr lang="en-US" altLang="en-US" sz="1568" kern="0" dirty="0">
                <a:solidFill>
                  <a:srgbClr val="505050"/>
                </a:solidFill>
              </a:endParaRPr>
            </a:p>
          </p:txBody>
        </p:sp>
        <p:sp>
          <p:nvSpPr>
            <p:cNvPr id="49" name="Rectangle 287"/>
            <p:cNvSpPr>
              <a:spLocks noChangeArrowheads="1"/>
            </p:cNvSpPr>
            <p:nvPr/>
          </p:nvSpPr>
          <p:spPr bwMode="auto">
            <a:xfrm>
              <a:off x="10988152" y="3520525"/>
              <a:ext cx="254878"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û</a:t>
              </a:r>
              <a:endParaRPr lang="en-US" altLang="en-US" sz="1568" kern="0" dirty="0">
                <a:solidFill>
                  <a:srgbClr val="505050"/>
                </a:solidFill>
              </a:endParaRPr>
            </a:p>
          </p:txBody>
        </p:sp>
        <p:sp>
          <p:nvSpPr>
            <p:cNvPr id="50" name="Rectangle 49"/>
            <p:cNvSpPr/>
            <p:nvPr/>
          </p:nvSpPr>
          <p:spPr>
            <a:xfrm>
              <a:off x="11190689" y="3502269"/>
              <a:ext cx="250390" cy="273280"/>
            </a:xfrm>
            <a:prstGeom prst="rect">
              <a:avLst/>
            </a:prstGeom>
          </p:spPr>
          <p:txBody>
            <a:bodyPr wrap="none">
              <a:spAutoFit/>
            </a:bodyPr>
            <a:lstStyle/>
            <a:p>
              <a:pPr>
                <a:defRPr/>
              </a:pPr>
              <a:r>
                <a:rPr lang="en-US" sz="1176"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a:t>
              </a:r>
              <a:endParaRPr lang="en-US" sz="1176" kern="0" dirty="0">
                <a:solidFill>
                  <a:srgbClr val="505050"/>
                </a:solidFill>
                <a:latin typeface="Segoe UI"/>
              </a:endParaRPr>
            </a:p>
          </p:txBody>
        </p:sp>
        <p:grpSp>
          <p:nvGrpSpPr>
            <p:cNvPr id="51" name="Group 50"/>
            <p:cNvGrpSpPr/>
            <p:nvPr/>
          </p:nvGrpSpPr>
          <p:grpSpPr>
            <a:xfrm>
              <a:off x="6138819" y="3518816"/>
              <a:ext cx="375244" cy="375244"/>
              <a:chOff x="5568876" y="2203429"/>
              <a:chExt cx="615965" cy="615965"/>
            </a:xfrm>
          </p:grpSpPr>
          <p:sp>
            <p:nvSpPr>
              <p:cNvPr id="52" name="Oval 51"/>
              <p:cNvSpPr/>
              <p:nvPr/>
            </p:nvSpPr>
            <p:spPr bwMode="auto">
              <a:xfrm>
                <a:off x="5568876" y="2203429"/>
                <a:ext cx="615965" cy="615965"/>
              </a:xfrm>
              <a:prstGeom prst="ellipse">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3" name="Freeform 52"/>
              <p:cNvSpPr/>
              <p:nvPr/>
            </p:nvSpPr>
            <p:spPr bwMode="auto">
              <a:xfrm>
                <a:off x="5671124" y="2386278"/>
                <a:ext cx="411468" cy="433116"/>
              </a:xfrm>
              <a:custGeom>
                <a:avLst/>
                <a:gdLst>
                  <a:gd name="connsiteX0" fmla="*/ 195868 w 411468"/>
                  <a:gd name="connsiteY0" fmla="*/ 0 h 433116"/>
                  <a:gd name="connsiteX1" fmla="*/ 242485 w 411468"/>
                  <a:gd name="connsiteY1" fmla="*/ 15566 h 433116"/>
                  <a:gd name="connsiteX2" fmla="*/ 244705 w 411468"/>
                  <a:gd name="connsiteY2" fmla="*/ 15566 h 433116"/>
                  <a:gd name="connsiteX3" fmla="*/ 286883 w 411468"/>
                  <a:gd name="connsiteY3" fmla="*/ 57817 h 433116"/>
                  <a:gd name="connsiteX4" fmla="*/ 273563 w 411468"/>
                  <a:gd name="connsiteY4" fmla="*/ 91172 h 433116"/>
                  <a:gd name="connsiteX5" fmla="*/ 280223 w 411468"/>
                  <a:gd name="connsiteY5" fmla="*/ 100067 h 433116"/>
                  <a:gd name="connsiteX6" fmla="*/ 280223 w 411468"/>
                  <a:gd name="connsiteY6" fmla="*/ 124528 h 433116"/>
                  <a:gd name="connsiteX7" fmla="*/ 269124 w 411468"/>
                  <a:gd name="connsiteY7" fmla="*/ 135647 h 433116"/>
                  <a:gd name="connsiteX8" fmla="*/ 269124 w 411468"/>
                  <a:gd name="connsiteY8" fmla="*/ 160107 h 433116"/>
                  <a:gd name="connsiteX9" fmla="*/ 244705 w 411468"/>
                  <a:gd name="connsiteY9" fmla="*/ 191239 h 433116"/>
                  <a:gd name="connsiteX10" fmla="*/ 244705 w 411468"/>
                  <a:gd name="connsiteY10" fmla="*/ 209029 h 433116"/>
                  <a:gd name="connsiteX11" fmla="*/ 360138 w 411468"/>
                  <a:gd name="connsiteY11" fmla="*/ 217924 h 433116"/>
                  <a:gd name="connsiteX12" fmla="*/ 403460 w 411468"/>
                  <a:gd name="connsiteY12" fmla="*/ 319520 h 433116"/>
                  <a:gd name="connsiteX13" fmla="*/ 411468 w 411468"/>
                  <a:gd name="connsiteY13" fmla="*/ 343974 h 433116"/>
                  <a:gd name="connsiteX14" fmla="*/ 367176 w 411468"/>
                  <a:gd name="connsiteY14" fmla="*/ 380517 h 433116"/>
                  <a:gd name="connsiteX15" fmla="*/ 194980 w 411468"/>
                  <a:gd name="connsiteY15" fmla="*/ 433116 h 433116"/>
                  <a:gd name="connsiteX16" fmla="*/ 22784 w 411468"/>
                  <a:gd name="connsiteY16" fmla="*/ 380517 h 433116"/>
                  <a:gd name="connsiteX17" fmla="*/ 0 w 411468"/>
                  <a:gd name="connsiteY17" fmla="*/ 361719 h 433116"/>
                  <a:gd name="connsiteX18" fmla="*/ 12694 w 411468"/>
                  <a:gd name="connsiteY18" fmla="*/ 322647 h 433116"/>
                  <a:gd name="connsiteX19" fmla="*/ 53796 w 411468"/>
                  <a:gd name="connsiteY19" fmla="*/ 222371 h 433116"/>
                  <a:gd name="connsiteX20" fmla="*/ 53796 w 411468"/>
                  <a:gd name="connsiteY20" fmla="*/ 217924 h 433116"/>
                  <a:gd name="connsiteX21" fmla="*/ 169230 w 411468"/>
                  <a:gd name="connsiteY21" fmla="*/ 209029 h 433116"/>
                  <a:gd name="connsiteX22" fmla="*/ 169230 w 411468"/>
                  <a:gd name="connsiteY22" fmla="*/ 191239 h 433116"/>
                  <a:gd name="connsiteX23" fmla="*/ 142591 w 411468"/>
                  <a:gd name="connsiteY23" fmla="*/ 160107 h 433116"/>
                  <a:gd name="connsiteX24" fmla="*/ 142591 w 411468"/>
                  <a:gd name="connsiteY24" fmla="*/ 135647 h 433116"/>
                  <a:gd name="connsiteX25" fmla="*/ 131492 w 411468"/>
                  <a:gd name="connsiteY25" fmla="*/ 124528 h 433116"/>
                  <a:gd name="connsiteX26" fmla="*/ 131492 w 411468"/>
                  <a:gd name="connsiteY26" fmla="*/ 100067 h 433116"/>
                  <a:gd name="connsiteX27" fmla="*/ 140371 w 411468"/>
                  <a:gd name="connsiteY27" fmla="*/ 88949 h 433116"/>
                  <a:gd name="connsiteX28" fmla="*/ 127052 w 411468"/>
                  <a:gd name="connsiteY28" fmla="*/ 55593 h 433116"/>
                  <a:gd name="connsiteX29" fmla="*/ 195868 w 411468"/>
                  <a:gd name="connsiteY29" fmla="*/ 0 h 43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1468" h="433116">
                    <a:moveTo>
                      <a:pt x="195868" y="0"/>
                    </a:moveTo>
                    <a:cubicBezTo>
                      <a:pt x="213627" y="0"/>
                      <a:pt x="231386" y="4448"/>
                      <a:pt x="242485" y="15566"/>
                    </a:cubicBezTo>
                    <a:cubicBezTo>
                      <a:pt x="242485" y="15566"/>
                      <a:pt x="242485" y="15566"/>
                      <a:pt x="244705" y="15566"/>
                    </a:cubicBezTo>
                    <a:cubicBezTo>
                      <a:pt x="269124" y="15566"/>
                      <a:pt x="286883" y="35580"/>
                      <a:pt x="286883" y="57817"/>
                    </a:cubicBezTo>
                    <a:cubicBezTo>
                      <a:pt x="286883" y="71159"/>
                      <a:pt x="282443" y="82277"/>
                      <a:pt x="273563" y="91172"/>
                    </a:cubicBezTo>
                    <a:cubicBezTo>
                      <a:pt x="278003" y="91172"/>
                      <a:pt x="280223" y="95620"/>
                      <a:pt x="280223" y="100067"/>
                    </a:cubicBezTo>
                    <a:cubicBezTo>
                      <a:pt x="280223" y="100067"/>
                      <a:pt x="280223" y="100067"/>
                      <a:pt x="280223" y="124528"/>
                    </a:cubicBezTo>
                    <a:cubicBezTo>
                      <a:pt x="280223" y="128975"/>
                      <a:pt x="275783" y="135647"/>
                      <a:pt x="269124" y="135647"/>
                    </a:cubicBezTo>
                    <a:cubicBezTo>
                      <a:pt x="269124" y="135647"/>
                      <a:pt x="269124" y="135647"/>
                      <a:pt x="269124" y="160107"/>
                    </a:cubicBezTo>
                    <a:cubicBezTo>
                      <a:pt x="269124" y="175673"/>
                      <a:pt x="260244" y="189016"/>
                      <a:pt x="244705" y="191239"/>
                    </a:cubicBezTo>
                    <a:cubicBezTo>
                      <a:pt x="244705" y="191239"/>
                      <a:pt x="244705" y="191239"/>
                      <a:pt x="244705" y="209029"/>
                    </a:cubicBezTo>
                    <a:cubicBezTo>
                      <a:pt x="244705" y="209029"/>
                      <a:pt x="244705" y="209029"/>
                      <a:pt x="360138" y="217924"/>
                    </a:cubicBezTo>
                    <a:cubicBezTo>
                      <a:pt x="376232" y="251836"/>
                      <a:pt x="390661" y="285608"/>
                      <a:pt x="403460" y="319520"/>
                    </a:cubicBezTo>
                    <a:lnTo>
                      <a:pt x="411468" y="343974"/>
                    </a:lnTo>
                    <a:lnTo>
                      <a:pt x="367176" y="380517"/>
                    </a:lnTo>
                    <a:cubicBezTo>
                      <a:pt x="318022" y="413726"/>
                      <a:pt x="258766" y="433116"/>
                      <a:pt x="194980" y="433116"/>
                    </a:cubicBezTo>
                    <a:cubicBezTo>
                      <a:pt x="131195" y="433116"/>
                      <a:pt x="71939" y="413726"/>
                      <a:pt x="22784" y="380517"/>
                    </a:cubicBezTo>
                    <a:lnTo>
                      <a:pt x="0" y="361719"/>
                    </a:lnTo>
                    <a:lnTo>
                      <a:pt x="12694" y="322647"/>
                    </a:lnTo>
                    <a:cubicBezTo>
                      <a:pt x="25077" y="289083"/>
                      <a:pt x="38812" y="255727"/>
                      <a:pt x="53796" y="222371"/>
                    </a:cubicBezTo>
                    <a:cubicBezTo>
                      <a:pt x="53796" y="222371"/>
                      <a:pt x="53796" y="222371"/>
                      <a:pt x="53796" y="217924"/>
                    </a:cubicBezTo>
                    <a:cubicBezTo>
                      <a:pt x="53796" y="217924"/>
                      <a:pt x="53796" y="217924"/>
                      <a:pt x="169230" y="209029"/>
                    </a:cubicBezTo>
                    <a:cubicBezTo>
                      <a:pt x="169230" y="209029"/>
                      <a:pt x="169230" y="209029"/>
                      <a:pt x="169230" y="191239"/>
                    </a:cubicBezTo>
                    <a:cubicBezTo>
                      <a:pt x="153690" y="189016"/>
                      <a:pt x="142591" y="175673"/>
                      <a:pt x="142591" y="160107"/>
                    </a:cubicBezTo>
                    <a:cubicBezTo>
                      <a:pt x="142591" y="160107"/>
                      <a:pt x="142591" y="160107"/>
                      <a:pt x="142591" y="135647"/>
                    </a:cubicBezTo>
                    <a:cubicBezTo>
                      <a:pt x="135932" y="135647"/>
                      <a:pt x="131492" y="128975"/>
                      <a:pt x="131492" y="124528"/>
                    </a:cubicBezTo>
                    <a:cubicBezTo>
                      <a:pt x="131492" y="124528"/>
                      <a:pt x="131492" y="124528"/>
                      <a:pt x="131492" y="100067"/>
                    </a:cubicBezTo>
                    <a:cubicBezTo>
                      <a:pt x="131492" y="95620"/>
                      <a:pt x="135932" y="91172"/>
                      <a:pt x="140371" y="88949"/>
                    </a:cubicBezTo>
                    <a:cubicBezTo>
                      <a:pt x="131492" y="80054"/>
                      <a:pt x="127052" y="68935"/>
                      <a:pt x="127052" y="55593"/>
                    </a:cubicBezTo>
                    <a:cubicBezTo>
                      <a:pt x="127052" y="24461"/>
                      <a:pt x="158130" y="0"/>
                      <a:pt x="195868" y="0"/>
                    </a:cubicBezTo>
                    <a:close/>
                  </a:path>
                </a:pathLst>
              </a:cu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54" name="Group 53"/>
          <p:cNvGrpSpPr/>
          <p:nvPr/>
        </p:nvGrpSpPr>
        <p:grpSpPr>
          <a:xfrm>
            <a:off x="6140407" y="4161907"/>
            <a:ext cx="5142736" cy="494485"/>
            <a:chOff x="6138819" y="3964954"/>
            <a:chExt cx="5142736" cy="494485"/>
          </a:xfrm>
        </p:grpSpPr>
        <p:sp>
          <p:nvSpPr>
            <p:cNvPr id="55" name="Line 193"/>
            <p:cNvSpPr>
              <a:spLocks noChangeShapeType="1"/>
            </p:cNvSpPr>
            <p:nvPr/>
          </p:nvSpPr>
          <p:spPr bwMode="auto">
            <a:xfrm>
              <a:off x="7522744" y="4210087"/>
              <a:ext cx="3590574" cy="0"/>
            </a:xfrm>
            <a:prstGeom prst="line">
              <a:avLst/>
            </a:prstGeom>
            <a:noFill/>
            <a:ln w="15875" cap="flat">
              <a:solidFill>
                <a:srgbClr val="77777A"/>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56" name="Rectangle 240"/>
            <p:cNvSpPr>
              <a:spLocks noChangeArrowheads="1"/>
            </p:cNvSpPr>
            <p:nvPr/>
          </p:nvSpPr>
          <p:spPr bwMode="auto">
            <a:xfrm>
              <a:off x="6611839" y="4008505"/>
              <a:ext cx="75431"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S</a:t>
              </a:r>
              <a:endParaRPr lang="en-US" altLang="en-US" sz="156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57" name="Rectangle 241"/>
            <p:cNvSpPr>
              <a:spLocks noChangeArrowheads="1"/>
            </p:cNvSpPr>
            <p:nvPr/>
          </p:nvSpPr>
          <p:spPr bwMode="auto">
            <a:xfrm>
              <a:off x="6683074" y="4008505"/>
              <a:ext cx="414874"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torage</a:t>
              </a:r>
              <a:endParaRPr lang="en-US" altLang="en-US" sz="156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58" name="Rectangle 242"/>
            <p:cNvSpPr>
              <a:spLocks noChangeArrowheads="1"/>
            </p:cNvSpPr>
            <p:nvPr/>
          </p:nvSpPr>
          <p:spPr bwMode="auto">
            <a:xfrm>
              <a:off x="6611839" y="4181290"/>
              <a:ext cx="850177"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administrator</a:t>
              </a:r>
              <a:endParaRPr lang="en-US" altLang="en-US" sz="156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59" name="Oval 253"/>
            <p:cNvSpPr>
              <a:spLocks noChangeArrowheads="1"/>
            </p:cNvSpPr>
            <p:nvPr/>
          </p:nvSpPr>
          <p:spPr bwMode="auto">
            <a:xfrm>
              <a:off x="7938032" y="4051337"/>
              <a:ext cx="336474"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60" name="Oval 258"/>
            <p:cNvSpPr>
              <a:spLocks noChangeArrowheads="1"/>
            </p:cNvSpPr>
            <p:nvPr/>
          </p:nvSpPr>
          <p:spPr bwMode="auto">
            <a:xfrm>
              <a:off x="9487026" y="4041849"/>
              <a:ext cx="333443"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61" name="Oval 263"/>
            <p:cNvSpPr>
              <a:spLocks noChangeArrowheads="1"/>
            </p:cNvSpPr>
            <p:nvPr/>
          </p:nvSpPr>
          <p:spPr bwMode="auto">
            <a:xfrm>
              <a:off x="10949628" y="4038097"/>
              <a:ext cx="331927" cy="336474"/>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62" name="Rectangle 275"/>
            <p:cNvSpPr>
              <a:spLocks noChangeArrowheads="1"/>
            </p:cNvSpPr>
            <p:nvPr/>
          </p:nvSpPr>
          <p:spPr bwMode="auto">
            <a:xfrm>
              <a:off x="9521886" y="3976678"/>
              <a:ext cx="315792"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EB0029"/>
                  </a:solidFill>
                  <a:latin typeface="Wingdings" panose="05000000000000000000" pitchFamily="2" charset="2"/>
                </a:rPr>
                <a:t>ü</a:t>
              </a:r>
              <a:endParaRPr lang="en-US" altLang="en-US" sz="1568" kern="0" dirty="0">
                <a:solidFill>
                  <a:srgbClr val="505050"/>
                </a:solidFill>
              </a:endParaRPr>
            </a:p>
          </p:txBody>
        </p:sp>
        <p:sp>
          <p:nvSpPr>
            <p:cNvPr id="63" name="Rectangle 279"/>
            <p:cNvSpPr>
              <a:spLocks noChangeArrowheads="1"/>
            </p:cNvSpPr>
            <p:nvPr/>
          </p:nvSpPr>
          <p:spPr bwMode="auto">
            <a:xfrm>
              <a:off x="7978830" y="3976678"/>
              <a:ext cx="254878"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û</a:t>
              </a:r>
              <a:endParaRPr lang="en-US" altLang="en-US" sz="1568" kern="0" dirty="0">
                <a:solidFill>
                  <a:srgbClr val="505050"/>
                </a:solidFill>
              </a:endParaRPr>
            </a:p>
          </p:txBody>
        </p:sp>
        <p:sp>
          <p:nvSpPr>
            <p:cNvPr id="64" name="Rectangle 286"/>
            <p:cNvSpPr>
              <a:spLocks noChangeArrowheads="1"/>
            </p:cNvSpPr>
            <p:nvPr/>
          </p:nvSpPr>
          <p:spPr bwMode="auto">
            <a:xfrm>
              <a:off x="10988152" y="3964954"/>
              <a:ext cx="254878"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û</a:t>
              </a:r>
              <a:endParaRPr lang="en-US" altLang="en-US" sz="1568" kern="0" dirty="0">
                <a:solidFill>
                  <a:srgbClr val="505050"/>
                </a:solidFill>
              </a:endParaRPr>
            </a:p>
          </p:txBody>
        </p:sp>
        <p:grpSp>
          <p:nvGrpSpPr>
            <p:cNvPr id="65" name="Group 64"/>
            <p:cNvGrpSpPr/>
            <p:nvPr/>
          </p:nvGrpSpPr>
          <p:grpSpPr>
            <a:xfrm>
              <a:off x="6138819" y="3971995"/>
              <a:ext cx="375244" cy="375244"/>
              <a:chOff x="5568876" y="2203429"/>
              <a:chExt cx="615965" cy="615965"/>
            </a:xfrm>
          </p:grpSpPr>
          <p:sp>
            <p:nvSpPr>
              <p:cNvPr id="66" name="Oval 65"/>
              <p:cNvSpPr/>
              <p:nvPr/>
            </p:nvSpPr>
            <p:spPr bwMode="auto">
              <a:xfrm>
                <a:off x="5568876" y="2203429"/>
                <a:ext cx="615965" cy="615965"/>
              </a:xfrm>
              <a:prstGeom prst="ellipse">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7" name="Freeform 66"/>
              <p:cNvSpPr/>
              <p:nvPr/>
            </p:nvSpPr>
            <p:spPr bwMode="auto">
              <a:xfrm>
                <a:off x="5671124" y="2386278"/>
                <a:ext cx="411468" cy="433116"/>
              </a:xfrm>
              <a:custGeom>
                <a:avLst/>
                <a:gdLst>
                  <a:gd name="connsiteX0" fmla="*/ 195868 w 411468"/>
                  <a:gd name="connsiteY0" fmla="*/ 0 h 433116"/>
                  <a:gd name="connsiteX1" fmla="*/ 242485 w 411468"/>
                  <a:gd name="connsiteY1" fmla="*/ 15566 h 433116"/>
                  <a:gd name="connsiteX2" fmla="*/ 244705 w 411468"/>
                  <a:gd name="connsiteY2" fmla="*/ 15566 h 433116"/>
                  <a:gd name="connsiteX3" fmla="*/ 286883 w 411468"/>
                  <a:gd name="connsiteY3" fmla="*/ 57817 h 433116"/>
                  <a:gd name="connsiteX4" fmla="*/ 273563 w 411468"/>
                  <a:gd name="connsiteY4" fmla="*/ 91172 h 433116"/>
                  <a:gd name="connsiteX5" fmla="*/ 280223 w 411468"/>
                  <a:gd name="connsiteY5" fmla="*/ 100067 h 433116"/>
                  <a:gd name="connsiteX6" fmla="*/ 280223 w 411468"/>
                  <a:gd name="connsiteY6" fmla="*/ 124528 h 433116"/>
                  <a:gd name="connsiteX7" fmla="*/ 269124 w 411468"/>
                  <a:gd name="connsiteY7" fmla="*/ 135647 h 433116"/>
                  <a:gd name="connsiteX8" fmla="*/ 269124 w 411468"/>
                  <a:gd name="connsiteY8" fmla="*/ 160107 h 433116"/>
                  <a:gd name="connsiteX9" fmla="*/ 244705 w 411468"/>
                  <a:gd name="connsiteY9" fmla="*/ 191239 h 433116"/>
                  <a:gd name="connsiteX10" fmla="*/ 244705 w 411468"/>
                  <a:gd name="connsiteY10" fmla="*/ 209029 h 433116"/>
                  <a:gd name="connsiteX11" fmla="*/ 360138 w 411468"/>
                  <a:gd name="connsiteY11" fmla="*/ 217924 h 433116"/>
                  <a:gd name="connsiteX12" fmla="*/ 403460 w 411468"/>
                  <a:gd name="connsiteY12" fmla="*/ 319520 h 433116"/>
                  <a:gd name="connsiteX13" fmla="*/ 411468 w 411468"/>
                  <a:gd name="connsiteY13" fmla="*/ 343974 h 433116"/>
                  <a:gd name="connsiteX14" fmla="*/ 367176 w 411468"/>
                  <a:gd name="connsiteY14" fmla="*/ 380517 h 433116"/>
                  <a:gd name="connsiteX15" fmla="*/ 194980 w 411468"/>
                  <a:gd name="connsiteY15" fmla="*/ 433116 h 433116"/>
                  <a:gd name="connsiteX16" fmla="*/ 22784 w 411468"/>
                  <a:gd name="connsiteY16" fmla="*/ 380517 h 433116"/>
                  <a:gd name="connsiteX17" fmla="*/ 0 w 411468"/>
                  <a:gd name="connsiteY17" fmla="*/ 361719 h 433116"/>
                  <a:gd name="connsiteX18" fmla="*/ 12694 w 411468"/>
                  <a:gd name="connsiteY18" fmla="*/ 322647 h 433116"/>
                  <a:gd name="connsiteX19" fmla="*/ 53796 w 411468"/>
                  <a:gd name="connsiteY19" fmla="*/ 222371 h 433116"/>
                  <a:gd name="connsiteX20" fmla="*/ 53796 w 411468"/>
                  <a:gd name="connsiteY20" fmla="*/ 217924 h 433116"/>
                  <a:gd name="connsiteX21" fmla="*/ 169230 w 411468"/>
                  <a:gd name="connsiteY21" fmla="*/ 209029 h 433116"/>
                  <a:gd name="connsiteX22" fmla="*/ 169230 w 411468"/>
                  <a:gd name="connsiteY22" fmla="*/ 191239 h 433116"/>
                  <a:gd name="connsiteX23" fmla="*/ 142591 w 411468"/>
                  <a:gd name="connsiteY23" fmla="*/ 160107 h 433116"/>
                  <a:gd name="connsiteX24" fmla="*/ 142591 w 411468"/>
                  <a:gd name="connsiteY24" fmla="*/ 135647 h 433116"/>
                  <a:gd name="connsiteX25" fmla="*/ 131492 w 411468"/>
                  <a:gd name="connsiteY25" fmla="*/ 124528 h 433116"/>
                  <a:gd name="connsiteX26" fmla="*/ 131492 w 411468"/>
                  <a:gd name="connsiteY26" fmla="*/ 100067 h 433116"/>
                  <a:gd name="connsiteX27" fmla="*/ 140371 w 411468"/>
                  <a:gd name="connsiteY27" fmla="*/ 88949 h 433116"/>
                  <a:gd name="connsiteX28" fmla="*/ 127052 w 411468"/>
                  <a:gd name="connsiteY28" fmla="*/ 55593 h 433116"/>
                  <a:gd name="connsiteX29" fmla="*/ 195868 w 411468"/>
                  <a:gd name="connsiteY29" fmla="*/ 0 h 43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1468" h="433116">
                    <a:moveTo>
                      <a:pt x="195868" y="0"/>
                    </a:moveTo>
                    <a:cubicBezTo>
                      <a:pt x="213627" y="0"/>
                      <a:pt x="231386" y="4448"/>
                      <a:pt x="242485" y="15566"/>
                    </a:cubicBezTo>
                    <a:cubicBezTo>
                      <a:pt x="242485" y="15566"/>
                      <a:pt x="242485" y="15566"/>
                      <a:pt x="244705" y="15566"/>
                    </a:cubicBezTo>
                    <a:cubicBezTo>
                      <a:pt x="269124" y="15566"/>
                      <a:pt x="286883" y="35580"/>
                      <a:pt x="286883" y="57817"/>
                    </a:cubicBezTo>
                    <a:cubicBezTo>
                      <a:pt x="286883" y="71159"/>
                      <a:pt x="282443" y="82277"/>
                      <a:pt x="273563" y="91172"/>
                    </a:cubicBezTo>
                    <a:cubicBezTo>
                      <a:pt x="278003" y="91172"/>
                      <a:pt x="280223" y="95620"/>
                      <a:pt x="280223" y="100067"/>
                    </a:cubicBezTo>
                    <a:cubicBezTo>
                      <a:pt x="280223" y="100067"/>
                      <a:pt x="280223" y="100067"/>
                      <a:pt x="280223" y="124528"/>
                    </a:cubicBezTo>
                    <a:cubicBezTo>
                      <a:pt x="280223" y="128975"/>
                      <a:pt x="275783" y="135647"/>
                      <a:pt x="269124" y="135647"/>
                    </a:cubicBezTo>
                    <a:cubicBezTo>
                      <a:pt x="269124" y="135647"/>
                      <a:pt x="269124" y="135647"/>
                      <a:pt x="269124" y="160107"/>
                    </a:cubicBezTo>
                    <a:cubicBezTo>
                      <a:pt x="269124" y="175673"/>
                      <a:pt x="260244" y="189016"/>
                      <a:pt x="244705" y="191239"/>
                    </a:cubicBezTo>
                    <a:cubicBezTo>
                      <a:pt x="244705" y="191239"/>
                      <a:pt x="244705" y="191239"/>
                      <a:pt x="244705" y="209029"/>
                    </a:cubicBezTo>
                    <a:cubicBezTo>
                      <a:pt x="244705" y="209029"/>
                      <a:pt x="244705" y="209029"/>
                      <a:pt x="360138" y="217924"/>
                    </a:cubicBezTo>
                    <a:cubicBezTo>
                      <a:pt x="376232" y="251836"/>
                      <a:pt x="390661" y="285608"/>
                      <a:pt x="403460" y="319520"/>
                    </a:cubicBezTo>
                    <a:lnTo>
                      <a:pt x="411468" y="343974"/>
                    </a:lnTo>
                    <a:lnTo>
                      <a:pt x="367176" y="380517"/>
                    </a:lnTo>
                    <a:cubicBezTo>
                      <a:pt x="318022" y="413726"/>
                      <a:pt x="258766" y="433116"/>
                      <a:pt x="194980" y="433116"/>
                    </a:cubicBezTo>
                    <a:cubicBezTo>
                      <a:pt x="131195" y="433116"/>
                      <a:pt x="71939" y="413726"/>
                      <a:pt x="22784" y="380517"/>
                    </a:cubicBezTo>
                    <a:lnTo>
                      <a:pt x="0" y="361719"/>
                    </a:lnTo>
                    <a:lnTo>
                      <a:pt x="12694" y="322647"/>
                    </a:lnTo>
                    <a:cubicBezTo>
                      <a:pt x="25077" y="289083"/>
                      <a:pt x="38812" y="255727"/>
                      <a:pt x="53796" y="222371"/>
                    </a:cubicBezTo>
                    <a:cubicBezTo>
                      <a:pt x="53796" y="222371"/>
                      <a:pt x="53796" y="222371"/>
                      <a:pt x="53796" y="217924"/>
                    </a:cubicBezTo>
                    <a:cubicBezTo>
                      <a:pt x="53796" y="217924"/>
                      <a:pt x="53796" y="217924"/>
                      <a:pt x="169230" y="209029"/>
                    </a:cubicBezTo>
                    <a:cubicBezTo>
                      <a:pt x="169230" y="209029"/>
                      <a:pt x="169230" y="209029"/>
                      <a:pt x="169230" y="191239"/>
                    </a:cubicBezTo>
                    <a:cubicBezTo>
                      <a:pt x="153690" y="189016"/>
                      <a:pt x="142591" y="175673"/>
                      <a:pt x="142591" y="160107"/>
                    </a:cubicBezTo>
                    <a:cubicBezTo>
                      <a:pt x="142591" y="160107"/>
                      <a:pt x="142591" y="160107"/>
                      <a:pt x="142591" y="135647"/>
                    </a:cubicBezTo>
                    <a:cubicBezTo>
                      <a:pt x="135932" y="135647"/>
                      <a:pt x="131492" y="128975"/>
                      <a:pt x="131492" y="124528"/>
                    </a:cubicBezTo>
                    <a:cubicBezTo>
                      <a:pt x="131492" y="124528"/>
                      <a:pt x="131492" y="124528"/>
                      <a:pt x="131492" y="100067"/>
                    </a:cubicBezTo>
                    <a:cubicBezTo>
                      <a:pt x="131492" y="95620"/>
                      <a:pt x="135932" y="91172"/>
                      <a:pt x="140371" y="88949"/>
                    </a:cubicBezTo>
                    <a:cubicBezTo>
                      <a:pt x="131492" y="80054"/>
                      <a:pt x="127052" y="68935"/>
                      <a:pt x="127052" y="55593"/>
                    </a:cubicBezTo>
                    <a:cubicBezTo>
                      <a:pt x="127052" y="24461"/>
                      <a:pt x="158130" y="0"/>
                      <a:pt x="195868" y="0"/>
                    </a:cubicBezTo>
                    <a:close/>
                  </a:path>
                </a:pathLst>
              </a:cu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68" name="Group 67"/>
          <p:cNvGrpSpPr/>
          <p:nvPr/>
        </p:nvGrpSpPr>
        <p:grpSpPr>
          <a:xfrm>
            <a:off x="6140407" y="4610539"/>
            <a:ext cx="5142736" cy="494485"/>
            <a:chOff x="6138819" y="4413586"/>
            <a:chExt cx="5142736" cy="494485"/>
          </a:xfrm>
        </p:grpSpPr>
        <p:sp>
          <p:nvSpPr>
            <p:cNvPr id="69" name="Line 194"/>
            <p:cNvSpPr>
              <a:spLocks noChangeShapeType="1"/>
            </p:cNvSpPr>
            <p:nvPr/>
          </p:nvSpPr>
          <p:spPr bwMode="auto">
            <a:xfrm>
              <a:off x="7522744" y="4658719"/>
              <a:ext cx="3590574" cy="0"/>
            </a:xfrm>
            <a:prstGeom prst="line">
              <a:avLst/>
            </a:prstGeom>
            <a:noFill/>
            <a:ln w="15875" cap="flat">
              <a:solidFill>
                <a:srgbClr val="77777A"/>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70" name="Rectangle 243"/>
            <p:cNvSpPr>
              <a:spLocks noChangeArrowheads="1"/>
            </p:cNvSpPr>
            <p:nvPr/>
          </p:nvSpPr>
          <p:spPr bwMode="auto">
            <a:xfrm>
              <a:off x="6611839" y="4457138"/>
              <a:ext cx="543736"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Network</a:t>
              </a:r>
              <a:endParaRPr lang="en-US" altLang="en-US" sz="156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71" name="Rectangle 244"/>
            <p:cNvSpPr>
              <a:spLocks noChangeArrowheads="1"/>
            </p:cNvSpPr>
            <p:nvPr/>
          </p:nvSpPr>
          <p:spPr bwMode="auto">
            <a:xfrm>
              <a:off x="6611839" y="4628407"/>
              <a:ext cx="850177"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administrator</a:t>
              </a:r>
              <a:endParaRPr lang="en-US" altLang="en-US" sz="156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72" name="Oval 254"/>
            <p:cNvSpPr>
              <a:spLocks noChangeArrowheads="1"/>
            </p:cNvSpPr>
            <p:nvPr/>
          </p:nvSpPr>
          <p:spPr bwMode="auto">
            <a:xfrm>
              <a:off x="7938032" y="4499969"/>
              <a:ext cx="336474"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73" name="Oval 259"/>
            <p:cNvSpPr>
              <a:spLocks noChangeArrowheads="1"/>
            </p:cNvSpPr>
            <p:nvPr/>
          </p:nvSpPr>
          <p:spPr bwMode="auto">
            <a:xfrm>
              <a:off x="9487026" y="4488967"/>
              <a:ext cx="333443"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74" name="Oval 264"/>
            <p:cNvSpPr>
              <a:spLocks noChangeArrowheads="1"/>
            </p:cNvSpPr>
            <p:nvPr/>
          </p:nvSpPr>
          <p:spPr bwMode="auto">
            <a:xfrm>
              <a:off x="10949628" y="4488245"/>
              <a:ext cx="331927"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75" name="Rectangle 276"/>
            <p:cNvSpPr>
              <a:spLocks noChangeArrowheads="1"/>
            </p:cNvSpPr>
            <p:nvPr/>
          </p:nvSpPr>
          <p:spPr bwMode="auto">
            <a:xfrm>
              <a:off x="9521886" y="4420763"/>
              <a:ext cx="315792"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a:solidFill>
                    <a:srgbClr val="EB0029"/>
                  </a:solidFill>
                  <a:latin typeface="Wingdings" panose="05000000000000000000" pitchFamily="2" charset="2"/>
                </a:rPr>
                <a:t>ü</a:t>
              </a:r>
              <a:endParaRPr lang="en-US" altLang="en-US" sz="1568" kern="0">
                <a:solidFill>
                  <a:srgbClr val="505050"/>
                </a:solidFill>
              </a:endParaRPr>
            </a:p>
          </p:txBody>
        </p:sp>
        <p:sp>
          <p:nvSpPr>
            <p:cNvPr id="76" name="Rectangle 280"/>
            <p:cNvSpPr>
              <a:spLocks noChangeArrowheads="1"/>
            </p:cNvSpPr>
            <p:nvPr/>
          </p:nvSpPr>
          <p:spPr bwMode="auto">
            <a:xfrm>
              <a:off x="7978830" y="4425310"/>
              <a:ext cx="254878"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û</a:t>
              </a:r>
              <a:endParaRPr lang="en-US" altLang="en-US" sz="1568" kern="0" dirty="0">
                <a:solidFill>
                  <a:srgbClr val="505050"/>
                </a:solidFill>
              </a:endParaRPr>
            </a:p>
          </p:txBody>
        </p:sp>
        <p:sp>
          <p:nvSpPr>
            <p:cNvPr id="77" name="Rectangle 285"/>
            <p:cNvSpPr>
              <a:spLocks noChangeArrowheads="1"/>
            </p:cNvSpPr>
            <p:nvPr/>
          </p:nvSpPr>
          <p:spPr bwMode="auto">
            <a:xfrm>
              <a:off x="10988152" y="4413586"/>
              <a:ext cx="254878"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û</a:t>
              </a:r>
              <a:endParaRPr lang="en-US" altLang="en-US" sz="1568" kern="0" dirty="0">
                <a:solidFill>
                  <a:srgbClr val="505050"/>
                </a:solidFill>
              </a:endParaRPr>
            </a:p>
          </p:txBody>
        </p:sp>
        <p:grpSp>
          <p:nvGrpSpPr>
            <p:cNvPr id="78" name="Group 77"/>
            <p:cNvGrpSpPr/>
            <p:nvPr/>
          </p:nvGrpSpPr>
          <p:grpSpPr>
            <a:xfrm>
              <a:off x="6138819" y="4420763"/>
              <a:ext cx="375244" cy="375244"/>
              <a:chOff x="5568876" y="2203429"/>
              <a:chExt cx="615965" cy="615965"/>
            </a:xfrm>
          </p:grpSpPr>
          <p:sp>
            <p:nvSpPr>
              <p:cNvPr id="79" name="Oval 78"/>
              <p:cNvSpPr/>
              <p:nvPr/>
            </p:nvSpPr>
            <p:spPr bwMode="auto">
              <a:xfrm>
                <a:off x="5568876" y="2203429"/>
                <a:ext cx="615965" cy="615965"/>
              </a:xfrm>
              <a:prstGeom prst="ellipse">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0" name="Freeform 79"/>
              <p:cNvSpPr/>
              <p:nvPr/>
            </p:nvSpPr>
            <p:spPr bwMode="auto">
              <a:xfrm>
                <a:off x="5671124" y="2386278"/>
                <a:ext cx="411468" cy="433116"/>
              </a:xfrm>
              <a:custGeom>
                <a:avLst/>
                <a:gdLst>
                  <a:gd name="connsiteX0" fmla="*/ 195868 w 411468"/>
                  <a:gd name="connsiteY0" fmla="*/ 0 h 433116"/>
                  <a:gd name="connsiteX1" fmla="*/ 242485 w 411468"/>
                  <a:gd name="connsiteY1" fmla="*/ 15566 h 433116"/>
                  <a:gd name="connsiteX2" fmla="*/ 244705 w 411468"/>
                  <a:gd name="connsiteY2" fmla="*/ 15566 h 433116"/>
                  <a:gd name="connsiteX3" fmla="*/ 286883 w 411468"/>
                  <a:gd name="connsiteY3" fmla="*/ 57817 h 433116"/>
                  <a:gd name="connsiteX4" fmla="*/ 273563 w 411468"/>
                  <a:gd name="connsiteY4" fmla="*/ 91172 h 433116"/>
                  <a:gd name="connsiteX5" fmla="*/ 280223 w 411468"/>
                  <a:gd name="connsiteY5" fmla="*/ 100067 h 433116"/>
                  <a:gd name="connsiteX6" fmla="*/ 280223 w 411468"/>
                  <a:gd name="connsiteY6" fmla="*/ 124528 h 433116"/>
                  <a:gd name="connsiteX7" fmla="*/ 269124 w 411468"/>
                  <a:gd name="connsiteY7" fmla="*/ 135647 h 433116"/>
                  <a:gd name="connsiteX8" fmla="*/ 269124 w 411468"/>
                  <a:gd name="connsiteY8" fmla="*/ 160107 h 433116"/>
                  <a:gd name="connsiteX9" fmla="*/ 244705 w 411468"/>
                  <a:gd name="connsiteY9" fmla="*/ 191239 h 433116"/>
                  <a:gd name="connsiteX10" fmla="*/ 244705 w 411468"/>
                  <a:gd name="connsiteY10" fmla="*/ 209029 h 433116"/>
                  <a:gd name="connsiteX11" fmla="*/ 360138 w 411468"/>
                  <a:gd name="connsiteY11" fmla="*/ 217924 h 433116"/>
                  <a:gd name="connsiteX12" fmla="*/ 403460 w 411468"/>
                  <a:gd name="connsiteY12" fmla="*/ 319520 h 433116"/>
                  <a:gd name="connsiteX13" fmla="*/ 411468 w 411468"/>
                  <a:gd name="connsiteY13" fmla="*/ 343974 h 433116"/>
                  <a:gd name="connsiteX14" fmla="*/ 367176 w 411468"/>
                  <a:gd name="connsiteY14" fmla="*/ 380517 h 433116"/>
                  <a:gd name="connsiteX15" fmla="*/ 194980 w 411468"/>
                  <a:gd name="connsiteY15" fmla="*/ 433116 h 433116"/>
                  <a:gd name="connsiteX16" fmla="*/ 22784 w 411468"/>
                  <a:gd name="connsiteY16" fmla="*/ 380517 h 433116"/>
                  <a:gd name="connsiteX17" fmla="*/ 0 w 411468"/>
                  <a:gd name="connsiteY17" fmla="*/ 361719 h 433116"/>
                  <a:gd name="connsiteX18" fmla="*/ 12694 w 411468"/>
                  <a:gd name="connsiteY18" fmla="*/ 322647 h 433116"/>
                  <a:gd name="connsiteX19" fmla="*/ 53796 w 411468"/>
                  <a:gd name="connsiteY19" fmla="*/ 222371 h 433116"/>
                  <a:gd name="connsiteX20" fmla="*/ 53796 w 411468"/>
                  <a:gd name="connsiteY20" fmla="*/ 217924 h 433116"/>
                  <a:gd name="connsiteX21" fmla="*/ 169230 w 411468"/>
                  <a:gd name="connsiteY21" fmla="*/ 209029 h 433116"/>
                  <a:gd name="connsiteX22" fmla="*/ 169230 w 411468"/>
                  <a:gd name="connsiteY22" fmla="*/ 191239 h 433116"/>
                  <a:gd name="connsiteX23" fmla="*/ 142591 w 411468"/>
                  <a:gd name="connsiteY23" fmla="*/ 160107 h 433116"/>
                  <a:gd name="connsiteX24" fmla="*/ 142591 w 411468"/>
                  <a:gd name="connsiteY24" fmla="*/ 135647 h 433116"/>
                  <a:gd name="connsiteX25" fmla="*/ 131492 w 411468"/>
                  <a:gd name="connsiteY25" fmla="*/ 124528 h 433116"/>
                  <a:gd name="connsiteX26" fmla="*/ 131492 w 411468"/>
                  <a:gd name="connsiteY26" fmla="*/ 100067 h 433116"/>
                  <a:gd name="connsiteX27" fmla="*/ 140371 w 411468"/>
                  <a:gd name="connsiteY27" fmla="*/ 88949 h 433116"/>
                  <a:gd name="connsiteX28" fmla="*/ 127052 w 411468"/>
                  <a:gd name="connsiteY28" fmla="*/ 55593 h 433116"/>
                  <a:gd name="connsiteX29" fmla="*/ 195868 w 411468"/>
                  <a:gd name="connsiteY29" fmla="*/ 0 h 43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1468" h="433116">
                    <a:moveTo>
                      <a:pt x="195868" y="0"/>
                    </a:moveTo>
                    <a:cubicBezTo>
                      <a:pt x="213627" y="0"/>
                      <a:pt x="231386" y="4448"/>
                      <a:pt x="242485" y="15566"/>
                    </a:cubicBezTo>
                    <a:cubicBezTo>
                      <a:pt x="242485" y="15566"/>
                      <a:pt x="242485" y="15566"/>
                      <a:pt x="244705" y="15566"/>
                    </a:cubicBezTo>
                    <a:cubicBezTo>
                      <a:pt x="269124" y="15566"/>
                      <a:pt x="286883" y="35580"/>
                      <a:pt x="286883" y="57817"/>
                    </a:cubicBezTo>
                    <a:cubicBezTo>
                      <a:pt x="286883" y="71159"/>
                      <a:pt x="282443" y="82277"/>
                      <a:pt x="273563" y="91172"/>
                    </a:cubicBezTo>
                    <a:cubicBezTo>
                      <a:pt x="278003" y="91172"/>
                      <a:pt x="280223" y="95620"/>
                      <a:pt x="280223" y="100067"/>
                    </a:cubicBezTo>
                    <a:cubicBezTo>
                      <a:pt x="280223" y="100067"/>
                      <a:pt x="280223" y="100067"/>
                      <a:pt x="280223" y="124528"/>
                    </a:cubicBezTo>
                    <a:cubicBezTo>
                      <a:pt x="280223" y="128975"/>
                      <a:pt x="275783" y="135647"/>
                      <a:pt x="269124" y="135647"/>
                    </a:cubicBezTo>
                    <a:cubicBezTo>
                      <a:pt x="269124" y="135647"/>
                      <a:pt x="269124" y="135647"/>
                      <a:pt x="269124" y="160107"/>
                    </a:cubicBezTo>
                    <a:cubicBezTo>
                      <a:pt x="269124" y="175673"/>
                      <a:pt x="260244" y="189016"/>
                      <a:pt x="244705" y="191239"/>
                    </a:cubicBezTo>
                    <a:cubicBezTo>
                      <a:pt x="244705" y="191239"/>
                      <a:pt x="244705" y="191239"/>
                      <a:pt x="244705" y="209029"/>
                    </a:cubicBezTo>
                    <a:cubicBezTo>
                      <a:pt x="244705" y="209029"/>
                      <a:pt x="244705" y="209029"/>
                      <a:pt x="360138" y="217924"/>
                    </a:cubicBezTo>
                    <a:cubicBezTo>
                      <a:pt x="376232" y="251836"/>
                      <a:pt x="390661" y="285608"/>
                      <a:pt x="403460" y="319520"/>
                    </a:cubicBezTo>
                    <a:lnTo>
                      <a:pt x="411468" y="343974"/>
                    </a:lnTo>
                    <a:lnTo>
                      <a:pt x="367176" y="380517"/>
                    </a:lnTo>
                    <a:cubicBezTo>
                      <a:pt x="318022" y="413726"/>
                      <a:pt x="258766" y="433116"/>
                      <a:pt x="194980" y="433116"/>
                    </a:cubicBezTo>
                    <a:cubicBezTo>
                      <a:pt x="131195" y="433116"/>
                      <a:pt x="71939" y="413726"/>
                      <a:pt x="22784" y="380517"/>
                    </a:cubicBezTo>
                    <a:lnTo>
                      <a:pt x="0" y="361719"/>
                    </a:lnTo>
                    <a:lnTo>
                      <a:pt x="12694" y="322647"/>
                    </a:lnTo>
                    <a:cubicBezTo>
                      <a:pt x="25077" y="289083"/>
                      <a:pt x="38812" y="255727"/>
                      <a:pt x="53796" y="222371"/>
                    </a:cubicBezTo>
                    <a:cubicBezTo>
                      <a:pt x="53796" y="222371"/>
                      <a:pt x="53796" y="222371"/>
                      <a:pt x="53796" y="217924"/>
                    </a:cubicBezTo>
                    <a:cubicBezTo>
                      <a:pt x="53796" y="217924"/>
                      <a:pt x="53796" y="217924"/>
                      <a:pt x="169230" y="209029"/>
                    </a:cubicBezTo>
                    <a:cubicBezTo>
                      <a:pt x="169230" y="209029"/>
                      <a:pt x="169230" y="209029"/>
                      <a:pt x="169230" y="191239"/>
                    </a:cubicBezTo>
                    <a:cubicBezTo>
                      <a:pt x="153690" y="189016"/>
                      <a:pt x="142591" y="175673"/>
                      <a:pt x="142591" y="160107"/>
                    </a:cubicBezTo>
                    <a:cubicBezTo>
                      <a:pt x="142591" y="160107"/>
                      <a:pt x="142591" y="160107"/>
                      <a:pt x="142591" y="135647"/>
                    </a:cubicBezTo>
                    <a:cubicBezTo>
                      <a:pt x="135932" y="135647"/>
                      <a:pt x="131492" y="128975"/>
                      <a:pt x="131492" y="124528"/>
                    </a:cubicBezTo>
                    <a:cubicBezTo>
                      <a:pt x="131492" y="124528"/>
                      <a:pt x="131492" y="124528"/>
                      <a:pt x="131492" y="100067"/>
                    </a:cubicBezTo>
                    <a:cubicBezTo>
                      <a:pt x="131492" y="95620"/>
                      <a:pt x="135932" y="91172"/>
                      <a:pt x="140371" y="88949"/>
                    </a:cubicBezTo>
                    <a:cubicBezTo>
                      <a:pt x="131492" y="80054"/>
                      <a:pt x="127052" y="68935"/>
                      <a:pt x="127052" y="55593"/>
                    </a:cubicBezTo>
                    <a:cubicBezTo>
                      <a:pt x="127052" y="24461"/>
                      <a:pt x="158130" y="0"/>
                      <a:pt x="195868" y="0"/>
                    </a:cubicBezTo>
                    <a:close/>
                  </a:path>
                </a:pathLst>
              </a:cu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81" name="Group 80"/>
          <p:cNvGrpSpPr/>
          <p:nvPr/>
        </p:nvGrpSpPr>
        <p:grpSpPr>
          <a:xfrm>
            <a:off x="6140407" y="5066348"/>
            <a:ext cx="5142736" cy="482761"/>
            <a:chOff x="6138819" y="4869395"/>
            <a:chExt cx="5142736" cy="482761"/>
          </a:xfrm>
        </p:grpSpPr>
        <p:sp>
          <p:nvSpPr>
            <p:cNvPr id="82" name="Line 195"/>
            <p:cNvSpPr>
              <a:spLocks noChangeShapeType="1"/>
            </p:cNvSpPr>
            <p:nvPr/>
          </p:nvSpPr>
          <p:spPr bwMode="auto">
            <a:xfrm>
              <a:off x="7252957" y="5105836"/>
              <a:ext cx="3860360" cy="0"/>
            </a:xfrm>
            <a:prstGeom prst="line">
              <a:avLst/>
            </a:prstGeom>
            <a:noFill/>
            <a:ln w="15875" cap="flat">
              <a:solidFill>
                <a:srgbClr val="77777A"/>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83" name="Rectangle 245"/>
            <p:cNvSpPr>
              <a:spLocks noChangeArrowheads="1"/>
            </p:cNvSpPr>
            <p:nvPr/>
          </p:nvSpPr>
          <p:spPr bwMode="auto">
            <a:xfrm>
              <a:off x="6611839" y="4908802"/>
              <a:ext cx="455733"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Backup</a:t>
              </a:r>
              <a:endParaRPr lang="en-US" altLang="en-US" sz="156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84" name="Rectangle 246"/>
            <p:cNvSpPr>
              <a:spLocks noChangeArrowheads="1"/>
            </p:cNvSpPr>
            <p:nvPr/>
          </p:nvSpPr>
          <p:spPr bwMode="auto">
            <a:xfrm>
              <a:off x="6611839" y="5080070"/>
              <a:ext cx="550022"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operator</a:t>
              </a:r>
              <a:endParaRPr lang="en-US" altLang="en-US" sz="1568" kern="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85" name="Oval 255"/>
            <p:cNvSpPr>
              <a:spLocks noChangeArrowheads="1"/>
            </p:cNvSpPr>
            <p:nvPr/>
          </p:nvSpPr>
          <p:spPr bwMode="auto">
            <a:xfrm>
              <a:off x="7938032" y="4944054"/>
              <a:ext cx="336474"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86" name="Oval 260"/>
            <p:cNvSpPr>
              <a:spLocks noChangeArrowheads="1"/>
            </p:cNvSpPr>
            <p:nvPr/>
          </p:nvSpPr>
          <p:spPr bwMode="auto">
            <a:xfrm>
              <a:off x="9487026" y="4937599"/>
              <a:ext cx="333443"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87" name="Oval 265"/>
            <p:cNvSpPr>
              <a:spLocks noChangeArrowheads="1"/>
            </p:cNvSpPr>
            <p:nvPr/>
          </p:nvSpPr>
          <p:spPr bwMode="auto">
            <a:xfrm>
              <a:off x="10949628" y="4944054"/>
              <a:ext cx="331927"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88" name="Rectangle 277"/>
            <p:cNvSpPr>
              <a:spLocks noChangeArrowheads="1"/>
            </p:cNvSpPr>
            <p:nvPr/>
          </p:nvSpPr>
          <p:spPr bwMode="auto">
            <a:xfrm>
              <a:off x="9521886" y="4869395"/>
              <a:ext cx="315792"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a:solidFill>
                    <a:srgbClr val="EB0029"/>
                  </a:solidFill>
                  <a:latin typeface="Wingdings" panose="05000000000000000000" pitchFamily="2" charset="2"/>
                </a:rPr>
                <a:t>ü</a:t>
              </a:r>
              <a:endParaRPr lang="en-US" altLang="en-US" sz="1568" kern="0">
                <a:solidFill>
                  <a:srgbClr val="505050"/>
                </a:solidFill>
              </a:endParaRPr>
            </a:p>
          </p:txBody>
        </p:sp>
        <p:sp>
          <p:nvSpPr>
            <p:cNvPr id="89" name="Rectangle 281"/>
            <p:cNvSpPr>
              <a:spLocks noChangeArrowheads="1"/>
            </p:cNvSpPr>
            <p:nvPr/>
          </p:nvSpPr>
          <p:spPr bwMode="auto">
            <a:xfrm>
              <a:off x="7978830" y="4869395"/>
              <a:ext cx="254878"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û</a:t>
              </a:r>
              <a:endParaRPr lang="en-US" altLang="en-US" sz="1568" kern="0" dirty="0">
                <a:solidFill>
                  <a:srgbClr val="505050"/>
                </a:solidFill>
              </a:endParaRPr>
            </a:p>
          </p:txBody>
        </p:sp>
        <p:sp>
          <p:nvSpPr>
            <p:cNvPr id="90" name="Rectangle 284"/>
            <p:cNvSpPr>
              <a:spLocks noChangeArrowheads="1"/>
            </p:cNvSpPr>
            <p:nvPr/>
          </p:nvSpPr>
          <p:spPr bwMode="auto">
            <a:xfrm>
              <a:off x="10988152" y="4869395"/>
              <a:ext cx="254878"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a:solidFill>
                    <a:srgbClr val="00953A"/>
                  </a:solidFill>
                  <a:latin typeface="Wingdings" panose="05000000000000000000" pitchFamily="2" charset="2"/>
                </a:rPr>
                <a:t>û</a:t>
              </a:r>
              <a:endParaRPr lang="en-US" altLang="en-US" sz="1568" kern="0">
                <a:solidFill>
                  <a:srgbClr val="505050"/>
                </a:solidFill>
              </a:endParaRPr>
            </a:p>
          </p:txBody>
        </p:sp>
        <p:grpSp>
          <p:nvGrpSpPr>
            <p:cNvPr id="91" name="Group 90"/>
            <p:cNvGrpSpPr/>
            <p:nvPr/>
          </p:nvGrpSpPr>
          <p:grpSpPr>
            <a:xfrm>
              <a:off x="6138819" y="4870775"/>
              <a:ext cx="375244" cy="375244"/>
              <a:chOff x="5568876" y="2203429"/>
              <a:chExt cx="615965" cy="615965"/>
            </a:xfrm>
          </p:grpSpPr>
          <p:sp>
            <p:nvSpPr>
              <p:cNvPr id="92" name="Oval 91"/>
              <p:cNvSpPr/>
              <p:nvPr/>
            </p:nvSpPr>
            <p:spPr bwMode="auto">
              <a:xfrm>
                <a:off x="5568876" y="2203429"/>
                <a:ext cx="615965" cy="615965"/>
              </a:xfrm>
              <a:prstGeom prst="ellipse">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3" name="Freeform 92"/>
              <p:cNvSpPr/>
              <p:nvPr/>
            </p:nvSpPr>
            <p:spPr bwMode="auto">
              <a:xfrm>
                <a:off x="5671124" y="2386278"/>
                <a:ext cx="411468" cy="433116"/>
              </a:xfrm>
              <a:custGeom>
                <a:avLst/>
                <a:gdLst>
                  <a:gd name="connsiteX0" fmla="*/ 195868 w 411468"/>
                  <a:gd name="connsiteY0" fmla="*/ 0 h 433116"/>
                  <a:gd name="connsiteX1" fmla="*/ 242485 w 411468"/>
                  <a:gd name="connsiteY1" fmla="*/ 15566 h 433116"/>
                  <a:gd name="connsiteX2" fmla="*/ 244705 w 411468"/>
                  <a:gd name="connsiteY2" fmla="*/ 15566 h 433116"/>
                  <a:gd name="connsiteX3" fmla="*/ 286883 w 411468"/>
                  <a:gd name="connsiteY3" fmla="*/ 57817 h 433116"/>
                  <a:gd name="connsiteX4" fmla="*/ 273563 w 411468"/>
                  <a:gd name="connsiteY4" fmla="*/ 91172 h 433116"/>
                  <a:gd name="connsiteX5" fmla="*/ 280223 w 411468"/>
                  <a:gd name="connsiteY5" fmla="*/ 100067 h 433116"/>
                  <a:gd name="connsiteX6" fmla="*/ 280223 w 411468"/>
                  <a:gd name="connsiteY6" fmla="*/ 124528 h 433116"/>
                  <a:gd name="connsiteX7" fmla="*/ 269124 w 411468"/>
                  <a:gd name="connsiteY7" fmla="*/ 135647 h 433116"/>
                  <a:gd name="connsiteX8" fmla="*/ 269124 w 411468"/>
                  <a:gd name="connsiteY8" fmla="*/ 160107 h 433116"/>
                  <a:gd name="connsiteX9" fmla="*/ 244705 w 411468"/>
                  <a:gd name="connsiteY9" fmla="*/ 191239 h 433116"/>
                  <a:gd name="connsiteX10" fmla="*/ 244705 w 411468"/>
                  <a:gd name="connsiteY10" fmla="*/ 209029 h 433116"/>
                  <a:gd name="connsiteX11" fmla="*/ 360138 w 411468"/>
                  <a:gd name="connsiteY11" fmla="*/ 217924 h 433116"/>
                  <a:gd name="connsiteX12" fmla="*/ 403460 w 411468"/>
                  <a:gd name="connsiteY12" fmla="*/ 319520 h 433116"/>
                  <a:gd name="connsiteX13" fmla="*/ 411468 w 411468"/>
                  <a:gd name="connsiteY13" fmla="*/ 343974 h 433116"/>
                  <a:gd name="connsiteX14" fmla="*/ 367176 w 411468"/>
                  <a:gd name="connsiteY14" fmla="*/ 380517 h 433116"/>
                  <a:gd name="connsiteX15" fmla="*/ 194980 w 411468"/>
                  <a:gd name="connsiteY15" fmla="*/ 433116 h 433116"/>
                  <a:gd name="connsiteX16" fmla="*/ 22784 w 411468"/>
                  <a:gd name="connsiteY16" fmla="*/ 380517 h 433116"/>
                  <a:gd name="connsiteX17" fmla="*/ 0 w 411468"/>
                  <a:gd name="connsiteY17" fmla="*/ 361719 h 433116"/>
                  <a:gd name="connsiteX18" fmla="*/ 12694 w 411468"/>
                  <a:gd name="connsiteY18" fmla="*/ 322647 h 433116"/>
                  <a:gd name="connsiteX19" fmla="*/ 53796 w 411468"/>
                  <a:gd name="connsiteY19" fmla="*/ 222371 h 433116"/>
                  <a:gd name="connsiteX20" fmla="*/ 53796 w 411468"/>
                  <a:gd name="connsiteY20" fmla="*/ 217924 h 433116"/>
                  <a:gd name="connsiteX21" fmla="*/ 169230 w 411468"/>
                  <a:gd name="connsiteY21" fmla="*/ 209029 h 433116"/>
                  <a:gd name="connsiteX22" fmla="*/ 169230 w 411468"/>
                  <a:gd name="connsiteY22" fmla="*/ 191239 h 433116"/>
                  <a:gd name="connsiteX23" fmla="*/ 142591 w 411468"/>
                  <a:gd name="connsiteY23" fmla="*/ 160107 h 433116"/>
                  <a:gd name="connsiteX24" fmla="*/ 142591 w 411468"/>
                  <a:gd name="connsiteY24" fmla="*/ 135647 h 433116"/>
                  <a:gd name="connsiteX25" fmla="*/ 131492 w 411468"/>
                  <a:gd name="connsiteY25" fmla="*/ 124528 h 433116"/>
                  <a:gd name="connsiteX26" fmla="*/ 131492 w 411468"/>
                  <a:gd name="connsiteY26" fmla="*/ 100067 h 433116"/>
                  <a:gd name="connsiteX27" fmla="*/ 140371 w 411468"/>
                  <a:gd name="connsiteY27" fmla="*/ 88949 h 433116"/>
                  <a:gd name="connsiteX28" fmla="*/ 127052 w 411468"/>
                  <a:gd name="connsiteY28" fmla="*/ 55593 h 433116"/>
                  <a:gd name="connsiteX29" fmla="*/ 195868 w 411468"/>
                  <a:gd name="connsiteY29" fmla="*/ 0 h 43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1468" h="433116">
                    <a:moveTo>
                      <a:pt x="195868" y="0"/>
                    </a:moveTo>
                    <a:cubicBezTo>
                      <a:pt x="213627" y="0"/>
                      <a:pt x="231386" y="4448"/>
                      <a:pt x="242485" y="15566"/>
                    </a:cubicBezTo>
                    <a:cubicBezTo>
                      <a:pt x="242485" y="15566"/>
                      <a:pt x="242485" y="15566"/>
                      <a:pt x="244705" y="15566"/>
                    </a:cubicBezTo>
                    <a:cubicBezTo>
                      <a:pt x="269124" y="15566"/>
                      <a:pt x="286883" y="35580"/>
                      <a:pt x="286883" y="57817"/>
                    </a:cubicBezTo>
                    <a:cubicBezTo>
                      <a:pt x="286883" y="71159"/>
                      <a:pt x="282443" y="82277"/>
                      <a:pt x="273563" y="91172"/>
                    </a:cubicBezTo>
                    <a:cubicBezTo>
                      <a:pt x="278003" y="91172"/>
                      <a:pt x="280223" y="95620"/>
                      <a:pt x="280223" y="100067"/>
                    </a:cubicBezTo>
                    <a:cubicBezTo>
                      <a:pt x="280223" y="100067"/>
                      <a:pt x="280223" y="100067"/>
                      <a:pt x="280223" y="124528"/>
                    </a:cubicBezTo>
                    <a:cubicBezTo>
                      <a:pt x="280223" y="128975"/>
                      <a:pt x="275783" y="135647"/>
                      <a:pt x="269124" y="135647"/>
                    </a:cubicBezTo>
                    <a:cubicBezTo>
                      <a:pt x="269124" y="135647"/>
                      <a:pt x="269124" y="135647"/>
                      <a:pt x="269124" y="160107"/>
                    </a:cubicBezTo>
                    <a:cubicBezTo>
                      <a:pt x="269124" y="175673"/>
                      <a:pt x="260244" y="189016"/>
                      <a:pt x="244705" y="191239"/>
                    </a:cubicBezTo>
                    <a:cubicBezTo>
                      <a:pt x="244705" y="191239"/>
                      <a:pt x="244705" y="191239"/>
                      <a:pt x="244705" y="209029"/>
                    </a:cubicBezTo>
                    <a:cubicBezTo>
                      <a:pt x="244705" y="209029"/>
                      <a:pt x="244705" y="209029"/>
                      <a:pt x="360138" y="217924"/>
                    </a:cubicBezTo>
                    <a:cubicBezTo>
                      <a:pt x="376232" y="251836"/>
                      <a:pt x="390661" y="285608"/>
                      <a:pt x="403460" y="319520"/>
                    </a:cubicBezTo>
                    <a:lnTo>
                      <a:pt x="411468" y="343974"/>
                    </a:lnTo>
                    <a:lnTo>
                      <a:pt x="367176" y="380517"/>
                    </a:lnTo>
                    <a:cubicBezTo>
                      <a:pt x="318022" y="413726"/>
                      <a:pt x="258766" y="433116"/>
                      <a:pt x="194980" y="433116"/>
                    </a:cubicBezTo>
                    <a:cubicBezTo>
                      <a:pt x="131195" y="433116"/>
                      <a:pt x="71939" y="413726"/>
                      <a:pt x="22784" y="380517"/>
                    </a:cubicBezTo>
                    <a:lnTo>
                      <a:pt x="0" y="361719"/>
                    </a:lnTo>
                    <a:lnTo>
                      <a:pt x="12694" y="322647"/>
                    </a:lnTo>
                    <a:cubicBezTo>
                      <a:pt x="25077" y="289083"/>
                      <a:pt x="38812" y="255727"/>
                      <a:pt x="53796" y="222371"/>
                    </a:cubicBezTo>
                    <a:cubicBezTo>
                      <a:pt x="53796" y="222371"/>
                      <a:pt x="53796" y="222371"/>
                      <a:pt x="53796" y="217924"/>
                    </a:cubicBezTo>
                    <a:cubicBezTo>
                      <a:pt x="53796" y="217924"/>
                      <a:pt x="53796" y="217924"/>
                      <a:pt x="169230" y="209029"/>
                    </a:cubicBezTo>
                    <a:cubicBezTo>
                      <a:pt x="169230" y="209029"/>
                      <a:pt x="169230" y="209029"/>
                      <a:pt x="169230" y="191239"/>
                    </a:cubicBezTo>
                    <a:cubicBezTo>
                      <a:pt x="153690" y="189016"/>
                      <a:pt x="142591" y="175673"/>
                      <a:pt x="142591" y="160107"/>
                    </a:cubicBezTo>
                    <a:cubicBezTo>
                      <a:pt x="142591" y="160107"/>
                      <a:pt x="142591" y="160107"/>
                      <a:pt x="142591" y="135647"/>
                    </a:cubicBezTo>
                    <a:cubicBezTo>
                      <a:pt x="135932" y="135647"/>
                      <a:pt x="131492" y="128975"/>
                      <a:pt x="131492" y="124528"/>
                    </a:cubicBezTo>
                    <a:cubicBezTo>
                      <a:pt x="131492" y="124528"/>
                      <a:pt x="131492" y="124528"/>
                      <a:pt x="131492" y="100067"/>
                    </a:cubicBezTo>
                    <a:cubicBezTo>
                      <a:pt x="131492" y="95620"/>
                      <a:pt x="135932" y="91172"/>
                      <a:pt x="140371" y="88949"/>
                    </a:cubicBezTo>
                    <a:cubicBezTo>
                      <a:pt x="131492" y="80054"/>
                      <a:pt x="127052" y="68935"/>
                      <a:pt x="127052" y="55593"/>
                    </a:cubicBezTo>
                    <a:cubicBezTo>
                      <a:pt x="127052" y="24461"/>
                      <a:pt x="158130" y="0"/>
                      <a:pt x="195868" y="0"/>
                    </a:cubicBezTo>
                    <a:close/>
                  </a:path>
                </a:pathLst>
              </a:cu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94" name="Group 93"/>
          <p:cNvGrpSpPr/>
          <p:nvPr/>
        </p:nvGrpSpPr>
        <p:grpSpPr>
          <a:xfrm>
            <a:off x="6140407" y="5514981"/>
            <a:ext cx="5142736" cy="482761"/>
            <a:chOff x="6138819" y="5318028"/>
            <a:chExt cx="5142736" cy="482761"/>
          </a:xfrm>
        </p:grpSpPr>
        <p:sp>
          <p:nvSpPr>
            <p:cNvPr id="95" name="Line 196"/>
            <p:cNvSpPr>
              <a:spLocks noChangeShapeType="1"/>
            </p:cNvSpPr>
            <p:nvPr/>
          </p:nvSpPr>
          <p:spPr bwMode="auto">
            <a:xfrm>
              <a:off x="7862250" y="5554468"/>
              <a:ext cx="3251068" cy="0"/>
            </a:xfrm>
            <a:prstGeom prst="line">
              <a:avLst/>
            </a:prstGeom>
            <a:noFill/>
            <a:ln w="15875" cap="flat">
              <a:solidFill>
                <a:srgbClr val="77777A"/>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96" name="Rectangle 247"/>
            <p:cNvSpPr>
              <a:spLocks noChangeArrowheads="1"/>
            </p:cNvSpPr>
            <p:nvPr/>
          </p:nvSpPr>
          <p:spPr bwMode="auto">
            <a:xfrm>
              <a:off x="6611839" y="5360466"/>
              <a:ext cx="1166046"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Virtualization-host</a:t>
              </a:r>
              <a:endParaRPr lang="en-US" altLang="en-US" sz="156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97" name="Rectangle 248"/>
            <p:cNvSpPr>
              <a:spLocks noChangeArrowheads="1"/>
            </p:cNvSpPr>
            <p:nvPr/>
          </p:nvSpPr>
          <p:spPr bwMode="auto">
            <a:xfrm>
              <a:off x="6611839" y="5533249"/>
              <a:ext cx="850177"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administrator</a:t>
              </a:r>
              <a:endParaRPr lang="en-US" altLang="en-US" sz="156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98" name="Oval 256"/>
            <p:cNvSpPr>
              <a:spLocks noChangeArrowheads="1"/>
            </p:cNvSpPr>
            <p:nvPr/>
          </p:nvSpPr>
          <p:spPr bwMode="auto">
            <a:xfrm>
              <a:off x="7938032" y="5392687"/>
              <a:ext cx="336474"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99" name="Oval 261"/>
            <p:cNvSpPr>
              <a:spLocks noChangeArrowheads="1"/>
            </p:cNvSpPr>
            <p:nvPr/>
          </p:nvSpPr>
          <p:spPr bwMode="auto">
            <a:xfrm>
              <a:off x="9487026" y="5386231"/>
              <a:ext cx="333443"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100" name="Oval 266"/>
            <p:cNvSpPr>
              <a:spLocks noChangeArrowheads="1"/>
            </p:cNvSpPr>
            <p:nvPr/>
          </p:nvSpPr>
          <p:spPr bwMode="auto">
            <a:xfrm>
              <a:off x="10949628" y="5392687"/>
              <a:ext cx="331927"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101" name="Rectangle 278"/>
            <p:cNvSpPr>
              <a:spLocks noChangeArrowheads="1"/>
            </p:cNvSpPr>
            <p:nvPr/>
          </p:nvSpPr>
          <p:spPr bwMode="auto">
            <a:xfrm>
              <a:off x="9521886" y="5318028"/>
              <a:ext cx="315792"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a:solidFill>
                    <a:srgbClr val="EB0029"/>
                  </a:solidFill>
                  <a:latin typeface="Wingdings" panose="05000000000000000000" pitchFamily="2" charset="2"/>
                </a:rPr>
                <a:t>ü</a:t>
              </a:r>
              <a:endParaRPr lang="en-US" altLang="en-US" sz="1568" kern="0">
                <a:solidFill>
                  <a:srgbClr val="505050"/>
                </a:solidFill>
              </a:endParaRPr>
            </a:p>
          </p:txBody>
        </p:sp>
        <p:sp>
          <p:nvSpPr>
            <p:cNvPr id="102" name="Rectangle 282"/>
            <p:cNvSpPr>
              <a:spLocks noChangeArrowheads="1"/>
            </p:cNvSpPr>
            <p:nvPr/>
          </p:nvSpPr>
          <p:spPr bwMode="auto">
            <a:xfrm>
              <a:off x="7978830" y="5318028"/>
              <a:ext cx="254878"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û</a:t>
              </a:r>
              <a:endParaRPr lang="en-US" altLang="en-US" sz="1568" kern="0" dirty="0">
                <a:solidFill>
                  <a:srgbClr val="505050"/>
                </a:solidFill>
              </a:endParaRPr>
            </a:p>
          </p:txBody>
        </p:sp>
        <p:sp>
          <p:nvSpPr>
            <p:cNvPr id="103" name="Rectangle 283"/>
            <p:cNvSpPr>
              <a:spLocks noChangeArrowheads="1"/>
            </p:cNvSpPr>
            <p:nvPr/>
          </p:nvSpPr>
          <p:spPr bwMode="auto">
            <a:xfrm>
              <a:off x="10988152" y="5318028"/>
              <a:ext cx="254878"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û</a:t>
              </a:r>
              <a:endParaRPr lang="en-US" altLang="en-US" sz="1568" kern="0" dirty="0">
                <a:solidFill>
                  <a:srgbClr val="505050"/>
                </a:solidFill>
              </a:endParaRPr>
            </a:p>
          </p:txBody>
        </p:sp>
        <p:grpSp>
          <p:nvGrpSpPr>
            <p:cNvPr id="104" name="Group 103"/>
            <p:cNvGrpSpPr/>
            <p:nvPr/>
          </p:nvGrpSpPr>
          <p:grpSpPr>
            <a:xfrm>
              <a:off x="6138819" y="5323954"/>
              <a:ext cx="375244" cy="375244"/>
              <a:chOff x="5568876" y="2203429"/>
              <a:chExt cx="615965" cy="615965"/>
            </a:xfrm>
          </p:grpSpPr>
          <p:sp>
            <p:nvSpPr>
              <p:cNvPr id="105" name="Oval 104"/>
              <p:cNvSpPr/>
              <p:nvPr/>
            </p:nvSpPr>
            <p:spPr bwMode="auto">
              <a:xfrm>
                <a:off x="5568876" y="2203429"/>
                <a:ext cx="615965" cy="615965"/>
              </a:xfrm>
              <a:prstGeom prst="ellipse">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6" name="Freeform 105"/>
              <p:cNvSpPr/>
              <p:nvPr/>
            </p:nvSpPr>
            <p:spPr bwMode="auto">
              <a:xfrm>
                <a:off x="5671124" y="2386278"/>
                <a:ext cx="411468" cy="433116"/>
              </a:xfrm>
              <a:custGeom>
                <a:avLst/>
                <a:gdLst>
                  <a:gd name="connsiteX0" fmla="*/ 195868 w 411468"/>
                  <a:gd name="connsiteY0" fmla="*/ 0 h 433116"/>
                  <a:gd name="connsiteX1" fmla="*/ 242485 w 411468"/>
                  <a:gd name="connsiteY1" fmla="*/ 15566 h 433116"/>
                  <a:gd name="connsiteX2" fmla="*/ 244705 w 411468"/>
                  <a:gd name="connsiteY2" fmla="*/ 15566 h 433116"/>
                  <a:gd name="connsiteX3" fmla="*/ 286883 w 411468"/>
                  <a:gd name="connsiteY3" fmla="*/ 57817 h 433116"/>
                  <a:gd name="connsiteX4" fmla="*/ 273563 w 411468"/>
                  <a:gd name="connsiteY4" fmla="*/ 91172 h 433116"/>
                  <a:gd name="connsiteX5" fmla="*/ 280223 w 411468"/>
                  <a:gd name="connsiteY5" fmla="*/ 100067 h 433116"/>
                  <a:gd name="connsiteX6" fmla="*/ 280223 w 411468"/>
                  <a:gd name="connsiteY6" fmla="*/ 124528 h 433116"/>
                  <a:gd name="connsiteX7" fmla="*/ 269124 w 411468"/>
                  <a:gd name="connsiteY7" fmla="*/ 135647 h 433116"/>
                  <a:gd name="connsiteX8" fmla="*/ 269124 w 411468"/>
                  <a:gd name="connsiteY8" fmla="*/ 160107 h 433116"/>
                  <a:gd name="connsiteX9" fmla="*/ 244705 w 411468"/>
                  <a:gd name="connsiteY9" fmla="*/ 191239 h 433116"/>
                  <a:gd name="connsiteX10" fmla="*/ 244705 w 411468"/>
                  <a:gd name="connsiteY10" fmla="*/ 209029 h 433116"/>
                  <a:gd name="connsiteX11" fmla="*/ 360138 w 411468"/>
                  <a:gd name="connsiteY11" fmla="*/ 217924 h 433116"/>
                  <a:gd name="connsiteX12" fmla="*/ 403460 w 411468"/>
                  <a:gd name="connsiteY12" fmla="*/ 319520 h 433116"/>
                  <a:gd name="connsiteX13" fmla="*/ 411468 w 411468"/>
                  <a:gd name="connsiteY13" fmla="*/ 343974 h 433116"/>
                  <a:gd name="connsiteX14" fmla="*/ 367176 w 411468"/>
                  <a:gd name="connsiteY14" fmla="*/ 380517 h 433116"/>
                  <a:gd name="connsiteX15" fmla="*/ 194980 w 411468"/>
                  <a:gd name="connsiteY15" fmla="*/ 433116 h 433116"/>
                  <a:gd name="connsiteX16" fmla="*/ 22784 w 411468"/>
                  <a:gd name="connsiteY16" fmla="*/ 380517 h 433116"/>
                  <a:gd name="connsiteX17" fmla="*/ 0 w 411468"/>
                  <a:gd name="connsiteY17" fmla="*/ 361719 h 433116"/>
                  <a:gd name="connsiteX18" fmla="*/ 12694 w 411468"/>
                  <a:gd name="connsiteY18" fmla="*/ 322647 h 433116"/>
                  <a:gd name="connsiteX19" fmla="*/ 53796 w 411468"/>
                  <a:gd name="connsiteY19" fmla="*/ 222371 h 433116"/>
                  <a:gd name="connsiteX20" fmla="*/ 53796 w 411468"/>
                  <a:gd name="connsiteY20" fmla="*/ 217924 h 433116"/>
                  <a:gd name="connsiteX21" fmla="*/ 169230 w 411468"/>
                  <a:gd name="connsiteY21" fmla="*/ 209029 h 433116"/>
                  <a:gd name="connsiteX22" fmla="*/ 169230 w 411468"/>
                  <a:gd name="connsiteY22" fmla="*/ 191239 h 433116"/>
                  <a:gd name="connsiteX23" fmla="*/ 142591 w 411468"/>
                  <a:gd name="connsiteY23" fmla="*/ 160107 h 433116"/>
                  <a:gd name="connsiteX24" fmla="*/ 142591 w 411468"/>
                  <a:gd name="connsiteY24" fmla="*/ 135647 h 433116"/>
                  <a:gd name="connsiteX25" fmla="*/ 131492 w 411468"/>
                  <a:gd name="connsiteY25" fmla="*/ 124528 h 433116"/>
                  <a:gd name="connsiteX26" fmla="*/ 131492 w 411468"/>
                  <a:gd name="connsiteY26" fmla="*/ 100067 h 433116"/>
                  <a:gd name="connsiteX27" fmla="*/ 140371 w 411468"/>
                  <a:gd name="connsiteY27" fmla="*/ 88949 h 433116"/>
                  <a:gd name="connsiteX28" fmla="*/ 127052 w 411468"/>
                  <a:gd name="connsiteY28" fmla="*/ 55593 h 433116"/>
                  <a:gd name="connsiteX29" fmla="*/ 195868 w 411468"/>
                  <a:gd name="connsiteY29" fmla="*/ 0 h 43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1468" h="433116">
                    <a:moveTo>
                      <a:pt x="195868" y="0"/>
                    </a:moveTo>
                    <a:cubicBezTo>
                      <a:pt x="213627" y="0"/>
                      <a:pt x="231386" y="4448"/>
                      <a:pt x="242485" y="15566"/>
                    </a:cubicBezTo>
                    <a:cubicBezTo>
                      <a:pt x="242485" y="15566"/>
                      <a:pt x="242485" y="15566"/>
                      <a:pt x="244705" y="15566"/>
                    </a:cubicBezTo>
                    <a:cubicBezTo>
                      <a:pt x="269124" y="15566"/>
                      <a:pt x="286883" y="35580"/>
                      <a:pt x="286883" y="57817"/>
                    </a:cubicBezTo>
                    <a:cubicBezTo>
                      <a:pt x="286883" y="71159"/>
                      <a:pt x="282443" y="82277"/>
                      <a:pt x="273563" y="91172"/>
                    </a:cubicBezTo>
                    <a:cubicBezTo>
                      <a:pt x="278003" y="91172"/>
                      <a:pt x="280223" y="95620"/>
                      <a:pt x="280223" y="100067"/>
                    </a:cubicBezTo>
                    <a:cubicBezTo>
                      <a:pt x="280223" y="100067"/>
                      <a:pt x="280223" y="100067"/>
                      <a:pt x="280223" y="124528"/>
                    </a:cubicBezTo>
                    <a:cubicBezTo>
                      <a:pt x="280223" y="128975"/>
                      <a:pt x="275783" y="135647"/>
                      <a:pt x="269124" y="135647"/>
                    </a:cubicBezTo>
                    <a:cubicBezTo>
                      <a:pt x="269124" y="135647"/>
                      <a:pt x="269124" y="135647"/>
                      <a:pt x="269124" y="160107"/>
                    </a:cubicBezTo>
                    <a:cubicBezTo>
                      <a:pt x="269124" y="175673"/>
                      <a:pt x="260244" y="189016"/>
                      <a:pt x="244705" y="191239"/>
                    </a:cubicBezTo>
                    <a:cubicBezTo>
                      <a:pt x="244705" y="191239"/>
                      <a:pt x="244705" y="191239"/>
                      <a:pt x="244705" y="209029"/>
                    </a:cubicBezTo>
                    <a:cubicBezTo>
                      <a:pt x="244705" y="209029"/>
                      <a:pt x="244705" y="209029"/>
                      <a:pt x="360138" y="217924"/>
                    </a:cubicBezTo>
                    <a:cubicBezTo>
                      <a:pt x="376232" y="251836"/>
                      <a:pt x="390661" y="285608"/>
                      <a:pt x="403460" y="319520"/>
                    </a:cubicBezTo>
                    <a:lnTo>
                      <a:pt x="411468" y="343974"/>
                    </a:lnTo>
                    <a:lnTo>
                      <a:pt x="367176" y="380517"/>
                    </a:lnTo>
                    <a:cubicBezTo>
                      <a:pt x="318022" y="413726"/>
                      <a:pt x="258766" y="433116"/>
                      <a:pt x="194980" y="433116"/>
                    </a:cubicBezTo>
                    <a:cubicBezTo>
                      <a:pt x="131195" y="433116"/>
                      <a:pt x="71939" y="413726"/>
                      <a:pt x="22784" y="380517"/>
                    </a:cubicBezTo>
                    <a:lnTo>
                      <a:pt x="0" y="361719"/>
                    </a:lnTo>
                    <a:lnTo>
                      <a:pt x="12694" y="322647"/>
                    </a:lnTo>
                    <a:cubicBezTo>
                      <a:pt x="25077" y="289083"/>
                      <a:pt x="38812" y="255727"/>
                      <a:pt x="53796" y="222371"/>
                    </a:cubicBezTo>
                    <a:cubicBezTo>
                      <a:pt x="53796" y="222371"/>
                      <a:pt x="53796" y="222371"/>
                      <a:pt x="53796" y="217924"/>
                    </a:cubicBezTo>
                    <a:cubicBezTo>
                      <a:pt x="53796" y="217924"/>
                      <a:pt x="53796" y="217924"/>
                      <a:pt x="169230" y="209029"/>
                    </a:cubicBezTo>
                    <a:cubicBezTo>
                      <a:pt x="169230" y="209029"/>
                      <a:pt x="169230" y="209029"/>
                      <a:pt x="169230" y="191239"/>
                    </a:cubicBezTo>
                    <a:cubicBezTo>
                      <a:pt x="153690" y="189016"/>
                      <a:pt x="142591" y="175673"/>
                      <a:pt x="142591" y="160107"/>
                    </a:cubicBezTo>
                    <a:cubicBezTo>
                      <a:pt x="142591" y="160107"/>
                      <a:pt x="142591" y="160107"/>
                      <a:pt x="142591" y="135647"/>
                    </a:cubicBezTo>
                    <a:cubicBezTo>
                      <a:pt x="135932" y="135647"/>
                      <a:pt x="131492" y="128975"/>
                      <a:pt x="131492" y="124528"/>
                    </a:cubicBezTo>
                    <a:cubicBezTo>
                      <a:pt x="131492" y="124528"/>
                      <a:pt x="131492" y="124528"/>
                      <a:pt x="131492" y="100067"/>
                    </a:cubicBezTo>
                    <a:cubicBezTo>
                      <a:pt x="131492" y="95620"/>
                      <a:pt x="135932" y="91172"/>
                      <a:pt x="140371" y="88949"/>
                    </a:cubicBezTo>
                    <a:cubicBezTo>
                      <a:pt x="131492" y="80054"/>
                      <a:pt x="127052" y="68935"/>
                      <a:pt x="127052" y="55593"/>
                    </a:cubicBezTo>
                    <a:cubicBezTo>
                      <a:pt x="127052" y="24461"/>
                      <a:pt x="158130" y="0"/>
                      <a:pt x="195868" y="0"/>
                    </a:cubicBezTo>
                    <a:close/>
                  </a:path>
                </a:pathLst>
              </a:cu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107" name="Group 106"/>
          <p:cNvGrpSpPr/>
          <p:nvPr/>
        </p:nvGrpSpPr>
        <p:grpSpPr>
          <a:xfrm>
            <a:off x="6140408" y="5969674"/>
            <a:ext cx="5161461" cy="505496"/>
            <a:chOff x="6138819" y="5772722"/>
            <a:chExt cx="5161461" cy="505496"/>
          </a:xfrm>
        </p:grpSpPr>
        <p:sp>
          <p:nvSpPr>
            <p:cNvPr id="108" name="Line 197"/>
            <p:cNvSpPr>
              <a:spLocks noChangeShapeType="1"/>
            </p:cNvSpPr>
            <p:nvPr/>
          </p:nvSpPr>
          <p:spPr bwMode="auto">
            <a:xfrm>
              <a:off x="7754638" y="6006132"/>
              <a:ext cx="3358679" cy="0"/>
            </a:xfrm>
            <a:prstGeom prst="line">
              <a:avLst/>
            </a:prstGeom>
            <a:noFill/>
            <a:ln w="15875" cap="flat">
              <a:solidFill>
                <a:srgbClr val="77777A"/>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110" name="Rectangle 250"/>
            <p:cNvSpPr>
              <a:spLocks noChangeArrowheads="1"/>
            </p:cNvSpPr>
            <p:nvPr/>
          </p:nvSpPr>
          <p:spPr bwMode="auto">
            <a:xfrm>
              <a:off x="6611839" y="5809098"/>
              <a:ext cx="982182"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Virtual machine</a:t>
              </a:r>
              <a:endParaRPr lang="en-US" altLang="en-US" sz="156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111" name="Rectangle 251"/>
            <p:cNvSpPr>
              <a:spLocks noChangeArrowheads="1"/>
            </p:cNvSpPr>
            <p:nvPr/>
          </p:nvSpPr>
          <p:spPr bwMode="auto">
            <a:xfrm>
              <a:off x="6611839" y="5980366"/>
              <a:ext cx="850177" cy="16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107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rPr>
                <a:t>administrator</a:t>
              </a:r>
              <a:endParaRPr lang="en-US" altLang="en-US" sz="1568" kern="0" dirty="0">
                <a:gradFill>
                  <a:gsLst>
                    <a:gs pos="0">
                      <a:srgbClr val="505050"/>
                    </a:gs>
                    <a:gs pos="62000">
                      <a:srgbClr val="505050"/>
                    </a:gs>
                  </a:gsLst>
                  <a:lin ang="5400000" scaled="0"/>
                </a:gradFill>
                <a:latin typeface="Segoe UI Semibold" panose="020B0702040204020203" pitchFamily="34" charset="0"/>
                <a:cs typeface="Segoe UI Semibold" panose="020B0702040204020203" pitchFamily="34" charset="0"/>
              </a:endParaRPr>
            </a:p>
          </p:txBody>
        </p:sp>
        <p:sp>
          <p:nvSpPr>
            <p:cNvPr id="112" name="Oval 268"/>
            <p:cNvSpPr>
              <a:spLocks noChangeArrowheads="1"/>
            </p:cNvSpPr>
            <p:nvPr/>
          </p:nvSpPr>
          <p:spPr bwMode="auto">
            <a:xfrm>
              <a:off x="7938032" y="5862537"/>
              <a:ext cx="336474"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113" name="Rectangle 269"/>
            <p:cNvSpPr>
              <a:spLocks noChangeArrowheads="1"/>
            </p:cNvSpPr>
            <p:nvPr/>
          </p:nvSpPr>
          <p:spPr bwMode="auto">
            <a:xfrm>
              <a:off x="7978830" y="5787878"/>
              <a:ext cx="254878"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û</a:t>
              </a:r>
              <a:endParaRPr lang="en-US" altLang="en-US" sz="1568" kern="0" dirty="0">
                <a:solidFill>
                  <a:srgbClr val="505050"/>
                </a:solidFill>
              </a:endParaRPr>
            </a:p>
          </p:txBody>
        </p:sp>
        <p:sp>
          <p:nvSpPr>
            <p:cNvPr id="114" name="Oval 270"/>
            <p:cNvSpPr>
              <a:spLocks noChangeArrowheads="1"/>
            </p:cNvSpPr>
            <p:nvPr/>
          </p:nvSpPr>
          <p:spPr bwMode="auto">
            <a:xfrm>
              <a:off x="9487026" y="5848504"/>
              <a:ext cx="333443"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115" name="Rectangle 271"/>
            <p:cNvSpPr>
              <a:spLocks noChangeArrowheads="1"/>
            </p:cNvSpPr>
            <p:nvPr/>
          </p:nvSpPr>
          <p:spPr bwMode="auto">
            <a:xfrm>
              <a:off x="9521886" y="5795457"/>
              <a:ext cx="315792"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ü</a:t>
              </a:r>
              <a:endParaRPr lang="en-US" altLang="en-US" sz="1568" kern="0" dirty="0">
                <a:solidFill>
                  <a:srgbClr val="505050"/>
                </a:solidFill>
              </a:endParaRPr>
            </a:p>
          </p:txBody>
        </p:sp>
        <p:sp>
          <p:nvSpPr>
            <p:cNvPr id="116" name="Oval 272"/>
            <p:cNvSpPr>
              <a:spLocks noChangeArrowheads="1"/>
            </p:cNvSpPr>
            <p:nvPr/>
          </p:nvSpPr>
          <p:spPr bwMode="auto">
            <a:xfrm>
              <a:off x="10949628" y="5848504"/>
              <a:ext cx="331927" cy="333443"/>
            </a:xfrm>
            <a:prstGeom prst="ellipse">
              <a:avLst/>
            </a:prstGeom>
            <a:solidFill>
              <a:srgbClr val="FFFFFF">
                <a:lumMod val="95000"/>
              </a:srgbClr>
            </a:solidFill>
            <a:ln w="15875" cap="flat">
              <a:noFill/>
              <a:prstDash val="solid"/>
              <a:miter lim="800000"/>
              <a:headEnd/>
              <a:tailEnd/>
            </a:ln>
          </p:spPr>
          <p:txBody>
            <a:bodyPr vert="horz" wrap="square" lIns="89642" tIns="44821" rIns="89642" bIns="44821" numCol="1" anchor="t" anchorCtr="0" compatLnSpc="1">
              <a:prstTxWarp prst="textNoShape">
                <a:avLst/>
              </a:prstTxWarp>
            </a:bodyPr>
            <a:lstStyle/>
            <a:p>
              <a:pPr>
                <a:defRPr/>
              </a:pPr>
              <a:endParaRPr lang="en-US" sz="1568" kern="0">
                <a:solidFill>
                  <a:srgbClr val="505050"/>
                </a:solidFill>
                <a:latin typeface="Segoe UI"/>
              </a:endParaRPr>
            </a:p>
          </p:txBody>
        </p:sp>
        <p:sp>
          <p:nvSpPr>
            <p:cNvPr id="117" name="Rectangle 273"/>
            <p:cNvSpPr>
              <a:spLocks noChangeArrowheads="1"/>
            </p:cNvSpPr>
            <p:nvPr/>
          </p:nvSpPr>
          <p:spPr bwMode="auto">
            <a:xfrm>
              <a:off x="10984488" y="5795457"/>
              <a:ext cx="315792" cy="48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3137" kern="0" dirty="0">
                  <a:solidFill>
                    <a:srgbClr val="00953A"/>
                  </a:solidFill>
                  <a:latin typeface="Wingdings" panose="05000000000000000000" pitchFamily="2" charset="2"/>
                </a:rPr>
                <a:t>ü</a:t>
              </a:r>
              <a:endParaRPr lang="en-US" altLang="en-US" sz="1568" kern="0" dirty="0">
                <a:solidFill>
                  <a:srgbClr val="505050"/>
                </a:solidFill>
              </a:endParaRPr>
            </a:p>
          </p:txBody>
        </p:sp>
        <p:grpSp>
          <p:nvGrpSpPr>
            <p:cNvPr id="118" name="Group 117"/>
            <p:cNvGrpSpPr/>
            <p:nvPr/>
          </p:nvGrpSpPr>
          <p:grpSpPr>
            <a:xfrm>
              <a:off x="6138819" y="5772722"/>
              <a:ext cx="375244" cy="375244"/>
              <a:chOff x="5568876" y="2203429"/>
              <a:chExt cx="615965" cy="615965"/>
            </a:xfrm>
          </p:grpSpPr>
          <p:sp>
            <p:nvSpPr>
              <p:cNvPr id="119" name="Oval 118"/>
              <p:cNvSpPr/>
              <p:nvPr/>
            </p:nvSpPr>
            <p:spPr bwMode="auto">
              <a:xfrm>
                <a:off x="5568876" y="2203429"/>
                <a:ext cx="615965" cy="615965"/>
              </a:xfrm>
              <a:prstGeom prst="ellipse">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0" name="Freeform 119"/>
              <p:cNvSpPr/>
              <p:nvPr/>
            </p:nvSpPr>
            <p:spPr bwMode="auto">
              <a:xfrm>
                <a:off x="5671124" y="2386278"/>
                <a:ext cx="411468" cy="433116"/>
              </a:xfrm>
              <a:custGeom>
                <a:avLst/>
                <a:gdLst>
                  <a:gd name="connsiteX0" fmla="*/ 195868 w 411468"/>
                  <a:gd name="connsiteY0" fmla="*/ 0 h 433116"/>
                  <a:gd name="connsiteX1" fmla="*/ 242485 w 411468"/>
                  <a:gd name="connsiteY1" fmla="*/ 15566 h 433116"/>
                  <a:gd name="connsiteX2" fmla="*/ 244705 w 411468"/>
                  <a:gd name="connsiteY2" fmla="*/ 15566 h 433116"/>
                  <a:gd name="connsiteX3" fmla="*/ 286883 w 411468"/>
                  <a:gd name="connsiteY3" fmla="*/ 57817 h 433116"/>
                  <a:gd name="connsiteX4" fmla="*/ 273563 w 411468"/>
                  <a:gd name="connsiteY4" fmla="*/ 91172 h 433116"/>
                  <a:gd name="connsiteX5" fmla="*/ 280223 w 411468"/>
                  <a:gd name="connsiteY5" fmla="*/ 100067 h 433116"/>
                  <a:gd name="connsiteX6" fmla="*/ 280223 w 411468"/>
                  <a:gd name="connsiteY6" fmla="*/ 124528 h 433116"/>
                  <a:gd name="connsiteX7" fmla="*/ 269124 w 411468"/>
                  <a:gd name="connsiteY7" fmla="*/ 135647 h 433116"/>
                  <a:gd name="connsiteX8" fmla="*/ 269124 w 411468"/>
                  <a:gd name="connsiteY8" fmla="*/ 160107 h 433116"/>
                  <a:gd name="connsiteX9" fmla="*/ 244705 w 411468"/>
                  <a:gd name="connsiteY9" fmla="*/ 191239 h 433116"/>
                  <a:gd name="connsiteX10" fmla="*/ 244705 w 411468"/>
                  <a:gd name="connsiteY10" fmla="*/ 209029 h 433116"/>
                  <a:gd name="connsiteX11" fmla="*/ 360138 w 411468"/>
                  <a:gd name="connsiteY11" fmla="*/ 217924 h 433116"/>
                  <a:gd name="connsiteX12" fmla="*/ 403460 w 411468"/>
                  <a:gd name="connsiteY12" fmla="*/ 319520 h 433116"/>
                  <a:gd name="connsiteX13" fmla="*/ 411468 w 411468"/>
                  <a:gd name="connsiteY13" fmla="*/ 343974 h 433116"/>
                  <a:gd name="connsiteX14" fmla="*/ 367176 w 411468"/>
                  <a:gd name="connsiteY14" fmla="*/ 380517 h 433116"/>
                  <a:gd name="connsiteX15" fmla="*/ 194980 w 411468"/>
                  <a:gd name="connsiteY15" fmla="*/ 433116 h 433116"/>
                  <a:gd name="connsiteX16" fmla="*/ 22784 w 411468"/>
                  <a:gd name="connsiteY16" fmla="*/ 380517 h 433116"/>
                  <a:gd name="connsiteX17" fmla="*/ 0 w 411468"/>
                  <a:gd name="connsiteY17" fmla="*/ 361719 h 433116"/>
                  <a:gd name="connsiteX18" fmla="*/ 12694 w 411468"/>
                  <a:gd name="connsiteY18" fmla="*/ 322647 h 433116"/>
                  <a:gd name="connsiteX19" fmla="*/ 53796 w 411468"/>
                  <a:gd name="connsiteY19" fmla="*/ 222371 h 433116"/>
                  <a:gd name="connsiteX20" fmla="*/ 53796 w 411468"/>
                  <a:gd name="connsiteY20" fmla="*/ 217924 h 433116"/>
                  <a:gd name="connsiteX21" fmla="*/ 169230 w 411468"/>
                  <a:gd name="connsiteY21" fmla="*/ 209029 h 433116"/>
                  <a:gd name="connsiteX22" fmla="*/ 169230 w 411468"/>
                  <a:gd name="connsiteY22" fmla="*/ 191239 h 433116"/>
                  <a:gd name="connsiteX23" fmla="*/ 142591 w 411468"/>
                  <a:gd name="connsiteY23" fmla="*/ 160107 h 433116"/>
                  <a:gd name="connsiteX24" fmla="*/ 142591 w 411468"/>
                  <a:gd name="connsiteY24" fmla="*/ 135647 h 433116"/>
                  <a:gd name="connsiteX25" fmla="*/ 131492 w 411468"/>
                  <a:gd name="connsiteY25" fmla="*/ 124528 h 433116"/>
                  <a:gd name="connsiteX26" fmla="*/ 131492 w 411468"/>
                  <a:gd name="connsiteY26" fmla="*/ 100067 h 433116"/>
                  <a:gd name="connsiteX27" fmla="*/ 140371 w 411468"/>
                  <a:gd name="connsiteY27" fmla="*/ 88949 h 433116"/>
                  <a:gd name="connsiteX28" fmla="*/ 127052 w 411468"/>
                  <a:gd name="connsiteY28" fmla="*/ 55593 h 433116"/>
                  <a:gd name="connsiteX29" fmla="*/ 195868 w 411468"/>
                  <a:gd name="connsiteY29" fmla="*/ 0 h 43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1468" h="433116">
                    <a:moveTo>
                      <a:pt x="195868" y="0"/>
                    </a:moveTo>
                    <a:cubicBezTo>
                      <a:pt x="213627" y="0"/>
                      <a:pt x="231386" y="4448"/>
                      <a:pt x="242485" y="15566"/>
                    </a:cubicBezTo>
                    <a:cubicBezTo>
                      <a:pt x="242485" y="15566"/>
                      <a:pt x="242485" y="15566"/>
                      <a:pt x="244705" y="15566"/>
                    </a:cubicBezTo>
                    <a:cubicBezTo>
                      <a:pt x="269124" y="15566"/>
                      <a:pt x="286883" y="35580"/>
                      <a:pt x="286883" y="57817"/>
                    </a:cubicBezTo>
                    <a:cubicBezTo>
                      <a:pt x="286883" y="71159"/>
                      <a:pt x="282443" y="82277"/>
                      <a:pt x="273563" y="91172"/>
                    </a:cubicBezTo>
                    <a:cubicBezTo>
                      <a:pt x="278003" y="91172"/>
                      <a:pt x="280223" y="95620"/>
                      <a:pt x="280223" y="100067"/>
                    </a:cubicBezTo>
                    <a:cubicBezTo>
                      <a:pt x="280223" y="100067"/>
                      <a:pt x="280223" y="100067"/>
                      <a:pt x="280223" y="124528"/>
                    </a:cubicBezTo>
                    <a:cubicBezTo>
                      <a:pt x="280223" y="128975"/>
                      <a:pt x="275783" y="135647"/>
                      <a:pt x="269124" y="135647"/>
                    </a:cubicBezTo>
                    <a:cubicBezTo>
                      <a:pt x="269124" y="135647"/>
                      <a:pt x="269124" y="135647"/>
                      <a:pt x="269124" y="160107"/>
                    </a:cubicBezTo>
                    <a:cubicBezTo>
                      <a:pt x="269124" y="175673"/>
                      <a:pt x="260244" y="189016"/>
                      <a:pt x="244705" y="191239"/>
                    </a:cubicBezTo>
                    <a:cubicBezTo>
                      <a:pt x="244705" y="191239"/>
                      <a:pt x="244705" y="191239"/>
                      <a:pt x="244705" y="209029"/>
                    </a:cubicBezTo>
                    <a:cubicBezTo>
                      <a:pt x="244705" y="209029"/>
                      <a:pt x="244705" y="209029"/>
                      <a:pt x="360138" y="217924"/>
                    </a:cubicBezTo>
                    <a:cubicBezTo>
                      <a:pt x="376232" y="251836"/>
                      <a:pt x="390661" y="285608"/>
                      <a:pt x="403460" y="319520"/>
                    </a:cubicBezTo>
                    <a:lnTo>
                      <a:pt x="411468" y="343974"/>
                    </a:lnTo>
                    <a:lnTo>
                      <a:pt x="367176" y="380517"/>
                    </a:lnTo>
                    <a:cubicBezTo>
                      <a:pt x="318022" y="413726"/>
                      <a:pt x="258766" y="433116"/>
                      <a:pt x="194980" y="433116"/>
                    </a:cubicBezTo>
                    <a:cubicBezTo>
                      <a:pt x="131195" y="433116"/>
                      <a:pt x="71939" y="413726"/>
                      <a:pt x="22784" y="380517"/>
                    </a:cubicBezTo>
                    <a:lnTo>
                      <a:pt x="0" y="361719"/>
                    </a:lnTo>
                    <a:lnTo>
                      <a:pt x="12694" y="322647"/>
                    </a:lnTo>
                    <a:cubicBezTo>
                      <a:pt x="25077" y="289083"/>
                      <a:pt x="38812" y="255727"/>
                      <a:pt x="53796" y="222371"/>
                    </a:cubicBezTo>
                    <a:cubicBezTo>
                      <a:pt x="53796" y="222371"/>
                      <a:pt x="53796" y="222371"/>
                      <a:pt x="53796" y="217924"/>
                    </a:cubicBezTo>
                    <a:cubicBezTo>
                      <a:pt x="53796" y="217924"/>
                      <a:pt x="53796" y="217924"/>
                      <a:pt x="169230" y="209029"/>
                    </a:cubicBezTo>
                    <a:cubicBezTo>
                      <a:pt x="169230" y="209029"/>
                      <a:pt x="169230" y="209029"/>
                      <a:pt x="169230" y="191239"/>
                    </a:cubicBezTo>
                    <a:cubicBezTo>
                      <a:pt x="153690" y="189016"/>
                      <a:pt x="142591" y="175673"/>
                      <a:pt x="142591" y="160107"/>
                    </a:cubicBezTo>
                    <a:cubicBezTo>
                      <a:pt x="142591" y="160107"/>
                      <a:pt x="142591" y="160107"/>
                      <a:pt x="142591" y="135647"/>
                    </a:cubicBezTo>
                    <a:cubicBezTo>
                      <a:pt x="135932" y="135647"/>
                      <a:pt x="131492" y="128975"/>
                      <a:pt x="131492" y="124528"/>
                    </a:cubicBezTo>
                    <a:cubicBezTo>
                      <a:pt x="131492" y="124528"/>
                      <a:pt x="131492" y="124528"/>
                      <a:pt x="131492" y="100067"/>
                    </a:cubicBezTo>
                    <a:cubicBezTo>
                      <a:pt x="131492" y="95620"/>
                      <a:pt x="135932" y="91172"/>
                      <a:pt x="140371" y="88949"/>
                    </a:cubicBezTo>
                    <a:cubicBezTo>
                      <a:pt x="131492" y="80054"/>
                      <a:pt x="127052" y="68935"/>
                      <a:pt x="127052" y="55593"/>
                    </a:cubicBezTo>
                    <a:cubicBezTo>
                      <a:pt x="127052" y="24461"/>
                      <a:pt x="158130" y="0"/>
                      <a:pt x="195868" y="0"/>
                    </a:cubicBezTo>
                    <a:close/>
                  </a:path>
                </a:pathLst>
              </a:cu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346001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28335" y="2849991"/>
            <a:ext cx="2310724" cy="3095850"/>
          </a:xfrm>
          <a:prstGeom prst="rect">
            <a:avLst/>
          </a:prstGeom>
          <a:solidFill>
            <a:srgbClr val="FFFFFF">
              <a:lumMod val="85000"/>
              <a:alpha val="12000"/>
            </a:srgbClr>
          </a:solidFill>
          <a:ln w="10795" cap="flat" cmpd="sng" algn="ctr">
            <a:solidFill>
              <a:srgbClr val="505050"/>
            </a:solidFill>
            <a:prstDash val="solid"/>
          </a:ln>
          <a:effectLst/>
        </p:spPr>
        <p:txBody>
          <a:bodyPr rot="0" spcFirstLastPara="0" vertOverflow="overflow" horzOverflow="overflow" vert="horz" wrap="square" lIns="91400" tIns="91400" rIns="91400" bIns="91400" numCol="1" spcCol="0" rtlCol="0" fromWordArt="0" anchor="b" anchorCtr="0" forceAA="0" compatLnSpc="1">
            <a:prstTxWarp prst="textNoShape">
              <a:avLst/>
            </a:prstTxWarp>
            <a:noAutofit/>
          </a:bodyPr>
          <a:lstStyle/>
          <a:p>
            <a:pPr algn="r" defTabSz="913990">
              <a:defRPr/>
            </a:pPr>
            <a:endParaRPr lang="en-US" sz="1200" kern="0" dirty="0" err="1">
              <a:solidFill>
                <a:prstClr val="white"/>
              </a:solidFill>
              <a:latin typeface="Segoe UI"/>
            </a:endParaRPr>
          </a:p>
        </p:txBody>
      </p:sp>
      <p:sp>
        <p:nvSpPr>
          <p:cNvPr id="3" name="Title 1"/>
          <p:cNvSpPr txBox="1">
            <a:spLocks/>
          </p:cNvSpPr>
          <p:nvPr/>
        </p:nvSpPr>
        <p:spPr>
          <a:xfrm>
            <a:off x="270828" y="641212"/>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s-ES" sz="3600" dirty="0">
                <a:gradFill>
                  <a:gsLst>
                    <a:gs pos="1250">
                      <a:srgbClr val="505050"/>
                    </a:gs>
                    <a:gs pos="100000">
                      <a:srgbClr val="505050"/>
                    </a:gs>
                  </a:gsLst>
                  <a:lin ang="5400000" scaled="0"/>
                </a:gradFill>
                <a:latin typeface="Segoe UI Light"/>
              </a:rPr>
              <a:t>Claves de </a:t>
            </a:r>
            <a:r>
              <a:rPr lang="es-ES" sz="3600" dirty="0" err="1">
                <a:gradFill>
                  <a:gsLst>
                    <a:gs pos="1250">
                      <a:srgbClr val="505050"/>
                    </a:gs>
                    <a:gs pos="100000">
                      <a:srgbClr val="505050"/>
                    </a:gs>
                  </a:gsLst>
                  <a:lin ang="5400000" scaled="0"/>
                </a:gradFill>
                <a:latin typeface="Segoe UI Light"/>
              </a:rPr>
              <a:t>desencriptación</a:t>
            </a:r>
            <a:r>
              <a:rPr lang="es-ES" sz="3600" dirty="0">
                <a:gradFill>
                  <a:gsLst>
                    <a:gs pos="1250">
                      <a:srgbClr val="505050"/>
                    </a:gs>
                    <a:gs pos="100000">
                      <a:srgbClr val="505050"/>
                    </a:gs>
                  </a:gsLst>
                  <a:lin ang="5400000" scaled="0"/>
                </a:gradFill>
                <a:latin typeface="Segoe UI Light"/>
              </a:rPr>
              <a:t> controladas por sistema externo</a:t>
            </a:r>
          </a:p>
        </p:txBody>
      </p:sp>
      <p:sp>
        <p:nvSpPr>
          <p:cNvPr id="4" name="Rectangle 3"/>
          <p:cNvSpPr/>
          <p:nvPr/>
        </p:nvSpPr>
        <p:spPr>
          <a:xfrm>
            <a:off x="458789" y="1366011"/>
            <a:ext cx="6457912" cy="5298649"/>
          </a:xfrm>
          <a:prstGeom prst="rect">
            <a:avLst/>
          </a:prstGeom>
          <a:solidFill>
            <a:srgbClr val="FFFFFF">
              <a:lumMod val="95000"/>
            </a:srgbClr>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a:endParaRPr>
          </a:p>
        </p:txBody>
      </p:sp>
      <p:sp>
        <p:nvSpPr>
          <p:cNvPr id="5" name="Rounded Rectangle 4"/>
          <p:cNvSpPr/>
          <p:nvPr/>
        </p:nvSpPr>
        <p:spPr>
          <a:xfrm>
            <a:off x="591319" y="1412827"/>
            <a:ext cx="6148044" cy="5189093"/>
          </a:xfrm>
          <a:prstGeom prst="roundRect">
            <a:avLst>
              <a:gd name="adj" fmla="val 0"/>
            </a:avLst>
          </a:prstGeom>
          <a:noFill/>
          <a:ln w="19050" cap="rnd" cmpd="sng" algn="ctr">
            <a:solidFill>
              <a:srgbClr val="505050"/>
            </a:solidFill>
            <a:prstDash val="solid"/>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6" name="Group 5"/>
          <p:cNvGrpSpPr/>
          <p:nvPr/>
        </p:nvGrpSpPr>
        <p:grpSpPr>
          <a:xfrm>
            <a:off x="673600" y="2603617"/>
            <a:ext cx="1086964" cy="2416104"/>
            <a:chOff x="2326737" y="2251631"/>
            <a:chExt cx="1087272" cy="2416789"/>
          </a:xfrm>
          <a:effectLst/>
        </p:grpSpPr>
        <p:sp>
          <p:nvSpPr>
            <p:cNvPr id="7" name="Trapezoid 6"/>
            <p:cNvSpPr/>
            <p:nvPr/>
          </p:nvSpPr>
          <p:spPr>
            <a:xfrm rot="5400000">
              <a:off x="1615889" y="3066562"/>
              <a:ext cx="2416789" cy="786927"/>
            </a:xfrm>
            <a:prstGeom prst="trapezoid">
              <a:avLst>
                <a:gd name="adj" fmla="val 31044"/>
              </a:avLst>
            </a:prstGeom>
            <a:solidFill>
              <a:srgbClr val="505050"/>
            </a:solidFill>
            <a:ln w="12700" cap="rnd" cmpd="sng" algn="ctr">
              <a:noFill/>
              <a:prstDash val="solid"/>
              <a:round/>
            </a:ln>
            <a:effectLst/>
          </p:spPr>
          <p:txBody>
            <a:bodyPr rtlCol="0" anchor="ctr"/>
            <a:lstStyle/>
            <a:p>
              <a:pPr algn="ctr" defTabSz="914307">
                <a:defRPr/>
              </a:pPr>
              <a:endParaRPr lang="en-US" kern="0" dirty="0">
                <a:gradFill>
                  <a:gsLst>
                    <a:gs pos="16814">
                      <a:srgbClr val="FFFFFF"/>
                    </a:gs>
                    <a:gs pos="46000">
                      <a:srgbClr val="FFFFFF"/>
                    </a:gs>
                  </a:gsLst>
                  <a:lin ang="5400000" scaled="0"/>
                </a:gradFill>
                <a:latin typeface="Segoe UI Semibold" panose="020B0702040204020203" pitchFamily="34" charset="0"/>
              </a:endParaRPr>
            </a:p>
          </p:txBody>
        </p:sp>
        <p:sp>
          <p:nvSpPr>
            <p:cNvPr id="8" name="TextBox 172"/>
            <p:cNvSpPr txBox="1"/>
            <p:nvPr/>
          </p:nvSpPr>
          <p:spPr>
            <a:xfrm rot="5400000">
              <a:off x="2088770" y="2941847"/>
              <a:ext cx="1563205" cy="1087272"/>
            </a:xfrm>
            <a:prstGeom prst="rect">
              <a:avLst/>
            </a:prstGeom>
            <a:noFill/>
            <a:ln>
              <a:noFill/>
            </a:ln>
            <a:effectLst/>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6328">
                <a:defRPr/>
              </a:pPr>
              <a:endParaRPr lang="en-US" sz="1766" dirty="0">
                <a:gradFill>
                  <a:gsLst>
                    <a:gs pos="16814">
                      <a:srgbClr val="FFFFFF"/>
                    </a:gs>
                    <a:gs pos="46000">
                      <a:srgbClr val="FFFFFF"/>
                    </a:gs>
                  </a:gsLst>
                  <a:lin ang="5400000" scaled="0"/>
                </a:gradFill>
                <a:latin typeface="Segoe UI Semibold" panose="020B0702040204020203" pitchFamily="34" charset="0"/>
              </a:endParaRPr>
            </a:p>
            <a:p>
              <a:pPr algn="ctr" defTabSz="896328">
                <a:defRPr/>
              </a:pPr>
              <a:r>
                <a:rPr lang="en-US" sz="1766" dirty="0" err="1">
                  <a:gradFill>
                    <a:gsLst>
                      <a:gs pos="16814">
                        <a:srgbClr val="FFFFFF"/>
                      </a:gs>
                      <a:gs pos="46000">
                        <a:srgbClr val="FFFFFF"/>
                      </a:gs>
                    </a:gsLst>
                    <a:lin ang="5400000" scaled="0"/>
                  </a:gradFill>
                  <a:latin typeface="Segoe UI Semibold" panose="020B0702040204020203" pitchFamily="34" charset="0"/>
                </a:rPr>
                <a:t>Conrolador</a:t>
              </a:r>
              <a:r>
                <a:rPr lang="en-US" sz="1766" dirty="0">
                  <a:gradFill>
                    <a:gsLst>
                      <a:gs pos="16814">
                        <a:srgbClr val="FFFFFF"/>
                      </a:gs>
                      <a:gs pos="46000">
                        <a:srgbClr val="FFFFFF"/>
                      </a:gs>
                    </a:gsLst>
                    <a:lin ang="5400000" scaled="0"/>
                  </a:gradFill>
                  <a:latin typeface="Segoe UI Semibold" panose="020B0702040204020203" pitchFamily="34" charset="0"/>
                </a:rPr>
                <a:t> de fabric</a:t>
              </a:r>
            </a:p>
            <a:p>
              <a:pPr algn="ctr" defTabSz="896328">
                <a:defRPr/>
              </a:pPr>
              <a:endParaRPr lang="en-US" sz="1766" dirty="0">
                <a:gradFill>
                  <a:gsLst>
                    <a:gs pos="16814">
                      <a:srgbClr val="FFFFFF"/>
                    </a:gs>
                    <a:gs pos="46000">
                      <a:srgbClr val="FFFFFF"/>
                    </a:gs>
                  </a:gsLst>
                  <a:lin ang="5400000" scaled="0"/>
                </a:gradFill>
                <a:latin typeface="Segoe UI Semibold" panose="020B0702040204020203" pitchFamily="34" charset="0"/>
              </a:endParaRPr>
            </a:p>
          </p:txBody>
        </p:sp>
      </p:grpSp>
      <p:sp>
        <p:nvSpPr>
          <p:cNvPr id="9" name="Slide Number Placeholder 5"/>
          <p:cNvSpPr txBox="1">
            <a:spLocks/>
          </p:cNvSpPr>
          <p:nvPr/>
        </p:nvSpPr>
        <p:spPr>
          <a:xfrm>
            <a:off x="747514" y="1519245"/>
            <a:ext cx="2110073" cy="276800"/>
          </a:xfrm>
          <a:prstGeom prst="rect">
            <a:avLst/>
          </a:prstGeom>
          <a:solidFill>
            <a:srgbClr val="0078D7"/>
          </a:solidFill>
          <a:ln>
            <a:noFill/>
          </a:ln>
          <a:effectLst/>
        </p:spPr>
        <p:txBody>
          <a:bodyPr vert="horz" lIns="91414" tIns="45706" rIns="91414" bIns="45706"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896328">
              <a:defRPr/>
            </a:pPr>
            <a:r>
              <a:rPr lang="en-US" sz="1400" dirty="0" err="1">
                <a:gradFill>
                  <a:gsLst>
                    <a:gs pos="16814">
                      <a:srgbClr val="FFFFFF"/>
                    </a:gs>
                    <a:gs pos="46000">
                      <a:srgbClr val="FFFFFF"/>
                    </a:gs>
                  </a:gsLst>
                  <a:lin ang="5400000" scaled="0"/>
                </a:gradFill>
                <a:latin typeface="Segoe UI"/>
              </a:rPr>
              <a:t>Nube</a:t>
            </a:r>
            <a:r>
              <a:rPr lang="en-US" sz="1400" dirty="0">
                <a:gradFill>
                  <a:gsLst>
                    <a:gs pos="16814">
                      <a:srgbClr val="FFFFFF"/>
                    </a:gs>
                    <a:gs pos="46000">
                      <a:srgbClr val="FFFFFF"/>
                    </a:gs>
                  </a:gsLst>
                  <a:lin ang="5400000" scaled="0"/>
                </a:gradFill>
                <a:latin typeface="Segoe UI"/>
              </a:rPr>
              <a:t>/ Centro de </a:t>
            </a:r>
            <a:r>
              <a:rPr lang="en-US" sz="1400" dirty="0" err="1">
                <a:gradFill>
                  <a:gsLst>
                    <a:gs pos="16814">
                      <a:srgbClr val="FFFFFF"/>
                    </a:gs>
                    <a:gs pos="46000">
                      <a:srgbClr val="FFFFFF"/>
                    </a:gs>
                  </a:gsLst>
                  <a:lin ang="5400000" scaled="0"/>
                </a:gradFill>
                <a:latin typeface="Segoe UI"/>
              </a:rPr>
              <a:t>datos</a:t>
            </a:r>
            <a:endParaRPr lang="en-US" sz="1400" dirty="0">
              <a:gradFill>
                <a:gsLst>
                  <a:gs pos="16814">
                    <a:srgbClr val="FFFFFF"/>
                  </a:gs>
                  <a:gs pos="46000">
                    <a:srgbClr val="FFFFFF"/>
                  </a:gs>
                </a:gsLst>
                <a:lin ang="5400000" scaled="0"/>
              </a:gradFill>
              <a:latin typeface="Segoe UI"/>
            </a:endParaRPr>
          </a:p>
        </p:txBody>
      </p:sp>
      <p:grpSp>
        <p:nvGrpSpPr>
          <p:cNvPr id="10" name="Group 9"/>
          <p:cNvGrpSpPr/>
          <p:nvPr/>
        </p:nvGrpSpPr>
        <p:grpSpPr>
          <a:xfrm>
            <a:off x="2996589" y="3381683"/>
            <a:ext cx="3290287" cy="1521525"/>
            <a:chOff x="3320351" y="1233553"/>
            <a:chExt cx="2921079" cy="1521958"/>
          </a:xfrm>
        </p:grpSpPr>
        <p:grpSp>
          <p:nvGrpSpPr>
            <p:cNvPr id="11" name="Group 10"/>
            <p:cNvGrpSpPr/>
            <p:nvPr/>
          </p:nvGrpSpPr>
          <p:grpSpPr>
            <a:xfrm>
              <a:off x="3320351" y="1233553"/>
              <a:ext cx="2921079" cy="1515575"/>
              <a:chOff x="3320351" y="1798348"/>
              <a:chExt cx="2921079" cy="1515575"/>
            </a:xfrm>
          </p:grpSpPr>
          <p:sp>
            <p:nvSpPr>
              <p:cNvPr id="13" name="Rectangle 12"/>
              <p:cNvSpPr/>
              <p:nvPr/>
            </p:nvSpPr>
            <p:spPr>
              <a:xfrm>
                <a:off x="3320351" y="1798348"/>
                <a:ext cx="2921079" cy="1515575"/>
              </a:xfrm>
              <a:prstGeom prst="rect">
                <a:avLst/>
              </a:prstGeom>
              <a:solidFill>
                <a:srgbClr val="FFFFFF">
                  <a:lumMod val="65000"/>
                </a:srgbClr>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4" name="TextBox 13"/>
              <p:cNvSpPr txBox="1"/>
              <p:nvPr/>
            </p:nvSpPr>
            <p:spPr>
              <a:xfrm>
                <a:off x="4997615" y="1950768"/>
                <a:ext cx="164002" cy="246291"/>
              </a:xfrm>
              <a:prstGeom prst="rect">
                <a:avLst/>
              </a:prstGeom>
              <a:noFill/>
            </p:spPr>
            <p:txBody>
              <a:bodyPr wrap="none" rtlCol="0">
                <a:spAutoFit/>
              </a:bodyPr>
              <a:lstStyle/>
              <a:p>
                <a:pPr algn="ctr" defTabSz="914307">
                  <a:defRPr/>
                </a:pPr>
                <a:endParaRPr lang="en-US" sz="1000" kern="0" dirty="0">
                  <a:solidFill>
                    <a:srgbClr val="47D8FF"/>
                  </a:solidFill>
                  <a:latin typeface="Segoe UI Semibold" panose="020B0702040204020203" pitchFamily="34" charset="0"/>
                </a:endParaRPr>
              </a:p>
            </p:txBody>
          </p:sp>
          <p:sp>
            <p:nvSpPr>
              <p:cNvPr id="15" name="Rounded Rectangle 14"/>
              <p:cNvSpPr/>
              <p:nvPr/>
            </p:nvSpPr>
            <p:spPr>
              <a:xfrm>
                <a:off x="3497379" y="1913818"/>
                <a:ext cx="585032" cy="849364"/>
              </a:xfrm>
              <a:prstGeom prst="roundRect">
                <a:avLst>
                  <a:gd name="adj" fmla="val 2778"/>
                </a:avLst>
              </a:prstGeom>
              <a:solidFill>
                <a:srgbClr val="FFFFFF"/>
              </a:solidFill>
              <a:ln w="19050" cap="rnd" cmpd="sng" algn="ctr">
                <a:solidFill>
                  <a:srgbClr val="C0000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6" name="TextBox 15"/>
              <p:cNvSpPr txBox="1"/>
              <p:nvPr/>
            </p:nvSpPr>
            <p:spPr>
              <a:xfrm>
                <a:off x="3499564" y="1913818"/>
                <a:ext cx="580662"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Host OS</a:t>
                </a:r>
              </a:p>
            </p:txBody>
          </p:sp>
          <p:grpSp>
            <p:nvGrpSpPr>
              <p:cNvPr id="17" name="Group 16"/>
              <p:cNvGrpSpPr/>
              <p:nvPr/>
            </p:nvGrpSpPr>
            <p:grpSpPr>
              <a:xfrm>
                <a:off x="3463972" y="2812823"/>
                <a:ext cx="2633832" cy="187566"/>
                <a:chOff x="3707353" y="3237740"/>
                <a:chExt cx="2014978" cy="203046"/>
              </a:xfrm>
            </p:grpSpPr>
            <p:sp>
              <p:nvSpPr>
                <p:cNvPr id="54" name="Rounded Rectangle 53"/>
                <p:cNvSpPr/>
                <p:nvPr/>
              </p:nvSpPr>
              <p:spPr>
                <a:xfrm>
                  <a:off x="3707353" y="3237740"/>
                  <a:ext cx="2014978" cy="203046"/>
                </a:xfrm>
                <a:prstGeom prst="roundRect">
                  <a:avLst>
                    <a:gd name="adj" fmla="val 0"/>
                  </a:avLst>
                </a:prstGeom>
                <a:solidFill>
                  <a:srgbClr val="0078D7"/>
                </a:solidFill>
                <a:ln w="12700" cap="rnd" cmpd="sng" algn="ctr">
                  <a:noFill/>
                  <a:prstDash val="solid"/>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55" name="TextBox 130"/>
                <p:cNvSpPr txBox="1"/>
                <p:nvPr/>
              </p:nvSpPr>
              <p:spPr>
                <a:xfrm>
                  <a:off x="4491233" y="3255949"/>
                  <a:ext cx="447217" cy="16662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328">
                    <a:defRPr/>
                  </a:pPr>
                  <a:r>
                    <a:rPr lang="en-US" sz="1000" b="1" dirty="0">
                      <a:gradFill>
                        <a:gsLst>
                          <a:gs pos="0">
                            <a:srgbClr val="FFFFFF"/>
                          </a:gs>
                          <a:gs pos="63000">
                            <a:srgbClr val="FFFFFF"/>
                          </a:gs>
                        </a:gsLst>
                      </a:gradFill>
                      <a:latin typeface="Segoe UI"/>
                    </a:rPr>
                    <a:t>Hypervisor</a:t>
                  </a:r>
                </a:p>
              </p:txBody>
            </p:sp>
          </p:grpSp>
          <p:grpSp>
            <p:nvGrpSpPr>
              <p:cNvPr id="18" name="Group 17"/>
              <p:cNvGrpSpPr/>
              <p:nvPr/>
            </p:nvGrpSpPr>
            <p:grpSpPr>
              <a:xfrm>
                <a:off x="4364460" y="1913818"/>
                <a:ext cx="664372" cy="855211"/>
                <a:chOff x="4364460" y="1913818"/>
                <a:chExt cx="664372" cy="855211"/>
              </a:xfrm>
            </p:grpSpPr>
            <p:grpSp>
              <p:nvGrpSpPr>
                <p:cNvPr id="37" name="Group 36"/>
                <p:cNvGrpSpPr/>
                <p:nvPr/>
              </p:nvGrpSpPr>
              <p:grpSpPr>
                <a:xfrm>
                  <a:off x="4364460" y="1913818"/>
                  <a:ext cx="664372" cy="855211"/>
                  <a:chOff x="4364460" y="1913818"/>
                  <a:chExt cx="664372" cy="855211"/>
                </a:xfrm>
              </p:grpSpPr>
              <p:sp>
                <p:nvSpPr>
                  <p:cNvPr id="41" name="Rounded Rectangle 40"/>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42" name="Group 41"/>
                  <p:cNvGrpSpPr/>
                  <p:nvPr/>
                </p:nvGrpSpPr>
                <p:grpSpPr>
                  <a:xfrm>
                    <a:off x="4490099" y="2268576"/>
                    <a:ext cx="377174" cy="398783"/>
                    <a:chOff x="10018713" y="4489450"/>
                    <a:chExt cx="1382713" cy="2244726"/>
                  </a:xfrm>
                </p:grpSpPr>
                <p:sp>
                  <p:nvSpPr>
                    <p:cNvPr id="44" name="Rectangle 23"/>
                    <p:cNvSpPr>
                      <a:spLocks noChangeArrowheads="1"/>
                    </p:cNvSpPr>
                    <p:nvPr/>
                  </p:nvSpPr>
                  <p:spPr bwMode="auto">
                    <a:xfrm>
                      <a:off x="10083801" y="4514850"/>
                      <a:ext cx="1254125" cy="221932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45"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46"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47"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48"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49"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50"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51"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52"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53"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grpSp>
              <p:sp>
                <p:nvSpPr>
                  <p:cNvPr id="43" name="TextBox 42"/>
                  <p:cNvSpPr txBox="1"/>
                  <p:nvPr/>
                </p:nvSpPr>
                <p:spPr>
                  <a:xfrm>
                    <a:off x="4364460" y="1913818"/>
                    <a:ext cx="664372"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38" name="Group 37"/>
                <p:cNvGrpSpPr/>
                <p:nvPr/>
              </p:nvGrpSpPr>
              <p:grpSpPr>
                <a:xfrm>
                  <a:off x="4705284" y="2471473"/>
                  <a:ext cx="247271" cy="272009"/>
                  <a:chOff x="3398763" y="2179563"/>
                  <a:chExt cx="232589" cy="232589"/>
                </a:xfrm>
              </p:grpSpPr>
              <p:sp>
                <p:nvSpPr>
                  <p:cNvPr id="39" name="Oval 38"/>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solidFill>
                        <a:srgbClr val="FFFFFF"/>
                      </a:solidFill>
                      <a:latin typeface="Segoe UI"/>
                    </a:endParaRPr>
                  </a:p>
                </p:txBody>
              </p:sp>
              <p:pic>
                <p:nvPicPr>
                  <p:cNvPr id="40" name="Picture 17" descr="Shield 512x512.png"/>
                  <p:cNvPicPr>
                    <a:picLocks noChangeAspect="1"/>
                  </p:cNvPicPr>
                  <p:nvPr/>
                </p:nvPicPr>
                <p:blipFill>
                  <a:blip r:embed="rId2" cstate="print">
                    <a:extLst>
                      <a:ext uri="{BEBA8EAE-BF5A-486C-A8C5-ECC9F3942E4B}">
                        <a14:imgProps xmlns:a14="http://schemas.microsoft.com/office/drawing/2010/main">
                          <a14:imgLayer r:embed="rId3">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grpSp>
            <p:nvGrpSpPr>
              <p:cNvPr id="19" name="Group 18"/>
              <p:cNvGrpSpPr/>
              <p:nvPr/>
            </p:nvGrpSpPr>
            <p:grpSpPr>
              <a:xfrm>
                <a:off x="5137342" y="1913818"/>
                <a:ext cx="664372" cy="855211"/>
                <a:chOff x="4364460" y="1913818"/>
                <a:chExt cx="664372" cy="855211"/>
              </a:xfrm>
            </p:grpSpPr>
            <p:grpSp>
              <p:nvGrpSpPr>
                <p:cNvPr id="20" name="Group 19"/>
                <p:cNvGrpSpPr/>
                <p:nvPr/>
              </p:nvGrpSpPr>
              <p:grpSpPr>
                <a:xfrm>
                  <a:off x="4364460" y="1913818"/>
                  <a:ext cx="664372" cy="855211"/>
                  <a:chOff x="4364460" y="1913818"/>
                  <a:chExt cx="664372" cy="855211"/>
                </a:xfrm>
              </p:grpSpPr>
              <p:sp>
                <p:nvSpPr>
                  <p:cNvPr id="24" name="Rounded Rectangle 23"/>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25" name="Group 24"/>
                  <p:cNvGrpSpPr/>
                  <p:nvPr/>
                </p:nvGrpSpPr>
                <p:grpSpPr>
                  <a:xfrm>
                    <a:off x="4490099" y="2268576"/>
                    <a:ext cx="377174" cy="398783"/>
                    <a:chOff x="10018713" y="4489450"/>
                    <a:chExt cx="1382713" cy="2244726"/>
                  </a:xfrm>
                </p:grpSpPr>
                <p:sp>
                  <p:nvSpPr>
                    <p:cNvPr id="27" name="Rectangle 23"/>
                    <p:cNvSpPr>
                      <a:spLocks noChangeArrowheads="1"/>
                    </p:cNvSpPr>
                    <p:nvPr/>
                  </p:nvSpPr>
                  <p:spPr bwMode="auto">
                    <a:xfrm>
                      <a:off x="10083801" y="4514850"/>
                      <a:ext cx="1254125" cy="2219325"/>
                    </a:xfrm>
                    <a:prstGeom prst="rect">
                      <a:avLst/>
                    </a:prstGeom>
                    <a:solidFill>
                      <a:srgbClr val="D83B01"/>
                    </a:solidFill>
                    <a:ln w="9525">
                      <a:solidFill>
                        <a:srgbClr val="000000"/>
                      </a:solidFill>
                      <a:miter lim="800000"/>
                      <a:headEnd/>
                      <a:tailEnd/>
                    </a:ln>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28"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29"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0"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1"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2"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3"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4"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5"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6"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grpSp>
              <p:sp>
                <p:nvSpPr>
                  <p:cNvPr id="26" name="TextBox 25"/>
                  <p:cNvSpPr txBox="1"/>
                  <p:nvPr/>
                </p:nvSpPr>
                <p:spPr>
                  <a:xfrm>
                    <a:off x="4364460" y="1913818"/>
                    <a:ext cx="664372"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21" name="Group 20"/>
                <p:cNvGrpSpPr/>
                <p:nvPr/>
              </p:nvGrpSpPr>
              <p:grpSpPr>
                <a:xfrm>
                  <a:off x="4705284" y="2471473"/>
                  <a:ext cx="247271" cy="272009"/>
                  <a:chOff x="3398763" y="2179563"/>
                  <a:chExt cx="232589" cy="232589"/>
                </a:xfrm>
              </p:grpSpPr>
              <p:sp>
                <p:nvSpPr>
                  <p:cNvPr id="22" name="Oval 21"/>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solidFill>
                        <a:srgbClr val="FFFFFF"/>
                      </a:solidFill>
                      <a:latin typeface="Segoe UI"/>
                    </a:endParaRPr>
                  </a:p>
                </p:txBody>
              </p:sp>
              <p:pic>
                <p:nvPicPr>
                  <p:cNvPr id="23" name="Picture 17" descr="Shield 512x512.png"/>
                  <p:cNvPicPr>
                    <a:picLocks noChangeAspect="1"/>
                  </p:cNvPicPr>
                  <p:nvPr/>
                </p:nvPicPr>
                <p:blipFill>
                  <a:blip r:embed="rId2" cstate="print">
                    <a:extLst>
                      <a:ext uri="{BEBA8EAE-BF5A-486C-A8C5-ECC9F3942E4B}">
                        <a14:imgProps xmlns:a14="http://schemas.microsoft.com/office/drawing/2010/main">
                          <a14:imgLayer r:embed="rId3">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grpSp>
        <p:sp>
          <p:nvSpPr>
            <p:cNvPr id="12" name="TextBox 11"/>
            <p:cNvSpPr txBox="1"/>
            <p:nvPr/>
          </p:nvSpPr>
          <p:spPr>
            <a:xfrm>
              <a:off x="4091176" y="2371026"/>
              <a:ext cx="1379428" cy="384485"/>
            </a:xfrm>
            <a:prstGeom prst="rect">
              <a:avLst/>
            </a:prstGeom>
            <a:ln>
              <a:noFill/>
            </a:ln>
          </p:spPr>
          <p:txBody>
            <a:bodyPr vert="horz" wrap="none" lIns="91414" tIns="91414" rIns="91414" bIns="91414" rtlCol="0" anchor="t">
              <a:noAutofit/>
            </a:bodyPr>
            <a:lstStyle/>
            <a:p>
              <a:pPr defTabSz="914307">
                <a:defRPr/>
              </a:pPr>
              <a:r>
                <a:rPr lang="en-US" sz="1600" kern="0" dirty="0">
                  <a:gradFill>
                    <a:gsLst>
                      <a:gs pos="0">
                        <a:srgbClr val="505050"/>
                      </a:gs>
                      <a:gs pos="62000">
                        <a:srgbClr val="505050"/>
                      </a:gs>
                    </a:gsLst>
                    <a:lin ang="5400000" scaled="0"/>
                  </a:gradFill>
                  <a:latin typeface="Segoe UI"/>
                  <a:ea typeface="Segoe UI" pitchFamily="34" charset="0"/>
                  <a:cs typeface="Segoe UI" pitchFamily="34" charset="0"/>
                </a:rPr>
                <a:t>Hyper-V Host 2</a:t>
              </a:r>
            </a:p>
          </p:txBody>
        </p:sp>
      </p:grpSp>
      <p:grpSp>
        <p:nvGrpSpPr>
          <p:cNvPr id="56" name="Group 55"/>
          <p:cNvGrpSpPr/>
          <p:nvPr/>
        </p:nvGrpSpPr>
        <p:grpSpPr>
          <a:xfrm>
            <a:off x="2996589" y="4983454"/>
            <a:ext cx="3281635" cy="1521525"/>
            <a:chOff x="3320351" y="1233553"/>
            <a:chExt cx="2921079" cy="1521958"/>
          </a:xfrm>
        </p:grpSpPr>
        <p:grpSp>
          <p:nvGrpSpPr>
            <p:cNvPr id="57" name="Group 56"/>
            <p:cNvGrpSpPr/>
            <p:nvPr/>
          </p:nvGrpSpPr>
          <p:grpSpPr>
            <a:xfrm>
              <a:off x="3320351" y="1233553"/>
              <a:ext cx="2921079" cy="1515575"/>
              <a:chOff x="3320351" y="1798348"/>
              <a:chExt cx="2921079" cy="1515575"/>
            </a:xfrm>
          </p:grpSpPr>
          <p:sp>
            <p:nvSpPr>
              <p:cNvPr id="59" name="Rectangle 58"/>
              <p:cNvSpPr/>
              <p:nvPr/>
            </p:nvSpPr>
            <p:spPr>
              <a:xfrm>
                <a:off x="3320351" y="1798348"/>
                <a:ext cx="2921079" cy="1515575"/>
              </a:xfrm>
              <a:prstGeom prst="rect">
                <a:avLst/>
              </a:prstGeom>
              <a:solidFill>
                <a:srgbClr val="FFFFFF">
                  <a:lumMod val="65000"/>
                </a:srgbClr>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60" name="TextBox 59"/>
              <p:cNvSpPr txBox="1"/>
              <p:nvPr/>
            </p:nvSpPr>
            <p:spPr>
              <a:xfrm>
                <a:off x="4997401" y="1950768"/>
                <a:ext cx="164434" cy="246291"/>
              </a:xfrm>
              <a:prstGeom prst="rect">
                <a:avLst/>
              </a:prstGeom>
              <a:noFill/>
            </p:spPr>
            <p:txBody>
              <a:bodyPr wrap="none" rtlCol="0">
                <a:spAutoFit/>
              </a:bodyPr>
              <a:lstStyle/>
              <a:p>
                <a:pPr algn="ctr" defTabSz="914307">
                  <a:defRPr/>
                </a:pPr>
                <a:endParaRPr lang="en-US" sz="1000" kern="0" dirty="0">
                  <a:solidFill>
                    <a:srgbClr val="47D8FF"/>
                  </a:solidFill>
                  <a:latin typeface="Segoe UI Semibold" panose="020B0702040204020203" pitchFamily="34" charset="0"/>
                </a:endParaRPr>
              </a:p>
            </p:txBody>
          </p:sp>
          <p:sp>
            <p:nvSpPr>
              <p:cNvPr id="61" name="Rounded Rectangle 60"/>
              <p:cNvSpPr/>
              <p:nvPr/>
            </p:nvSpPr>
            <p:spPr>
              <a:xfrm>
                <a:off x="3497379" y="1913818"/>
                <a:ext cx="591247" cy="849364"/>
              </a:xfrm>
              <a:prstGeom prst="roundRect">
                <a:avLst>
                  <a:gd name="adj" fmla="val 2778"/>
                </a:avLst>
              </a:prstGeom>
              <a:solidFill>
                <a:srgbClr val="FFFFFF"/>
              </a:solidFill>
              <a:ln w="19050" cap="rnd" cmpd="sng" algn="ctr">
                <a:solidFill>
                  <a:srgbClr val="C0000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62" name="TextBox 61"/>
              <p:cNvSpPr txBox="1"/>
              <p:nvPr/>
            </p:nvSpPr>
            <p:spPr>
              <a:xfrm>
                <a:off x="3500038" y="1905311"/>
                <a:ext cx="582192"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Host OS</a:t>
                </a:r>
              </a:p>
            </p:txBody>
          </p:sp>
          <p:grpSp>
            <p:nvGrpSpPr>
              <p:cNvPr id="63" name="Group 62"/>
              <p:cNvGrpSpPr/>
              <p:nvPr/>
            </p:nvGrpSpPr>
            <p:grpSpPr>
              <a:xfrm>
                <a:off x="3456651" y="2812823"/>
                <a:ext cx="2648476" cy="187566"/>
                <a:chOff x="3701752" y="3237740"/>
                <a:chExt cx="2026181" cy="203046"/>
              </a:xfrm>
            </p:grpSpPr>
            <p:sp>
              <p:nvSpPr>
                <p:cNvPr id="100" name="Rounded Rectangle 99"/>
                <p:cNvSpPr/>
                <p:nvPr/>
              </p:nvSpPr>
              <p:spPr>
                <a:xfrm>
                  <a:off x="3701752" y="3237740"/>
                  <a:ext cx="2026181" cy="203046"/>
                </a:xfrm>
                <a:prstGeom prst="roundRect">
                  <a:avLst>
                    <a:gd name="adj" fmla="val 0"/>
                  </a:avLst>
                </a:prstGeom>
                <a:solidFill>
                  <a:srgbClr val="0078D7"/>
                </a:solidFill>
                <a:ln w="12700" cap="rnd" cmpd="sng" algn="ctr">
                  <a:noFill/>
                  <a:prstDash val="solid"/>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01" name="TextBox 130"/>
                <p:cNvSpPr txBox="1"/>
                <p:nvPr/>
              </p:nvSpPr>
              <p:spPr>
                <a:xfrm>
                  <a:off x="4490644" y="3255949"/>
                  <a:ext cx="448396" cy="16662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328">
                    <a:defRPr/>
                  </a:pPr>
                  <a:r>
                    <a:rPr lang="en-US" sz="1000" b="1" dirty="0">
                      <a:gradFill>
                        <a:gsLst>
                          <a:gs pos="0">
                            <a:srgbClr val="FFFFFF"/>
                          </a:gs>
                          <a:gs pos="63000">
                            <a:srgbClr val="FFFFFF"/>
                          </a:gs>
                        </a:gsLst>
                        <a:lin ang="5400000" scaled="0"/>
                      </a:gradFill>
                      <a:latin typeface="Segoe UI"/>
                    </a:rPr>
                    <a:t>Hypervisor</a:t>
                  </a:r>
                </a:p>
              </p:txBody>
            </p:sp>
          </p:grpSp>
          <p:grpSp>
            <p:nvGrpSpPr>
              <p:cNvPr id="64" name="Group 63"/>
              <p:cNvGrpSpPr/>
              <p:nvPr/>
            </p:nvGrpSpPr>
            <p:grpSpPr>
              <a:xfrm>
                <a:off x="4363584" y="1919501"/>
                <a:ext cx="666124" cy="849528"/>
                <a:chOff x="4363584" y="1919501"/>
                <a:chExt cx="666124" cy="849528"/>
              </a:xfrm>
            </p:grpSpPr>
            <p:grpSp>
              <p:nvGrpSpPr>
                <p:cNvPr id="83" name="Group 82"/>
                <p:cNvGrpSpPr/>
                <p:nvPr/>
              </p:nvGrpSpPr>
              <p:grpSpPr>
                <a:xfrm>
                  <a:off x="4363584" y="1919501"/>
                  <a:ext cx="666124" cy="849528"/>
                  <a:chOff x="4363584" y="1919501"/>
                  <a:chExt cx="666124" cy="849528"/>
                </a:xfrm>
              </p:grpSpPr>
              <p:sp>
                <p:nvSpPr>
                  <p:cNvPr id="87" name="Rounded Rectangle 86"/>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88" name="Group 87"/>
                  <p:cNvGrpSpPr/>
                  <p:nvPr/>
                </p:nvGrpSpPr>
                <p:grpSpPr>
                  <a:xfrm>
                    <a:off x="4490099" y="2268576"/>
                    <a:ext cx="377174" cy="398783"/>
                    <a:chOff x="10018713" y="4489450"/>
                    <a:chExt cx="1382713" cy="2244726"/>
                  </a:xfrm>
                </p:grpSpPr>
                <p:sp>
                  <p:nvSpPr>
                    <p:cNvPr id="90" name="Rectangle 23"/>
                    <p:cNvSpPr>
                      <a:spLocks noChangeArrowheads="1"/>
                    </p:cNvSpPr>
                    <p:nvPr/>
                  </p:nvSpPr>
                  <p:spPr bwMode="auto">
                    <a:xfrm>
                      <a:off x="10083801" y="4514850"/>
                      <a:ext cx="1254125" cy="221932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1"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2"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3"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4"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5"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6"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7"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8"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9"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grpSp>
              <p:sp>
                <p:nvSpPr>
                  <p:cNvPr id="89" name="TextBox 88"/>
                  <p:cNvSpPr txBox="1"/>
                  <p:nvPr/>
                </p:nvSpPr>
                <p:spPr>
                  <a:xfrm>
                    <a:off x="4363584" y="1919501"/>
                    <a:ext cx="666124"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84" name="Group 83"/>
                <p:cNvGrpSpPr/>
                <p:nvPr/>
              </p:nvGrpSpPr>
              <p:grpSpPr>
                <a:xfrm>
                  <a:off x="4705284" y="2471473"/>
                  <a:ext cx="247271" cy="272009"/>
                  <a:chOff x="3398763" y="2179563"/>
                  <a:chExt cx="232589" cy="232589"/>
                </a:xfrm>
              </p:grpSpPr>
              <p:sp>
                <p:nvSpPr>
                  <p:cNvPr id="85" name="Oval 84"/>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solidFill>
                        <a:srgbClr val="FFFFFF"/>
                      </a:solidFill>
                      <a:latin typeface="Segoe UI"/>
                    </a:endParaRPr>
                  </a:p>
                </p:txBody>
              </p:sp>
              <p:pic>
                <p:nvPicPr>
                  <p:cNvPr id="86" name="Picture 17" descr="Shield 512x512.png"/>
                  <p:cNvPicPr>
                    <a:picLocks noChangeAspect="1"/>
                  </p:cNvPicPr>
                  <p:nvPr/>
                </p:nvPicPr>
                <p:blipFill>
                  <a:blip r:embed="rId2" cstate="print">
                    <a:extLst>
                      <a:ext uri="{BEBA8EAE-BF5A-486C-A8C5-ECC9F3942E4B}">
                        <a14:imgProps xmlns:a14="http://schemas.microsoft.com/office/drawing/2010/main">
                          <a14:imgLayer r:embed="rId3">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grpSp>
            <p:nvGrpSpPr>
              <p:cNvPr id="65" name="Group 64"/>
              <p:cNvGrpSpPr/>
              <p:nvPr/>
            </p:nvGrpSpPr>
            <p:grpSpPr>
              <a:xfrm>
                <a:off x="5136466" y="1921348"/>
                <a:ext cx="666124" cy="847681"/>
                <a:chOff x="4363584" y="1921348"/>
                <a:chExt cx="666124" cy="847681"/>
              </a:xfrm>
            </p:grpSpPr>
            <p:grpSp>
              <p:nvGrpSpPr>
                <p:cNvPr id="66" name="Group 65"/>
                <p:cNvGrpSpPr/>
                <p:nvPr/>
              </p:nvGrpSpPr>
              <p:grpSpPr>
                <a:xfrm>
                  <a:off x="4363584" y="1921348"/>
                  <a:ext cx="666124" cy="847681"/>
                  <a:chOff x="4363584" y="1921348"/>
                  <a:chExt cx="666124" cy="847681"/>
                </a:xfrm>
              </p:grpSpPr>
              <p:sp>
                <p:nvSpPr>
                  <p:cNvPr id="70" name="Rounded Rectangle 69"/>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71" name="Group 70"/>
                  <p:cNvGrpSpPr/>
                  <p:nvPr/>
                </p:nvGrpSpPr>
                <p:grpSpPr>
                  <a:xfrm>
                    <a:off x="4490099" y="2268576"/>
                    <a:ext cx="377174" cy="398783"/>
                    <a:chOff x="10018713" y="4489450"/>
                    <a:chExt cx="1382713" cy="2244726"/>
                  </a:xfrm>
                </p:grpSpPr>
                <p:sp>
                  <p:nvSpPr>
                    <p:cNvPr id="73" name="Rectangle 23"/>
                    <p:cNvSpPr>
                      <a:spLocks noChangeArrowheads="1"/>
                    </p:cNvSpPr>
                    <p:nvPr/>
                  </p:nvSpPr>
                  <p:spPr bwMode="auto">
                    <a:xfrm>
                      <a:off x="10083801" y="4514850"/>
                      <a:ext cx="1254125" cy="221932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4"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5"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6"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7"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8"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9"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80"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81"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82"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grpSp>
              <p:sp>
                <p:nvSpPr>
                  <p:cNvPr id="72" name="TextBox 71"/>
                  <p:cNvSpPr txBox="1"/>
                  <p:nvPr/>
                </p:nvSpPr>
                <p:spPr>
                  <a:xfrm>
                    <a:off x="4363584" y="1921348"/>
                    <a:ext cx="666124"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67" name="Group 66"/>
                <p:cNvGrpSpPr/>
                <p:nvPr/>
              </p:nvGrpSpPr>
              <p:grpSpPr>
                <a:xfrm>
                  <a:off x="4705284" y="2471473"/>
                  <a:ext cx="247271" cy="272009"/>
                  <a:chOff x="3398763" y="2179563"/>
                  <a:chExt cx="232589" cy="232589"/>
                </a:xfrm>
              </p:grpSpPr>
              <p:sp>
                <p:nvSpPr>
                  <p:cNvPr id="68" name="Oval 67"/>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solidFill>
                        <a:srgbClr val="FFFFFF"/>
                      </a:solidFill>
                      <a:latin typeface="Segoe UI"/>
                    </a:endParaRPr>
                  </a:p>
                </p:txBody>
              </p:sp>
              <p:pic>
                <p:nvPicPr>
                  <p:cNvPr id="69" name="Picture 17" descr="Shield 512x512.png"/>
                  <p:cNvPicPr>
                    <a:picLocks noChangeAspect="1"/>
                  </p:cNvPicPr>
                  <p:nvPr/>
                </p:nvPicPr>
                <p:blipFill>
                  <a:blip r:embed="rId2" cstate="print">
                    <a:extLst>
                      <a:ext uri="{BEBA8EAE-BF5A-486C-A8C5-ECC9F3942E4B}">
                        <a14:imgProps xmlns:a14="http://schemas.microsoft.com/office/drawing/2010/main">
                          <a14:imgLayer r:embed="rId3">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grpSp>
        <p:sp>
          <p:nvSpPr>
            <p:cNvPr id="58" name="TextBox 57"/>
            <p:cNvSpPr txBox="1"/>
            <p:nvPr/>
          </p:nvSpPr>
          <p:spPr>
            <a:xfrm>
              <a:off x="4055020" y="2371026"/>
              <a:ext cx="1451741" cy="384485"/>
            </a:xfrm>
            <a:prstGeom prst="rect">
              <a:avLst/>
            </a:prstGeom>
            <a:ln>
              <a:noFill/>
            </a:ln>
          </p:spPr>
          <p:txBody>
            <a:bodyPr vert="horz" wrap="none" lIns="91414" tIns="91414" rIns="91414" bIns="91414" rtlCol="0" anchor="t">
              <a:noAutofit/>
            </a:bodyPr>
            <a:lstStyle/>
            <a:p>
              <a:pPr defTabSz="914307">
                <a:defRPr/>
              </a:pPr>
              <a:r>
                <a:rPr lang="en-US" sz="1600" kern="0" dirty="0">
                  <a:gradFill>
                    <a:gsLst>
                      <a:gs pos="0">
                        <a:srgbClr val="505050"/>
                      </a:gs>
                      <a:gs pos="62000">
                        <a:srgbClr val="505050"/>
                      </a:gs>
                    </a:gsLst>
                    <a:lin ang="5400000" scaled="0"/>
                  </a:gradFill>
                  <a:latin typeface="Segoe UI"/>
                  <a:ea typeface="Segoe UI" pitchFamily="34" charset="0"/>
                  <a:cs typeface="Segoe UI" pitchFamily="34" charset="0"/>
                </a:rPr>
                <a:t>Hyper-V Host 3</a:t>
              </a:r>
            </a:p>
          </p:txBody>
        </p:sp>
      </p:grpSp>
      <p:sp>
        <p:nvSpPr>
          <p:cNvPr id="102" name="Rectangle 101"/>
          <p:cNvSpPr/>
          <p:nvPr/>
        </p:nvSpPr>
        <p:spPr>
          <a:xfrm>
            <a:off x="2996589" y="1731889"/>
            <a:ext cx="3294667" cy="1515145"/>
          </a:xfrm>
          <a:prstGeom prst="rect">
            <a:avLst/>
          </a:prstGeom>
          <a:solidFill>
            <a:srgbClr val="FFFFFF">
              <a:lumMod val="65000"/>
            </a:srgbClr>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03" name="TextBox 102"/>
          <p:cNvSpPr txBox="1"/>
          <p:nvPr/>
        </p:nvSpPr>
        <p:spPr>
          <a:xfrm>
            <a:off x="4662989" y="1884268"/>
            <a:ext cx="184731" cy="246221"/>
          </a:xfrm>
          <a:prstGeom prst="rect">
            <a:avLst/>
          </a:prstGeom>
          <a:noFill/>
        </p:spPr>
        <p:txBody>
          <a:bodyPr wrap="none" rtlCol="0">
            <a:spAutoFit/>
          </a:bodyPr>
          <a:lstStyle/>
          <a:p>
            <a:pPr algn="ctr" defTabSz="914307"/>
            <a:endParaRPr lang="en-US" sz="1000" dirty="0">
              <a:solidFill>
                <a:srgbClr val="47D8FF"/>
              </a:solidFill>
              <a:latin typeface="Segoe UI Semibold" panose="020B0702040204020203" pitchFamily="34" charset="0"/>
            </a:endParaRPr>
          </a:p>
        </p:txBody>
      </p:sp>
      <p:sp>
        <p:nvSpPr>
          <p:cNvPr id="104" name="Rounded Rectangle 103"/>
          <p:cNvSpPr/>
          <p:nvPr/>
        </p:nvSpPr>
        <p:spPr>
          <a:xfrm>
            <a:off x="3173565" y="1847327"/>
            <a:ext cx="686128" cy="849123"/>
          </a:xfrm>
          <a:prstGeom prst="roundRect">
            <a:avLst>
              <a:gd name="adj" fmla="val 2778"/>
            </a:avLst>
          </a:prstGeom>
          <a:solidFill>
            <a:srgbClr val="FFFFFF"/>
          </a:solidFill>
          <a:ln w="19050" cap="rnd" cmpd="sng" algn="ctr">
            <a:solidFill>
              <a:srgbClr val="C0000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05" name="TextBox 104"/>
          <p:cNvSpPr txBox="1"/>
          <p:nvPr/>
        </p:nvSpPr>
        <p:spPr>
          <a:xfrm>
            <a:off x="3182802" y="1859826"/>
            <a:ext cx="654054" cy="244398"/>
          </a:xfrm>
          <a:prstGeom prst="rect">
            <a:avLst/>
          </a:prstGeom>
          <a:noFill/>
        </p:spPr>
        <p:txBody>
          <a:bodyPr wrap="none" rtlCol="0">
            <a:spAutoFit/>
          </a:bodyPr>
          <a:lstStyle/>
          <a:p>
            <a:pPr algn="ctr" defTabSz="914307"/>
            <a:r>
              <a:rPr lang="en-US" sz="1000" dirty="0">
                <a:gradFill>
                  <a:gsLst>
                    <a:gs pos="0">
                      <a:srgbClr val="505050"/>
                    </a:gs>
                    <a:gs pos="62000">
                      <a:srgbClr val="505050"/>
                    </a:gs>
                  </a:gsLst>
                  <a:lin ang="5400000" scaled="0"/>
                </a:gradFill>
                <a:latin typeface="Segoe UI Semibold" panose="020B0702040204020203" pitchFamily="34" charset="0"/>
              </a:rPr>
              <a:t>Host OS</a:t>
            </a:r>
          </a:p>
        </p:txBody>
      </p:sp>
      <p:grpSp>
        <p:nvGrpSpPr>
          <p:cNvPr id="106" name="Group 105"/>
          <p:cNvGrpSpPr/>
          <p:nvPr/>
        </p:nvGrpSpPr>
        <p:grpSpPr>
          <a:xfrm>
            <a:off x="3148052" y="2746079"/>
            <a:ext cx="2991741" cy="200472"/>
            <a:chOff x="3740388" y="3237739"/>
            <a:chExt cx="2268611" cy="160657"/>
          </a:xfrm>
        </p:grpSpPr>
        <p:sp>
          <p:nvSpPr>
            <p:cNvPr id="107" name="Rounded Rectangle 106"/>
            <p:cNvSpPr/>
            <p:nvPr/>
          </p:nvSpPr>
          <p:spPr>
            <a:xfrm>
              <a:off x="3740388" y="3237739"/>
              <a:ext cx="2268611" cy="160657"/>
            </a:xfrm>
            <a:prstGeom prst="roundRect">
              <a:avLst>
                <a:gd name="adj" fmla="val 0"/>
              </a:avLst>
            </a:prstGeom>
            <a:solidFill>
              <a:srgbClr val="0078D7"/>
            </a:solidFill>
            <a:ln w="12700" cap="rnd" cmpd="sng" algn="ctr">
              <a:noFill/>
              <a:prstDash val="solid"/>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08" name="TextBox 130"/>
            <p:cNvSpPr txBox="1"/>
            <p:nvPr/>
          </p:nvSpPr>
          <p:spPr>
            <a:xfrm>
              <a:off x="4625043" y="3256293"/>
              <a:ext cx="499301" cy="12331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328">
                <a:defRPr/>
              </a:pPr>
              <a:r>
                <a:rPr lang="en-US" sz="1000" b="1" dirty="0">
                  <a:gradFill>
                    <a:gsLst>
                      <a:gs pos="0">
                        <a:srgbClr val="FFFFFF"/>
                      </a:gs>
                      <a:gs pos="63000">
                        <a:srgbClr val="FFFFFF"/>
                      </a:gs>
                    </a:gsLst>
                  </a:gradFill>
                  <a:latin typeface="Segoe UI"/>
                </a:rPr>
                <a:t>Hypervisor</a:t>
              </a:r>
            </a:p>
          </p:txBody>
        </p:sp>
      </p:grpSp>
      <p:grpSp>
        <p:nvGrpSpPr>
          <p:cNvPr id="109" name="Group 108"/>
          <p:cNvGrpSpPr/>
          <p:nvPr/>
        </p:nvGrpSpPr>
        <p:grpSpPr>
          <a:xfrm>
            <a:off x="3926800" y="1855714"/>
            <a:ext cx="748345" cy="846580"/>
            <a:chOff x="4322368" y="1922209"/>
            <a:chExt cx="748558" cy="846820"/>
          </a:xfrm>
        </p:grpSpPr>
        <p:grpSp>
          <p:nvGrpSpPr>
            <p:cNvPr id="110" name="Group 109"/>
            <p:cNvGrpSpPr/>
            <p:nvPr/>
          </p:nvGrpSpPr>
          <p:grpSpPr>
            <a:xfrm>
              <a:off x="4322368" y="1922209"/>
              <a:ext cx="748558" cy="846820"/>
              <a:chOff x="4322368" y="1922209"/>
              <a:chExt cx="748558" cy="846820"/>
            </a:xfrm>
          </p:grpSpPr>
          <p:sp>
            <p:nvSpPr>
              <p:cNvPr id="114" name="Rounded Rectangle 113"/>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gradFill>
                    <a:gsLst>
                      <a:gs pos="0">
                        <a:srgbClr val="505050"/>
                      </a:gs>
                      <a:gs pos="62000">
                        <a:srgbClr val="505050"/>
                      </a:gs>
                    </a:gsLst>
                    <a:lin ang="5400000" scaled="0"/>
                  </a:gradFill>
                  <a:latin typeface="Segoe UI Semibold" panose="020B0702040204020203" pitchFamily="34" charset="0"/>
                </a:endParaRPr>
              </a:p>
            </p:txBody>
          </p:sp>
          <p:grpSp>
            <p:nvGrpSpPr>
              <p:cNvPr id="115" name="Group 114"/>
              <p:cNvGrpSpPr/>
              <p:nvPr/>
            </p:nvGrpSpPr>
            <p:grpSpPr>
              <a:xfrm>
                <a:off x="4490099" y="2268576"/>
                <a:ext cx="377174" cy="398783"/>
                <a:chOff x="10018713" y="4489450"/>
                <a:chExt cx="1382713" cy="2244726"/>
              </a:xfrm>
            </p:grpSpPr>
            <p:sp>
              <p:nvSpPr>
                <p:cNvPr id="117" name="Rectangle 23"/>
                <p:cNvSpPr>
                  <a:spLocks noChangeArrowheads="1"/>
                </p:cNvSpPr>
                <p:nvPr/>
              </p:nvSpPr>
              <p:spPr bwMode="auto">
                <a:xfrm>
                  <a:off x="10083801" y="4514850"/>
                  <a:ext cx="1254125" cy="221932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18"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19"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0"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1"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2"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3"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4"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5"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6"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grpSp>
          <p:sp>
            <p:nvSpPr>
              <p:cNvPr id="116" name="TextBox 115"/>
              <p:cNvSpPr txBox="1"/>
              <p:nvPr/>
            </p:nvSpPr>
            <p:spPr>
              <a:xfrm>
                <a:off x="4322368" y="1927178"/>
                <a:ext cx="748558"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111" name="Group 110"/>
            <p:cNvGrpSpPr/>
            <p:nvPr/>
          </p:nvGrpSpPr>
          <p:grpSpPr>
            <a:xfrm>
              <a:off x="4705284" y="2471473"/>
              <a:ext cx="247271" cy="272009"/>
              <a:chOff x="3398763" y="2179563"/>
              <a:chExt cx="232589" cy="232589"/>
            </a:xfrm>
          </p:grpSpPr>
          <p:sp>
            <p:nvSpPr>
              <p:cNvPr id="112" name="Oval 111"/>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gradFill>
                    <a:gsLst>
                      <a:gs pos="0">
                        <a:srgbClr val="505050"/>
                      </a:gs>
                      <a:gs pos="62000">
                        <a:srgbClr val="505050"/>
                      </a:gs>
                    </a:gsLst>
                    <a:lin ang="5400000" scaled="0"/>
                  </a:gradFill>
                  <a:latin typeface="Segoe UI"/>
                </a:endParaRPr>
              </a:p>
            </p:txBody>
          </p:sp>
          <p:pic>
            <p:nvPicPr>
              <p:cNvPr id="113" name="Picture 17" descr="Shield 512x512.png"/>
              <p:cNvPicPr>
                <a:picLocks noChangeAspect="1"/>
              </p:cNvPicPr>
              <p:nvPr/>
            </p:nvPicPr>
            <p:blipFill>
              <a:blip r:embed="rId4" cstate="print">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grpSp>
        <p:nvGrpSpPr>
          <p:cNvPr id="127" name="Group 126"/>
          <p:cNvGrpSpPr/>
          <p:nvPr/>
        </p:nvGrpSpPr>
        <p:grpSpPr>
          <a:xfrm>
            <a:off x="4742251" y="1855714"/>
            <a:ext cx="748345" cy="846580"/>
            <a:chOff x="4322368" y="1922209"/>
            <a:chExt cx="748558" cy="846820"/>
          </a:xfrm>
        </p:grpSpPr>
        <p:grpSp>
          <p:nvGrpSpPr>
            <p:cNvPr id="128" name="Group 127"/>
            <p:cNvGrpSpPr/>
            <p:nvPr/>
          </p:nvGrpSpPr>
          <p:grpSpPr>
            <a:xfrm>
              <a:off x="4322368" y="1922209"/>
              <a:ext cx="748558" cy="846820"/>
              <a:chOff x="4322368" y="1922209"/>
              <a:chExt cx="748558" cy="846820"/>
            </a:xfrm>
          </p:grpSpPr>
          <p:sp>
            <p:nvSpPr>
              <p:cNvPr id="132" name="Rounded Rectangle 131"/>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gradFill>
                    <a:gsLst>
                      <a:gs pos="0">
                        <a:srgbClr val="505050"/>
                      </a:gs>
                      <a:gs pos="62000">
                        <a:srgbClr val="505050"/>
                      </a:gs>
                    </a:gsLst>
                    <a:lin ang="5400000" scaled="0"/>
                  </a:gradFill>
                  <a:latin typeface="Segoe UI Semibold" panose="020B0702040204020203" pitchFamily="34" charset="0"/>
                </a:endParaRPr>
              </a:p>
            </p:txBody>
          </p:sp>
          <p:grpSp>
            <p:nvGrpSpPr>
              <p:cNvPr id="133" name="Group 132"/>
              <p:cNvGrpSpPr/>
              <p:nvPr/>
            </p:nvGrpSpPr>
            <p:grpSpPr>
              <a:xfrm>
                <a:off x="4490099" y="2268576"/>
                <a:ext cx="377174" cy="398783"/>
                <a:chOff x="10018713" y="4489450"/>
                <a:chExt cx="1382713" cy="2244726"/>
              </a:xfrm>
            </p:grpSpPr>
            <p:sp>
              <p:nvSpPr>
                <p:cNvPr id="135" name="Rectangle 23"/>
                <p:cNvSpPr>
                  <a:spLocks noChangeArrowheads="1"/>
                </p:cNvSpPr>
                <p:nvPr/>
              </p:nvSpPr>
              <p:spPr bwMode="auto">
                <a:xfrm>
                  <a:off x="10083801" y="4514850"/>
                  <a:ext cx="1254125" cy="2219325"/>
                </a:xfrm>
                <a:prstGeom prst="rect">
                  <a:avLst/>
                </a:prstGeom>
                <a:solidFill>
                  <a:srgbClr val="107C10"/>
                </a:solidFill>
                <a:ln w="9525">
                  <a:solidFill>
                    <a:srgbClr val="000000"/>
                  </a:solidFill>
                  <a:miter lim="800000"/>
                  <a:headEnd/>
                  <a:tailEnd/>
                </a:ln>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36"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37"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38"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39"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40"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41"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42"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43"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44"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grpSp>
          <p:sp>
            <p:nvSpPr>
              <p:cNvPr id="134" name="TextBox 133"/>
              <p:cNvSpPr txBox="1"/>
              <p:nvPr/>
            </p:nvSpPr>
            <p:spPr>
              <a:xfrm>
                <a:off x="4322368" y="1922358"/>
                <a:ext cx="748558"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129" name="Group 128"/>
            <p:cNvGrpSpPr/>
            <p:nvPr/>
          </p:nvGrpSpPr>
          <p:grpSpPr>
            <a:xfrm>
              <a:off x="4705284" y="2471473"/>
              <a:ext cx="247271" cy="272009"/>
              <a:chOff x="3398763" y="2179563"/>
              <a:chExt cx="232589" cy="232589"/>
            </a:xfrm>
          </p:grpSpPr>
          <p:sp>
            <p:nvSpPr>
              <p:cNvPr id="130" name="Oval 129"/>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gradFill>
                    <a:gsLst>
                      <a:gs pos="0">
                        <a:srgbClr val="505050"/>
                      </a:gs>
                      <a:gs pos="62000">
                        <a:srgbClr val="505050"/>
                      </a:gs>
                    </a:gsLst>
                    <a:lin ang="5400000" scaled="0"/>
                  </a:gradFill>
                  <a:latin typeface="Segoe UI"/>
                </a:endParaRPr>
              </a:p>
            </p:txBody>
          </p:sp>
          <p:pic>
            <p:nvPicPr>
              <p:cNvPr id="131" name="Picture 17" descr="Shield 512x512.png"/>
              <p:cNvPicPr>
                <a:picLocks noChangeAspect="1"/>
              </p:cNvPicPr>
              <p:nvPr/>
            </p:nvPicPr>
            <p:blipFill>
              <a:blip r:embed="rId4" cstate="print">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sp>
        <p:nvSpPr>
          <p:cNvPr id="145" name="TextBox 144"/>
          <p:cNvSpPr txBox="1"/>
          <p:nvPr/>
        </p:nvSpPr>
        <p:spPr>
          <a:xfrm>
            <a:off x="3836751" y="2869040"/>
            <a:ext cx="1614340" cy="384376"/>
          </a:xfrm>
          <a:prstGeom prst="rect">
            <a:avLst/>
          </a:prstGeom>
          <a:ln>
            <a:noFill/>
          </a:ln>
        </p:spPr>
        <p:txBody>
          <a:bodyPr vert="horz" wrap="none" lIns="91414" tIns="91414" rIns="91414" bIns="91414" rtlCol="0" anchor="t">
            <a:noAutofit/>
          </a:bodyPr>
          <a:lstStyle/>
          <a:p>
            <a:pPr defTabSz="914307"/>
            <a:r>
              <a:rPr lang="en-US" sz="1600" dirty="0">
                <a:gradFill>
                  <a:gsLst>
                    <a:gs pos="0">
                      <a:srgbClr val="505050"/>
                    </a:gs>
                    <a:gs pos="62000">
                      <a:srgbClr val="505050"/>
                    </a:gs>
                  </a:gsLst>
                  <a:lin ang="5400000" scaled="0"/>
                </a:gradFill>
                <a:latin typeface="Segoe UI"/>
                <a:ea typeface="Segoe UI" pitchFamily="34" charset="0"/>
                <a:cs typeface="Segoe UI" pitchFamily="34" charset="0"/>
              </a:rPr>
              <a:t>Hyper-V Host 1</a:t>
            </a:r>
          </a:p>
        </p:txBody>
      </p:sp>
      <p:sp>
        <p:nvSpPr>
          <p:cNvPr id="146" name="Rounded Rectangle 145"/>
          <p:cNvSpPr/>
          <p:nvPr/>
        </p:nvSpPr>
        <p:spPr>
          <a:xfrm>
            <a:off x="5557701" y="1855714"/>
            <a:ext cx="617376" cy="84658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147" name="Group 146"/>
          <p:cNvGrpSpPr/>
          <p:nvPr/>
        </p:nvGrpSpPr>
        <p:grpSpPr>
          <a:xfrm>
            <a:off x="5662773" y="2193594"/>
            <a:ext cx="377066" cy="398670"/>
            <a:chOff x="10018713" y="4489450"/>
            <a:chExt cx="1382713" cy="2244726"/>
          </a:xfrm>
        </p:grpSpPr>
        <p:sp>
          <p:nvSpPr>
            <p:cNvPr id="148" name="Rectangle 23"/>
            <p:cNvSpPr>
              <a:spLocks noChangeArrowheads="1"/>
            </p:cNvSpPr>
            <p:nvPr/>
          </p:nvSpPr>
          <p:spPr bwMode="auto">
            <a:xfrm>
              <a:off x="10083801" y="4514850"/>
              <a:ext cx="1254125" cy="2219325"/>
            </a:xfrm>
            <a:prstGeom prst="rect">
              <a:avLst/>
            </a:prstGeom>
            <a:solidFill>
              <a:srgbClr val="FFFF00"/>
            </a:solidFill>
            <a:ln w="9525">
              <a:solidFill>
                <a:srgbClr val="000000"/>
              </a:solidFill>
              <a:miter lim="800000"/>
              <a:headEnd/>
              <a:tailEnd/>
            </a:ln>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49"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0"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1"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2"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3"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4"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5"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6"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7"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grpSp>
      <p:sp>
        <p:nvSpPr>
          <p:cNvPr id="158" name="TextBox 157"/>
          <p:cNvSpPr txBox="1"/>
          <p:nvPr/>
        </p:nvSpPr>
        <p:spPr>
          <a:xfrm>
            <a:off x="5495091" y="1849106"/>
            <a:ext cx="748345" cy="244398"/>
          </a:xfrm>
          <a:prstGeom prst="rect">
            <a:avLst/>
          </a:prstGeom>
          <a:noFill/>
        </p:spPr>
        <p:txBody>
          <a:bodyPr wrap="none" rtlCol="0">
            <a:spAutoFit/>
          </a:bodyPr>
          <a:lstStyle/>
          <a:p>
            <a:pPr algn="ctr" defTabSz="914307"/>
            <a:r>
              <a:rPr lang="en-US" sz="1000" dirty="0">
                <a:gradFill>
                  <a:gsLst>
                    <a:gs pos="0">
                      <a:srgbClr val="505050"/>
                    </a:gs>
                    <a:gs pos="62000">
                      <a:srgbClr val="505050"/>
                    </a:gs>
                  </a:gsLst>
                  <a:lin ang="5400000" scaled="0"/>
                </a:gradFill>
                <a:latin typeface="Segoe UI Semibold" panose="020B0702040204020203" pitchFamily="34" charset="0"/>
              </a:rPr>
              <a:t>Guest VM</a:t>
            </a:r>
          </a:p>
        </p:txBody>
      </p:sp>
      <p:grpSp>
        <p:nvGrpSpPr>
          <p:cNvPr id="159" name="Group 158"/>
          <p:cNvGrpSpPr/>
          <p:nvPr/>
        </p:nvGrpSpPr>
        <p:grpSpPr>
          <a:xfrm>
            <a:off x="5877898" y="2396433"/>
            <a:ext cx="247201" cy="271932"/>
            <a:chOff x="3398763" y="2179563"/>
            <a:chExt cx="232589" cy="232589"/>
          </a:xfrm>
        </p:grpSpPr>
        <p:sp>
          <p:nvSpPr>
            <p:cNvPr id="160" name="Oval 159"/>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solidFill>
                  <a:srgbClr val="FFFFFF"/>
                </a:solidFill>
                <a:latin typeface="Segoe UI"/>
              </a:endParaRPr>
            </a:p>
          </p:txBody>
        </p:sp>
        <p:pic>
          <p:nvPicPr>
            <p:cNvPr id="161" name="Picture 17" descr="Shield 512x512.png"/>
            <p:cNvPicPr>
              <a:picLocks noChangeAspect="1"/>
            </p:cNvPicPr>
            <p:nvPr/>
          </p:nvPicPr>
          <p:blipFill>
            <a:blip r:embed="rId4" cstate="print">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sp>
        <p:nvSpPr>
          <p:cNvPr id="162" name="TextBox 161"/>
          <p:cNvSpPr txBox="1"/>
          <p:nvPr/>
        </p:nvSpPr>
        <p:spPr>
          <a:xfrm>
            <a:off x="9415525" y="5444374"/>
            <a:ext cx="2136344" cy="413840"/>
          </a:xfrm>
          <a:prstGeom prst="rect">
            <a:avLst/>
          </a:prstGeom>
          <a:ln>
            <a:noFill/>
          </a:ln>
        </p:spPr>
        <p:txBody>
          <a:bodyPr vert="horz" wrap="none" lIns="91400" tIns="91400" rIns="91400" bIns="91400" rtlCol="0" anchor="t">
            <a:noAutofit/>
          </a:bodyPr>
          <a:lstStyle/>
          <a:p>
            <a:pPr algn="ctr" defTabSz="913990"/>
            <a:r>
              <a:rPr lang="en-US" sz="1600" b="1" dirty="0" err="1">
                <a:gradFill>
                  <a:gsLst>
                    <a:gs pos="16814">
                      <a:srgbClr val="505050"/>
                    </a:gs>
                    <a:gs pos="46000">
                      <a:srgbClr val="505050"/>
                    </a:gs>
                  </a:gsLst>
                  <a:lin ang="5400000" scaled="0"/>
                </a:gradFill>
                <a:latin typeface="Segoe UI"/>
                <a:ea typeface="Segoe UI" pitchFamily="34" charset="0"/>
                <a:cs typeface="Segoe UI" pitchFamily="34" charset="0"/>
              </a:rPr>
              <a:t>Protección</a:t>
            </a:r>
            <a:r>
              <a:rPr lang="en-US" sz="1600" b="1" dirty="0">
                <a:gradFill>
                  <a:gsLst>
                    <a:gs pos="16814">
                      <a:srgbClr val="505050"/>
                    </a:gs>
                    <a:gs pos="46000">
                      <a:srgbClr val="505050"/>
                    </a:gs>
                  </a:gsLst>
                  <a:lin ang="5400000" scaled="0"/>
                </a:gradFill>
                <a:latin typeface="Segoe UI"/>
                <a:ea typeface="Segoe UI" pitchFamily="34" charset="0"/>
                <a:cs typeface="Segoe UI" pitchFamily="34" charset="0"/>
              </a:rPr>
              <a:t> de claves</a:t>
            </a:r>
          </a:p>
        </p:txBody>
      </p:sp>
      <p:grpSp>
        <p:nvGrpSpPr>
          <p:cNvPr id="163" name="Group 162"/>
          <p:cNvGrpSpPr/>
          <p:nvPr/>
        </p:nvGrpSpPr>
        <p:grpSpPr>
          <a:xfrm>
            <a:off x="9752177" y="3872601"/>
            <a:ext cx="1463040" cy="1463040"/>
            <a:chOff x="10940052" y="1050197"/>
            <a:chExt cx="631889" cy="631889"/>
          </a:xfrm>
        </p:grpSpPr>
        <p:sp>
          <p:nvSpPr>
            <p:cNvPr id="164" name="Oval 163"/>
            <p:cNvSpPr/>
            <p:nvPr/>
          </p:nvSpPr>
          <p:spPr>
            <a:xfrm>
              <a:off x="10940052" y="1050197"/>
              <a:ext cx="631889" cy="6318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dirty="0">
                <a:solidFill>
                  <a:srgbClr val="FFFFFF"/>
                </a:solidFill>
                <a:latin typeface="Segoe UI"/>
              </a:endParaRPr>
            </a:p>
          </p:txBody>
        </p:sp>
        <p:pic>
          <p:nvPicPr>
            <p:cNvPr id="165" name="Picture 17" descr="Shield 512x512.png"/>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101000"/>
                      </a14:imgEffect>
                    </a14:imgLayer>
                  </a14:imgProps>
                </a:ext>
                <a:ext uri="{28A0092B-C50C-407E-A947-70E740481C1C}">
                  <a14:useLocalDpi xmlns:a14="http://schemas.microsoft.com/office/drawing/2010/main" val="0"/>
                </a:ext>
              </a:extLst>
            </a:blip>
            <a:srcRect t="5853" b="5853"/>
            <a:stretch/>
          </p:blipFill>
          <p:spPr bwMode="auto">
            <a:xfrm>
              <a:off x="10981689" y="1091834"/>
              <a:ext cx="548614" cy="548614"/>
            </a:xfrm>
            <a:prstGeom prst="ellipse">
              <a:avLst/>
            </a:prstGeom>
            <a:ln w="28575" cap="rnd">
              <a:solidFill>
                <a:srgbClr val="FF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166" name="TextBox 165"/>
          <p:cNvSpPr txBox="1"/>
          <p:nvPr/>
        </p:nvSpPr>
        <p:spPr>
          <a:xfrm>
            <a:off x="9380316" y="5899389"/>
            <a:ext cx="2290723" cy="914140"/>
          </a:xfrm>
          <a:prstGeom prst="rect">
            <a:avLst/>
          </a:prstGeom>
          <a:ln>
            <a:noFill/>
          </a:ln>
        </p:spPr>
        <p:txBody>
          <a:bodyPr vert="horz" wrap="none" lIns="91414" tIns="91414" rIns="91414" bIns="91414" rtlCol="0" anchor="t">
            <a:noAutofit/>
          </a:bodyPr>
          <a:lstStyle/>
          <a:p>
            <a:pPr algn="ctr" defTabSz="914307"/>
            <a:r>
              <a:rPr lang="en-US" sz="1961" b="1" dirty="0">
                <a:gradFill>
                  <a:gsLst>
                    <a:gs pos="16814">
                      <a:srgbClr val="505050"/>
                    </a:gs>
                    <a:gs pos="46000">
                      <a:srgbClr val="505050"/>
                    </a:gs>
                  </a:gsLst>
                  <a:lin ang="5400000" scaled="0"/>
                </a:gradFill>
                <a:latin typeface="Segoe UI"/>
                <a:ea typeface="Segoe UI" pitchFamily="34" charset="0"/>
                <a:cs typeface="Segoe UI" pitchFamily="34" charset="0"/>
              </a:rPr>
              <a:t>Host Guardian Service</a:t>
            </a:r>
            <a:endParaRPr lang="en-US" sz="1961" dirty="0">
              <a:gradFill>
                <a:gsLst>
                  <a:gs pos="16814">
                    <a:srgbClr val="505050"/>
                  </a:gs>
                  <a:gs pos="46000">
                    <a:srgbClr val="505050"/>
                  </a:gs>
                </a:gsLst>
                <a:lin ang="5400000" scaled="0"/>
              </a:gradFill>
              <a:latin typeface="Segoe UI"/>
              <a:ea typeface="Segoe UI" pitchFamily="34" charset="0"/>
              <a:cs typeface="Segoe UI" pitchFamily="34" charset="0"/>
            </a:endParaRPr>
          </a:p>
        </p:txBody>
      </p:sp>
      <p:pic>
        <p:nvPicPr>
          <p:cNvPr id="167" name="Picture 166"/>
          <p:cNvPicPr>
            <a:picLocks noChangeAspect="1"/>
          </p:cNvPicPr>
          <p:nvPr/>
        </p:nvPicPr>
        <p:blipFill>
          <a:blip r:embed="rId8" cstate="print"/>
          <a:stretch>
            <a:fillRect/>
          </a:stretch>
        </p:blipFill>
        <p:spPr>
          <a:xfrm>
            <a:off x="9753774" y="2967290"/>
            <a:ext cx="404433" cy="401789"/>
          </a:xfrm>
          <a:prstGeom prst="rect">
            <a:avLst/>
          </a:prstGeom>
          <a:effectLst>
            <a:outerShdw blurRad="63500" sx="102000" sy="102000" algn="ctr" rotWithShape="0">
              <a:prstClr val="black">
                <a:alpha val="40000"/>
              </a:prstClr>
            </a:outerShdw>
          </a:effectLst>
        </p:spPr>
      </p:pic>
      <p:pic>
        <p:nvPicPr>
          <p:cNvPr id="168" name="Picture 167"/>
          <p:cNvPicPr>
            <a:picLocks noChangeAspect="1"/>
          </p:cNvPicPr>
          <p:nvPr/>
        </p:nvPicPr>
        <p:blipFill>
          <a:blip r:embed="rId8" cstate="print"/>
          <a:stretch>
            <a:fillRect/>
          </a:stretch>
        </p:blipFill>
        <p:spPr>
          <a:xfrm>
            <a:off x="10319023" y="2967290"/>
            <a:ext cx="404433" cy="401789"/>
          </a:xfrm>
          <a:prstGeom prst="rect">
            <a:avLst/>
          </a:prstGeom>
          <a:effectLst>
            <a:outerShdw blurRad="63500" sx="102000" sy="102000" algn="ctr" rotWithShape="0">
              <a:prstClr val="black">
                <a:alpha val="40000"/>
              </a:prstClr>
            </a:outerShdw>
          </a:effectLst>
        </p:spPr>
      </p:pic>
      <p:pic>
        <p:nvPicPr>
          <p:cNvPr id="169" name="Picture 168"/>
          <p:cNvPicPr>
            <a:picLocks noChangeAspect="1"/>
          </p:cNvPicPr>
          <p:nvPr/>
        </p:nvPicPr>
        <p:blipFill>
          <a:blip r:embed="rId8" cstate="print"/>
          <a:stretch>
            <a:fillRect/>
          </a:stretch>
        </p:blipFill>
        <p:spPr>
          <a:xfrm>
            <a:off x="10884272" y="2967290"/>
            <a:ext cx="404433" cy="401789"/>
          </a:xfrm>
          <a:prstGeom prst="rect">
            <a:avLst/>
          </a:prstGeom>
          <a:effectLst>
            <a:outerShdw blurRad="63500" sx="102000" sy="102000" algn="ctr" rotWithShape="0">
              <a:prstClr val="black">
                <a:alpha val="40000"/>
              </a:prstClr>
            </a:outerShdw>
          </a:effectLst>
        </p:spPr>
      </p:pic>
      <p:pic>
        <p:nvPicPr>
          <p:cNvPr id="170" name="Picture 169"/>
          <p:cNvPicPr>
            <a:picLocks noChangeAspect="1"/>
          </p:cNvPicPr>
          <p:nvPr/>
        </p:nvPicPr>
        <p:blipFill>
          <a:blip r:embed="rId8" cstate="print"/>
          <a:stretch>
            <a:fillRect/>
          </a:stretch>
        </p:blipFill>
        <p:spPr>
          <a:xfrm>
            <a:off x="9529699" y="3116672"/>
            <a:ext cx="404433" cy="401789"/>
          </a:xfrm>
          <a:prstGeom prst="rect">
            <a:avLst/>
          </a:prstGeom>
          <a:effectLst>
            <a:glow rad="63500">
              <a:srgbClr val="D83B01">
                <a:satMod val="175000"/>
                <a:alpha val="40000"/>
              </a:srgbClr>
            </a:glow>
            <a:outerShdw blurRad="63500" sx="102000" sy="102000" algn="ctr" rotWithShape="0">
              <a:prstClr val="black">
                <a:alpha val="40000"/>
              </a:prstClr>
            </a:outerShdw>
          </a:effectLst>
        </p:spPr>
      </p:pic>
      <p:pic>
        <p:nvPicPr>
          <p:cNvPr id="171" name="Picture 170"/>
          <p:cNvPicPr>
            <a:picLocks noChangeAspect="1"/>
          </p:cNvPicPr>
          <p:nvPr/>
        </p:nvPicPr>
        <p:blipFill>
          <a:blip r:embed="rId8" cstate="print"/>
          <a:stretch>
            <a:fillRect/>
          </a:stretch>
        </p:blipFill>
        <p:spPr>
          <a:xfrm>
            <a:off x="10094948" y="3116672"/>
            <a:ext cx="404433" cy="401789"/>
          </a:xfrm>
          <a:prstGeom prst="rect">
            <a:avLst/>
          </a:prstGeom>
          <a:effectLst>
            <a:glow rad="63500">
              <a:srgbClr val="107C10">
                <a:satMod val="175000"/>
                <a:alpha val="40000"/>
              </a:srgbClr>
            </a:glow>
            <a:outerShdw blurRad="63500" sx="102000" sy="102000" algn="ctr" rotWithShape="0">
              <a:prstClr val="black">
                <a:alpha val="40000"/>
              </a:prstClr>
            </a:outerShdw>
          </a:effectLst>
        </p:spPr>
      </p:pic>
      <p:pic>
        <p:nvPicPr>
          <p:cNvPr id="172" name="Picture 171"/>
          <p:cNvPicPr>
            <a:picLocks noChangeAspect="1"/>
          </p:cNvPicPr>
          <p:nvPr/>
        </p:nvPicPr>
        <p:blipFill>
          <a:blip r:embed="rId8" cstate="print"/>
          <a:stretch>
            <a:fillRect/>
          </a:stretch>
        </p:blipFill>
        <p:spPr>
          <a:xfrm>
            <a:off x="10660199" y="3116672"/>
            <a:ext cx="404433" cy="401789"/>
          </a:xfrm>
          <a:prstGeom prst="rect">
            <a:avLst/>
          </a:prstGeom>
          <a:effectLst>
            <a:outerShdw blurRad="63500" sx="102000" sy="102000" algn="ctr" rotWithShape="0">
              <a:prstClr val="black">
                <a:alpha val="40000"/>
              </a:prstClr>
            </a:outerShdw>
          </a:effectLst>
        </p:spPr>
      </p:pic>
      <p:pic>
        <p:nvPicPr>
          <p:cNvPr id="173" name="Picture 172"/>
          <p:cNvPicPr>
            <a:picLocks noChangeAspect="1"/>
          </p:cNvPicPr>
          <p:nvPr/>
        </p:nvPicPr>
        <p:blipFill>
          <a:blip r:embed="rId8" cstate="print"/>
          <a:stretch>
            <a:fillRect/>
          </a:stretch>
        </p:blipFill>
        <p:spPr>
          <a:xfrm>
            <a:off x="9936745" y="3200007"/>
            <a:ext cx="404433" cy="401789"/>
          </a:xfrm>
          <a:prstGeom prst="rect">
            <a:avLst/>
          </a:prstGeom>
          <a:effectLst>
            <a:outerShdw blurRad="63500" sx="102000" sy="102000" algn="ctr" rotWithShape="0">
              <a:prstClr val="black">
                <a:alpha val="40000"/>
              </a:prstClr>
            </a:outerShdw>
          </a:effectLst>
        </p:spPr>
      </p:pic>
      <p:pic>
        <p:nvPicPr>
          <p:cNvPr id="174" name="Picture 173"/>
          <p:cNvPicPr>
            <a:picLocks noChangeAspect="1"/>
          </p:cNvPicPr>
          <p:nvPr/>
        </p:nvPicPr>
        <p:blipFill>
          <a:blip r:embed="rId8" cstate="print"/>
          <a:stretch>
            <a:fillRect/>
          </a:stretch>
        </p:blipFill>
        <p:spPr>
          <a:xfrm>
            <a:off x="10501994" y="3200007"/>
            <a:ext cx="404433" cy="401789"/>
          </a:xfrm>
          <a:prstGeom prst="rect">
            <a:avLst/>
          </a:prstGeom>
          <a:effectLst>
            <a:glow rad="63500">
              <a:srgbClr val="008272">
                <a:satMod val="175000"/>
                <a:alpha val="40000"/>
              </a:srgbClr>
            </a:glow>
            <a:outerShdw blurRad="63500" sx="102000" sy="102000" algn="ctr" rotWithShape="0">
              <a:prstClr val="black">
                <a:alpha val="40000"/>
              </a:prstClr>
            </a:outerShdw>
          </a:effectLst>
        </p:spPr>
      </p:pic>
      <p:pic>
        <p:nvPicPr>
          <p:cNvPr id="175" name="Picture 174"/>
          <p:cNvPicPr>
            <a:picLocks noChangeAspect="1"/>
          </p:cNvPicPr>
          <p:nvPr/>
        </p:nvPicPr>
        <p:blipFill>
          <a:blip r:embed="rId8" cstate="print"/>
          <a:stretch>
            <a:fillRect/>
          </a:stretch>
        </p:blipFill>
        <p:spPr>
          <a:xfrm>
            <a:off x="11067244" y="3200007"/>
            <a:ext cx="404433" cy="401789"/>
          </a:xfrm>
          <a:prstGeom prst="rect">
            <a:avLst/>
          </a:prstGeom>
          <a:effectLst>
            <a:glow rad="63500">
              <a:srgbClr val="32145A">
                <a:satMod val="175000"/>
                <a:alpha val="40000"/>
              </a:srgbClr>
            </a:glow>
            <a:outerShdw blurRad="63500" sx="102000" sy="102000" algn="ctr" rotWithShape="0">
              <a:prstClr val="black">
                <a:alpha val="40000"/>
              </a:prstClr>
            </a:outerShdw>
          </a:effectLst>
        </p:spPr>
      </p:pic>
      <p:sp>
        <p:nvSpPr>
          <p:cNvPr id="176" name="Rectangular Callout 175"/>
          <p:cNvSpPr/>
          <p:nvPr/>
        </p:nvSpPr>
        <p:spPr bwMode="auto">
          <a:xfrm>
            <a:off x="7055703" y="2849992"/>
            <a:ext cx="1673664" cy="1111231"/>
          </a:xfrm>
          <a:prstGeom prst="wedgeRectCallout">
            <a:avLst>
              <a:gd name="adj1" fmla="val -143925"/>
              <a:gd name="adj2" fmla="val -26727"/>
            </a:avLst>
          </a:prstGeom>
          <a:solidFill>
            <a:srgbClr val="0078D7"/>
          </a:solid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algn="ctr" defTabSz="913970" fontAlgn="base">
              <a:spcBef>
                <a:spcPct val="0"/>
              </a:spcBef>
              <a:spcAft>
                <a:spcPct val="0"/>
              </a:spcAft>
              <a:defRPr/>
            </a:pPr>
            <a:r>
              <a:rPr lang="en-US" sz="1567" b="1" kern="0" dirty="0" err="1">
                <a:gradFill>
                  <a:gsLst>
                    <a:gs pos="16814">
                      <a:srgbClr val="FFFFFF"/>
                    </a:gs>
                    <a:gs pos="46000">
                      <a:srgbClr val="FFFFFF"/>
                    </a:gs>
                  </a:gsLst>
                  <a:lin ang="5400000" scaled="0"/>
                </a:gradFill>
                <a:latin typeface="Segoe UI"/>
              </a:rPr>
              <a:t>Por</a:t>
            </a:r>
            <a:r>
              <a:rPr lang="en-US" sz="1567" b="1" kern="0" dirty="0">
                <a:gradFill>
                  <a:gsLst>
                    <a:gs pos="16814">
                      <a:srgbClr val="FFFFFF"/>
                    </a:gs>
                    <a:gs pos="46000">
                      <a:srgbClr val="FFFFFF"/>
                    </a:gs>
                  </a:gsLst>
                  <a:lin ang="5400000" scaled="0"/>
                </a:gradFill>
                <a:latin typeface="Segoe UI"/>
              </a:rPr>
              <a:t> favor, </a:t>
            </a:r>
            <a:r>
              <a:rPr lang="en-US" sz="1567" b="1" kern="0" dirty="0" err="1">
                <a:gradFill>
                  <a:gsLst>
                    <a:gs pos="16814">
                      <a:srgbClr val="FFFFFF"/>
                    </a:gs>
                    <a:gs pos="46000">
                      <a:srgbClr val="FFFFFF"/>
                    </a:gs>
                  </a:gsLst>
                  <a:lin ang="5400000" scaled="0"/>
                </a:gradFill>
                <a:latin typeface="Segoe UI"/>
              </a:rPr>
              <a:t>señor</a:t>
            </a:r>
            <a:r>
              <a:rPr lang="en-US" sz="1567" b="1" kern="0" dirty="0">
                <a:gradFill>
                  <a:gsLst>
                    <a:gs pos="16814">
                      <a:srgbClr val="FFFFFF"/>
                    </a:gs>
                    <a:gs pos="46000">
                      <a:srgbClr val="FFFFFF"/>
                    </a:gs>
                  </a:gsLst>
                  <a:lin ang="5400000" scaled="0"/>
                </a:gradFill>
                <a:latin typeface="Segoe UI"/>
              </a:rPr>
              <a:t>, ¿</a:t>
            </a:r>
            <a:r>
              <a:rPr lang="en-US" sz="1567" b="1" kern="0" dirty="0" err="1">
                <a:gradFill>
                  <a:gsLst>
                    <a:gs pos="16814">
                      <a:srgbClr val="FFFFFF"/>
                    </a:gs>
                    <a:gs pos="46000">
                      <a:srgbClr val="FFFFFF"/>
                    </a:gs>
                  </a:gsLst>
                  <a:lin ang="5400000" scaled="0"/>
                </a:gradFill>
                <a:latin typeface="Segoe UI"/>
              </a:rPr>
              <a:t>puede</a:t>
            </a:r>
            <a:r>
              <a:rPr lang="en-US" sz="1567" b="1" kern="0" dirty="0">
                <a:gradFill>
                  <a:gsLst>
                    <a:gs pos="16814">
                      <a:srgbClr val="FFFFFF"/>
                    </a:gs>
                    <a:gs pos="46000">
                      <a:srgbClr val="FFFFFF"/>
                    </a:gs>
                  </a:gsLst>
                  <a:lin ang="5400000" scaled="0"/>
                </a:gradFill>
                <a:latin typeface="Segoe UI"/>
              </a:rPr>
              <a:t> </a:t>
            </a:r>
            <a:r>
              <a:rPr lang="en-US" sz="1567" b="1" kern="0" dirty="0" err="1">
                <a:gradFill>
                  <a:gsLst>
                    <a:gs pos="16814">
                      <a:srgbClr val="FFFFFF"/>
                    </a:gs>
                    <a:gs pos="46000">
                      <a:srgbClr val="FFFFFF"/>
                    </a:gs>
                  </a:gsLst>
                  <a:lin ang="5400000" scaled="0"/>
                </a:gradFill>
                <a:latin typeface="Segoe UI"/>
              </a:rPr>
              <a:t>darme</a:t>
            </a:r>
            <a:r>
              <a:rPr lang="en-US" sz="1567" b="1" kern="0" dirty="0">
                <a:gradFill>
                  <a:gsLst>
                    <a:gs pos="16814">
                      <a:srgbClr val="FFFFFF"/>
                    </a:gs>
                    <a:gs pos="46000">
                      <a:srgbClr val="FFFFFF"/>
                    </a:gs>
                  </a:gsLst>
                  <a:lin ang="5400000" scaled="0"/>
                </a:gradFill>
                <a:latin typeface="Segoe UI"/>
              </a:rPr>
              <a:t> </a:t>
            </a:r>
            <a:r>
              <a:rPr lang="en-US" sz="1567" b="1" kern="0" dirty="0" err="1">
                <a:gradFill>
                  <a:gsLst>
                    <a:gs pos="16814">
                      <a:srgbClr val="FFFFFF"/>
                    </a:gs>
                    <a:gs pos="46000">
                      <a:srgbClr val="FFFFFF"/>
                    </a:gs>
                  </a:gsLst>
                  <a:lin ang="5400000" scaled="0"/>
                </a:gradFill>
                <a:latin typeface="Segoe UI"/>
              </a:rPr>
              <a:t>unas</a:t>
            </a:r>
            <a:r>
              <a:rPr lang="en-US" sz="1567" b="1" kern="0" dirty="0">
                <a:gradFill>
                  <a:gsLst>
                    <a:gs pos="16814">
                      <a:srgbClr val="FFFFFF"/>
                    </a:gs>
                    <a:gs pos="46000">
                      <a:srgbClr val="FFFFFF"/>
                    </a:gs>
                  </a:gsLst>
                  <a:lin ang="5400000" scaled="0"/>
                </a:gradFill>
                <a:latin typeface="Segoe UI"/>
              </a:rPr>
              <a:t> claves?</a:t>
            </a:r>
            <a:endParaRPr lang="en-US" sz="1961" b="1" kern="0" dirty="0">
              <a:gradFill>
                <a:gsLst>
                  <a:gs pos="16814">
                    <a:srgbClr val="FFFFFF"/>
                  </a:gs>
                  <a:gs pos="46000">
                    <a:srgbClr val="FFFFFF"/>
                  </a:gs>
                </a:gsLst>
                <a:lin ang="5400000" scaled="0"/>
              </a:gradFill>
              <a:latin typeface="Segoe UI"/>
            </a:endParaRPr>
          </a:p>
        </p:txBody>
      </p:sp>
    </p:spTree>
    <p:extLst>
      <p:ext uri="{BB962C8B-B14F-4D97-AF65-F5344CB8AC3E}">
        <p14:creationId xmlns:p14="http://schemas.microsoft.com/office/powerpoint/2010/main" val="183064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wipe(left)">
                                      <p:cBhvr>
                                        <p:cTn id="7" dur="500"/>
                                        <p:tgtEl>
                                          <p:spTgt spid="176"/>
                                        </p:tgtEl>
                                      </p:cBhvr>
                                    </p:animEffect>
                                  </p:childTnLst>
                                </p:cTn>
                              </p:par>
                              <p:par>
                                <p:cTn id="8" presetID="26" presetClass="emph" presetSubtype="0" repeatCount="indefinite" fill="hold" nodeType="withEffect">
                                  <p:stCondLst>
                                    <p:cond delay="0"/>
                                  </p:stCondLst>
                                  <p:endCondLst>
                                    <p:cond evt="onNext" delay="0">
                                      <p:tgtEl>
                                        <p:sldTgt/>
                                      </p:tgtEl>
                                    </p:cond>
                                  </p:endCondLst>
                                  <p:childTnLst>
                                    <p:animEffect transition="out" filter="fade">
                                      <p:cBhvr>
                                        <p:cTn id="9" dur="500" tmFilter="0, 0; .2, .5; .8, .5; 1, 0"/>
                                        <p:tgtEl>
                                          <p:spTgt spid="147"/>
                                        </p:tgtEl>
                                      </p:cBhvr>
                                    </p:animEffect>
                                    <p:animScale>
                                      <p:cBhvr>
                                        <p:cTn id="10" dur="250" autoRev="1" fill="hold"/>
                                        <p:tgtEl>
                                          <p:spTgt spid="147"/>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74"/>
                                        </p:tgtEl>
                                      </p:cBhvr>
                                    </p:animEffect>
                                    <p:animScale>
                                      <p:cBhvr>
                                        <p:cTn id="13" dur="250" autoRev="1" fill="hold"/>
                                        <p:tgtEl>
                                          <p:spTgt spid="1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28335" y="2866229"/>
            <a:ext cx="2310724" cy="3095850"/>
          </a:xfrm>
          <a:prstGeom prst="rect">
            <a:avLst/>
          </a:prstGeom>
          <a:solidFill>
            <a:srgbClr val="FFFFFF">
              <a:lumMod val="85000"/>
              <a:alpha val="12000"/>
            </a:srgbClr>
          </a:solidFill>
          <a:ln w="10795" cap="flat" cmpd="sng" algn="ctr">
            <a:solidFill>
              <a:srgbClr val="505050"/>
            </a:solidFill>
            <a:prstDash val="solid"/>
          </a:ln>
          <a:effectLst/>
        </p:spPr>
        <p:txBody>
          <a:bodyPr rot="0" spcFirstLastPara="0" vertOverflow="overflow" horzOverflow="overflow" vert="horz" wrap="square" lIns="91400" tIns="91400" rIns="91400" bIns="91400" numCol="1" spcCol="0" rtlCol="0" fromWordArt="0" anchor="b" anchorCtr="0" forceAA="0" compatLnSpc="1">
            <a:prstTxWarp prst="textNoShape">
              <a:avLst/>
            </a:prstTxWarp>
            <a:noAutofit/>
          </a:bodyPr>
          <a:lstStyle/>
          <a:p>
            <a:pPr algn="r" defTabSz="913990">
              <a:defRPr/>
            </a:pPr>
            <a:endParaRPr lang="en-US" sz="1200" kern="0" dirty="0" err="1">
              <a:solidFill>
                <a:prstClr val="white"/>
              </a:solidFill>
              <a:latin typeface="Segoe UI"/>
            </a:endParaRPr>
          </a:p>
        </p:txBody>
      </p:sp>
      <p:sp>
        <p:nvSpPr>
          <p:cNvPr id="3" name="Title 1"/>
          <p:cNvSpPr txBox="1">
            <a:spLocks/>
          </p:cNvSpPr>
          <p:nvPr/>
        </p:nvSpPr>
        <p:spPr>
          <a:xfrm>
            <a:off x="1588" y="697483"/>
            <a:ext cx="1192508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s-ES" sz="4000" dirty="0">
                <a:gradFill>
                  <a:gsLst>
                    <a:gs pos="1250">
                      <a:srgbClr val="505050"/>
                    </a:gs>
                    <a:gs pos="100000">
                      <a:srgbClr val="505050"/>
                    </a:gs>
                  </a:gsLst>
                  <a:lin ang="5400000" scaled="0"/>
                </a:gradFill>
                <a:latin typeface="Segoe UI Light"/>
              </a:rPr>
              <a:t>Política de liberación de clave para entornos de confianza</a:t>
            </a:r>
          </a:p>
        </p:txBody>
      </p:sp>
      <p:sp>
        <p:nvSpPr>
          <p:cNvPr id="4" name="Rectangle 3"/>
          <p:cNvSpPr/>
          <p:nvPr/>
        </p:nvSpPr>
        <p:spPr>
          <a:xfrm>
            <a:off x="458789" y="1380078"/>
            <a:ext cx="6457912" cy="5298649"/>
          </a:xfrm>
          <a:prstGeom prst="rect">
            <a:avLst/>
          </a:prstGeom>
          <a:solidFill>
            <a:srgbClr val="FFFFFF">
              <a:lumMod val="95000"/>
            </a:srgbClr>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a:endParaRPr>
          </a:p>
        </p:txBody>
      </p:sp>
      <p:sp>
        <p:nvSpPr>
          <p:cNvPr id="5" name="Rounded Rectangle 4"/>
          <p:cNvSpPr/>
          <p:nvPr/>
        </p:nvSpPr>
        <p:spPr>
          <a:xfrm>
            <a:off x="591319" y="1426894"/>
            <a:ext cx="6148044" cy="5189093"/>
          </a:xfrm>
          <a:prstGeom prst="roundRect">
            <a:avLst>
              <a:gd name="adj" fmla="val 0"/>
            </a:avLst>
          </a:prstGeom>
          <a:noFill/>
          <a:ln w="19050" cap="rnd" cmpd="sng" algn="ctr">
            <a:solidFill>
              <a:srgbClr val="505050"/>
            </a:solidFill>
            <a:prstDash val="solid"/>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6" name="Group 5"/>
          <p:cNvGrpSpPr/>
          <p:nvPr/>
        </p:nvGrpSpPr>
        <p:grpSpPr>
          <a:xfrm>
            <a:off x="777654" y="2617684"/>
            <a:ext cx="786704" cy="2416104"/>
            <a:chOff x="2430820" y="2251631"/>
            <a:chExt cx="786927" cy="2416789"/>
          </a:xfrm>
          <a:effectLst/>
        </p:grpSpPr>
        <p:sp>
          <p:nvSpPr>
            <p:cNvPr id="7" name="Trapezoid 6"/>
            <p:cNvSpPr/>
            <p:nvPr/>
          </p:nvSpPr>
          <p:spPr>
            <a:xfrm rot="5400000">
              <a:off x="1615889" y="3066562"/>
              <a:ext cx="2416789" cy="786927"/>
            </a:xfrm>
            <a:prstGeom prst="trapezoid">
              <a:avLst>
                <a:gd name="adj" fmla="val 31044"/>
              </a:avLst>
            </a:prstGeom>
            <a:solidFill>
              <a:srgbClr val="505050"/>
            </a:solidFill>
            <a:ln w="12700" cap="rnd" cmpd="sng" algn="ctr">
              <a:noFill/>
              <a:prstDash val="solid"/>
              <a:round/>
            </a:ln>
            <a:effectLst/>
          </p:spPr>
          <p:txBody>
            <a:bodyPr rtlCol="0" anchor="ctr"/>
            <a:lstStyle/>
            <a:p>
              <a:pPr algn="ctr" defTabSz="914307">
                <a:defRPr/>
              </a:pPr>
              <a:endParaRPr lang="en-US" kern="0" dirty="0">
                <a:gradFill>
                  <a:gsLst>
                    <a:gs pos="16814">
                      <a:srgbClr val="FFFFFF"/>
                    </a:gs>
                    <a:gs pos="46000">
                      <a:srgbClr val="FFFFFF"/>
                    </a:gs>
                  </a:gsLst>
                  <a:lin ang="5400000" scaled="0"/>
                </a:gradFill>
                <a:latin typeface="Segoe UI Semibold" panose="020B0702040204020203" pitchFamily="34" charset="0"/>
              </a:endParaRPr>
            </a:p>
          </p:txBody>
        </p:sp>
        <p:sp>
          <p:nvSpPr>
            <p:cNvPr id="8" name="TextBox 172"/>
            <p:cNvSpPr txBox="1"/>
            <p:nvPr/>
          </p:nvSpPr>
          <p:spPr>
            <a:xfrm rot="5400000">
              <a:off x="2088770" y="3213726"/>
              <a:ext cx="1563205" cy="543513"/>
            </a:xfrm>
            <a:prstGeom prst="rect">
              <a:avLst/>
            </a:prstGeom>
            <a:noFill/>
            <a:ln>
              <a:noFill/>
            </a:ln>
            <a:effectLst/>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6328">
                <a:defRPr/>
              </a:pPr>
              <a:r>
                <a:rPr lang="en-US" sz="1766" dirty="0">
                  <a:gradFill>
                    <a:gsLst>
                      <a:gs pos="16814">
                        <a:srgbClr val="FFFFFF"/>
                      </a:gs>
                      <a:gs pos="46000">
                        <a:srgbClr val="FFFFFF"/>
                      </a:gs>
                    </a:gsLst>
                    <a:lin ang="5400000" scaled="0"/>
                  </a:gradFill>
                  <a:latin typeface="Segoe UI Semibold" panose="020B0702040204020203" pitchFamily="34" charset="0"/>
                </a:rPr>
                <a:t>Fabric</a:t>
              </a:r>
            </a:p>
            <a:p>
              <a:pPr algn="ctr" defTabSz="896328">
                <a:defRPr/>
              </a:pPr>
              <a:r>
                <a:rPr lang="en-US" sz="1766" dirty="0">
                  <a:gradFill>
                    <a:gsLst>
                      <a:gs pos="16814">
                        <a:srgbClr val="FFFFFF"/>
                      </a:gs>
                      <a:gs pos="46000">
                        <a:srgbClr val="FFFFFF"/>
                      </a:gs>
                    </a:gsLst>
                    <a:lin ang="5400000" scaled="0"/>
                  </a:gradFill>
                  <a:latin typeface="Segoe UI Semibold" panose="020B0702040204020203" pitchFamily="34" charset="0"/>
                </a:rPr>
                <a:t>Controller</a:t>
              </a:r>
            </a:p>
          </p:txBody>
        </p:sp>
      </p:grpSp>
      <p:sp>
        <p:nvSpPr>
          <p:cNvPr id="9" name="Slide Number Placeholder 5"/>
          <p:cNvSpPr txBox="1">
            <a:spLocks/>
          </p:cNvSpPr>
          <p:nvPr/>
        </p:nvSpPr>
        <p:spPr>
          <a:xfrm>
            <a:off x="768070" y="1533312"/>
            <a:ext cx="1625264" cy="365022"/>
          </a:xfrm>
          <a:prstGeom prst="rect">
            <a:avLst/>
          </a:prstGeom>
          <a:solidFill>
            <a:srgbClr val="0078D7"/>
          </a:solidFill>
          <a:ln>
            <a:noFill/>
          </a:ln>
          <a:effectLst/>
        </p:spPr>
        <p:txBody>
          <a:bodyPr vert="horz" lIns="91414" tIns="45706" rIns="91414" bIns="45706"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896328">
              <a:defRPr/>
            </a:pPr>
            <a:r>
              <a:rPr lang="en-US" sz="1400" dirty="0">
                <a:gradFill>
                  <a:gsLst>
                    <a:gs pos="16814">
                      <a:srgbClr val="FFFFFF"/>
                    </a:gs>
                    <a:gs pos="46000">
                      <a:srgbClr val="FFFFFF"/>
                    </a:gs>
                  </a:gsLst>
                  <a:lin ang="5400000" scaled="0"/>
                </a:gradFill>
                <a:latin typeface="Segoe UI"/>
              </a:rPr>
              <a:t>Cloud/Datacenter</a:t>
            </a:r>
          </a:p>
        </p:txBody>
      </p:sp>
      <p:grpSp>
        <p:nvGrpSpPr>
          <p:cNvPr id="10" name="Group 9"/>
          <p:cNvGrpSpPr/>
          <p:nvPr/>
        </p:nvGrpSpPr>
        <p:grpSpPr>
          <a:xfrm>
            <a:off x="2996589" y="3395750"/>
            <a:ext cx="3290287" cy="1521525"/>
            <a:chOff x="3320351" y="1233553"/>
            <a:chExt cx="2921079" cy="1521958"/>
          </a:xfrm>
        </p:grpSpPr>
        <p:grpSp>
          <p:nvGrpSpPr>
            <p:cNvPr id="11" name="Group 10"/>
            <p:cNvGrpSpPr/>
            <p:nvPr/>
          </p:nvGrpSpPr>
          <p:grpSpPr>
            <a:xfrm>
              <a:off x="3320351" y="1233553"/>
              <a:ext cx="2921079" cy="1515575"/>
              <a:chOff x="3320351" y="1798348"/>
              <a:chExt cx="2921079" cy="1515575"/>
            </a:xfrm>
          </p:grpSpPr>
          <p:sp>
            <p:nvSpPr>
              <p:cNvPr id="13" name="Rectangle 12"/>
              <p:cNvSpPr/>
              <p:nvPr/>
            </p:nvSpPr>
            <p:spPr>
              <a:xfrm>
                <a:off x="3320351" y="1798348"/>
                <a:ext cx="2921079" cy="1515575"/>
              </a:xfrm>
              <a:prstGeom prst="rect">
                <a:avLst/>
              </a:prstGeom>
              <a:solidFill>
                <a:srgbClr val="FFFFFF">
                  <a:lumMod val="65000"/>
                </a:srgbClr>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4" name="TextBox 13"/>
              <p:cNvSpPr txBox="1"/>
              <p:nvPr/>
            </p:nvSpPr>
            <p:spPr>
              <a:xfrm>
                <a:off x="4997615" y="1950768"/>
                <a:ext cx="164002" cy="246291"/>
              </a:xfrm>
              <a:prstGeom prst="rect">
                <a:avLst/>
              </a:prstGeom>
              <a:noFill/>
            </p:spPr>
            <p:txBody>
              <a:bodyPr wrap="none" rtlCol="0">
                <a:spAutoFit/>
              </a:bodyPr>
              <a:lstStyle/>
              <a:p>
                <a:pPr algn="ctr" defTabSz="914307">
                  <a:defRPr/>
                </a:pPr>
                <a:endParaRPr lang="en-US" sz="1000" kern="0" dirty="0">
                  <a:solidFill>
                    <a:srgbClr val="47D8FF"/>
                  </a:solidFill>
                  <a:latin typeface="Segoe UI Semibold" panose="020B0702040204020203" pitchFamily="34" charset="0"/>
                </a:endParaRPr>
              </a:p>
            </p:txBody>
          </p:sp>
          <p:sp>
            <p:nvSpPr>
              <p:cNvPr id="15" name="Rounded Rectangle 14"/>
              <p:cNvSpPr/>
              <p:nvPr/>
            </p:nvSpPr>
            <p:spPr>
              <a:xfrm>
                <a:off x="3497379" y="1913818"/>
                <a:ext cx="585032" cy="849364"/>
              </a:xfrm>
              <a:prstGeom prst="roundRect">
                <a:avLst>
                  <a:gd name="adj" fmla="val 2778"/>
                </a:avLst>
              </a:prstGeom>
              <a:solidFill>
                <a:srgbClr val="FFFFFF"/>
              </a:solidFill>
              <a:ln w="19050" cap="rnd" cmpd="sng" algn="ctr">
                <a:solidFill>
                  <a:srgbClr val="C0000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6" name="TextBox 15"/>
              <p:cNvSpPr txBox="1"/>
              <p:nvPr/>
            </p:nvSpPr>
            <p:spPr>
              <a:xfrm>
                <a:off x="3499564" y="1913818"/>
                <a:ext cx="580662"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Host OS</a:t>
                </a:r>
              </a:p>
            </p:txBody>
          </p:sp>
          <p:grpSp>
            <p:nvGrpSpPr>
              <p:cNvPr id="17" name="Group 16"/>
              <p:cNvGrpSpPr/>
              <p:nvPr/>
            </p:nvGrpSpPr>
            <p:grpSpPr>
              <a:xfrm>
                <a:off x="3463972" y="2812823"/>
                <a:ext cx="2633832" cy="187566"/>
                <a:chOff x="3707353" y="3237740"/>
                <a:chExt cx="2014978" cy="203046"/>
              </a:xfrm>
            </p:grpSpPr>
            <p:sp>
              <p:nvSpPr>
                <p:cNvPr id="54" name="Rounded Rectangle 53"/>
                <p:cNvSpPr/>
                <p:nvPr/>
              </p:nvSpPr>
              <p:spPr>
                <a:xfrm>
                  <a:off x="3707353" y="3237740"/>
                  <a:ext cx="2014978" cy="203046"/>
                </a:xfrm>
                <a:prstGeom prst="roundRect">
                  <a:avLst>
                    <a:gd name="adj" fmla="val 0"/>
                  </a:avLst>
                </a:prstGeom>
                <a:solidFill>
                  <a:srgbClr val="0078D7"/>
                </a:solidFill>
                <a:ln w="12700" cap="rnd" cmpd="sng" algn="ctr">
                  <a:noFill/>
                  <a:prstDash val="solid"/>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55" name="TextBox 130"/>
                <p:cNvSpPr txBox="1"/>
                <p:nvPr/>
              </p:nvSpPr>
              <p:spPr>
                <a:xfrm>
                  <a:off x="4491233" y="3255949"/>
                  <a:ext cx="447217" cy="16662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328">
                    <a:defRPr/>
                  </a:pPr>
                  <a:r>
                    <a:rPr lang="en-US" sz="1000" b="1" dirty="0">
                      <a:gradFill>
                        <a:gsLst>
                          <a:gs pos="0">
                            <a:srgbClr val="FFFFFF"/>
                          </a:gs>
                          <a:gs pos="63000">
                            <a:srgbClr val="FFFFFF"/>
                          </a:gs>
                        </a:gsLst>
                      </a:gradFill>
                      <a:latin typeface="Segoe UI"/>
                    </a:rPr>
                    <a:t>Hypervisor</a:t>
                  </a:r>
                </a:p>
              </p:txBody>
            </p:sp>
          </p:grpSp>
          <p:grpSp>
            <p:nvGrpSpPr>
              <p:cNvPr id="18" name="Group 17"/>
              <p:cNvGrpSpPr/>
              <p:nvPr/>
            </p:nvGrpSpPr>
            <p:grpSpPr>
              <a:xfrm>
                <a:off x="4364460" y="1913818"/>
                <a:ext cx="664372" cy="855211"/>
                <a:chOff x="4364460" y="1913818"/>
                <a:chExt cx="664372" cy="855211"/>
              </a:xfrm>
            </p:grpSpPr>
            <p:grpSp>
              <p:nvGrpSpPr>
                <p:cNvPr id="37" name="Group 36"/>
                <p:cNvGrpSpPr/>
                <p:nvPr/>
              </p:nvGrpSpPr>
              <p:grpSpPr>
                <a:xfrm>
                  <a:off x="4364460" y="1913818"/>
                  <a:ext cx="664372" cy="855211"/>
                  <a:chOff x="4364460" y="1913818"/>
                  <a:chExt cx="664372" cy="855211"/>
                </a:xfrm>
              </p:grpSpPr>
              <p:sp>
                <p:nvSpPr>
                  <p:cNvPr id="41" name="Rounded Rectangle 40"/>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42" name="Group 41"/>
                  <p:cNvGrpSpPr/>
                  <p:nvPr/>
                </p:nvGrpSpPr>
                <p:grpSpPr>
                  <a:xfrm>
                    <a:off x="4490099" y="2268576"/>
                    <a:ext cx="377174" cy="398783"/>
                    <a:chOff x="10018713" y="4489450"/>
                    <a:chExt cx="1382713" cy="2244726"/>
                  </a:xfrm>
                </p:grpSpPr>
                <p:sp>
                  <p:nvSpPr>
                    <p:cNvPr id="44" name="Rectangle 23"/>
                    <p:cNvSpPr>
                      <a:spLocks noChangeArrowheads="1"/>
                    </p:cNvSpPr>
                    <p:nvPr/>
                  </p:nvSpPr>
                  <p:spPr bwMode="auto">
                    <a:xfrm>
                      <a:off x="10083801" y="4514850"/>
                      <a:ext cx="1254125" cy="221932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45"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46"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47"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48"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49"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50"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51"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52"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53"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grpSp>
              <p:sp>
                <p:nvSpPr>
                  <p:cNvPr id="43" name="TextBox 42"/>
                  <p:cNvSpPr txBox="1"/>
                  <p:nvPr/>
                </p:nvSpPr>
                <p:spPr>
                  <a:xfrm>
                    <a:off x="4364460" y="1913818"/>
                    <a:ext cx="664372"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38" name="Group 37"/>
                <p:cNvGrpSpPr/>
                <p:nvPr/>
              </p:nvGrpSpPr>
              <p:grpSpPr>
                <a:xfrm>
                  <a:off x="4705284" y="2471473"/>
                  <a:ext cx="247271" cy="272009"/>
                  <a:chOff x="3398763" y="2179563"/>
                  <a:chExt cx="232589" cy="232589"/>
                </a:xfrm>
              </p:grpSpPr>
              <p:sp>
                <p:nvSpPr>
                  <p:cNvPr id="39" name="Oval 38"/>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solidFill>
                        <a:srgbClr val="FFFFFF"/>
                      </a:solidFill>
                      <a:latin typeface="Segoe UI"/>
                    </a:endParaRPr>
                  </a:p>
                </p:txBody>
              </p:sp>
              <p:pic>
                <p:nvPicPr>
                  <p:cNvPr id="40" name="Picture 17" descr="Shield 512x512.png"/>
                  <p:cNvPicPr>
                    <a:picLocks noChangeAspect="1"/>
                  </p:cNvPicPr>
                  <p:nvPr/>
                </p:nvPicPr>
                <p:blipFill>
                  <a:blip r:embed="rId2" cstate="print">
                    <a:extLst>
                      <a:ext uri="{BEBA8EAE-BF5A-486C-A8C5-ECC9F3942E4B}">
                        <a14:imgProps xmlns:a14="http://schemas.microsoft.com/office/drawing/2010/main">
                          <a14:imgLayer r:embed="rId3">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grpSp>
            <p:nvGrpSpPr>
              <p:cNvPr id="19" name="Group 18"/>
              <p:cNvGrpSpPr/>
              <p:nvPr/>
            </p:nvGrpSpPr>
            <p:grpSpPr>
              <a:xfrm>
                <a:off x="5137342" y="1913818"/>
                <a:ext cx="664372" cy="855211"/>
                <a:chOff x="4364460" y="1913818"/>
                <a:chExt cx="664372" cy="855211"/>
              </a:xfrm>
            </p:grpSpPr>
            <p:grpSp>
              <p:nvGrpSpPr>
                <p:cNvPr id="20" name="Group 19"/>
                <p:cNvGrpSpPr/>
                <p:nvPr/>
              </p:nvGrpSpPr>
              <p:grpSpPr>
                <a:xfrm>
                  <a:off x="4364460" y="1913818"/>
                  <a:ext cx="664372" cy="855211"/>
                  <a:chOff x="4364460" y="1913818"/>
                  <a:chExt cx="664372" cy="855211"/>
                </a:xfrm>
              </p:grpSpPr>
              <p:sp>
                <p:nvSpPr>
                  <p:cNvPr id="24" name="Rounded Rectangle 23"/>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25" name="Group 24"/>
                  <p:cNvGrpSpPr/>
                  <p:nvPr/>
                </p:nvGrpSpPr>
                <p:grpSpPr>
                  <a:xfrm>
                    <a:off x="4490099" y="2268576"/>
                    <a:ext cx="377174" cy="398783"/>
                    <a:chOff x="10018713" y="4489450"/>
                    <a:chExt cx="1382713" cy="2244726"/>
                  </a:xfrm>
                </p:grpSpPr>
                <p:sp>
                  <p:nvSpPr>
                    <p:cNvPr id="27" name="Rectangle 23"/>
                    <p:cNvSpPr>
                      <a:spLocks noChangeArrowheads="1"/>
                    </p:cNvSpPr>
                    <p:nvPr/>
                  </p:nvSpPr>
                  <p:spPr bwMode="auto">
                    <a:xfrm>
                      <a:off x="10083801" y="4514850"/>
                      <a:ext cx="1254125" cy="2219325"/>
                    </a:xfrm>
                    <a:prstGeom prst="rect">
                      <a:avLst/>
                    </a:prstGeom>
                    <a:solidFill>
                      <a:srgbClr val="D83B01"/>
                    </a:solidFill>
                    <a:ln w="9525">
                      <a:solidFill>
                        <a:srgbClr val="000000"/>
                      </a:solidFill>
                      <a:miter lim="800000"/>
                      <a:headEnd/>
                      <a:tailEnd/>
                    </a:ln>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28"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29"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0"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1"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2"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3"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4"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5"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36"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grpSp>
              <p:sp>
                <p:nvSpPr>
                  <p:cNvPr id="26" name="TextBox 25"/>
                  <p:cNvSpPr txBox="1"/>
                  <p:nvPr/>
                </p:nvSpPr>
                <p:spPr>
                  <a:xfrm>
                    <a:off x="4364460" y="1913818"/>
                    <a:ext cx="664372"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21" name="Group 20"/>
                <p:cNvGrpSpPr/>
                <p:nvPr/>
              </p:nvGrpSpPr>
              <p:grpSpPr>
                <a:xfrm>
                  <a:off x="4705284" y="2471473"/>
                  <a:ext cx="247271" cy="272009"/>
                  <a:chOff x="3398763" y="2179563"/>
                  <a:chExt cx="232589" cy="232589"/>
                </a:xfrm>
              </p:grpSpPr>
              <p:sp>
                <p:nvSpPr>
                  <p:cNvPr id="22" name="Oval 21"/>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solidFill>
                        <a:srgbClr val="FFFFFF"/>
                      </a:solidFill>
                      <a:latin typeface="Segoe UI"/>
                    </a:endParaRPr>
                  </a:p>
                </p:txBody>
              </p:sp>
              <p:pic>
                <p:nvPicPr>
                  <p:cNvPr id="23" name="Picture 17" descr="Shield 512x512.png"/>
                  <p:cNvPicPr>
                    <a:picLocks noChangeAspect="1"/>
                  </p:cNvPicPr>
                  <p:nvPr/>
                </p:nvPicPr>
                <p:blipFill>
                  <a:blip r:embed="rId2" cstate="print">
                    <a:extLst>
                      <a:ext uri="{BEBA8EAE-BF5A-486C-A8C5-ECC9F3942E4B}">
                        <a14:imgProps xmlns:a14="http://schemas.microsoft.com/office/drawing/2010/main">
                          <a14:imgLayer r:embed="rId3">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grpSp>
        <p:sp>
          <p:nvSpPr>
            <p:cNvPr id="12" name="TextBox 11"/>
            <p:cNvSpPr txBox="1"/>
            <p:nvPr/>
          </p:nvSpPr>
          <p:spPr>
            <a:xfrm>
              <a:off x="4091176" y="2371026"/>
              <a:ext cx="1379428" cy="384485"/>
            </a:xfrm>
            <a:prstGeom prst="rect">
              <a:avLst/>
            </a:prstGeom>
            <a:ln>
              <a:noFill/>
            </a:ln>
          </p:spPr>
          <p:txBody>
            <a:bodyPr vert="horz" wrap="none" lIns="91414" tIns="91414" rIns="91414" bIns="91414" rtlCol="0" anchor="t">
              <a:noAutofit/>
            </a:bodyPr>
            <a:lstStyle/>
            <a:p>
              <a:pPr defTabSz="914307">
                <a:defRPr/>
              </a:pPr>
              <a:r>
                <a:rPr lang="en-US" sz="1600" kern="0" dirty="0">
                  <a:gradFill>
                    <a:gsLst>
                      <a:gs pos="0">
                        <a:srgbClr val="505050"/>
                      </a:gs>
                      <a:gs pos="62000">
                        <a:srgbClr val="505050"/>
                      </a:gs>
                    </a:gsLst>
                    <a:lin ang="5400000" scaled="0"/>
                  </a:gradFill>
                  <a:latin typeface="Segoe UI"/>
                  <a:ea typeface="Segoe UI" pitchFamily="34" charset="0"/>
                  <a:cs typeface="Segoe UI" pitchFamily="34" charset="0"/>
                </a:rPr>
                <a:t>Hyper-V Host 2</a:t>
              </a:r>
            </a:p>
          </p:txBody>
        </p:sp>
      </p:grpSp>
      <p:grpSp>
        <p:nvGrpSpPr>
          <p:cNvPr id="56" name="Group 55"/>
          <p:cNvGrpSpPr/>
          <p:nvPr/>
        </p:nvGrpSpPr>
        <p:grpSpPr>
          <a:xfrm>
            <a:off x="2996589" y="4997521"/>
            <a:ext cx="3281635" cy="1521525"/>
            <a:chOff x="3320351" y="1233553"/>
            <a:chExt cx="2921079" cy="1521958"/>
          </a:xfrm>
        </p:grpSpPr>
        <p:grpSp>
          <p:nvGrpSpPr>
            <p:cNvPr id="57" name="Group 56"/>
            <p:cNvGrpSpPr/>
            <p:nvPr/>
          </p:nvGrpSpPr>
          <p:grpSpPr>
            <a:xfrm>
              <a:off x="3320351" y="1233553"/>
              <a:ext cx="2921079" cy="1515575"/>
              <a:chOff x="3320351" y="1798348"/>
              <a:chExt cx="2921079" cy="1515575"/>
            </a:xfrm>
          </p:grpSpPr>
          <p:sp>
            <p:nvSpPr>
              <p:cNvPr id="59" name="Rectangle 58"/>
              <p:cNvSpPr/>
              <p:nvPr/>
            </p:nvSpPr>
            <p:spPr>
              <a:xfrm>
                <a:off x="3320351" y="1798348"/>
                <a:ext cx="2921079" cy="1515575"/>
              </a:xfrm>
              <a:prstGeom prst="rect">
                <a:avLst/>
              </a:prstGeom>
              <a:solidFill>
                <a:srgbClr val="FFFFFF">
                  <a:lumMod val="65000"/>
                </a:srgbClr>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60" name="TextBox 59"/>
              <p:cNvSpPr txBox="1"/>
              <p:nvPr/>
            </p:nvSpPr>
            <p:spPr>
              <a:xfrm>
                <a:off x="4997401" y="1950768"/>
                <a:ext cx="164434" cy="246291"/>
              </a:xfrm>
              <a:prstGeom prst="rect">
                <a:avLst/>
              </a:prstGeom>
              <a:noFill/>
            </p:spPr>
            <p:txBody>
              <a:bodyPr wrap="none" rtlCol="0">
                <a:spAutoFit/>
              </a:bodyPr>
              <a:lstStyle/>
              <a:p>
                <a:pPr algn="ctr" defTabSz="914307">
                  <a:defRPr/>
                </a:pPr>
                <a:endParaRPr lang="en-US" sz="1000" kern="0" dirty="0">
                  <a:solidFill>
                    <a:srgbClr val="47D8FF"/>
                  </a:solidFill>
                  <a:latin typeface="Segoe UI Semibold" panose="020B0702040204020203" pitchFamily="34" charset="0"/>
                </a:endParaRPr>
              </a:p>
            </p:txBody>
          </p:sp>
          <p:sp>
            <p:nvSpPr>
              <p:cNvPr id="61" name="Rounded Rectangle 60"/>
              <p:cNvSpPr/>
              <p:nvPr/>
            </p:nvSpPr>
            <p:spPr>
              <a:xfrm>
                <a:off x="3497379" y="1913818"/>
                <a:ext cx="591247" cy="849364"/>
              </a:xfrm>
              <a:prstGeom prst="roundRect">
                <a:avLst>
                  <a:gd name="adj" fmla="val 2778"/>
                </a:avLst>
              </a:prstGeom>
              <a:solidFill>
                <a:srgbClr val="FFFFFF"/>
              </a:solidFill>
              <a:ln w="19050" cap="rnd" cmpd="sng" algn="ctr">
                <a:solidFill>
                  <a:srgbClr val="C0000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62" name="TextBox 61"/>
              <p:cNvSpPr txBox="1"/>
              <p:nvPr/>
            </p:nvSpPr>
            <p:spPr>
              <a:xfrm>
                <a:off x="3500038" y="1905311"/>
                <a:ext cx="582192"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Host OS</a:t>
                </a:r>
              </a:p>
            </p:txBody>
          </p:sp>
          <p:grpSp>
            <p:nvGrpSpPr>
              <p:cNvPr id="63" name="Group 62"/>
              <p:cNvGrpSpPr/>
              <p:nvPr/>
            </p:nvGrpSpPr>
            <p:grpSpPr>
              <a:xfrm>
                <a:off x="3456651" y="2812823"/>
                <a:ext cx="2648476" cy="187566"/>
                <a:chOff x="3701752" y="3237740"/>
                <a:chExt cx="2026181" cy="203046"/>
              </a:xfrm>
            </p:grpSpPr>
            <p:sp>
              <p:nvSpPr>
                <p:cNvPr id="100" name="Rounded Rectangle 99"/>
                <p:cNvSpPr/>
                <p:nvPr/>
              </p:nvSpPr>
              <p:spPr>
                <a:xfrm>
                  <a:off x="3701752" y="3237740"/>
                  <a:ext cx="2026181" cy="203046"/>
                </a:xfrm>
                <a:prstGeom prst="roundRect">
                  <a:avLst>
                    <a:gd name="adj" fmla="val 0"/>
                  </a:avLst>
                </a:prstGeom>
                <a:solidFill>
                  <a:srgbClr val="0078D7"/>
                </a:solidFill>
                <a:ln w="12700" cap="rnd" cmpd="sng" algn="ctr">
                  <a:noFill/>
                  <a:prstDash val="solid"/>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01" name="TextBox 130"/>
                <p:cNvSpPr txBox="1"/>
                <p:nvPr/>
              </p:nvSpPr>
              <p:spPr>
                <a:xfrm>
                  <a:off x="4490644" y="3255949"/>
                  <a:ext cx="448396" cy="16662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328">
                    <a:defRPr/>
                  </a:pPr>
                  <a:r>
                    <a:rPr lang="en-US" sz="1000" b="1" dirty="0">
                      <a:gradFill>
                        <a:gsLst>
                          <a:gs pos="0">
                            <a:srgbClr val="FFFFFF"/>
                          </a:gs>
                          <a:gs pos="63000">
                            <a:srgbClr val="FFFFFF"/>
                          </a:gs>
                        </a:gsLst>
                        <a:lin ang="5400000" scaled="0"/>
                      </a:gradFill>
                      <a:latin typeface="Segoe UI"/>
                    </a:rPr>
                    <a:t>Hypervisor</a:t>
                  </a:r>
                </a:p>
              </p:txBody>
            </p:sp>
          </p:grpSp>
          <p:grpSp>
            <p:nvGrpSpPr>
              <p:cNvPr id="64" name="Group 63"/>
              <p:cNvGrpSpPr/>
              <p:nvPr/>
            </p:nvGrpSpPr>
            <p:grpSpPr>
              <a:xfrm>
                <a:off x="4363584" y="1919501"/>
                <a:ext cx="666124" cy="849528"/>
                <a:chOff x="4363584" y="1919501"/>
                <a:chExt cx="666124" cy="849528"/>
              </a:xfrm>
            </p:grpSpPr>
            <p:grpSp>
              <p:nvGrpSpPr>
                <p:cNvPr id="83" name="Group 82"/>
                <p:cNvGrpSpPr/>
                <p:nvPr/>
              </p:nvGrpSpPr>
              <p:grpSpPr>
                <a:xfrm>
                  <a:off x="4363584" y="1919501"/>
                  <a:ext cx="666124" cy="849528"/>
                  <a:chOff x="4363584" y="1919501"/>
                  <a:chExt cx="666124" cy="849528"/>
                </a:xfrm>
              </p:grpSpPr>
              <p:sp>
                <p:nvSpPr>
                  <p:cNvPr id="87" name="Rounded Rectangle 86"/>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88" name="Group 87"/>
                  <p:cNvGrpSpPr/>
                  <p:nvPr/>
                </p:nvGrpSpPr>
                <p:grpSpPr>
                  <a:xfrm>
                    <a:off x="4490099" y="2268576"/>
                    <a:ext cx="377174" cy="398783"/>
                    <a:chOff x="10018713" y="4489450"/>
                    <a:chExt cx="1382713" cy="2244726"/>
                  </a:xfrm>
                </p:grpSpPr>
                <p:sp>
                  <p:nvSpPr>
                    <p:cNvPr id="90" name="Rectangle 23"/>
                    <p:cNvSpPr>
                      <a:spLocks noChangeArrowheads="1"/>
                    </p:cNvSpPr>
                    <p:nvPr/>
                  </p:nvSpPr>
                  <p:spPr bwMode="auto">
                    <a:xfrm>
                      <a:off x="10083801" y="4514850"/>
                      <a:ext cx="1254125" cy="221932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1"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2"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3"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4"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5"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6"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7"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8"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99"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grpSp>
              <p:sp>
                <p:nvSpPr>
                  <p:cNvPr id="89" name="TextBox 88"/>
                  <p:cNvSpPr txBox="1"/>
                  <p:nvPr/>
                </p:nvSpPr>
                <p:spPr>
                  <a:xfrm>
                    <a:off x="4363584" y="1919501"/>
                    <a:ext cx="666124"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84" name="Group 83"/>
                <p:cNvGrpSpPr/>
                <p:nvPr/>
              </p:nvGrpSpPr>
              <p:grpSpPr>
                <a:xfrm>
                  <a:off x="4705284" y="2471473"/>
                  <a:ext cx="247271" cy="272009"/>
                  <a:chOff x="3398763" y="2179563"/>
                  <a:chExt cx="232589" cy="232589"/>
                </a:xfrm>
              </p:grpSpPr>
              <p:sp>
                <p:nvSpPr>
                  <p:cNvPr id="85" name="Oval 84"/>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solidFill>
                        <a:srgbClr val="FFFFFF"/>
                      </a:solidFill>
                      <a:latin typeface="Segoe UI"/>
                    </a:endParaRPr>
                  </a:p>
                </p:txBody>
              </p:sp>
              <p:pic>
                <p:nvPicPr>
                  <p:cNvPr id="86" name="Picture 17" descr="Shield 512x512.png"/>
                  <p:cNvPicPr>
                    <a:picLocks noChangeAspect="1"/>
                  </p:cNvPicPr>
                  <p:nvPr/>
                </p:nvPicPr>
                <p:blipFill>
                  <a:blip r:embed="rId2" cstate="print">
                    <a:extLst>
                      <a:ext uri="{BEBA8EAE-BF5A-486C-A8C5-ECC9F3942E4B}">
                        <a14:imgProps xmlns:a14="http://schemas.microsoft.com/office/drawing/2010/main">
                          <a14:imgLayer r:embed="rId3">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grpSp>
            <p:nvGrpSpPr>
              <p:cNvPr id="65" name="Group 64"/>
              <p:cNvGrpSpPr/>
              <p:nvPr/>
            </p:nvGrpSpPr>
            <p:grpSpPr>
              <a:xfrm>
                <a:off x="5136466" y="1921348"/>
                <a:ext cx="666124" cy="847681"/>
                <a:chOff x="4363584" y="1921348"/>
                <a:chExt cx="666124" cy="847681"/>
              </a:xfrm>
            </p:grpSpPr>
            <p:grpSp>
              <p:nvGrpSpPr>
                <p:cNvPr id="66" name="Group 65"/>
                <p:cNvGrpSpPr/>
                <p:nvPr/>
              </p:nvGrpSpPr>
              <p:grpSpPr>
                <a:xfrm>
                  <a:off x="4363584" y="1921348"/>
                  <a:ext cx="666124" cy="847681"/>
                  <a:chOff x="4363584" y="1921348"/>
                  <a:chExt cx="666124" cy="847681"/>
                </a:xfrm>
              </p:grpSpPr>
              <p:sp>
                <p:nvSpPr>
                  <p:cNvPr id="70" name="Rounded Rectangle 69"/>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71" name="Group 70"/>
                  <p:cNvGrpSpPr/>
                  <p:nvPr/>
                </p:nvGrpSpPr>
                <p:grpSpPr>
                  <a:xfrm>
                    <a:off x="4490099" y="2268576"/>
                    <a:ext cx="377174" cy="398783"/>
                    <a:chOff x="10018713" y="4489450"/>
                    <a:chExt cx="1382713" cy="2244726"/>
                  </a:xfrm>
                </p:grpSpPr>
                <p:sp>
                  <p:nvSpPr>
                    <p:cNvPr id="73" name="Rectangle 23"/>
                    <p:cNvSpPr>
                      <a:spLocks noChangeArrowheads="1"/>
                    </p:cNvSpPr>
                    <p:nvPr/>
                  </p:nvSpPr>
                  <p:spPr bwMode="auto">
                    <a:xfrm>
                      <a:off x="10083801" y="4514850"/>
                      <a:ext cx="1254125" cy="221932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4"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5"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6"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7"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8"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79"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80"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81"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82"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grpSp>
              <p:sp>
                <p:nvSpPr>
                  <p:cNvPr id="72" name="TextBox 71"/>
                  <p:cNvSpPr txBox="1"/>
                  <p:nvPr/>
                </p:nvSpPr>
                <p:spPr>
                  <a:xfrm>
                    <a:off x="4363584" y="1921348"/>
                    <a:ext cx="666124"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67" name="Group 66"/>
                <p:cNvGrpSpPr/>
                <p:nvPr/>
              </p:nvGrpSpPr>
              <p:grpSpPr>
                <a:xfrm>
                  <a:off x="4705284" y="2471473"/>
                  <a:ext cx="247271" cy="272009"/>
                  <a:chOff x="3398763" y="2179563"/>
                  <a:chExt cx="232589" cy="232589"/>
                </a:xfrm>
              </p:grpSpPr>
              <p:sp>
                <p:nvSpPr>
                  <p:cNvPr id="68" name="Oval 67"/>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solidFill>
                        <a:srgbClr val="FFFFFF"/>
                      </a:solidFill>
                      <a:latin typeface="Segoe UI"/>
                    </a:endParaRPr>
                  </a:p>
                </p:txBody>
              </p:sp>
              <p:pic>
                <p:nvPicPr>
                  <p:cNvPr id="69" name="Picture 17" descr="Shield 512x512.png"/>
                  <p:cNvPicPr>
                    <a:picLocks noChangeAspect="1"/>
                  </p:cNvPicPr>
                  <p:nvPr/>
                </p:nvPicPr>
                <p:blipFill>
                  <a:blip r:embed="rId2" cstate="print">
                    <a:extLst>
                      <a:ext uri="{BEBA8EAE-BF5A-486C-A8C5-ECC9F3942E4B}">
                        <a14:imgProps xmlns:a14="http://schemas.microsoft.com/office/drawing/2010/main">
                          <a14:imgLayer r:embed="rId3">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grpSp>
        <p:sp>
          <p:nvSpPr>
            <p:cNvPr id="58" name="TextBox 57"/>
            <p:cNvSpPr txBox="1"/>
            <p:nvPr/>
          </p:nvSpPr>
          <p:spPr>
            <a:xfrm>
              <a:off x="4055020" y="2371026"/>
              <a:ext cx="1451741" cy="384485"/>
            </a:xfrm>
            <a:prstGeom prst="rect">
              <a:avLst/>
            </a:prstGeom>
            <a:ln>
              <a:noFill/>
            </a:ln>
          </p:spPr>
          <p:txBody>
            <a:bodyPr vert="horz" wrap="none" lIns="91414" tIns="91414" rIns="91414" bIns="91414" rtlCol="0" anchor="t">
              <a:noAutofit/>
            </a:bodyPr>
            <a:lstStyle/>
            <a:p>
              <a:pPr defTabSz="914307">
                <a:defRPr/>
              </a:pPr>
              <a:r>
                <a:rPr lang="en-US" sz="1600" kern="0" dirty="0">
                  <a:gradFill>
                    <a:gsLst>
                      <a:gs pos="0">
                        <a:srgbClr val="505050"/>
                      </a:gs>
                      <a:gs pos="62000">
                        <a:srgbClr val="505050"/>
                      </a:gs>
                    </a:gsLst>
                    <a:lin ang="5400000" scaled="0"/>
                  </a:gradFill>
                  <a:latin typeface="Segoe UI"/>
                  <a:ea typeface="Segoe UI" pitchFamily="34" charset="0"/>
                  <a:cs typeface="Segoe UI" pitchFamily="34" charset="0"/>
                </a:rPr>
                <a:t>Hyper-V Host 3</a:t>
              </a:r>
            </a:p>
          </p:txBody>
        </p:sp>
      </p:grpSp>
      <p:sp>
        <p:nvSpPr>
          <p:cNvPr id="102" name="Rectangle 101"/>
          <p:cNvSpPr/>
          <p:nvPr/>
        </p:nvSpPr>
        <p:spPr>
          <a:xfrm>
            <a:off x="2996589" y="1745956"/>
            <a:ext cx="3294667" cy="1515145"/>
          </a:xfrm>
          <a:prstGeom prst="rect">
            <a:avLst/>
          </a:prstGeom>
          <a:solidFill>
            <a:srgbClr val="FFFFFF">
              <a:lumMod val="65000"/>
            </a:srgbClr>
          </a:solidFill>
          <a:ln w="1079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03" name="TextBox 102"/>
          <p:cNvSpPr txBox="1"/>
          <p:nvPr/>
        </p:nvSpPr>
        <p:spPr>
          <a:xfrm>
            <a:off x="4662989" y="1898335"/>
            <a:ext cx="184731" cy="246221"/>
          </a:xfrm>
          <a:prstGeom prst="rect">
            <a:avLst/>
          </a:prstGeom>
          <a:noFill/>
        </p:spPr>
        <p:txBody>
          <a:bodyPr wrap="none" rtlCol="0">
            <a:spAutoFit/>
          </a:bodyPr>
          <a:lstStyle/>
          <a:p>
            <a:pPr algn="ctr" defTabSz="914307"/>
            <a:endParaRPr lang="en-US" sz="1000" dirty="0">
              <a:solidFill>
                <a:srgbClr val="47D8FF"/>
              </a:solidFill>
              <a:latin typeface="Segoe UI Semibold" panose="020B0702040204020203" pitchFamily="34" charset="0"/>
            </a:endParaRPr>
          </a:p>
        </p:txBody>
      </p:sp>
      <p:sp>
        <p:nvSpPr>
          <p:cNvPr id="104" name="Rounded Rectangle 103"/>
          <p:cNvSpPr/>
          <p:nvPr/>
        </p:nvSpPr>
        <p:spPr>
          <a:xfrm>
            <a:off x="3173565" y="1861394"/>
            <a:ext cx="686128" cy="849123"/>
          </a:xfrm>
          <a:prstGeom prst="roundRect">
            <a:avLst>
              <a:gd name="adj" fmla="val 2778"/>
            </a:avLst>
          </a:prstGeom>
          <a:solidFill>
            <a:srgbClr val="FFFFFF"/>
          </a:solidFill>
          <a:ln w="19050" cap="rnd" cmpd="sng" algn="ctr">
            <a:solidFill>
              <a:srgbClr val="C0000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05" name="TextBox 104"/>
          <p:cNvSpPr txBox="1"/>
          <p:nvPr/>
        </p:nvSpPr>
        <p:spPr>
          <a:xfrm>
            <a:off x="3182802" y="1873893"/>
            <a:ext cx="654054" cy="244398"/>
          </a:xfrm>
          <a:prstGeom prst="rect">
            <a:avLst/>
          </a:prstGeom>
          <a:noFill/>
        </p:spPr>
        <p:txBody>
          <a:bodyPr wrap="none" rtlCol="0">
            <a:spAutoFit/>
          </a:bodyPr>
          <a:lstStyle/>
          <a:p>
            <a:pPr algn="ctr" defTabSz="914307"/>
            <a:r>
              <a:rPr lang="en-US" sz="1000" dirty="0">
                <a:gradFill>
                  <a:gsLst>
                    <a:gs pos="0">
                      <a:srgbClr val="505050"/>
                    </a:gs>
                    <a:gs pos="62000">
                      <a:srgbClr val="505050"/>
                    </a:gs>
                  </a:gsLst>
                  <a:lin ang="5400000" scaled="0"/>
                </a:gradFill>
                <a:latin typeface="Segoe UI Semibold" panose="020B0702040204020203" pitchFamily="34" charset="0"/>
              </a:rPr>
              <a:t>Host OS</a:t>
            </a:r>
          </a:p>
        </p:txBody>
      </p:sp>
      <p:grpSp>
        <p:nvGrpSpPr>
          <p:cNvPr id="106" name="Group 105"/>
          <p:cNvGrpSpPr/>
          <p:nvPr/>
        </p:nvGrpSpPr>
        <p:grpSpPr>
          <a:xfrm>
            <a:off x="3148052" y="2760146"/>
            <a:ext cx="2991741" cy="200472"/>
            <a:chOff x="3740388" y="3237739"/>
            <a:chExt cx="2268611" cy="160657"/>
          </a:xfrm>
        </p:grpSpPr>
        <p:sp>
          <p:nvSpPr>
            <p:cNvPr id="107" name="Rounded Rectangle 106"/>
            <p:cNvSpPr/>
            <p:nvPr/>
          </p:nvSpPr>
          <p:spPr>
            <a:xfrm>
              <a:off x="3740388" y="3237739"/>
              <a:ext cx="2268611" cy="160657"/>
            </a:xfrm>
            <a:prstGeom prst="roundRect">
              <a:avLst>
                <a:gd name="adj" fmla="val 0"/>
              </a:avLst>
            </a:prstGeom>
            <a:solidFill>
              <a:srgbClr val="0078D7"/>
            </a:solidFill>
            <a:ln w="12700" cap="rnd" cmpd="sng" algn="ctr">
              <a:noFill/>
              <a:prstDash val="solid"/>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sp>
          <p:nvSpPr>
            <p:cNvPr id="108" name="TextBox 130"/>
            <p:cNvSpPr txBox="1"/>
            <p:nvPr/>
          </p:nvSpPr>
          <p:spPr>
            <a:xfrm>
              <a:off x="4625043" y="3256293"/>
              <a:ext cx="499301" cy="12331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328">
                <a:defRPr/>
              </a:pPr>
              <a:r>
                <a:rPr lang="en-US" sz="1000" b="1" dirty="0">
                  <a:gradFill>
                    <a:gsLst>
                      <a:gs pos="0">
                        <a:srgbClr val="FFFFFF"/>
                      </a:gs>
                      <a:gs pos="63000">
                        <a:srgbClr val="FFFFFF"/>
                      </a:gs>
                    </a:gsLst>
                  </a:gradFill>
                  <a:latin typeface="Segoe UI"/>
                </a:rPr>
                <a:t>Hypervisor</a:t>
              </a:r>
            </a:p>
          </p:txBody>
        </p:sp>
      </p:grpSp>
      <p:grpSp>
        <p:nvGrpSpPr>
          <p:cNvPr id="109" name="Group 108"/>
          <p:cNvGrpSpPr/>
          <p:nvPr/>
        </p:nvGrpSpPr>
        <p:grpSpPr>
          <a:xfrm>
            <a:off x="3926800" y="1869781"/>
            <a:ext cx="748345" cy="846580"/>
            <a:chOff x="4322368" y="1922209"/>
            <a:chExt cx="748558" cy="846820"/>
          </a:xfrm>
        </p:grpSpPr>
        <p:grpSp>
          <p:nvGrpSpPr>
            <p:cNvPr id="110" name="Group 109"/>
            <p:cNvGrpSpPr/>
            <p:nvPr/>
          </p:nvGrpSpPr>
          <p:grpSpPr>
            <a:xfrm>
              <a:off x="4322368" y="1922209"/>
              <a:ext cx="748558" cy="846820"/>
              <a:chOff x="4322368" y="1922209"/>
              <a:chExt cx="748558" cy="846820"/>
            </a:xfrm>
          </p:grpSpPr>
          <p:sp>
            <p:nvSpPr>
              <p:cNvPr id="114" name="Rounded Rectangle 113"/>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gradFill>
                    <a:gsLst>
                      <a:gs pos="0">
                        <a:srgbClr val="505050"/>
                      </a:gs>
                      <a:gs pos="62000">
                        <a:srgbClr val="505050"/>
                      </a:gs>
                    </a:gsLst>
                    <a:lin ang="5400000" scaled="0"/>
                  </a:gradFill>
                  <a:latin typeface="Segoe UI Semibold" panose="020B0702040204020203" pitchFamily="34" charset="0"/>
                </a:endParaRPr>
              </a:p>
            </p:txBody>
          </p:sp>
          <p:grpSp>
            <p:nvGrpSpPr>
              <p:cNvPr id="115" name="Group 114"/>
              <p:cNvGrpSpPr/>
              <p:nvPr/>
            </p:nvGrpSpPr>
            <p:grpSpPr>
              <a:xfrm>
                <a:off x="4490099" y="2268576"/>
                <a:ext cx="377174" cy="398783"/>
                <a:chOff x="10018713" y="4489450"/>
                <a:chExt cx="1382713" cy="2244726"/>
              </a:xfrm>
            </p:grpSpPr>
            <p:sp>
              <p:nvSpPr>
                <p:cNvPr id="117" name="Rectangle 23"/>
                <p:cNvSpPr>
                  <a:spLocks noChangeArrowheads="1"/>
                </p:cNvSpPr>
                <p:nvPr/>
              </p:nvSpPr>
              <p:spPr bwMode="auto">
                <a:xfrm>
                  <a:off x="10083801" y="4514850"/>
                  <a:ext cx="1254125" cy="221932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18"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19"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0"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1"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2"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3"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4"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5"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26"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grpSp>
          <p:sp>
            <p:nvSpPr>
              <p:cNvPr id="116" name="TextBox 115"/>
              <p:cNvSpPr txBox="1"/>
              <p:nvPr/>
            </p:nvSpPr>
            <p:spPr>
              <a:xfrm>
                <a:off x="4322368" y="1927178"/>
                <a:ext cx="748558"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111" name="Group 110"/>
            <p:cNvGrpSpPr/>
            <p:nvPr/>
          </p:nvGrpSpPr>
          <p:grpSpPr>
            <a:xfrm>
              <a:off x="4705284" y="2471473"/>
              <a:ext cx="247271" cy="272009"/>
              <a:chOff x="3398763" y="2179563"/>
              <a:chExt cx="232589" cy="232589"/>
            </a:xfrm>
          </p:grpSpPr>
          <p:sp>
            <p:nvSpPr>
              <p:cNvPr id="112" name="Oval 111"/>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gradFill>
                    <a:gsLst>
                      <a:gs pos="0">
                        <a:srgbClr val="505050"/>
                      </a:gs>
                      <a:gs pos="62000">
                        <a:srgbClr val="505050"/>
                      </a:gs>
                    </a:gsLst>
                    <a:lin ang="5400000" scaled="0"/>
                  </a:gradFill>
                  <a:latin typeface="Segoe UI"/>
                </a:endParaRPr>
              </a:p>
            </p:txBody>
          </p:sp>
          <p:pic>
            <p:nvPicPr>
              <p:cNvPr id="113" name="Picture 17" descr="Shield 512x512.png"/>
              <p:cNvPicPr>
                <a:picLocks noChangeAspect="1"/>
              </p:cNvPicPr>
              <p:nvPr/>
            </p:nvPicPr>
            <p:blipFill>
              <a:blip r:embed="rId4" cstate="print">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grpSp>
        <p:nvGrpSpPr>
          <p:cNvPr id="127" name="Group 126"/>
          <p:cNvGrpSpPr/>
          <p:nvPr/>
        </p:nvGrpSpPr>
        <p:grpSpPr>
          <a:xfrm>
            <a:off x="4742251" y="1869781"/>
            <a:ext cx="748345" cy="846580"/>
            <a:chOff x="4322368" y="1922209"/>
            <a:chExt cx="748558" cy="846820"/>
          </a:xfrm>
        </p:grpSpPr>
        <p:grpSp>
          <p:nvGrpSpPr>
            <p:cNvPr id="128" name="Group 127"/>
            <p:cNvGrpSpPr/>
            <p:nvPr/>
          </p:nvGrpSpPr>
          <p:grpSpPr>
            <a:xfrm>
              <a:off x="4322368" y="1922209"/>
              <a:ext cx="748558" cy="846820"/>
              <a:chOff x="4322368" y="1922209"/>
              <a:chExt cx="748558" cy="846820"/>
            </a:xfrm>
          </p:grpSpPr>
          <p:sp>
            <p:nvSpPr>
              <p:cNvPr id="132" name="Rounded Rectangle 131"/>
              <p:cNvSpPr/>
              <p:nvPr/>
            </p:nvSpPr>
            <p:spPr>
              <a:xfrm>
                <a:off x="4384997" y="1922209"/>
                <a:ext cx="617552" cy="84682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gradFill>
                    <a:gsLst>
                      <a:gs pos="0">
                        <a:srgbClr val="505050"/>
                      </a:gs>
                      <a:gs pos="62000">
                        <a:srgbClr val="505050"/>
                      </a:gs>
                    </a:gsLst>
                    <a:lin ang="5400000" scaled="0"/>
                  </a:gradFill>
                  <a:latin typeface="Segoe UI Semibold" panose="020B0702040204020203" pitchFamily="34" charset="0"/>
                </a:endParaRPr>
              </a:p>
            </p:txBody>
          </p:sp>
          <p:grpSp>
            <p:nvGrpSpPr>
              <p:cNvPr id="133" name="Group 132"/>
              <p:cNvGrpSpPr/>
              <p:nvPr/>
            </p:nvGrpSpPr>
            <p:grpSpPr>
              <a:xfrm>
                <a:off x="4490099" y="2268576"/>
                <a:ext cx="377174" cy="398783"/>
                <a:chOff x="10018713" y="4489450"/>
                <a:chExt cx="1382713" cy="2244726"/>
              </a:xfrm>
            </p:grpSpPr>
            <p:sp>
              <p:nvSpPr>
                <p:cNvPr id="135" name="Rectangle 23"/>
                <p:cNvSpPr>
                  <a:spLocks noChangeArrowheads="1"/>
                </p:cNvSpPr>
                <p:nvPr/>
              </p:nvSpPr>
              <p:spPr bwMode="auto">
                <a:xfrm>
                  <a:off x="10083801" y="4514850"/>
                  <a:ext cx="1254125" cy="2219325"/>
                </a:xfrm>
                <a:prstGeom prst="rect">
                  <a:avLst/>
                </a:prstGeom>
                <a:solidFill>
                  <a:srgbClr val="107C10"/>
                </a:solidFill>
                <a:ln w="9525">
                  <a:solidFill>
                    <a:srgbClr val="000000"/>
                  </a:solidFill>
                  <a:miter lim="800000"/>
                  <a:headEnd/>
                  <a:tailEnd/>
                </a:ln>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36"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37"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38"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39"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40"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41"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42"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43"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sp>
              <p:nvSpPr>
                <p:cNvPr id="144"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gradFill>
                      <a:gsLst>
                        <a:gs pos="0">
                          <a:srgbClr val="505050"/>
                        </a:gs>
                        <a:gs pos="62000">
                          <a:srgbClr val="505050"/>
                        </a:gs>
                      </a:gsLst>
                      <a:lin ang="5400000" scaled="0"/>
                    </a:gradFill>
                    <a:latin typeface="Segoe UI"/>
                  </a:endParaRPr>
                </a:p>
              </p:txBody>
            </p:sp>
          </p:grpSp>
          <p:sp>
            <p:nvSpPr>
              <p:cNvPr id="134" name="TextBox 133"/>
              <p:cNvSpPr txBox="1"/>
              <p:nvPr/>
            </p:nvSpPr>
            <p:spPr>
              <a:xfrm>
                <a:off x="4322368" y="1922358"/>
                <a:ext cx="748558" cy="244468"/>
              </a:xfrm>
              <a:prstGeom prst="rect">
                <a:avLst/>
              </a:prstGeom>
              <a:noFill/>
            </p:spPr>
            <p:txBody>
              <a:bodyPr wrap="none" rtlCol="0">
                <a:spAutoFit/>
              </a:bodyPr>
              <a:lstStyle/>
              <a:p>
                <a:pPr algn="ctr" defTabSz="914307">
                  <a:defRPr/>
                </a:pPr>
                <a:r>
                  <a:rPr lang="en-US" sz="1000" kern="0" dirty="0">
                    <a:gradFill>
                      <a:gsLst>
                        <a:gs pos="0">
                          <a:srgbClr val="505050"/>
                        </a:gs>
                        <a:gs pos="62000">
                          <a:srgbClr val="505050"/>
                        </a:gs>
                      </a:gsLst>
                      <a:lin ang="5400000" scaled="0"/>
                    </a:gradFill>
                    <a:latin typeface="Segoe UI Semibold" panose="020B0702040204020203" pitchFamily="34" charset="0"/>
                  </a:rPr>
                  <a:t>Guest VM</a:t>
                </a:r>
              </a:p>
            </p:txBody>
          </p:sp>
        </p:grpSp>
        <p:grpSp>
          <p:nvGrpSpPr>
            <p:cNvPr id="129" name="Group 128"/>
            <p:cNvGrpSpPr/>
            <p:nvPr/>
          </p:nvGrpSpPr>
          <p:grpSpPr>
            <a:xfrm>
              <a:off x="4705284" y="2471473"/>
              <a:ext cx="247271" cy="272009"/>
              <a:chOff x="3398763" y="2179563"/>
              <a:chExt cx="232589" cy="232589"/>
            </a:xfrm>
          </p:grpSpPr>
          <p:sp>
            <p:nvSpPr>
              <p:cNvPr id="130" name="Oval 129"/>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gradFill>
                    <a:gsLst>
                      <a:gs pos="0">
                        <a:srgbClr val="505050"/>
                      </a:gs>
                      <a:gs pos="62000">
                        <a:srgbClr val="505050"/>
                      </a:gs>
                    </a:gsLst>
                    <a:lin ang="5400000" scaled="0"/>
                  </a:gradFill>
                  <a:latin typeface="Segoe UI"/>
                </a:endParaRPr>
              </a:p>
            </p:txBody>
          </p:sp>
          <p:pic>
            <p:nvPicPr>
              <p:cNvPr id="131" name="Picture 17" descr="Shield 512x512.png"/>
              <p:cNvPicPr>
                <a:picLocks noChangeAspect="1"/>
              </p:cNvPicPr>
              <p:nvPr/>
            </p:nvPicPr>
            <p:blipFill>
              <a:blip r:embed="rId4" cstate="print">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grpSp>
      <p:sp>
        <p:nvSpPr>
          <p:cNvPr id="145" name="TextBox 144"/>
          <p:cNvSpPr txBox="1"/>
          <p:nvPr/>
        </p:nvSpPr>
        <p:spPr>
          <a:xfrm>
            <a:off x="3836751" y="2883107"/>
            <a:ext cx="1614340" cy="384376"/>
          </a:xfrm>
          <a:prstGeom prst="rect">
            <a:avLst/>
          </a:prstGeom>
          <a:ln>
            <a:noFill/>
          </a:ln>
        </p:spPr>
        <p:txBody>
          <a:bodyPr vert="horz" wrap="none" lIns="91414" tIns="91414" rIns="91414" bIns="91414" rtlCol="0" anchor="t">
            <a:noAutofit/>
          </a:bodyPr>
          <a:lstStyle/>
          <a:p>
            <a:pPr defTabSz="914307"/>
            <a:r>
              <a:rPr lang="en-US" sz="1600" dirty="0">
                <a:gradFill>
                  <a:gsLst>
                    <a:gs pos="0">
                      <a:srgbClr val="505050"/>
                    </a:gs>
                    <a:gs pos="62000">
                      <a:srgbClr val="505050"/>
                    </a:gs>
                  </a:gsLst>
                  <a:lin ang="5400000" scaled="0"/>
                </a:gradFill>
                <a:latin typeface="Segoe UI"/>
                <a:ea typeface="Segoe UI" pitchFamily="34" charset="0"/>
                <a:cs typeface="Segoe UI" pitchFamily="34" charset="0"/>
              </a:rPr>
              <a:t>Hyper-V Host 1</a:t>
            </a:r>
          </a:p>
        </p:txBody>
      </p:sp>
      <p:sp>
        <p:nvSpPr>
          <p:cNvPr id="146" name="Rounded Rectangle 145"/>
          <p:cNvSpPr/>
          <p:nvPr/>
        </p:nvSpPr>
        <p:spPr>
          <a:xfrm>
            <a:off x="5557701" y="1869781"/>
            <a:ext cx="617376" cy="846580"/>
          </a:xfrm>
          <a:prstGeom prst="roundRect">
            <a:avLst>
              <a:gd name="adj" fmla="val 2778"/>
            </a:avLst>
          </a:prstGeom>
          <a:solidFill>
            <a:srgbClr val="FFFFFF"/>
          </a:solidFill>
          <a:ln w="19050" cap="rnd" cmpd="sng" algn="ctr">
            <a:solidFill>
              <a:srgbClr val="0070C0"/>
            </a:solidFill>
            <a:prstDash val="sysDot"/>
            <a:roun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328">
              <a:defRPr/>
            </a:pPr>
            <a:endParaRPr lang="en-US" dirty="0">
              <a:solidFill>
                <a:srgbClr val="FFFFFF"/>
              </a:solidFill>
              <a:latin typeface="Segoe UI Semibold" panose="020B0702040204020203" pitchFamily="34" charset="0"/>
            </a:endParaRPr>
          </a:p>
        </p:txBody>
      </p:sp>
      <p:grpSp>
        <p:nvGrpSpPr>
          <p:cNvPr id="147" name="Group 146"/>
          <p:cNvGrpSpPr/>
          <p:nvPr/>
        </p:nvGrpSpPr>
        <p:grpSpPr>
          <a:xfrm>
            <a:off x="5662773" y="2207661"/>
            <a:ext cx="377066" cy="398670"/>
            <a:chOff x="10018713" y="4489450"/>
            <a:chExt cx="1382713" cy="2244726"/>
          </a:xfrm>
        </p:grpSpPr>
        <p:sp>
          <p:nvSpPr>
            <p:cNvPr id="148" name="Rectangle 23"/>
            <p:cNvSpPr>
              <a:spLocks noChangeArrowheads="1"/>
            </p:cNvSpPr>
            <p:nvPr/>
          </p:nvSpPr>
          <p:spPr bwMode="auto">
            <a:xfrm>
              <a:off x="10083801" y="4514850"/>
              <a:ext cx="1254125" cy="2219325"/>
            </a:xfrm>
            <a:prstGeom prst="rect">
              <a:avLst/>
            </a:prstGeom>
            <a:solidFill>
              <a:srgbClr val="FFFF00"/>
            </a:solidFill>
            <a:ln w="9525">
              <a:solidFill>
                <a:srgbClr val="000000"/>
              </a:solidFill>
              <a:miter lim="800000"/>
              <a:headEnd/>
              <a:tailEnd/>
            </a:ln>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49" name="Rectangle 24"/>
            <p:cNvSpPr>
              <a:spLocks noChangeArrowheads="1"/>
            </p:cNvSpPr>
            <p:nvPr/>
          </p:nvSpPr>
          <p:spPr bwMode="auto">
            <a:xfrm>
              <a:off x="10774363" y="6418263"/>
              <a:ext cx="161925"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0" name="Rectangle 27"/>
            <p:cNvSpPr>
              <a:spLocks noChangeArrowheads="1"/>
            </p:cNvSpPr>
            <p:nvPr/>
          </p:nvSpPr>
          <p:spPr bwMode="auto">
            <a:xfrm>
              <a:off x="10488613" y="6418263"/>
              <a:ext cx="165100" cy="3159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1" name="Rectangle 28"/>
            <p:cNvSpPr>
              <a:spLocks noChangeArrowheads="1"/>
            </p:cNvSpPr>
            <p:nvPr/>
          </p:nvSpPr>
          <p:spPr bwMode="auto">
            <a:xfrm>
              <a:off x="10207626" y="5305425"/>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2" name="Rectangle 29"/>
            <p:cNvSpPr>
              <a:spLocks noChangeArrowheads="1"/>
            </p:cNvSpPr>
            <p:nvPr/>
          </p:nvSpPr>
          <p:spPr bwMode="auto">
            <a:xfrm>
              <a:off x="10207626" y="5588000"/>
              <a:ext cx="1014413" cy="1635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3" name="Rectangle 30"/>
            <p:cNvSpPr>
              <a:spLocks noChangeArrowheads="1"/>
            </p:cNvSpPr>
            <p:nvPr/>
          </p:nvSpPr>
          <p:spPr bwMode="auto">
            <a:xfrm>
              <a:off x="10207626" y="5870575"/>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4" name="Rectangle 31"/>
            <p:cNvSpPr>
              <a:spLocks noChangeArrowheads="1"/>
            </p:cNvSpPr>
            <p:nvPr/>
          </p:nvSpPr>
          <p:spPr bwMode="auto">
            <a:xfrm>
              <a:off x="10207626" y="6153150"/>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5" name="Rectangle 32"/>
            <p:cNvSpPr>
              <a:spLocks noChangeArrowheads="1"/>
            </p:cNvSpPr>
            <p:nvPr/>
          </p:nvSpPr>
          <p:spPr bwMode="auto">
            <a:xfrm>
              <a:off x="10207626" y="4741863"/>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6" name="Rectangle 33"/>
            <p:cNvSpPr>
              <a:spLocks noChangeArrowheads="1"/>
            </p:cNvSpPr>
            <p:nvPr/>
          </p:nvSpPr>
          <p:spPr bwMode="auto">
            <a:xfrm>
              <a:off x="10207626" y="5024438"/>
              <a:ext cx="1014413" cy="1619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sp>
          <p:nvSpPr>
            <p:cNvPr id="157" name="Rectangle 52"/>
            <p:cNvSpPr>
              <a:spLocks noChangeArrowheads="1"/>
            </p:cNvSpPr>
            <p:nvPr/>
          </p:nvSpPr>
          <p:spPr bwMode="auto">
            <a:xfrm>
              <a:off x="10018713" y="4489450"/>
              <a:ext cx="1382713" cy="476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14165">
                <a:defRPr/>
              </a:pPr>
              <a:endParaRPr lang="en-US" kern="0" dirty="0">
                <a:solidFill>
                  <a:prstClr val="black"/>
                </a:solidFill>
                <a:latin typeface="Segoe UI"/>
              </a:endParaRPr>
            </a:p>
          </p:txBody>
        </p:sp>
      </p:grpSp>
      <p:sp>
        <p:nvSpPr>
          <p:cNvPr id="158" name="TextBox 157"/>
          <p:cNvSpPr txBox="1"/>
          <p:nvPr/>
        </p:nvSpPr>
        <p:spPr>
          <a:xfrm>
            <a:off x="5495091" y="1863173"/>
            <a:ext cx="748345" cy="244398"/>
          </a:xfrm>
          <a:prstGeom prst="rect">
            <a:avLst/>
          </a:prstGeom>
          <a:noFill/>
        </p:spPr>
        <p:txBody>
          <a:bodyPr wrap="none" rtlCol="0">
            <a:spAutoFit/>
          </a:bodyPr>
          <a:lstStyle/>
          <a:p>
            <a:pPr algn="ctr" defTabSz="914307"/>
            <a:r>
              <a:rPr lang="en-US" sz="1000" dirty="0">
                <a:gradFill>
                  <a:gsLst>
                    <a:gs pos="0">
                      <a:srgbClr val="505050"/>
                    </a:gs>
                    <a:gs pos="62000">
                      <a:srgbClr val="505050"/>
                    </a:gs>
                  </a:gsLst>
                  <a:lin ang="5400000" scaled="0"/>
                </a:gradFill>
                <a:latin typeface="Segoe UI Semibold" panose="020B0702040204020203" pitchFamily="34" charset="0"/>
              </a:rPr>
              <a:t>Guest VM</a:t>
            </a:r>
          </a:p>
        </p:txBody>
      </p:sp>
      <p:grpSp>
        <p:nvGrpSpPr>
          <p:cNvPr id="159" name="Group 158"/>
          <p:cNvGrpSpPr/>
          <p:nvPr/>
        </p:nvGrpSpPr>
        <p:grpSpPr>
          <a:xfrm>
            <a:off x="5877898" y="2410500"/>
            <a:ext cx="247201" cy="271932"/>
            <a:chOff x="3398763" y="2179563"/>
            <a:chExt cx="232589" cy="232589"/>
          </a:xfrm>
        </p:grpSpPr>
        <p:sp>
          <p:nvSpPr>
            <p:cNvPr id="160" name="Oval 159"/>
            <p:cNvSpPr/>
            <p:nvPr/>
          </p:nvSpPr>
          <p:spPr>
            <a:xfrm>
              <a:off x="3398763" y="2179563"/>
              <a:ext cx="232589" cy="2325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a:solidFill>
                  <a:srgbClr val="FFFFFF"/>
                </a:solidFill>
                <a:latin typeface="Segoe UI"/>
              </a:endParaRPr>
            </a:p>
          </p:txBody>
        </p:sp>
        <p:pic>
          <p:nvPicPr>
            <p:cNvPr id="161" name="Picture 17" descr="Shield 512x512.png"/>
            <p:cNvPicPr>
              <a:picLocks noChangeAspect="1"/>
            </p:cNvPicPr>
            <p:nvPr/>
          </p:nvPicPr>
          <p:blipFill>
            <a:blip r:embed="rId4" cstate="print">
              <a:extLst>
                <a:ext uri="{BEBA8EAE-BF5A-486C-A8C5-ECC9F3942E4B}">
                  <a14:imgProps xmlns:a14="http://schemas.microsoft.com/office/drawing/2010/main">
                    <a14:imgLayer r:embed="rId5">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3416810" y="2199707"/>
              <a:ext cx="193708" cy="193708"/>
            </a:xfrm>
            <a:prstGeom prst="rect">
              <a:avLst/>
            </a:prstGeom>
            <a:noFill/>
            <a:ln>
              <a:noFill/>
            </a:ln>
            <a:effectLst>
              <a:outerShdw dist="35921" dir="2700000" sx="1000" sy="1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sp>
        <p:nvSpPr>
          <p:cNvPr id="162" name="TextBox 161"/>
          <p:cNvSpPr txBox="1"/>
          <p:nvPr/>
        </p:nvSpPr>
        <p:spPr>
          <a:xfrm>
            <a:off x="9415525" y="5460612"/>
            <a:ext cx="2136344" cy="413840"/>
          </a:xfrm>
          <a:prstGeom prst="rect">
            <a:avLst/>
          </a:prstGeom>
          <a:ln>
            <a:noFill/>
          </a:ln>
        </p:spPr>
        <p:txBody>
          <a:bodyPr vert="horz" wrap="none" lIns="91400" tIns="91400" rIns="91400" bIns="91400" rtlCol="0" anchor="t">
            <a:noAutofit/>
          </a:bodyPr>
          <a:lstStyle/>
          <a:p>
            <a:pPr algn="ctr" defTabSz="913990"/>
            <a:r>
              <a:rPr lang="en-US" sz="1600" b="1" dirty="0" err="1">
                <a:gradFill>
                  <a:gsLst>
                    <a:gs pos="16814">
                      <a:srgbClr val="505050"/>
                    </a:gs>
                    <a:gs pos="46000">
                      <a:srgbClr val="505050"/>
                    </a:gs>
                  </a:gsLst>
                  <a:lin ang="5400000" scaled="0"/>
                </a:gradFill>
                <a:latin typeface="Segoe UI"/>
                <a:ea typeface="Segoe UI" pitchFamily="34" charset="0"/>
                <a:cs typeface="Segoe UI" pitchFamily="34" charset="0"/>
              </a:rPr>
              <a:t>Protección</a:t>
            </a:r>
            <a:r>
              <a:rPr lang="en-US" sz="1600" b="1" dirty="0">
                <a:gradFill>
                  <a:gsLst>
                    <a:gs pos="16814">
                      <a:srgbClr val="505050"/>
                    </a:gs>
                    <a:gs pos="46000">
                      <a:srgbClr val="505050"/>
                    </a:gs>
                  </a:gsLst>
                  <a:lin ang="5400000" scaled="0"/>
                </a:gradFill>
                <a:latin typeface="Segoe UI"/>
                <a:ea typeface="Segoe UI" pitchFamily="34" charset="0"/>
                <a:cs typeface="Segoe UI" pitchFamily="34" charset="0"/>
              </a:rPr>
              <a:t> de claves</a:t>
            </a:r>
          </a:p>
        </p:txBody>
      </p:sp>
      <p:grpSp>
        <p:nvGrpSpPr>
          <p:cNvPr id="163" name="Group 162"/>
          <p:cNvGrpSpPr/>
          <p:nvPr/>
        </p:nvGrpSpPr>
        <p:grpSpPr>
          <a:xfrm>
            <a:off x="9752177" y="3888839"/>
            <a:ext cx="1463040" cy="1463040"/>
            <a:chOff x="10940052" y="1050197"/>
            <a:chExt cx="631889" cy="631889"/>
          </a:xfrm>
        </p:grpSpPr>
        <p:sp>
          <p:nvSpPr>
            <p:cNvPr id="164" name="Oval 163"/>
            <p:cNvSpPr/>
            <p:nvPr/>
          </p:nvSpPr>
          <p:spPr>
            <a:xfrm>
              <a:off x="10940052" y="1050197"/>
              <a:ext cx="631889" cy="631889"/>
            </a:xfrm>
            <a:prstGeom prst="ellipse">
              <a:avLst/>
            </a:prstGeom>
            <a:solidFill>
              <a:srgbClr val="2B1F35"/>
            </a:solidFill>
            <a:ln w="9525" cap="flat" cmpd="sng" algn="ctr">
              <a:noFill/>
              <a:prstDash val="solid"/>
            </a:ln>
            <a:effectLst/>
          </p:spPr>
          <p:txBody>
            <a:bodyPr rtlCol="0" anchor="ctr"/>
            <a:lstStyle/>
            <a:p>
              <a:pPr algn="ctr" defTabSz="914307">
                <a:defRPr/>
              </a:pPr>
              <a:endParaRPr lang="en-US" kern="0" dirty="0">
                <a:solidFill>
                  <a:srgbClr val="FFFFFF"/>
                </a:solidFill>
                <a:latin typeface="Segoe UI"/>
              </a:endParaRPr>
            </a:p>
          </p:txBody>
        </p:sp>
        <p:pic>
          <p:nvPicPr>
            <p:cNvPr id="165" name="Picture 17" descr="Shield 512x512.png"/>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101000"/>
                      </a14:imgEffect>
                    </a14:imgLayer>
                  </a14:imgProps>
                </a:ext>
                <a:ext uri="{28A0092B-C50C-407E-A947-70E740481C1C}">
                  <a14:useLocalDpi xmlns:a14="http://schemas.microsoft.com/office/drawing/2010/main" val="0"/>
                </a:ext>
              </a:extLst>
            </a:blip>
            <a:srcRect t="5853" b="5853"/>
            <a:stretch/>
          </p:blipFill>
          <p:spPr bwMode="auto">
            <a:xfrm>
              <a:off x="10981689" y="1091834"/>
              <a:ext cx="548614" cy="548614"/>
            </a:xfrm>
            <a:prstGeom prst="ellipse">
              <a:avLst/>
            </a:prstGeom>
            <a:ln w="28575" cap="rnd">
              <a:solidFill>
                <a:srgbClr val="FF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166" name="TextBox 165"/>
          <p:cNvSpPr txBox="1"/>
          <p:nvPr/>
        </p:nvSpPr>
        <p:spPr>
          <a:xfrm>
            <a:off x="9380316" y="5915627"/>
            <a:ext cx="2290723" cy="914140"/>
          </a:xfrm>
          <a:prstGeom prst="rect">
            <a:avLst/>
          </a:prstGeom>
          <a:ln>
            <a:noFill/>
          </a:ln>
        </p:spPr>
        <p:txBody>
          <a:bodyPr vert="horz" wrap="none" lIns="91414" tIns="91414" rIns="91414" bIns="91414" rtlCol="0" anchor="t">
            <a:noAutofit/>
          </a:bodyPr>
          <a:lstStyle/>
          <a:p>
            <a:pPr algn="ctr" defTabSz="914307"/>
            <a:r>
              <a:rPr lang="en-US" sz="1961" b="1" dirty="0">
                <a:gradFill>
                  <a:gsLst>
                    <a:gs pos="16814">
                      <a:srgbClr val="505050"/>
                    </a:gs>
                    <a:gs pos="46000">
                      <a:srgbClr val="505050"/>
                    </a:gs>
                  </a:gsLst>
                  <a:lin ang="5400000" scaled="0"/>
                </a:gradFill>
                <a:latin typeface="Segoe UI"/>
                <a:ea typeface="Segoe UI" pitchFamily="34" charset="0"/>
                <a:cs typeface="Segoe UI" pitchFamily="34" charset="0"/>
              </a:rPr>
              <a:t>Host Guardian Service</a:t>
            </a:r>
            <a:endParaRPr lang="en-US" sz="1961" dirty="0">
              <a:gradFill>
                <a:gsLst>
                  <a:gs pos="16814">
                    <a:srgbClr val="505050"/>
                  </a:gs>
                  <a:gs pos="46000">
                    <a:srgbClr val="505050"/>
                  </a:gs>
                </a:gsLst>
                <a:lin ang="5400000" scaled="0"/>
              </a:gradFill>
              <a:latin typeface="Segoe UI"/>
              <a:ea typeface="Segoe UI" pitchFamily="34" charset="0"/>
              <a:cs typeface="Segoe UI" pitchFamily="34" charset="0"/>
            </a:endParaRPr>
          </a:p>
        </p:txBody>
      </p:sp>
      <p:pic>
        <p:nvPicPr>
          <p:cNvPr id="167" name="Picture 166"/>
          <p:cNvPicPr>
            <a:picLocks noChangeAspect="1"/>
          </p:cNvPicPr>
          <p:nvPr/>
        </p:nvPicPr>
        <p:blipFill>
          <a:blip r:embed="rId8" cstate="print"/>
          <a:stretch>
            <a:fillRect/>
          </a:stretch>
        </p:blipFill>
        <p:spPr>
          <a:xfrm>
            <a:off x="9753774" y="2983528"/>
            <a:ext cx="404433" cy="401789"/>
          </a:xfrm>
          <a:prstGeom prst="rect">
            <a:avLst/>
          </a:prstGeom>
          <a:effectLst>
            <a:outerShdw blurRad="63500" sx="102000" sy="102000" algn="ctr" rotWithShape="0">
              <a:prstClr val="black">
                <a:alpha val="40000"/>
              </a:prstClr>
            </a:outerShdw>
          </a:effectLst>
        </p:spPr>
      </p:pic>
      <p:pic>
        <p:nvPicPr>
          <p:cNvPr id="168" name="Picture 167"/>
          <p:cNvPicPr>
            <a:picLocks noChangeAspect="1"/>
          </p:cNvPicPr>
          <p:nvPr/>
        </p:nvPicPr>
        <p:blipFill>
          <a:blip r:embed="rId8" cstate="print"/>
          <a:stretch>
            <a:fillRect/>
          </a:stretch>
        </p:blipFill>
        <p:spPr>
          <a:xfrm>
            <a:off x="10319023" y="2983528"/>
            <a:ext cx="404433" cy="401789"/>
          </a:xfrm>
          <a:prstGeom prst="rect">
            <a:avLst/>
          </a:prstGeom>
          <a:effectLst>
            <a:outerShdw blurRad="63500" sx="102000" sy="102000" algn="ctr" rotWithShape="0">
              <a:prstClr val="black">
                <a:alpha val="40000"/>
              </a:prstClr>
            </a:outerShdw>
          </a:effectLst>
        </p:spPr>
      </p:pic>
      <p:pic>
        <p:nvPicPr>
          <p:cNvPr id="169" name="Picture 168"/>
          <p:cNvPicPr>
            <a:picLocks noChangeAspect="1"/>
          </p:cNvPicPr>
          <p:nvPr/>
        </p:nvPicPr>
        <p:blipFill>
          <a:blip r:embed="rId8" cstate="print"/>
          <a:stretch>
            <a:fillRect/>
          </a:stretch>
        </p:blipFill>
        <p:spPr>
          <a:xfrm>
            <a:off x="10884272" y="2983528"/>
            <a:ext cx="404433" cy="401789"/>
          </a:xfrm>
          <a:prstGeom prst="rect">
            <a:avLst/>
          </a:prstGeom>
          <a:effectLst>
            <a:outerShdw blurRad="63500" sx="102000" sy="102000" algn="ctr" rotWithShape="0">
              <a:prstClr val="black">
                <a:alpha val="40000"/>
              </a:prstClr>
            </a:outerShdw>
          </a:effectLst>
        </p:spPr>
      </p:pic>
      <p:pic>
        <p:nvPicPr>
          <p:cNvPr id="170" name="Picture 169"/>
          <p:cNvPicPr>
            <a:picLocks noChangeAspect="1"/>
          </p:cNvPicPr>
          <p:nvPr/>
        </p:nvPicPr>
        <p:blipFill>
          <a:blip r:embed="rId8" cstate="print"/>
          <a:stretch>
            <a:fillRect/>
          </a:stretch>
        </p:blipFill>
        <p:spPr>
          <a:xfrm>
            <a:off x="9529699" y="3132910"/>
            <a:ext cx="404433" cy="401789"/>
          </a:xfrm>
          <a:prstGeom prst="rect">
            <a:avLst/>
          </a:prstGeom>
          <a:effectLst>
            <a:glow rad="63500">
              <a:srgbClr val="D83B01">
                <a:satMod val="175000"/>
                <a:alpha val="40000"/>
              </a:srgbClr>
            </a:glow>
            <a:outerShdw blurRad="63500" sx="102000" sy="102000" algn="ctr" rotWithShape="0">
              <a:prstClr val="black">
                <a:alpha val="40000"/>
              </a:prstClr>
            </a:outerShdw>
          </a:effectLst>
        </p:spPr>
      </p:pic>
      <p:pic>
        <p:nvPicPr>
          <p:cNvPr id="171" name="Picture 170"/>
          <p:cNvPicPr>
            <a:picLocks noChangeAspect="1"/>
          </p:cNvPicPr>
          <p:nvPr/>
        </p:nvPicPr>
        <p:blipFill>
          <a:blip r:embed="rId8" cstate="print"/>
          <a:stretch>
            <a:fillRect/>
          </a:stretch>
        </p:blipFill>
        <p:spPr>
          <a:xfrm>
            <a:off x="10094948" y="3132910"/>
            <a:ext cx="404433" cy="401789"/>
          </a:xfrm>
          <a:prstGeom prst="rect">
            <a:avLst/>
          </a:prstGeom>
          <a:effectLst>
            <a:glow rad="63500">
              <a:srgbClr val="107C10">
                <a:satMod val="175000"/>
                <a:alpha val="40000"/>
              </a:srgbClr>
            </a:glow>
            <a:outerShdw blurRad="63500" sx="102000" sy="102000" algn="ctr" rotWithShape="0">
              <a:prstClr val="black">
                <a:alpha val="40000"/>
              </a:prstClr>
            </a:outerShdw>
          </a:effectLst>
        </p:spPr>
      </p:pic>
      <p:pic>
        <p:nvPicPr>
          <p:cNvPr id="172" name="Picture 171"/>
          <p:cNvPicPr>
            <a:picLocks noChangeAspect="1"/>
          </p:cNvPicPr>
          <p:nvPr/>
        </p:nvPicPr>
        <p:blipFill>
          <a:blip r:embed="rId8" cstate="print"/>
          <a:stretch>
            <a:fillRect/>
          </a:stretch>
        </p:blipFill>
        <p:spPr>
          <a:xfrm>
            <a:off x="10660199" y="3132910"/>
            <a:ext cx="404433" cy="401789"/>
          </a:xfrm>
          <a:prstGeom prst="rect">
            <a:avLst/>
          </a:prstGeom>
          <a:effectLst>
            <a:outerShdw blurRad="63500" sx="102000" sy="102000" algn="ctr" rotWithShape="0">
              <a:prstClr val="black">
                <a:alpha val="40000"/>
              </a:prstClr>
            </a:outerShdw>
          </a:effectLst>
        </p:spPr>
      </p:pic>
      <p:pic>
        <p:nvPicPr>
          <p:cNvPr id="173" name="Picture 172"/>
          <p:cNvPicPr>
            <a:picLocks noChangeAspect="1"/>
          </p:cNvPicPr>
          <p:nvPr/>
        </p:nvPicPr>
        <p:blipFill>
          <a:blip r:embed="rId8" cstate="print"/>
          <a:stretch>
            <a:fillRect/>
          </a:stretch>
        </p:blipFill>
        <p:spPr>
          <a:xfrm>
            <a:off x="9936745" y="3216245"/>
            <a:ext cx="404433" cy="401789"/>
          </a:xfrm>
          <a:prstGeom prst="rect">
            <a:avLst/>
          </a:prstGeom>
          <a:effectLst>
            <a:outerShdw blurRad="63500" sx="102000" sy="102000" algn="ctr" rotWithShape="0">
              <a:prstClr val="black">
                <a:alpha val="40000"/>
              </a:prstClr>
            </a:outerShdw>
          </a:effectLst>
        </p:spPr>
      </p:pic>
      <p:pic>
        <p:nvPicPr>
          <p:cNvPr id="174" name="Picture 173"/>
          <p:cNvPicPr>
            <a:picLocks noChangeAspect="1"/>
          </p:cNvPicPr>
          <p:nvPr/>
        </p:nvPicPr>
        <p:blipFill>
          <a:blip r:embed="rId8" cstate="print"/>
          <a:stretch>
            <a:fillRect/>
          </a:stretch>
        </p:blipFill>
        <p:spPr>
          <a:xfrm>
            <a:off x="11067244" y="3216245"/>
            <a:ext cx="404433" cy="401789"/>
          </a:xfrm>
          <a:prstGeom prst="rect">
            <a:avLst/>
          </a:prstGeom>
          <a:effectLst>
            <a:glow rad="63500">
              <a:srgbClr val="32145A">
                <a:satMod val="175000"/>
                <a:alpha val="40000"/>
              </a:srgbClr>
            </a:glow>
            <a:outerShdw blurRad="63500" sx="102000" sy="102000" algn="ctr" rotWithShape="0">
              <a:prstClr val="black">
                <a:alpha val="40000"/>
              </a:prstClr>
            </a:outerShdw>
          </a:effectLst>
        </p:spPr>
      </p:pic>
      <p:sp>
        <p:nvSpPr>
          <p:cNvPr id="175" name="Rectangular Callout 174"/>
          <p:cNvSpPr/>
          <p:nvPr/>
        </p:nvSpPr>
        <p:spPr bwMode="auto">
          <a:xfrm>
            <a:off x="7208103" y="3016459"/>
            <a:ext cx="1673664" cy="1111231"/>
          </a:xfrm>
          <a:prstGeom prst="wedgeRectCallout">
            <a:avLst>
              <a:gd name="adj1" fmla="val 94940"/>
              <a:gd name="adj2" fmla="val 40949"/>
            </a:avLst>
          </a:prstGeom>
          <a:solidFill>
            <a:srgbClr val="0078D7"/>
          </a:solidFill>
          <a:ln w="10795" cap="flat" cmpd="sng" algn="ctr">
            <a:noFill/>
            <a:prstDash val="solid"/>
            <a:headEnd type="none" w="med" len="med"/>
            <a:tailEnd type="none" w="med" len="med"/>
          </a:ln>
          <a:effectLst>
            <a:outerShdw blurRad="44450" dist="27940" dir="5400000" algn="ctr">
              <a:srgbClr val="000000">
                <a:alpha val="32000"/>
              </a:srgbClr>
            </a:outerShdw>
          </a:effectLst>
        </p:spPr>
        <p:txBody>
          <a:bodyPr vert="horz" wrap="square" lIns="0" tIns="45713" rIns="0" bIns="45713" numCol="1" rtlCol="0" anchor="ctr" anchorCtr="0" compatLnSpc="1">
            <a:prstTxWarp prst="textNoShape">
              <a:avLst/>
            </a:prstTxWarp>
          </a:bodyPr>
          <a:lstStyle/>
          <a:p>
            <a:pPr algn="ctr" defTabSz="913970" fontAlgn="base">
              <a:spcBef>
                <a:spcPct val="0"/>
              </a:spcBef>
              <a:spcAft>
                <a:spcPct val="0"/>
              </a:spcAft>
              <a:defRPr/>
            </a:pPr>
            <a:r>
              <a:rPr lang="en-US" sz="1567" b="1" kern="0" dirty="0">
                <a:gradFill>
                  <a:gsLst>
                    <a:gs pos="16814">
                      <a:srgbClr val="FFFFFF"/>
                    </a:gs>
                    <a:gs pos="46000">
                      <a:srgbClr val="FFFFFF"/>
                    </a:gs>
                  </a:gsLst>
                  <a:lin ang="5400000" scaled="0"/>
                </a:gradFill>
                <a:latin typeface="Segoe UI"/>
              </a:rPr>
              <a:t>Claro, </a:t>
            </a:r>
            <a:r>
              <a:rPr lang="en-US" sz="1567" b="1" kern="0" dirty="0" err="1">
                <a:gradFill>
                  <a:gsLst>
                    <a:gs pos="16814">
                      <a:srgbClr val="FFFFFF"/>
                    </a:gs>
                    <a:gs pos="46000">
                      <a:srgbClr val="FFFFFF"/>
                    </a:gs>
                  </a:gsLst>
                  <a:lin ang="5400000" scaled="0"/>
                </a:gradFill>
                <a:latin typeface="Segoe UI"/>
              </a:rPr>
              <a:t>te</a:t>
            </a:r>
            <a:r>
              <a:rPr lang="en-US" sz="1567" b="1" kern="0" dirty="0">
                <a:gradFill>
                  <a:gsLst>
                    <a:gs pos="16814">
                      <a:srgbClr val="FFFFFF"/>
                    </a:gs>
                    <a:gs pos="46000">
                      <a:srgbClr val="FFFFFF"/>
                    </a:gs>
                  </a:gsLst>
                  <a:lin ang="5400000" scaled="0"/>
                </a:gradFill>
                <a:latin typeface="Segoe UI"/>
              </a:rPr>
              <a:t> </a:t>
            </a:r>
            <a:r>
              <a:rPr lang="en-US" sz="1567" b="1" kern="0" dirty="0" err="1">
                <a:gradFill>
                  <a:gsLst>
                    <a:gs pos="16814">
                      <a:srgbClr val="FFFFFF"/>
                    </a:gs>
                    <a:gs pos="46000">
                      <a:srgbClr val="FFFFFF"/>
                    </a:gs>
                  </a:gsLst>
                  <a:lin ang="5400000" scaled="0"/>
                </a:gradFill>
                <a:latin typeface="Segoe UI"/>
              </a:rPr>
              <a:t>conozco</a:t>
            </a:r>
            <a:r>
              <a:rPr lang="en-US" sz="1567" b="1" kern="0" dirty="0">
                <a:gradFill>
                  <a:gsLst>
                    <a:gs pos="16814">
                      <a:srgbClr val="FFFFFF"/>
                    </a:gs>
                    <a:gs pos="46000">
                      <a:srgbClr val="FFFFFF"/>
                    </a:gs>
                  </a:gsLst>
                  <a:lin ang="5400000" scaled="0"/>
                </a:gradFill>
                <a:latin typeface="Segoe UI"/>
              </a:rPr>
              <a:t> y </a:t>
            </a:r>
            <a:r>
              <a:rPr lang="en-US" sz="1567" b="1" kern="0" dirty="0" err="1">
                <a:gradFill>
                  <a:gsLst>
                    <a:gs pos="16814">
                      <a:srgbClr val="FFFFFF"/>
                    </a:gs>
                    <a:gs pos="46000">
                      <a:srgbClr val="FFFFFF"/>
                    </a:gs>
                  </a:gsLst>
                  <a:lin ang="5400000" scaled="0"/>
                </a:gradFill>
                <a:latin typeface="Segoe UI"/>
              </a:rPr>
              <a:t>pareces</a:t>
            </a:r>
            <a:r>
              <a:rPr lang="en-US" sz="1567" b="1" kern="0" dirty="0">
                <a:gradFill>
                  <a:gsLst>
                    <a:gs pos="16814">
                      <a:srgbClr val="FFFFFF"/>
                    </a:gs>
                    <a:gs pos="46000">
                      <a:srgbClr val="FFFFFF"/>
                    </a:gs>
                  </a:gsLst>
                  <a:lin ang="5400000" scaled="0"/>
                </a:gradFill>
                <a:latin typeface="Segoe UI"/>
              </a:rPr>
              <a:t> </a:t>
            </a:r>
            <a:r>
              <a:rPr lang="en-US" sz="1567" b="1" kern="0" dirty="0" err="1">
                <a:gradFill>
                  <a:gsLst>
                    <a:gs pos="16814">
                      <a:srgbClr val="FFFFFF"/>
                    </a:gs>
                    <a:gs pos="46000">
                      <a:srgbClr val="FFFFFF"/>
                    </a:gs>
                  </a:gsLst>
                  <a:lin ang="5400000" scaled="0"/>
                </a:gradFill>
                <a:latin typeface="Segoe UI"/>
              </a:rPr>
              <a:t>sano</a:t>
            </a:r>
            <a:endParaRPr lang="en-US" sz="1961" b="1" kern="0" dirty="0">
              <a:gradFill>
                <a:gsLst>
                  <a:gs pos="16814">
                    <a:srgbClr val="FFFFFF"/>
                  </a:gs>
                  <a:gs pos="46000">
                    <a:srgbClr val="FFFFFF"/>
                  </a:gs>
                </a:gsLst>
                <a:lin ang="5400000" scaled="0"/>
              </a:gradFill>
              <a:latin typeface="Segoe UI"/>
            </a:endParaRPr>
          </a:p>
        </p:txBody>
      </p:sp>
      <p:pic>
        <p:nvPicPr>
          <p:cNvPr id="176" name="Picture 175"/>
          <p:cNvPicPr>
            <a:picLocks noChangeAspect="1"/>
          </p:cNvPicPr>
          <p:nvPr/>
        </p:nvPicPr>
        <p:blipFill>
          <a:blip r:embed="rId8" cstate="print"/>
          <a:stretch>
            <a:fillRect/>
          </a:stretch>
        </p:blipFill>
        <p:spPr>
          <a:xfrm>
            <a:off x="10501994" y="3216245"/>
            <a:ext cx="404433" cy="401789"/>
          </a:xfrm>
          <a:prstGeom prst="rect">
            <a:avLst/>
          </a:prstGeom>
          <a:effectLst>
            <a:glow rad="63500">
              <a:srgbClr val="008272">
                <a:satMod val="175000"/>
                <a:alpha val="40000"/>
              </a:srgbClr>
            </a:glow>
            <a:outerShdw blurRad="63500" sx="102000" sy="102000" algn="ctr" rotWithShape="0">
              <a:prstClr val="black">
                <a:alpha val="40000"/>
              </a:prstClr>
            </a:outerShdw>
          </a:effectLst>
        </p:spPr>
      </p:pic>
      <p:sp>
        <p:nvSpPr>
          <p:cNvPr id="177" name="TextBox 176"/>
          <p:cNvSpPr txBox="1"/>
          <p:nvPr/>
        </p:nvSpPr>
        <p:spPr>
          <a:xfrm>
            <a:off x="8957330" y="1352157"/>
            <a:ext cx="2607391" cy="1050611"/>
          </a:xfrm>
          <a:prstGeom prst="rect">
            <a:avLst/>
          </a:prstGeom>
          <a:ln>
            <a:noFill/>
          </a:ln>
        </p:spPr>
        <p:txBody>
          <a:bodyPr vert="horz" wrap="none" lIns="91414" tIns="91414" rIns="91414" bIns="91414" rtlCol="0" anchor="t">
            <a:noAutofit/>
          </a:bodyPr>
          <a:lstStyle/>
          <a:p>
            <a:pPr defTabSz="914307"/>
            <a:r>
              <a:rPr lang="en-US" sz="1961" b="1" dirty="0" err="1">
                <a:gradFill>
                  <a:gsLst>
                    <a:gs pos="16814">
                      <a:srgbClr val="505050"/>
                    </a:gs>
                    <a:gs pos="46000">
                      <a:srgbClr val="505050"/>
                    </a:gs>
                  </a:gsLst>
                  <a:lin ang="5400000" scaled="0"/>
                </a:gradFill>
                <a:latin typeface="Segoe UI"/>
                <a:ea typeface="Segoe UI" pitchFamily="34" charset="0"/>
                <a:cs typeface="Segoe UI" pitchFamily="34" charset="0"/>
              </a:rPr>
              <a:t>Criterio</a:t>
            </a:r>
            <a:r>
              <a:rPr lang="en-US" sz="1961" b="1" dirty="0">
                <a:gradFill>
                  <a:gsLst>
                    <a:gs pos="16814">
                      <a:srgbClr val="505050"/>
                    </a:gs>
                    <a:gs pos="46000">
                      <a:srgbClr val="505050"/>
                    </a:gs>
                  </a:gsLst>
                  <a:lin ang="5400000" scaled="0"/>
                </a:gradFill>
                <a:latin typeface="Segoe UI"/>
                <a:ea typeface="Segoe UI" pitchFamily="34" charset="0"/>
                <a:cs typeface="Segoe UI" pitchFamily="34" charset="0"/>
              </a:rPr>
              <a:t> de </a:t>
            </a:r>
            <a:r>
              <a:rPr lang="en-US" sz="1961" b="1" dirty="0" err="1">
                <a:gradFill>
                  <a:gsLst>
                    <a:gs pos="16814">
                      <a:srgbClr val="505050"/>
                    </a:gs>
                    <a:gs pos="46000">
                      <a:srgbClr val="505050"/>
                    </a:gs>
                  </a:gsLst>
                  <a:lin ang="5400000" scaled="0"/>
                </a:gradFill>
                <a:latin typeface="Segoe UI"/>
                <a:ea typeface="Segoe UI" pitchFamily="34" charset="0"/>
                <a:cs typeface="Segoe UI" pitchFamily="34" charset="0"/>
              </a:rPr>
              <a:t>liberación</a:t>
            </a:r>
            <a:endParaRPr lang="en-US" sz="1961" b="1" dirty="0">
              <a:gradFill>
                <a:gsLst>
                  <a:gs pos="16814">
                    <a:srgbClr val="505050"/>
                  </a:gs>
                  <a:gs pos="46000">
                    <a:srgbClr val="505050"/>
                  </a:gs>
                </a:gsLst>
                <a:lin ang="5400000" scaled="0"/>
              </a:gradFill>
              <a:latin typeface="Segoe UI"/>
              <a:ea typeface="Segoe UI" pitchFamily="34" charset="0"/>
              <a:cs typeface="Segoe UI" pitchFamily="34" charset="0"/>
            </a:endParaRPr>
          </a:p>
          <a:p>
            <a:pPr defTabSz="914307"/>
            <a:r>
              <a:rPr lang="en-US" sz="1961" b="1" dirty="0">
                <a:gradFill>
                  <a:gsLst>
                    <a:gs pos="16814">
                      <a:srgbClr val="505050"/>
                    </a:gs>
                    <a:gs pos="46000">
                      <a:srgbClr val="505050"/>
                    </a:gs>
                  </a:gsLst>
                  <a:lin ang="5400000" scaled="0"/>
                </a:gradFill>
                <a:latin typeface="Segoe UI"/>
                <a:ea typeface="Segoe UI" pitchFamily="34" charset="0"/>
                <a:cs typeface="Segoe UI" pitchFamily="34" charset="0"/>
              </a:rPr>
              <a:t> de claves </a:t>
            </a:r>
            <a:r>
              <a:rPr lang="en-US" sz="1400" b="1" dirty="0">
                <a:gradFill>
                  <a:gsLst>
                    <a:gs pos="16814">
                      <a:srgbClr val="505050"/>
                    </a:gs>
                    <a:gs pos="46000">
                      <a:srgbClr val="505050"/>
                    </a:gs>
                  </a:gsLst>
                  <a:lin ang="5400000" scaled="0"/>
                </a:gradFill>
                <a:latin typeface="Segoe UI"/>
                <a:ea typeface="Segoe UI" pitchFamily="34" charset="0"/>
                <a:cs typeface="Segoe UI" pitchFamily="34" charset="0"/>
              </a:rPr>
              <a:t>(</a:t>
            </a:r>
            <a:r>
              <a:rPr lang="en-US" sz="1400" b="1" dirty="0" err="1">
                <a:gradFill>
                  <a:gsLst>
                    <a:gs pos="16814">
                      <a:srgbClr val="505050"/>
                    </a:gs>
                    <a:gs pos="46000">
                      <a:srgbClr val="505050"/>
                    </a:gs>
                  </a:gsLst>
                  <a:lin ang="5400000" scaled="0"/>
                </a:gradFill>
                <a:latin typeface="Segoe UI"/>
                <a:ea typeface="Segoe UI" pitchFamily="34" charset="0"/>
                <a:cs typeface="Segoe UI" pitchFamily="34" charset="0"/>
              </a:rPr>
              <a:t>TPM</a:t>
            </a:r>
            <a:r>
              <a:rPr lang="en-US" sz="1400" b="1" dirty="0">
                <a:gradFill>
                  <a:gsLst>
                    <a:gs pos="16814">
                      <a:srgbClr val="505050"/>
                    </a:gs>
                    <a:gs pos="46000">
                      <a:srgbClr val="505050"/>
                    </a:gs>
                  </a:gsLst>
                  <a:lin ang="5400000" scaled="0"/>
                </a:gradFill>
                <a:latin typeface="Segoe UI"/>
                <a:ea typeface="Segoe UI" pitchFamily="34" charset="0"/>
                <a:cs typeface="Segoe UI" pitchFamily="34" charset="0"/>
              </a:rPr>
              <a:t>-mode)</a:t>
            </a:r>
          </a:p>
          <a:p>
            <a:pPr indent="-336122" defTabSz="914307">
              <a:buFont typeface="+mj-lt"/>
              <a:buAutoNum type="arabicPeriod"/>
            </a:pPr>
            <a:r>
              <a:rPr lang="en-US" sz="1400" b="1" dirty="0" err="1">
                <a:gradFill>
                  <a:gsLst>
                    <a:gs pos="16814">
                      <a:srgbClr val="505050"/>
                    </a:gs>
                    <a:gs pos="46000">
                      <a:srgbClr val="505050"/>
                    </a:gs>
                  </a:gsLst>
                  <a:lin ang="5400000" scaled="0"/>
                </a:gradFill>
                <a:latin typeface="Segoe UI"/>
                <a:ea typeface="Segoe UI" pitchFamily="34" charset="0"/>
                <a:cs typeface="Segoe UI" pitchFamily="34" charset="0"/>
              </a:rPr>
              <a:t>Máquinas</a:t>
            </a:r>
            <a:r>
              <a:rPr lang="en-US" sz="1400" b="1" dirty="0">
                <a:gradFill>
                  <a:gsLst>
                    <a:gs pos="16814">
                      <a:srgbClr val="505050"/>
                    </a:gs>
                    <a:gs pos="46000">
                      <a:srgbClr val="505050"/>
                    </a:gs>
                  </a:gsLst>
                  <a:lin ang="5400000" scaled="0"/>
                </a:gradFill>
                <a:latin typeface="Segoe UI"/>
                <a:ea typeface="Segoe UI" pitchFamily="34" charset="0"/>
                <a:cs typeface="Segoe UI" pitchFamily="34" charset="0"/>
              </a:rPr>
              <a:t> </a:t>
            </a:r>
            <a:r>
              <a:rPr lang="en-US" sz="1400" b="1" dirty="0" err="1">
                <a:gradFill>
                  <a:gsLst>
                    <a:gs pos="16814">
                      <a:srgbClr val="505050"/>
                    </a:gs>
                    <a:gs pos="46000">
                      <a:srgbClr val="505050"/>
                    </a:gs>
                  </a:gsLst>
                  <a:lin ang="5400000" scaled="0"/>
                </a:gradFill>
                <a:latin typeface="Segoe UI"/>
                <a:ea typeface="Segoe UI" pitchFamily="34" charset="0"/>
                <a:cs typeface="Segoe UI" pitchFamily="34" charset="0"/>
              </a:rPr>
              <a:t>físicas</a:t>
            </a:r>
            <a:r>
              <a:rPr lang="en-US" sz="1400" b="1" dirty="0">
                <a:gradFill>
                  <a:gsLst>
                    <a:gs pos="16814">
                      <a:srgbClr val="505050"/>
                    </a:gs>
                    <a:gs pos="46000">
                      <a:srgbClr val="505050"/>
                    </a:gs>
                  </a:gsLst>
                  <a:lin ang="5400000" scaled="0"/>
                </a:gradFill>
                <a:latin typeface="Segoe UI"/>
                <a:ea typeface="Segoe UI" pitchFamily="34" charset="0"/>
                <a:cs typeface="Segoe UI" pitchFamily="34" charset="0"/>
              </a:rPr>
              <a:t> </a:t>
            </a:r>
            <a:r>
              <a:rPr lang="en-US" sz="1400" b="1" dirty="0" err="1">
                <a:gradFill>
                  <a:gsLst>
                    <a:gs pos="16814">
                      <a:srgbClr val="505050"/>
                    </a:gs>
                    <a:gs pos="46000">
                      <a:srgbClr val="505050"/>
                    </a:gs>
                  </a:gsLst>
                  <a:lin ang="5400000" scaled="0"/>
                </a:gradFill>
                <a:latin typeface="Segoe UI"/>
                <a:ea typeface="Segoe UI" pitchFamily="34" charset="0"/>
                <a:cs typeface="Segoe UI" pitchFamily="34" charset="0"/>
              </a:rPr>
              <a:t>conocidas</a:t>
            </a:r>
            <a:endParaRPr lang="en-US" sz="1400" b="1" dirty="0">
              <a:gradFill>
                <a:gsLst>
                  <a:gs pos="16814">
                    <a:srgbClr val="505050"/>
                  </a:gs>
                  <a:gs pos="46000">
                    <a:srgbClr val="505050"/>
                  </a:gs>
                </a:gsLst>
                <a:lin ang="5400000" scaled="0"/>
              </a:gradFill>
              <a:latin typeface="Segoe UI"/>
              <a:ea typeface="Segoe UI" pitchFamily="34" charset="0"/>
              <a:cs typeface="Segoe UI" pitchFamily="34" charset="0"/>
            </a:endParaRPr>
          </a:p>
          <a:p>
            <a:pPr indent="-336122" defTabSz="914307">
              <a:buFont typeface="+mj-lt"/>
              <a:buAutoNum type="arabicPeriod"/>
            </a:pPr>
            <a:r>
              <a:rPr lang="en-US" sz="1400" b="1" dirty="0" err="1">
                <a:gradFill>
                  <a:gsLst>
                    <a:gs pos="16814">
                      <a:srgbClr val="505050"/>
                    </a:gs>
                    <a:gs pos="46000">
                      <a:srgbClr val="505050"/>
                    </a:gs>
                  </a:gsLst>
                  <a:lin ang="5400000" scaled="0"/>
                </a:gradFill>
                <a:latin typeface="Segoe UI"/>
                <a:ea typeface="Segoe UI" pitchFamily="34" charset="0"/>
                <a:cs typeface="Segoe UI" pitchFamily="34" charset="0"/>
              </a:rPr>
              <a:t>Instancia</a:t>
            </a:r>
            <a:r>
              <a:rPr lang="en-US" sz="1400" b="1" dirty="0">
                <a:gradFill>
                  <a:gsLst>
                    <a:gs pos="16814">
                      <a:srgbClr val="505050"/>
                    </a:gs>
                    <a:gs pos="46000">
                      <a:srgbClr val="505050"/>
                    </a:gs>
                  </a:gsLst>
                  <a:lin ang="5400000" scaled="0"/>
                </a:gradFill>
                <a:latin typeface="Segoe UI"/>
                <a:ea typeface="Segoe UI" pitchFamily="34" charset="0"/>
                <a:cs typeface="Segoe UI" pitchFamily="34" charset="0"/>
              </a:rPr>
              <a:t> Hyper-V de </a:t>
            </a:r>
            <a:r>
              <a:rPr lang="en-US" sz="1400" b="1" dirty="0" err="1">
                <a:gradFill>
                  <a:gsLst>
                    <a:gs pos="16814">
                      <a:srgbClr val="505050"/>
                    </a:gs>
                    <a:gs pos="46000">
                      <a:srgbClr val="505050"/>
                    </a:gs>
                  </a:gsLst>
                  <a:lin ang="5400000" scaled="0"/>
                </a:gradFill>
                <a:latin typeface="Segoe UI"/>
                <a:ea typeface="Segoe UI" pitchFamily="34" charset="0"/>
                <a:cs typeface="Segoe UI" pitchFamily="34" charset="0"/>
              </a:rPr>
              <a:t>confianza</a:t>
            </a:r>
            <a:endParaRPr lang="en-US" sz="1400" b="1" dirty="0">
              <a:gradFill>
                <a:gsLst>
                  <a:gs pos="16814">
                    <a:srgbClr val="505050"/>
                  </a:gs>
                  <a:gs pos="46000">
                    <a:srgbClr val="505050"/>
                  </a:gs>
                </a:gsLst>
                <a:lin ang="5400000" scaled="0"/>
              </a:gradFill>
              <a:latin typeface="Segoe UI"/>
              <a:ea typeface="Segoe UI" pitchFamily="34" charset="0"/>
              <a:cs typeface="Segoe UI" pitchFamily="34" charset="0"/>
            </a:endParaRPr>
          </a:p>
          <a:p>
            <a:pPr indent="-336122" defTabSz="914307">
              <a:buFont typeface="+mj-lt"/>
              <a:buAutoNum type="arabicPeriod"/>
            </a:pPr>
            <a:r>
              <a:rPr lang="en-US" sz="1400" b="1" dirty="0" err="1">
                <a:gradFill>
                  <a:gsLst>
                    <a:gs pos="16814">
                      <a:srgbClr val="505050"/>
                    </a:gs>
                    <a:gs pos="46000">
                      <a:srgbClr val="505050"/>
                    </a:gs>
                  </a:gsLst>
                  <a:lin ang="5400000" scaled="0"/>
                </a:gradFill>
                <a:latin typeface="Segoe UI"/>
                <a:ea typeface="Segoe UI" pitchFamily="34" charset="0"/>
                <a:cs typeface="Segoe UI" pitchFamily="34" charset="0"/>
              </a:rPr>
              <a:t>Configuración</a:t>
            </a:r>
            <a:r>
              <a:rPr lang="en-US" sz="1400" b="1" dirty="0">
                <a:gradFill>
                  <a:gsLst>
                    <a:gs pos="16814">
                      <a:srgbClr val="505050"/>
                    </a:gs>
                    <a:gs pos="46000">
                      <a:srgbClr val="505050"/>
                    </a:gs>
                  </a:gsLst>
                  <a:lin ang="5400000" scaled="0"/>
                </a:gradFill>
                <a:latin typeface="Segoe UI"/>
                <a:ea typeface="Segoe UI" pitchFamily="34" charset="0"/>
                <a:cs typeface="Segoe UI" pitchFamily="34" charset="0"/>
              </a:rPr>
              <a:t> </a:t>
            </a:r>
            <a:r>
              <a:rPr lang="en-US" sz="1400" b="1" dirty="0" err="1">
                <a:gradFill>
                  <a:gsLst>
                    <a:gs pos="16814">
                      <a:srgbClr val="505050"/>
                    </a:gs>
                    <a:gs pos="46000">
                      <a:srgbClr val="505050"/>
                    </a:gs>
                  </a:gsLst>
                  <a:lin ang="5400000" scaled="0"/>
                </a:gradFill>
                <a:latin typeface="Segoe UI"/>
                <a:ea typeface="Segoe UI" pitchFamily="34" charset="0"/>
                <a:cs typeface="Segoe UI" pitchFamily="34" charset="0"/>
              </a:rPr>
              <a:t>según</a:t>
            </a:r>
            <a:r>
              <a:rPr lang="en-US" sz="1400" b="1" dirty="0">
                <a:gradFill>
                  <a:gsLst>
                    <a:gs pos="16814">
                      <a:srgbClr val="505050"/>
                    </a:gs>
                    <a:gs pos="46000">
                      <a:srgbClr val="505050"/>
                    </a:gs>
                  </a:gsLst>
                  <a:lin ang="5400000" scaled="0"/>
                </a:gradFill>
                <a:latin typeface="Segoe UI"/>
                <a:ea typeface="Segoe UI" pitchFamily="34" charset="0"/>
                <a:cs typeface="Segoe UI" pitchFamily="34" charset="0"/>
              </a:rPr>
              <a:t> CI</a:t>
            </a:r>
            <a:endParaRPr lang="en-US" sz="1961" b="1" dirty="0">
              <a:gradFill>
                <a:gsLst>
                  <a:gs pos="16814">
                    <a:srgbClr val="505050"/>
                  </a:gs>
                  <a:gs pos="46000">
                    <a:srgbClr val="505050"/>
                  </a:gs>
                </a:gsLst>
                <a:lin ang="5400000" scaled="0"/>
              </a:gradFill>
              <a:latin typeface="Segoe UI"/>
              <a:ea typeface="Segoe UI" pitchFamily="34" charset="0"/>
              <a:cs typeface="Segoe UI" pitchFamily="34" charset="0"/>
            </a:endParaRPr>
          </a:p>
        </p:txBody>
      </p:sp>
      <p:sp>
        <p:nvSpPr>
          <p:cNvPr id="178" name="Slide Number Placeholder 5"/>
          <p:cNvSpPr txBox="1">
            <a:spLocks/>
          </p:cNvSpPr>
          <p:nvPr/>
        </p:nvSpPr>
        <p:spPr>
          <a:xfrm>
            <a:off x="747514" y="1533312"/>
            <a:ext cx="2024169" cy="365022"/>
          </a:xfrm>
          <a:prstGeom prst="rect">
            <a:avLst/>
          </a:prstGeom>
          <a:solidFill>
            <a:srgbClr val="0078D7"/>
          </a:solidFill>
          <a:ln>
            <a:noFill/>
          </a:ln>
          <a:effectLst/>
        </p:spPr>
        <p:txBody>
          <a:bodyPr vert="horz" lIns="91414" tIns="45706" rIns="91414" bIns="45706"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896328">
              <a:defRPr/>
            </a:pPr>
            <a:r>
              <a:rPr lang="en-US" sz="1400" dirty="0" err="1">
                <a:gradFill>
                  <a:gsLst>
                    <a:gs pos="16814">
                      <a:srgbClr val="FFFFFF"/>
                    </a:gs>
                    <a:gs pos="46000">
                      <a:srgbClr val="FFFFFF"/>
                    </a:gs>
                  </a:gsLst>
                  <a:lin ang="5400000" scaled="0"/>
                </a:gradFill>
                <a:latin typeface="Segoe UI"/>
              </a:rPr>
              <a:t>Nube</a:t>
            </a:r>
            <a:r>
              <a:rPr lang="en-US" sz="1400" dirty="0">
                <a:gradFill>
                  <a:gsLst>
                    <a:gs pos="16814">
                      <a:srgbClr val="FFFFFF"/>
                    </a:gs>
                    <a:gs pos="46000">
                      <a:srgbClr val="FFFFFF"/>
                    </a:gs>
                  </a:gsLst>
                  <a:lin ang="5400000" scaled="0"/>
                </a:gradFill>
                <a:latin typeface="Segoe UI"/>
              </a:rPr>
              <a:t>/ Centro de </a:t>
            </a:r>
            <a:r>
              <a:rPr lang="en-US" sz="1400" dirty="0" err="1">
                <a:gradFill>
                  <a:gsLst>
                    <a:gs pos="16814">
                      <a:srgbClr val="FFFFFF"/>
                    </a:gs>
                    <a:gs pos="46000">
                      <a:srgbClr val="FFFFFF"/>
                    </a:gs>
                  </a:gsLst>
                  <a:lin ang="5400000" scaled="0"/>
                </a:gradFill>
                <a:latin typeface="Segoe UI"/>
              </a:rPr>
              <a:t>datos</a:t>
            </a:r>
            <a:endParaRPr lang="en-US" sz="1400" dirty="0">
              <a:gradFill>
                <a:gsLst>
                  <a:gs pos="16814">
                    <a:srgbClr val="FFFFFF"/>
                  </a:gs>
                  <a:gs pos="46000">
                    <a:srgbClr val="FFFFFF"/>
                  </a:gs>
                </a:gsLst>
                <a:lin ang="5400000" scaled="0"/>
              </a:gradFill>
              <a:latin typeface="Segoe UI"/>
            </a:endParaRPr>
          </a:p>
        </p:txBody>
      </p:sp>
      <p:grpSp>
        <p:nvGrpSpPr>
          <p:cNvPr id="179" name="Group 4"/>
          <p:cNvGrpSpPr/>
          <p:nvPr/>
        </p:nvGrpSpPr>
        <p:grpSpPr>
          <a:xfrm>
            <a:off x="673600" y="2617684"/>
            <a:ext cx="1086964" cy="2416104"/>
            <a:chOff x="2326737" y="2251631"/>
            <a:chExt cx="1087272" cy="2416789"/>
          </a:xfrm>
          <a:effectLst/>
        </p:grpSpPr>
        <p:sp>
          <p:nvSpPr>
            <p:cNvPr id="180" name="Trapezoid 43"/>
            <p:cNvSpPr/>
            <p:nvPr/>
          </p:nvSpPr>
          <p:spPr>
            <a:xfrm rot="5400000">
              <a:off x="1615889" y="3066562"/>
              <a:ext cx="2416789" cy="786927"/>
            </a:xfrm>
            <a:prstGeom prst="trapezoid">
              <a:avLst>
                <a:gd name="adj" fmla="val 31044"/>
              </a:avLst>
            </a:prstGeom>
            <a:solidFill>
              <a:srgbClr val="505050"/>
            </a:solidFill>
            <a:ln w="12700" cap="rnd" cmpd="sng" algn="ctr">
              <a:noFill/>
              <a:prstDash val="solid"/>
              <a:round/>
            </a:ln>
            <a:effectLst/>
          </p:spPr>
          <p:txBody>
            <a:bodyPr rtlCol="0" anchor="ctr"/>
            <a:lstStyle/>
            <a:p>
              <a:pPr algn="ctr" defTabSz="914307">
                <a:defRPr/>
              </a:pPr>
              <a:endParaRPr lang="en-US" kern="0" dirty="0">
                <a:gradFill>
                  <a:gsLst>
                    <a:gs pos="16814">
                      <a:srgbClr val="FFFFFF"/>
                    </a:gs>
                    <a:gs pos="46000">
                      <a:srgbClr val="FFFFFF"/>
                    </a:gs>
                  </a:gsLst>
                  <a:lin ang="5400000" scaled="0"/>
                </a:gradFill>
                <a:latin typeface="Segoe UI Semibold" panose="020B0702040204020203" pitchFamily="34" charset="0"/>
              </a:endParaRPr>
            </a:p>
          </p:txBody>
        </p:sp>
        <p:sp>
          <p:nvSpPr>
            <p:cNvPr id="181" name="TextBox 172"/>
            <p:cNvSpPr txBox="1"/>
            <p:nvPr/>
          </p:nvSpPr>
          <p:spPr>
            <a:xfrm rot="5400000">
              <a:off x="2088770" y="2941847"/>
              <a:ext cx="1563205" cy="1087272"/>
            </a:xfrm>
            <a:prstGeom prst="rect">
              <a:avLst/>
            </a:prstGeom>
            <a:noFill/>
            <a:ln>
              <a:noFill/>
            </a:ln>
            <a:effectLst/>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96328">
                <a:defRPr/>
              </a:pPr>
              <a:endParaRPr lang="en-US" sz="1766" dirty="0">
                <a:gradFill>
                  <a:gsLst>
                    <a:gs pos="16814">
                      <a:srgbClr val="FFFFFF"/>
                    </a:gs>
                    <a:gs pos="46000">
                      <a:srgbClr val="FFFFFF"/>
                    </a:gs>
                  </a:gsLst>
                  <a:lin ang="5400000" scaled="0"/>
                </a:gradFill>
                <a:latin typeface="Segoe UI Semibold" panose="020B0702040204020203" pitchFamily="34" charset="0"/>
              </a:endParaRPr>
            </a:p>
            <a:p>
              <a:pPr algn="ctr" defTabSz="896328">
                <a:defRPr/>
              </a:pPr>
              <a:r>
                <a:rPr lang="en-US" sz="1766" dirty="0" err="1">
                  <a:gradFill>
                    <a:gsLst>
                      <a:gs pos="16814">
                        <a:srgbClr val="FFFFFF"/>
                      </a:gs>
                      <a:gs pos="46000">
                        <a:srgbClr val="FFFFFF"/>
                      </a:gs>
                    </a:gsLst>
                    <a:lin ang="5400000" scaled="0"/>
                  </a:gradFill>
                  <a:latin typeface="Segoe UI Semibold" panose="020B0702040204020203" pitchFamily="34" charset="0"/>
                </a:rPr>
                <a:t>Conrolador</a:t>
              </a:r>
              <a:r>
                <a:rPr lang="en-US" sz="1766" dirty="0">
                  <a:gradFill>
                    <a:gsLst>
                      <a:gs pos="16814">
                        <a:srgbClr val="FFFFFF"/>
                      </a:gs>
                      <a:gs pos="46000">
                        <a:srgbClr val="FFFFFF"/>
                      </a:gs>
                    </a:gsLst>
                    <a:lin ang="5400000" scaled="0"/>
                  </a:gradFill>
                  <a:latin typeface="Segoe UI Semibold" panose="020B0702040204020203" pitchFamily="34" charset="0"/>
                </a:rPr>
                <a:t> de fabric</a:t>
              </a:r>
            </a:p>
            <a:p>
              <a:pPr algn="ctr" defTabSz="896328">
                <a:defRPr/>
              </a:pPr>
              <a:endParaRPr lang="en-US" sz="1766" dirty="0">
                <a:gradFill>
                  <a:gsLst>
                    <a:gs pos="16814">
                      <a:srgbClr val="FFFFFF"/>
                    </a:gs>
                    <a:gs pos="46000">
                      <a:srgbClr val="FFFFFF"/>
                    </a:gs>
                  </a:gsLst>
                  <a:lin ang="5400000" scaled="0"/>
                </a:gradFill>
                <a:latin typeface="Segoe UI Semibold" panose="020B0702040204020203" pitchFamily="34" charset="0"/>
              </a:endParaRPr>
            </a:p>
          </p:txBody>
        </p:sp>
      </p:grpSp>
    </p:spTree>
    <p:extLst>
      <p:ext uri="{BB962C8B-B14F-4D97-AF65-F5344CB8AC3E}">
        <p14:creationId xmlns:p14="http://schemas.microsoft.com/office/powerpoint/2010/main" val="414077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147"/>
                                        </p:tgtEl>
                                      </p:cBhvr>
                                    </p:animEffect>
                                    <p:animScale>
                                      <p:cBhvr>
                                        <p:cTn id="7" dur="250" autoRev="1" fill="hold"/>
                                        <p:tgtEl>
                                          <p:spTgt spid="147"/>
                                        </p:tgtEl>
                                      </p:cBhvr>
                                      <p:by x="105000" y="105000"/>
                                    </p:animScale>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75"/>
                                        </p:tgtEl>
                                        <p:attrNameLst>
                                          <p:attrName>style.visibility</p:attrName>
                                        </p:attrNameLst>
                                      </p:cBhvr>
                                      <p:to>
                                        <p:strVal val="visible"/>
                                      </p:to>
                                    </p:set>
                                    <p:animEffect transition="in" filter="wipe(right)">
                                      <p:cBhvr>
                                        <p:cTn id="11" dur="500"/>
                                        <p:tgtEl>
                                          <p:spTgt spid="175"/>
                                        </p:tgtEl>
                                      </p:cBhvr>
                                    </p:animEffect>
                                  </p:childTnLst>
                                </p:cTn>
                              </p:par>
                            </p:childTnLst>
                          </p:cTn>
                        </p:par>
                        <p:par>
                          <p:cTn id="12" fill="hold">
                            <p:stCondLst>
                              <p:cond delay="1000"/>
                            </p:stCondLst>
                            <p:childTnLst>
                              <p:par>
                                <p:cTn id="13" presetID="26" presetClass="emph" presetSubtype="0" repeatCount="indefinite" fill="hold" nodeType="afterEffect">
                                  <p:stCondLst>
                                    <p:cond delay="0"/>
                                  </p:stCondLst>
                                  <p:endCondLst>
                                    <p:cond evt="onNext" delay="0">
                                      <p:tgtEl>
                                        <p:sldTgt/>
                                      </p:tgtEl>
                                    </p:cond>
                                  </p:endCondLst>
                                  <p:childTnLst>
                                    <p:animEffect transition="out" filter="fade">
                                      <p:cBhvr>
                                        <p:cTn id="14" dur="500" tmFilter="0, 0; .2, .5; .8, .5; 1, 0"/>
                                        <p:tgtEl>
                                          <p:spTgt spid="176"/>
                                        </p:tgtEl>
                                      </p:cBhvr>
                                    </p:animEffect>
                                    <p:animScale>
                                      <p:cBhvr>
                                        <p:cTn id="15" dur="250" autoRev="1" fill="hold"/>
                                        <p:tgtEl>
                                          <p:spTgt spid="176"/>
                                        </p:tgtEl>
                                      </p:cBhvr>
                                      <p:by x="105000" y="105000"/>
                                    </p:animScale>
                                  </p:childTnLst>
                                </p:cTn>
                              </p:par>
                            </p:childTnLst>
                          </p:cTn>
                        </p:par>
                        <p:par>
                          <p:cTn id="16" fill="hold">
                            <p:stCondLst>
                              <p:cond delay="1500"/>
                            </p:stCondLst>
                            <p:childTnLst>
                              <p:par>
                                <p:cTn id="17" presetID="37" presetClass="path" presetSubtype="0" accel="50000" decel="50000" fill="hold" nodeType="afterEffect">
                                  <p:stCondLst>
                                    <p:cond delay="0"/>
                                  </p:stCondLst>
                                  <p:childTnLst>
                                    <p:animMotion origin="layout" path="M -4.375E-6 -0.00023 L -0.10638 0.03982 C -0.12877 0.04884 -0.16197 0.05417 -0.19687 0.05417 C -0.23645 0.05417 -0.26822 0.04884 -0.29036 0.03982 C -0.32578 0.02662 -0.36119 -0.05671 -0.39661 -0.06991 " pathEditMode="relative" rAng="0" ptsTypes="AAAAA">
                                      <p:cBhvr>
                                        <p:cTn id="18" dur="2000" fill="hold"/>
                                        <p:tgtEl>
                                          <p:spTgt spid="176"/>
                                        </p:tgtEl>
                                        <p:attrNameLst>
                                          <p:attrName>ppt_x</p:attrName>
                                          <p:attrName>ppt_y</p:attrName>
                                        </p:attrNameLst>
                                      </p:cBhvr>
                                      <p:rCtr x="-19831" y="-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0828" y="627144"/>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dirty="0">
                <a:gradFill>
                  <a:gsLst>
                    <a:gs pos="1250">
                      <a:srgbClr val="505050"/>
                    </a:gs>
                    <a:gs pos="100000">
                      <a:srgbClr val="505050"/>
                    </a:gs>
                  </a:gsLst>
                  <a:lin ang="5400000" scaled="0"/>
                </a:gradFill>
                <a:latin typeface="Segoe UI Light"/>
              </a:rPr>
              <a:t>Nano Server: Sistema </a:t>
            </a:r>
            <a:r>
              <a:rPr lang="es-PE" dirty="0">
                <a:gradFill>
                  <a:gsLst>
                    <a:gs pos="1250">
                      <a:srgbClr val="505050"/>
                    </a:gs>
                    <a:gs pos="100000">
                      <a:srgbClr val="505050"/>
                    </a:gs>
                  </a:gsLst>
                  <a:lin ang="5400000" scaled="0"/>
                </a:gradFill>
                <a:latin typeface="Segoe UI Light"/>
              </a:rPr>
              <a:t>operativo</a:t>
            </a:r>
            <a:r>
              <a:rPr lang="en-US" dirty="0">
                <a:gradFill>
                  <a:gsLst>
                    <a:gs pos="1250">
                      <a:srgbClr val="505050"/>
                    </a:gs>
                    <a:gs pos="100000">
                      <a:srgbClr val="505050"/>
                    </a:gs>
                  </a:gsLst>
                  <a:lin ang="5400000" scaled="0"/>
                </a:gradFill>
                <a:latin typeface="Segoe UI Light"/>
              </a:rPr>
              <a:t> ‘Just Enough’</a:t>
            </a:r>
            <a:br>
              <a:rPr lang="en-US" dirty="0">
                <a:gradFill>
                  <a:gsLst>
                    <a:gs pos="1250">
                      <a:srgbClr val="505050"/>
                    </a:gs>
                    <a:gs pos="100000">
                      <a:srgbClr val="505050"/>
                    </a:gs>
                  </a:gsLst>
                  <a:lin ang="5400000" scaled="0"/>
                </a:gradFill>
                <a:latin typeface="Segoe UI Light"/>
              </a:rPr>
            </a:br>
            <a:r>
              <a:rPr lang="en-US" dirty="0">
                <a:gradFill>
                  <a:gsLst>
                    <a:gs pos="1250">
                      <a:srgbClr val="505050"/>
                    </a:gs>
                    <a:gs pos="100000">
                      <a:srgbClr val="505050"/>
                    </a:gs>
                  </a:gsLst>
                  <a:lin ang="5400000" scaled="0"/>
                </a:gradFill>
                <a:latin typeface="Segoe UI Light"/>
              </a:rPr>
              <a:t/>
            </a:r>
            <a:br>
              <a:rPr lang="en-US" dirty="0">
                <a:gradFill>
                  <a:gsLst>
                    <a:gs pos="1250">
                      <a:srgbClr val="505050"/>
                    </a:gs>
                    <a:gs pos="100000">
                      <a:srgbClr val="505050"/>
                    </a:gs>
                  </a:gsLst>
                  <a:lin ang="5400000" scaled="0"/>
                </a:gradFill>
                <a:latin typeface="Segoe UI Light"/>
              </a:rPr>
            </a:br>
            <a:endParaRPr lang="en-US" dirty="0">
              <a:gradFill>
                <a:gsLst>
                  <a:gs pos="1250">
                    <a:srgbClr val="505050"/>
                  </a:gs>
                  <a:gs pos="100000">
                    <a:srgbClr val="505050"/>
                  </a:gs>
                </a:gsLst>
                <a:lin ang="5400000" scaled="0"/>
              </a:gradFill>
              <a:latin typeface="Segoe UI Light"/>
            </a:endParaRPr>
          </a:p>
        </p:txBody>
      </p:sp>
      <p:sp>
        <p:nvSpPr>
          <p:cNvPr id="3" name="Text Placeholder 6"/>
          <p:cNvSpPr txBox="1">
            <a:spLocks/>
          </p:cNvSpPr>
          <p:nvPr/>
        </p:nvSpPr>
        <p:spPr>
          <a:xfrm>
            <a:off x="270827" y="1540876"/>
            <a:ext cx="7176590" cy="2992550"/>
          </a:xfrm>
          <a:prstGeom prst="rect">
            <a:avLst/>
          </a:prstGeom>
        </p:spPr>
        <p:txBody>
          <a:bodyPr vert="horz" wrap="square" lIns="182880"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1"/>
                    </a:gs>
                    <a:gs pos="99000">
                      <a:schemeClr val="tx1"/>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lvl="1">
              <a:spcBef>
                <a:spcPts val="1200"/>
              </a:spcBef>
              <a:defRPr/>
            </a:pPr>
            <a:r>
              <a:rPr lang="es-419" sz="3529" dirty="0">
                <a:gradFill>
                  <a:gsLst>
                    <a:gs pos="1250">
                      <a:srgbClr val="505050"/>
                    </a:gs>
                    <a:gs pos="100000">
                      <a:srgbClr val="505050"/>
                    </a:gs>
                  </a:gsLst>
                  <a:lin ang="5400000" scaled="0"/>
                </a:gradFill>
                <a:latin typeface="Segoe UI Light"/>
              </a:rPr>
              <a:t>Optimizada para aplicaciones distribuidas de próxima generación </a:t>
            </a:r>
          </a:p>
          <a:p>
            <a:pPr marL="336145" lvl="1">
              <a:spcBef>
                <a:spcPts val="1200"/>
              </a:spcBef>
              <a:defRPr/>
            </a:pPr>
            <a:r>
              <a:rPr lang="es-419" dirty="0">
                <a:gradFill>
                  <a:gsLst>
                    <a:gs pos="1250">
                      <a:srgbClr val="505050"/>
                    </a:gs>
                    <a:gs pos="100000">
                      <a:srgbClr val="505050"/>
                    </a:gs>
                  </a:gsLst>
                  <a:lin ang="5400000" scaled="0"/>
                </a:gradFill>
                <a:latin typeface="Segoe UI"/>
              </a:rPr>
              <a:t>Mayor densidad y menor superficie de ataque y requisitos de mantenimiento</a:t>
            </a:r>
          </a:p>
          <a:p>
            <a:pPr marL="336145" lvl="1">
              <a:spcBef>
                <a:spcPts val="1200"/>
              </a:spcBef>
              <a:defRPr/>
            </a:pPr>
            <a:r>
              <a:rPr lang="es-419" dirty="0">
                <a:gradFill>
                  <a:gsLst>
                    <a:gs pos="1250">
                      <a:srgbClr val="505050"/>
                    </a:gs>
                    <a:gs pos="100000">
                      <a:srgbClr val="505050"/>
                    </a:gs>
                  </a:gsLst>
                  <a:lin ang="5400000" scaled="0"/>
                </a:gradFill>
                <a:latin typeface="Segoe UI"/>
              </a:rPr>
              <a:t>Marco de trabajo para </a:t>
            </a:r>
            <a:r>
              <a:rPr lang="es-419" sz="2000" dirty="0">
                <a:gradFill>
                  <a:gsLst>
                    <a:gs pos="1250">
                      <a:srgbClr val="505050"/>
                    </a:gs>
                    <a:gs pos="100000">
                      <a:srgbClr val="505050"/>
                    </a:gs>
                  </a:gsLst>
                  <a:lin ang="5400000" scaled="0"/>
                </a:gradFill>
                <a:latin typeface="Segoe UI"/>
              </a:rPr>
              <a:t>aplicaciones distribuidas de próxima generación</a:t>
            </a:r>
            <a:endParaRPr lang="es-419" dirty="0">
              <a:gradFill>
                <a:gsLst>
                  <a:gs pos="1250">
                    <a:srgbClr val="505050"/>
                  </a:gs>
                  <a:gs pos="100000">
                    <a:srgbClr val="505050"/>
                  </a:gs>
                </a:gsLst>
                <a:lin ang="5400000" scaled="0"/>
              </a:gradFill>
              <a:latin typeface="Segoe UI"/>
            </a:endParaRPr>
          </a:p>
          <a:p>
            <a:pPr marL="336145" lvl="1">
              <a:spcBef>
                <a:spcPts val="1200"/>
              </a:spcBef>
              <a:defRPr/>
            </a:pPr>
            <a:r>
              <a:rPr lang="es-419" dirty="0" err="1">
                <a:gradFill>
                  <a:gsLst>
                    <a:gs pos="1250">
                      <a:srgbClr val="505050"/>
                    </a:gs>
                    <a:gs pos="100000">
                      <a:srgbClr val="505050"/>
                    </a:gs>
                  </a:gsLst>
                  <a:lin ang="5400000" scaled="0"/>
                </a:gradFill>
                <a:latin typeface="Segoe UI"/>
              </a:rPr>
              <a:t>Interopera</a:t>
            </a:r>
            <a:r>
              <a:rPr lang="es-419" dirty="0">
                <a:gradFill>
                  <a:gsLst>
                    <a:gs pos="1250">
                      <a:srgbClr val="505050"/>
                    </a:gs>
                    <a:gs pos="100000">
                      <a:srgbClr val="505050"/>
                    </a:gs>
                  </a:gsLst>
                  <a:lin ang="5400000" scaled="0"/>
                </a:gradFill>
                <a:latin typeface="Segoe UI"/>
              </a:rPr>
              <a:t> con aplicaciones de servidor existentes</a:t>
            </a:r>
            <a:endParaRPr lang="es-419" sz="3600" dirty="0">
              <a:gradFill>
                <a:gsLst>
                  <a:gs pos="1250">
                    <a:srgbClr val="505050"/>
                  </a:gs>
                  <a:gs pos="100000">
                    <a:srgbClr val="505050"/>
                  </a:gs>
                </a:gsLst>
                <a:lin ang="5400000" scaled="0"/>
              </a:gradFill>
              <a:latin typeface="Segoe UI"/>
            </a:endParaRPr>
          </a:p>
        </p:txBody>
      </p:sp>
      <p:sp>
        <p:nvSpPr>
          <p:cNvPr id="4" name="TextBox 3"/>
          <p:cNvSpPr txBox="1"/>
          <p:nvPr/>
        </p:nvSpPr>
        <p:spPr>
          <a:xfrm>
            <a:off x="6553782" y="4094617"/>
            <a:ext cx="1617015" cy="977732"/>
          </a:xfrm>
          <a:prstGeom prst="rect">
            <a:avLst/>
          </a:prstGeom>
          <a:noFill/>
        </p:spPr>
        <p:txBody>
          <a:bodyPr wrap="square" lIns="179259" tIns="143407" rIns="179259" bIns="143407" rtlCol="0">
            <a:noAutofit/>
          </a:bodyPr>
          <a:lstStyle/>
          <a:p>
            <a:pPr algn="ctr" defTabSz="914192">
              <a:lnSpc>
                <a:spcPct val="90000"/>
              </a:lnSpc>
              <a:spcAft>
                <a:spcPts val="588"/>
              </a:spcAft>
            </a:pPr>
            <a:r>
              <a:rPr lang="en-US" sz="1600" dirty="0" err="1">
                <a:gradFill>
                  <a:gsLst>
                    <a:gs pos="1250">
                      <a:srgbClr val="0078D7"/>
                    </a:gs>
                    <a:gs pos="99000">
                      <a:srgbClr val="0078D7"/>
                    </a:gs>
                  </a:gsLst>
                  <a:lin ang="5400000" scaled="0"/>
                </a:gradFill>
                <a:latin typeface="Segoe UI"/>
              </a:rPr>
              <a:t>Contenedores</a:t>
            </a:r>
            <a:r>
              <a:rPr lang="en-US" sz="1600" dirty="0">
                <a:gradFill>
                  <a:gsLst>
                    <a:gs pos="1250">
                      <a:srgbClr val="0078D7"/>
                    </a:gs>
                    <a:gs pos="99000">
                      <a:srgbClr val="0078D7"/>
                    </a:gs>
                  </a:gsLst>
                  <a:lin ang="5400000" scaled="0"/>
                </a:gradFill>
                <a:latin typeface="Segoe UI"/>
              </a:rPr>
              <a:t> y </a:t>
            </a:r>
            <a:r>
              <a:rPr lang="en-US" sz="1600" dirty="0" err="1">
                <a:gradFill>
                  <a:gsLst>
                    <a:gs pos="1250">
                      <a:srgbClr val="0078D7"/>
                    </a:gs>
                    <a:gs pos="99000">
                      <a:srgbClr val="0078D7"/>
                    </a:gs>
                  </a:gsLst>
                  <a:lin ang="5400000" scaled="0"/>
                </a:gradFill>
                <a:latin typeface="Segoe UI"/>
              </a:rPr>
              <a:t>aplicaciones</a:t>
            </a:r>
            <a:r>
              <a:rPr lang="en-US" sz="1600" dirty="0">
                <a:gradFill>
                  <a:gsLst>
                    <a:gs pos="1250">
                      <a:srgbClr val="0078D7"/>
                    </a:gs>
                    <a:gs pos="99000">
                      <a:srgbClr val="0078D7"/>
                    </a:gs>
                  </a:gsLst>
                  <a:lin ang="5400000" scaled="0"/>
                </a:gradFill>
                <a:latin typeface="Segoe UI"/>
              </a:rPr>
              <a:t> </a:t>
            </a:r>
            <a:r>
              <a:rPr lang="en-US" sz="1600" dirty="0" err="1">
                <a:gradFill>
                  <a:gsLst>
                    <a:gs pos="1250">
                      <a:srgbClr val="0078D7"/>
                    </a:gs>
                    <a:gs pos="99000">
                      <a:srgbClr val="0078D7"/>
                    </a:gs>
                  </a:gsLst>
                  <a:lin ang="5400000" scaled="0"/>
                </a:gradFill>
                <a:latin typeface="Segoe UI"/>
              </a:rPr>
              <a:t>modernas</a:t>
            </a:r>
            <a:endParaRPr lang="en-US" sz="1600" dirty="0">
              <a:gradFill>
                <a:gsLst>
                  <a:gs pos="1250">
                    <a:srgbClr val="0078D7"/>
                  </a:gs>
                  <a:gs pos="99000">
                    <a:srgbClr val="0078D7"/>
                  </a:gs>
                </a:gsLst>
                <a:lin ang="5400000" scaled="0"/>
              </a:gradFill>
              <a:latin typeface="Segoe UI"/>
            </a:endParaRPr>
          </a:p>
        </p:txBody>
      </p:sp>
      <p:grpSp>
        <p:nvGrpSpPr>
          <p:cNvPr id="5" name="Group 4"/>
          <p:cNvGrpSpPr/>
          <p:nvPr/>
        </p:nvGrpSpPr>
        <p:grpSpPr>
          <a:xfrm>
            <a:off x="10070998" y="2745622"/>
            <a:ext cx="1700224" cy="3811682"/>
            <a:chOff x="10069410" y="2703418"/>
            <a:chExt cx="1700224" cy="3811682"/>
          </a:xfrm>
        </p:grpSpPr>
        <p:sp>
          <p:nvSpPr>
            <p:cNvPr id="6" name="Rectangle 5"/>
            <p:cNvSpPr/>
            <p:nvPr/>
          </p:nvSpPr>
          <p:spPr bwMode="auto">
            <a:xfrm>
              <a:off x="10069410" y="2703418"/>
              <a:ext cx="1623357" cy="3811682"/>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961" b="1" kern="0" dirty="0">
                <a:solidFill>
                  <a:prstClr val="white"/>
                </a:solidFill>
                <a:latin typeface="Segoe UI Light"/>
                <a:ea typeface="Segoe UI" pitchFamily="34" charset="0"/>
                <a:cs typeface="Segoe UI" pitchFamily="34" charset="0"/>
              </a:endParaRPr>
            </a:p>
          </p:txBody>
        </p:sp>
        <p:sp>
          <p:nvSpPr>
            <p:cNvPr id="7" name="TextBox 6"/>
            <p:cNvSpPr txBox="1"/>
            <p:nvPr/>
          </p:nvSpPr>
          <p:spPr>
            <a:xfrm>
              <a:off x="10069411" y="3855453"/>
              <a:ext cx="1700223" cy="1329900"/>
            </a:xfrm>
            <a:prstGeom prst="rect">
              <a:avLst/>
            </a:prstGeom>
            <a:noFill/>
          </p:spPr>
          <p:txBody>
            <a:bodyPr wrap="square" lIns="179259" tIns="143407" rIns="179259" bIns="143407" rtlCol="0" anchor="t">
              <a:spAutoFit/>
            </a:bodyPr>
            <a:lstStyle/>
            <a:p>
              <a:pPr algn="ctr" defTabSz="914192">
                <a:lnSpc>
                  <a:spcPct val="90000"/>
                </a:lnSpc>
                <a:spcAft>
                  <a:spcPts val="588"/>
                </a:spcAft>
                <a:defRPr/>
              </a:pPr>
              <a:r>
                <a:rPr lang="en-US" sz="1600" kern="0" dirty="0">
                  <a:gradFill>
                    <a:gsLst>
                      <a:gs pos="1250">
                        <a:srgbClr val="FFFFFF"/>
                      </a:gs>
                      <a:gs pos="99000">
                        <a:srgbClr val="FFFFFF"/>
                      </a:gs>
                    </a:gsLst>
                    <a:lin ang="5400000" scaled="0"/>
                  </a:gradFill>
                  <a:latin typeface="Segoe UI"/>
                </a:rPr>
                <a:t>GUI total</a:t>
              </a:r>
            </a:p>
            <a:p>
              <a:pPr algn="ctr" defTabSz="914192">
                <a:lnSpc>
                  <a:spcPct val="90000"/>
                </a:lnSpc>
                <a:spcAft>
                  <a:spcPts val="588"/>
                </a:spcAft>
                <a:defRPr/>
              </a:pPr>
              <a:r>
                <a:rPr lang="en-US" sz="1600" kern="0" dirty="0" err="1">
                  <a:gradFill>
                    <a:gsLst>
                      <a:gs pos="1250">
                        <a:srgbClr val="FFFFFF"/>
                      </a:gs>
                      <a:gs pos="99000">
                        <a:srgbClr val="FFFFFF"/>
                      </a:gs>
                    </a:gsLst>
                    <a:lin ang="5400000" scaled="0"/>
                  </a:gradFill>
                  <a:latin typeface="Segoe UI"/>
                </a:rPr>
                <a:t>Cargas</a:t>
              </a:r>
              <a:r>
                <a:rPr lang="en-US" sz="1600" kern="0" dirty="0">
                  <a:gradFill>
                    <a:gsLst>
                      <a:gs pos="1250">
                        <a:srgbClr val="FFFFFF"/>
                      </a:gs>
                      <a:gs pos="99000">
                        <a:srgbClr val="FFFFFF"/>
                      </a:gs>
                    </a:gsLst>
                    <a:lin ang="5400000" scaled="0"/>
                  </a:gradFill>
                  <a:latin typeface="Segoe UI"/>
                </a:rPr>
                <a:t> de </a:t>
              </a:r>
              <a:r>
                <a:rPr lang="en-US" sz="1600" kern="0" dirty="0" err="1">
                  <a:gradFill>
                    <a:gsLst>
                      <a:gs pos="1250">
                        <a:srgbClr val="FFFFFF"/>
                      </a:gs>
                      <a:gs pos="99000">
                        <a:srgbClr val="FFFFFF"/>
                      </a:gs>
                    </a:gsLst>
                    <a:lin ang="5400000" scaled="0"/>
                  </a:gradFill>
                  <a:latin typeface="Segoe UI"/>
                </a:rPr>
                <a:t>trabajo</a:t>
              </a:r>
              <a:endParaRPr lang="en-US" sz="1600" kern="0" dirty="0">
                <a:gradFill>
                  <a:gsLst>
                    <a:gs pos="1250">
                      <a:srgbClr val="FFFFFF"/>
                    </a:gs>
                    <a:gs pos="99000">
                      <a:srgbClr val="FFFFFF"/>
                    </a:gs>
                  </a:gsLst>
                  <a:lin ang="5400000" scaled="0"/>
                </a:gradFill>
                <a:latin typeface="Segoe UI"/>
              </a:endParaRPr>
            </a:p>
            <a:p>
              <a:pPr algn="ctr" defTabSz="914192">
                <a:lnSpc>
                  <a:spcPct val="90000"/>
                </a:lnSpc>
                <a:spcAft>
                  <a:spcPts val="588"/>
                </a:spcAft>
                <a:defRPr/>
              </a:pPr>
              <a:r>
                <a:rPr lang="en-US" sz="1600" kern="0" dirty="0" err="1">
                  <a:gradFill>
                    <a:gsLst>
                      <a:gs pos="1250">
                        <a:srgbClr val="FFFFFF"/>
                      </a:gs>
                      <a:gs pos="99000">
                        <a:srgbClr val="FFFFFF"/>
                      </a:gs>
                    </a:gsLst>
                    <a:lin ang="5400000" scaled="0"/>
                  </a:gradFill>
                  <a:latin typeface="Segoe UI"/>
                </a:rPr>
                <a:t>especializadas</a:t>
              </a:r>
              <a:endParaRPr lang="en-US" sz="1600" kern="0" dirty="0">
                <a:gradFill>
                  <a:gsLst>
                    <a:gs pos="1250">
                      <a:srgbClr val="FFFFFF"/>
                    </a:gs>
                    <a:gs pos="99000">
                      <a:srgbClr val="FFFFFF"/>
                    </a:gs>
                  </a:gsLst>
                  <a:lin ang="5400000" scaled="0"/>
                </a:gradFill>
                <a:latin typeface="Segoe UI"/>
              </a:endParaRPr>
            </a:p>
          </p:txBody>
        </p:sp>
        <p:grpSp>
          <p:nvGrpSpPr>
            <p:cNvPr id="8" name="Group 7"/>
            <p:cNvGrpSpPr/>
            <p:nvPr/>
          </p:nvGrpSpPr>
          <p:grpSpPr>
            <a:xfrm>
              <a:off x="10605555" y="3168745"/>
              <a:ext cx="527229" cy="601838"/>
              <a:chOff x="10605555" y="3911020"/>
              <a:chExt cx="527229" cy="601838"/>
            </a:xfrm>
            <a:solidFill>
              <a:srgbClr val="FFFFFF"/>
            </a:solidFill>
          </p:grpSpPr>
          <p:sp>
            <p:nvSpPr>
              <p:cNvPr id="9" name="Freeform 5"/>
              <p:cNvSpPr>
                <a:spLocks/>
              </p:cNvSpPr>
              <p:nvPr/>
            </p:nvSpPr>
            <p:spPr bwMode="auto">
              <a:xfrm>
                <a:off x="10605555" y="4058810"/>
                <a:ext cx="264694" cy="454048"/>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grpFill/>
              <a:ln w="15875">
                <a:solidFill>
                  <a:srgbClr val="0078D7"/>
                </a:solidFill>
              </a:ln>
            </p:spPr>
            <p:txBody>
              <a:bodyPr vert="horz" wrap="square" lIns="91427" tIns="45713" rIns="91427" bIns="45713" numCol="1" anchor="t" anchorCtr="0" compatLnSpc="1">
                <a:prstTxWarp prst="textNoShape">
                  <a:avLst/>
                </a:prstTxWarp>
              </a:bodyPr>
              <a:lstStyle/>
              <a:p>
                <a:pPr defTabSz="914367">
                  <a:defRPr/>
                </a:pPr>
                <a:endParaRPr lang="en-US" sz="1400" kern="0">
                  <a:solidFill>
                    <a:srgbClr val="FFFFFF"/>
                  </a:solidFill>
                  <a:latin typeface="Segoe UI"/>
                </a:endParaRPr>
              </a:p>
            </p:txBody>
          </p:sp>
          <p:sp>
            <p:nvSpPr>
              <p:cNvPr id="10" name="Freeform 6"/>
              <p:cNvSpPr>
                <a:spLocks/>
              </p:cNvSpPr>
              <p:nvPr/>
            </p:nvSpPr>
            <p:spPr bwMode="auto">
              <a:xfrm>
                <a:off x="10870073" y="4058810"/>
                <a:ext cx="262711" cy="454048"/>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grpFill/>
              <a:ln w="15875">
                <a:solidFill>
                  <a:srgbClr val="0078D7"/>
                </a:solidFill>
              </a:ln>
            </p:spPr>
            <p:txBody>
              <a:bodyPr vert="horz" wrap="square" lIns="91427" tIns="45713" rIns="91427" bIns="45713" numCol="1" anchor="t" anchorCtr="0" compatLnSpc="1">
                <a:prstTxWarp prst="textNoShape">
                  <a:avLst/>
                </a:prstTxWarp>
              </a:bodyPr>
              <a:lstStyle/>
              <a:p>
                <a:pPr defTabSz="914367">
                  <a:defRPr/>
                </a:pPr>
                <a:endParaRPr lang="en-US" sz="1400" kern="0">
                  <a:solidFill>
                    <a:srgbClr val="FFFFFF"/>
                  </a:solidFill>
                  <a:latin typeface="Segoe UI"/>
                </a:endParaRPr>
              </a:p>
            </p:txBody>
          </p:sp>
          <p:sp>
            <p:nvSpPr>
              <p:cNvPr id="11" name="Freeform 7"/>
              <p:cNvSpPr>
                <a:spLocks/>
              </p:cNvSpPr>
              <p:nvPr/>
            </p:nvSpPr>
            <p:spPr bwMode="auto">
              <a:xfrm>
                <a:off x="10607944" y="3911020"/>
                <a:ext cx="523444" cy="297409"/>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grpFill/>
              <a:ln w="15875">
                <a:solidFill>
                  <a:srgbClr val="0078D7"/>
                </a:solidFill>
              </a:ln>
            </p:spPr>
            <p:txBody>
              <a:bodyPr vert="horz" wrap="square" lIns="91427" tIns="45713" rIns="91427" bIns="45713" numCol="1" anchor="t" anchorCtr="0" compatLnSpc="1">
                <a:prstTxWarp prst="textNoShape">
                  <a:avLst/>
                </a:prstTxWarp>
              </a:bodyPr>
              <a:lstStyle/>
              <a:p>
                <a:pPr defTabSz="914367">
                  <a:defRPr/>
                </a:pPr>
                <a:endParaRPr lang="en-US" sz="1400" kern="0">
                  <a:solidFill>
                    <a:srgbClr val="FFFFFF"/>
                  </a:solidFill>
                  <a:latin typeface="Segoe UI"/>
                </a:endParaRPr>
              </a:p>
            </p:txBody>
          </p:sp>
        </p:grpSp>
      </p:grpSp>
      <p:sp>
        <p:nvSpPr>
          <p:cNvPr id="12" name="TextBox 11"/>
          <p:cNvSpPr txBox="1"/>
          <p:nvPr/>
        </p:nvSpPr>
        <p:spPr>
          <a:xfrm>
            <a:off x="10017026" y="1352749"/>
            <a:ext cx="1727976" cy="1242653"/>
          </a:xfrm>
          <a:prstGeom prst="rect">
            <a:avLst/>
          </a:prstGeom>
          <a:noFill/>
        </p:spPr>
        <p:txBody>
          <a:bodyPr wrap="square" lIns="179259" tIns="143407" rIns="179259" bIns="143407" rtlCol="0">
            <a:noAutofit/>
          </a:bodyPr>
          <a:lstStyle/>
          <a:p>
            <a:pPr algn="ctr" defTabSz="914192">
              <a:lnSpc>
                <a:spcPct val="90000"/>
              </a:lnSpc>
              <a:spcAft>
                <a:spcPts val="588"/>
              </a:spcAft>
            </a:pPr>
            <a:r>
              <a:rPr lang="en-US" sz="1568" dirty="0" err="1">
                <a:gradFill>
                  <a:gsLst>
                    <a:gs pos="1250">
                      <a:srgbClr val="0078D7"/>
                    </a:gs>
                    <a:gs pos="99000">
                      <a:srgbClr val="0078D7"/>
                    </a:gs>
                  </a:gsLst>
                  <a:lin ang="5400000" scaled="0"/>
                </a:gradFill>
                <a:latin typeface="Segoe UI"/>
              </a:rPr>
              <a:t>Aplicaciones</a:t>
            </a:r>
            <a:r>
              <a:rPr lang="en-US" sz="1568" dirty="0">
                <a:gradFill>
                  <a:gsLst>
                    <a:gs pos="1250">
                      <a:srgbClr val="0078D7"/>
                    </a:gs>
                    <a:gs pos="99000">
                      <a:srgbClr val="0078D7"/>
                    </a:gs>
                  </a:gsLst>
                  <a:lin ang="5400000" scaled="0"/>
                </a:gradFill>
                <a:latin typeface="Segoe UI"/>
              </a:rPr>
              <a:t> de </a:t>
            </a:r>
            <a:r>
              <a:rPr lang="en-US" sz="1568" dirty="0" err="1">
                <a:gradFill>
                  <a:gsLst>
                    <a:gs pos="1250">
                      <a:srgbClr val="0078D7"/>
                    </a:gs>
                    <a:gs pos="99000">
                      <a:srgbClr val="0078D7"/>
                    </a:gs>
                  </a:gsLst>
                  <a:lin ang="5400000" scaled="0"/>
                </a:gradFill>
                <a:latin typeface="Segoe UI"/>
              </a:rPr>
              <a:t>terceros</a:t>
            </a:r>
            <a:r>
              <a:rPr lang="en-US" sz="1568" dirty="0">
                <a:gradFill>
                  <a:gsLst>
                    <a:gs pos="1250">
                      <a:srgbClr val="0078D7"/>
                    </a:gs>
                    <a:gs pos="99000">
                      <a:srgbClr val="0078D7"/>
                    </a:gs>
                  </a:gsLst>
                  <a:lin ang="5400000" scaled="0"/>
                </a:gradFill>
                <a:latin typeface="Segoe UI"/>
              </a:rPr>
              <a:t> </a:t>
            </a:r>
          </a:p>
          <a:p>
            <a:pPr algn="ctr" defTabSz="914192">
              <a:lnSpc>
                <a:spcPct val="90000"/>
              </a:lnSpc>
              <a:spcAft>
                <a:spcPts val="588"/>
              </a:spcAft>
            </a:pPr>
            <a:r>
              <a:rPr lang="en-US" sz="1568" dirty="0" err="1">
                <a:gradFill>
                  <a:gsLst>
                    <a:gs pos="1250">
                      <a:srgbClr val="0078D7"/>
                    </a:gs>
                    <a:gs pos="99000">
                      <a:srgbClr val="0078D7"/>
                    </a:gs>
                  </a:gsLst>
                  <a:lin ang="5400000" scaled="0"/>
                </a:gradFill>
                <a:latin typeface="Segoe UI"/>
              </a:rPr>
              <a:t>Experiencia</a:t>
            </a:r>
            <a:r>
              <a:rPr lang="en-US" sz="1568" dirty="0">
                <a:gradFill>
                  <a:gsLst>
                    <a:gs pos="1250">
                      <a:srgbClr val="0078D7"/>
                    </a:gs>
                    <a:gs pos="99000">
                      <a:srgbClr val="0078D7"/>
                    </a:gs>
                  </a:gsLst>
                  <a:lin ang="5400000" scaled="0"/>
                </a:gradFill>
                <a:latin typeface="Segoe UI"/>
              </a:rPr>
              <a:t> </a:t>
            </a:r>
            <a:r>
              <a:rPr lang="en-US" sz="1568" dirty="0" err="1">
                <a:gradFill>
                  <a:gsLst>
                    <a:gs pos="1250">
                      <a:srgbClr val="0078D7"/>
                    </a:gs>
                    <a:gs pos="99000">
                      <a:srgbClr val="0078D7"/>
                    </a:gs>
                  </a:gsLst>
                  <a:lin ang="5400000" scaled="0"/>
                </a:gradFill>
                <a:latin typeface="Segoe UI"/>
              </a:rPr>
              <a:t>RDS</a:t>
            </a:r>
            <a:endParaRPr lang="en-US" sz="1568" dirty="0">
              <a:gradFill>
                <a:gsLst>
                  <a:gs pos="1250">
                    <a:srgbClr val="0078D7"/>
                  </a:gs>
                  <a:gs pos="99000">
                    <a:srgbClr val="0078D7"/>
                  </a:gs>
                </a:gsLst>
                <a:lin ang="5400000" scaled="0"/>
              </a:gradFill>
              <a:latin typeface="Segoe UI"/>
            </a:endParaRPr>
          </a:p>
        </p:txBody>
      </p:sp>
      <p:grpSp>
        <p:nvGrpSpPr>
          <p:cNvPr id="13" name="Group 12"/>
          <p:cNvGrpSpPr/>
          <p:nvPr/>
        </p:nvGrpSpPr>
        <p:grpSpPr>
          <a:xfrm>
            <a:off x="8141316" y="3924019"/>
            <a:ext cx="1987115" cy="2691085"/>
            <a:chOff x="8139727" y="3881814"/>
            <a:chExt cx="1987115" cy="2691085"/>
          </a:xfrm>
        </p:grpSpPr>
        <p:grpSp>
          <p:nvGrpSpPr>
            <p:cNvPr id="14" name="Group 13"/>
            <p:cNvGrpSpPr/>
            <p:nvPr/>
          </p:nvGrpSpPr>
          <p:grpSpPr>
            <a:xfrm>
              <a:off x="8313794" y="3881814"/>
              <a:ext cx="1623357" cy="2633286"/>
              <a:chOff x="8313794" y="3881814"/>
              <a:chExt cx="1623357" cy="2633286"/>
            </a:xfrm>
          </p:grpSpPr>
          <p:sp>
            <p:nvSpPr>
              <p:cNvPr id="16" name="Rectangle 15"/>
              <p:cNvSpPr/>
              <p:nvPr/>
            </p:nvSpPr>
            <p:spPr bwMode="auto">
              <a:xfrm>
                <a:off x="8313794" y="3881814"/>
                <a:ext cx="1623357" cy="263328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961" b="1" kern="0" dirty="0">
                  <a:solidFill>
                    <a:prstClr val="white"/>
                  </a:solidFill>
                  <a:latin typeface="Segoe UI Light"/>
                  <a:ea typeface="Segoe UI" pitchFamily="34" charset="0"/>
                  <a:cs typeface="Segoe UI" pitchFamily="34" charset="0"/>
                </a:endParaRPr>
              </a:p>
            </p:txBody>
          </p:sp>
          <p:grpSp>
            <p:nvGrpSpPr>
              <p:cNvPr id="17" name="Group 16"/>
              <p:cNvGrpSpPr/>
              <p:nvPr/>
            </p:nvGrpSpPr>
            <p:grpSpPr>
              <a:xfrm>
                <a:off x="8869172" y="4227324"/>
                <a:ext cx="527231" cy="601838"/>
                <a:chOff x="8869172" y="4333575"/>
                <a:chExt cx="527231" cy="601838"/>
              </a:xfrm>
            </p:grpSpPr>
            <p:sp>
              <p:nvSpPr>
                <p:cNvPr id="18" name="Freeform 5"/>
                <p:cNvSpPr>
                  <a:spLocks/>
                </p:cNvSpPr>
                <p:nvPr/>
              </p:nvSpPr>
              <p:spPr bwMode="auto">
                <a:xfrm>
                  <a:off x="8869172" y="4481365"/>
                  <a:ext cx="264693" cy="454048"/>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FFFFFF"/>
                </a:solidFill>
                <a:ln w="15875">
                  <a:solidFill>
                    <a:srgbClr val="FFFFFF"/>
                  </a:solidFill>
                </a:ln>
              </p:spPr>
              <p:txBody>
                <a:bodyPr vert="horz" wrap="square" lIns="91427" tIns="45713" rIns="91427" bIns="45713" numCol="1" anchor="t" anchorCtr="0" compatLnSpc="1">
                  <a:prstTxWarp prst="textNoShape">
                    <a:avLst/>
                  </a:prstTxWarp>
                </a:bodyPr>
                <a:lstStyle/>
                <a:p>
                  <a:pPr defTabSz="914367">
                    <a:defRPr/>
                  </a:pPr>
                  <a:endParaRPr lang="en-US" sz="1400" kern="0">
                    <a:solidFill>
                      <a:srgbClr val="FFFFFF"/>
                    </a:solidFill>
                    <a:latin typeface="Segoe UI"/>
                  </a:endParaRPr>
                </a:p>
              </p:txBody>
            </p:sp>
            <p:sp>
              <p:nvSpPr>
                <p:cNvPr id="19" name="Freeform 6"/>
                <p:cNvSpPr>
                  <a:spLocks/>
                </p:cNvSpPr>
                <p:nvPr/>
              </p:nvSpPr>
              <p:spPr bwMode="auto">
                <a:xfrm>
                  <a:off x="9133692" y="4481365"/>
                  <a:ext cx="262711" cy="454048"/>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solidFill>
                  <a:srgbClr val="FFFFFF"/>
                </a:solidFill>
                <a:ln w="15875">
                  <a:solidFill>
                    <a:srgbClr val="FFFFFF"/>
                  </a:solidFill>
                </a:ln>
              </p:spPr>
              <p:txBody>
                <a:bodyPr vert="horz" wrap="square" lIns="91427" tIns="45713" rIns="91427" bIns="45713" numCol="1" anchor="t" anchorCtr="0" compatLnSpc="1">
                  <a:prstTxWarp prst="textNoShape">
                    <a:avLst/>
                  </a:prstTxWarp>
                </a:bodyPr>
                <a:lstStyle/>
                <a:p>
                  <a:pPr defTabSz="914367">
                    <a:defRPr/>
                  </a:pPr>
                  <a:endParaRPr lang="en-US" sz="1400" kern="0">
                    <a:solidFill>
                      <a:srgbClr val="FFFFFF"/>
                    </a:solidFill>
                    <a:latin typeface="Segoe UI"/>
                  </a:endParaRPr>
                </a:p>
              </p:txBody>
            </p:sp>
            <p:sp>
              <p:nvSpPr>
                <p:cNvPr id="20" name="Freeform 7"/>
                <p:cNvSpPr>
                  <a:spLocks/>
                </p:cNvSpPr>
                <p:nvPr/>
              </p:nvSpPr>
              <p:spPr bwMode="auto">
                <a:xfrm>
                  <a:off x="8871563" y="4333575"/>
                  <a:ext cx="523444" cy="297409"/>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noFill/>
                <a:ln w="15875">
                  <a:solidFill>
                    <a:srgbClr val="FFFFFF"/>
                  </a:solidFill>
                </a:ln>
              </p:spPr>
              <p:txBody>
                <a:bodyPr vert="horz" wrap="square" lIns="91427" tIns="45713" rIns="91427" bIns="45713" numCol="1" anchor="t" anchorCtr="0" compatLnSpc="1">
                  <a:prstTxWarp prst="textNoShape">
                    <a:avLst/>
                  </a:prstTxWarp>
                </a:bodyPr>
                <a:lstStyle/>
                <a:p>
                  <a:pPr defTabSz="914367">
                    <a:defRPr/>
                  </a:pPr>
                  <a:endParaRPr lang="en-US" sz="1400" kern="0">
                    <a:solidFill>
                      <a:srgbClr val="FFFFFF"/>
                    </a:solidFill>
                    <a:latin typeface="Segoe UI"/>
                  </a:endParaRPr>
                </a:p>
              </p:txBody>
            </p:sp>
          </p:grpSp>
        </p:grpSp>
        <p:sp>
          <p:nvSpPr>
            <p:cNvPr id="15" name="TextBox 14"/>
            <p:cNvSpPr txBox="1"/>
            <p:nvPr/>
          </p:nvSpPr>
          <p:spPr>
            <a:xfrm>
              <a:off x="8139727" y="4944456"/>
              <a:ext cx="1987115" cy="1628443"/>
            </a:xfrm>
            <a:prstGeom prst="rect">
              <a:avLst/>
            </a:prstGeom>
            <a:noFill/>
          </p:spPr>
          <p:txBody>
            <a:bodyPr wrap="square" lIns="179259" tIns="143407" rIns="179259" bIns="143407" rtlCol="0" anchor="t">
              <a:spAutoFit/>
            </a:bodyPr>
            <a:lstStyle/>
            <a:p>
              <a:pPr algn="ctr" defTabSz="914192">
                <a:lnSpc>
                  <a:spcPct val="90000"/>
                </a:lnSpc>
                <a:spcAft>
                  <a:spcPts val="588"/>
                </a:spcAft>
                <a:defRPr/>
              </a:pPr>
              <a:r>
                <a:rPr lang="en-US" sz="1600" kern="0" dirty="0">
                  <a:gradFill>
                    <a:gsLst>
                      <a:gs pos="1250">
                        <a:srgbClr val="FFFFFF"/>
                      </a:gs>
                      <a:gs pos="99000">
                        <a:srgbClr val="FFFFFF"/>
                      </a:gs>
                    </a:gsLst>
                    <a:lin ang="5400000" scaled="0"/>
                  </a:gradFill>
                  <a:latin typeface="Segoe UI"/>
                </a:rPr>
                <a:t>Server Core</a:t>
              </a:r>
            </a:p>
            <a:p>
              <a:pPr algn="ctr" defTabSz="914192">
                <a:lnSpc>
                  <a:spcPct val="90000"/>
                </a:lnSpc>
                <a:spcAft>
                  <a:spcPts val="588"/>
                </a:spcAft>
                <a:defRPr/>
              </a:pPr>
              <a:r>
                <a:rPr lang="en-US" sz="1600" kern="0" dirty="0" err="1">
                  <a:gradFill>
                    <a:gsLst>
                      <a:gs pos="1250">
                        <a:srgbClr val="FFFFFF"/>
                      </a:gs>
                      <a:gs pos="99000">
                        <a:srgbClr val="FFFFFF"/>
                      </a:gs>
                    </a:gsLst>
                    <a:lin ang="5400000" scaled="0"/>
                  </a:gradFill>
                  <a:latin typeface="Segoe UI"/>
                </a:rPr>
                <a:t>Menor</a:t>
              </a:r>
              <a:r>
                <a:rPr lang="en-US" sz="1600" kern="0" dirty="0">
                  <a:gradFill>
                    <a:gsLst>
                      <a:gs pos="1250">
                        <a:srgbClr val="FFFFFF"/>
                      </a:gs>
                      <a:gs pos="99000">
                        <a:srgbClr val="FFFFFF"/>
                      </a:gs>
                    </a:gsLst>
                    <a:lin ang="5400000" scaled="0"/>
                  </a:gradFill>
                  <a:latin typeface="Segoe UI"/>
                </a:rPr>
                <a:t> </a:t>
              </a:r>
              <a:r>
                <a:rPr lang="en-US" sz="1600" kern="0" dirty="0" err="1">
                  <a:gradFill>
                    <a:gsLst>
                      <a:gs pos="1250">
                        <a:srgbClr val="FFFFFF"/>
                      </a:gs>
                      <a:gs pos="99000">
                        <a:srgbClr val="FFFFFF"/>
                      </a:gs>
                    </a:gsLst>
                    <a:lin ang="5400000" scaled="0"/>
                  </a:gradFill>
                  <a:latin typeface="Segoe UI"/>
                </a:rPr>
                <a:t>mantenimiento</a:t>
              </a:r>
              <a:endParaRPr lang="en-US" sz="1600" kern="0" dirty="0">
                <a:gradFill>
                  <a:gsLst>
                    <a:gs pos="1250">
                      <a:srgbClr val="FFFFFF"/>
                    </a:gs>
                    <a:gs pos="99000">
                      <a:srgbClr val="FFFFFF"/>
                    </a:gs>
                  </a:gsLst>
                  <a:lin ang="5400000" scaled="0"/>
                </a:gradFill>
                <a:latin typeface="Segoe UI"/>
              </a:endParaRPr>
            </a:p>
            <a:p>
              <a:pPr algn="ctr" defTabSz="914192">
                <a:lnSpc>
                  <a:spcPct val="90000"/>
                </a:lnSpc>
                <a:spcAft>
                  <a:spcPts val="588"/>
                </a:spcAft>
                <a:defRPr/>
              </a:pPr>
              <a:r>
                <a:rPr lang="en-US" sz="1600" kern="0" dirty="0" err="1">
                  <a:gradFill>
                    <a:gsLst>
                      <a:gs pos="1250">
                        <a:srgbClr val="FFFFFF"/>
                      </a:gs>
                      <a:gs pos="99000">
                        <a:srgbClr val="FFFFFF"/>
                      </a:gs>
                    </a:gsLst>
                    <a:lin ang="5400000" scaled="0"/>
                  </a:gradFill>
                  <a:latin typeface="Segoe UI"/>
                </a:rPr>
                <a:t>Entorno</a:t>
              </a:r>
              <a:r>
                <a:rPr lang="en-US" sz="1600" kern="0" dirty="0">
                  <a:gradFill>
                    <a:gsLst>
                      <a:gs pos="1250">
                        <a:srgbClr val="FFFFFF"/>
                      </a:gs>
                      <a:gs pos="99000">
                        <a:srgbClr val="FFFFFF"/>
                      </a:gs>
                    </a:gsLst>
                    <a:lin ang="5400000" scaled="0"/>
                  </a:gradFill>
                  <a:latin typeface="Segoe UI"/>
                </a:rPr>
                <a:t> de</a:t>
              </a:r>
            </a:p>
            <a:p>
              <a:pPr algn="ctr" defTabSz="914192">
                <a:lnSpc>
                  <a:spcPct val="90000"/>
                </a:lnSpc>
                <a:spcAft>
                  <a:spcPts val="588"/>
                </a:spcAft>
                <a:defRPr/>
              </a:pPr>
              <a:r>
                <a:rPr lang="en-US" sz="1600" kern="0" dirty="0" err="1">
                  <a:gradFill>
                    <a:gsLst>
                      <a:gs pos="1250">
                        <a:srgbClr val="FFFFFF"/>
                      </a:gs>
                      <a:gs pos="99000">
                        <a:srgbClr val="FFFFFF"/>
                      </a:gs>
                    </a:gsLst>
                    <a:lin ang="5400000" scaled="0"/>
                  </a:gradFill>
                  <a:latin typeface="Segoe UI"/>
                </a:rPr>
                <a:t>servidores</a:t>
              </a:r>
              <a:endParaRPr lang="en-US" sz="1600" kern="0" dirty="0">
                <a:gradFill>
                  <a:gsLst>
                    <a:gs pos="1250">
                      <a:srgbClr val="FFFFFF"/>
                    </a:gs>
                    <a:gs pos="99000">
                      <a:srgbClr val="FFFFFF"/>
                    </a:gs>
                  </a:gsLst>
                  <a:lin ang="5400000" scaled="0"/>
                </a:gradFill>
                <a:latin typeface="Segoe UI"/>
              </a:endParaRPr>
            </a:p>
          </p:txBody>
        </p:sp>
      </p:grpSp>
      <p:sp>
        <p:nvSpPr>
          <p:cNvPr id="21" name="TextBox 20"/>
          <p:cNvSpPr txBox="1"/>
          <p:nvPr/>
        </p:nvSpPr>
        <p:spPr>
          <a:xfrm>
            <a:off x="8304323" y="3073947"/>
            <a:ext cx="1661100" cy="629845"/>
          </a:xfrm>
          <a:prstGeom prst="rect">
            <a:avLst/>
          </a:prstGeom>
          <a:noFill/>
        </p:spPr>
        <p:txBody>
          <a:bodyPr wrap="square" lIns="179259" tIns="143407" rIns="179259" bIns="143407" rtlCol="0">
            <a:noAutofit/>
          </a:bodyPr>
          <a:lstStyle/>
          <a:p>
            <a:pPr algn="ctr" defTabSz="914192">
              <a:lnSpc>
                <a:spcPct val="90000"/>
              </a:lnSpc>
              <a:spcAft>
                <a:spcPts val="588"/>
              </a:spcAft>
            </a:pPr>
            <a:r>
              <a:rPr lang="en-US" sz="1600" dirty="0" err="1">
                <a:gradFill>
                  <a:gsLst>
                    <a:gs pos="1250">
                      <a:srgbClr val="0078D7"/>
                    </a:gs>
                    <a:gs pos="99000">
                      <a:srgbClr val="0078D7"/>
                    </a:gs>
                  </a:gsLst>
                  <a:lin ang="5400000" scaled="0"/>
                </a:gradFill>
                <a:latin typeface="Segoe UI"/>
              </a:rPr>
              <a:t>Cargas</a:t>
            </a:r>
            <a:r>
              <a:rPr lang="en-US" sz="1600" dirty="0">
                <a:gradFill>
                  <a:gsLst>
                    <a:gs pos="1250">
                      <a:srgbClr val="0078D7"/>
                    </a:gs>
                    <a:gs pos="99000">
                      <a:srgbClr val="0078D7"/>
                    </a:gs>
                  </a:gsLst>
                  <a:lin ang="5400000" scaled="0"/>
                </a:gradFill>
                <a:latin typeface="Segoe UI"/>
              </a:rPr>
              <a:t> de </a:t>
            </a:r>
            <a:r>
              <a:rPr lang="en-US" sz="1600" dirty="0" err="1">
                <a:gradFill>
                  <a:gsLst>
                    <a:gs pos="1250">
                      <a:srgbClr val="0078D7"/>
                    </a:gs>
                    <a:gs pos="99000">
                      <a:srgbClr val="0078D7"/>
                    </a:gs>
                  </a:gsLst>
                  <a:lin ang="5400000" scaled="0"/>
                </a:gradFill>
                <a:latin typeface="Segoe UI"/>
              </a:rPr>
              <a:t>trabajo</a:t>
            </a:r>
            <a:r>
              <a:rPr lang="en-US" sz="1600" dirty="0">
                <a:gradFill>
                  <a:gsLst>
                    <a:gs pos="1250">
                      <a:srgbClr val="0078D7"/>
                    </a:gs>
                    <a:gs pos="99000">
                      <a:srgbClr val="0078D7"/>
                    </a:gs>
                  </a:gsLst>
                  <a:lin ang="5400000" scaled="0"/>
                </a:gradFill>
                <a:latin typeface="Segoe UI"/>
              </a:rPr>
              <a:t> de MV </a:t>
            </a:r>
            <a:r>
              <a:rPr lang="en-US" sz="1600" dirty="0" err="1">
                <a:gradFill>
                  <a:gsLst>
                    <a:gs pos="1250">
                      <a:srgbClr val="0078D7"/>
                    </a:gs>
                    <a:gs pos="99000">
                      <a:srgbClr val="0078D7"/>
                    </a:gs>
                  </a:gsLst>
                  <a:lin ang="5400000" scaled="0"/>
                </a:gradFill>
                <a:latin typeface="Segoe UI"/>
              </a:rPr>
              <a:t>tradicionales</a:t>
            </a:r>
            <a:endParaRPr lang="en-US" sz="1600" dirty="0">
              <a:gradFill>
                <a:gsLst>
                  <a:gs pos="1250">
                    <a:srgbClr val="0078D7"/>
                  </a:gs>
                  <a:gs pos="99000">
                    <a:srgbClr val="0078D7"/>
                  </a:gs>
                </a:gsLst>
                <a:lin ang="5400000" scaled="0"/>
              </a:gradFill>
              <a:latin typeface="Segoe UI"/>
            </a:endParaRPr>
          </a:p>
        </p:txBody>
      </p:sp>
      <p:grpSp>
        <p:nvGrpSpPr>
          <p:cNvPr id="22" name="Group 21"/>
          <p:cNvGrpSpPr/>
          <p:nvPr/>
        </p:nvGrpSpPr>
        <p:grpSpPr>
          <a:xfrm>
            <a:off x="6441921" y="5172625"/>
            <a:ext cx="1802448" cy="1430731"/>
            <a:chOff x="6440333" y="5130420"/>
            <a:chExt cx="1802448" cy="1430731"/>
          </a:xfrm>
        </p:grpSpPr>
        <p:grpSp>
          <p:nvGrpSpPr>
            <p:cNvPr id="23" name="Group 22"/>
            <p:cNvGrpSpPr/>
            <p:nvPr/>
          </p:nvGrpSpPr>
          <p:grpSpPr>
            <a:xfrm>
              <a:off x="6552193" y="5130420"/>
              <a:ext cx="1623357" cy="1384680"/>
              <a:chOff x="6552193" y="5130420"/>
              <a:chExt cx="1623357" cy="1384680"/>
            </a:xfrm>
          </p:grpSpPr>
          <p:sp>
            <p:nvSpPr>
              <p:cNvPr id="25" name="Rectangle 24"/>
              <p:cNvSpPr/>
              <p:nvPr/>
            </p:nvSpPr>
            <p:spPr bwMode="auto">
              <a:xfrm>
                <a:off x="6552193" y="5130420"/>
                <a:ext cx="1623357" cy="1384680"/>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961" b="1" kern="0" dirty="0">
                  <a:solidFill>
                    <a:prstClr val="white"/>
                  </a:solidFill>
                  <a:latin typeface="Segoe UI Light"/>
                  <a:ea typeface="Segoe UI" pitchFamily="34" charset="0"/>
                  <a:cs typeface="Segoe UI" pitchFamily="34" charset="0"/>
                </a:endParaRPr>
              </a:p>
            </p:txBody>
          </p:sp>
          <p:grpSp>
            <p:nvGrpSpPr>
              <p:cNvPr id="26" name="Group 25"/>
              <p:cNvGrpSpPr/>
              <p:nvPr/>
            </p:nvGrpSpPr>
            <p:grpSpPr>
              <a:xfrm>
                <a:off x="7077446" y="5184104"/>
                <a:ext cx="527229" cy="601837"/>
                <a:chOff x="7077446" y="5290355"/>
                <a:chExt cx="527229" cy="601837"/>
              </a:xfrm>
            </p:grpSpPr>
            <p:sp>
              <p:nvSpPr>
                <p:cNvPr id="27" name="Freeform 5"/>
                <p:cNvSpPr>
                  <a:spLocks/>
                </p:cNvSpPr>
                <p:nvPr/>
              </p:nvSpPr>
              <p:spPr bwMode="auto">
                <a:xfrm>
                  <a:off x="7077446" y="5438144"/>
                  <a:ext cx="264694" cy="454048"/>
                </a:xfrm>
                <a:custGeom>
                  <a:avLst/>
                  <a:gdLst>
                    <a:gd name="T0" fmla="*/ 267 w 267"/>
                    <a:gd name="T1" fmla="*/ 153 h 458"/>
                    <a:gd name="T2" fmla="*/ 267 w 267"/>
                    <a:gd name="T3" fmla="*/ 458 h 458"/>
                    <a:gd name="T4" fmla="*/ 0 w 267"/>
                    <a:gd name="T5" fmla="*/ 305 h 458"/>
                    <a:gd name="T6" fmla="*/ 2 w 267"/>
                    <a:gd name="T7" fmla="*/ 0 h 458"/>
                    <a:gd name="T8" fmla="*/ 267 w 267"/>
                    <a:gd name="T9" fmla="*/ 153 h 458"/>
                  </a:gdLst>
                  <a:ahLst/>
                  <a:cxnLst>
                    <a:cxn ang="0">
                      <a:pos x="T0" y="T1"/>
                    </a:cxn>
                    <a:cxn ang="0">
                      <a:pos x="T2" y="T3"/>
                    </a:cxn>
                    <a:cxn ang="0">
                      <a:pos x="T4" y="T5"/>
                    </a:cxn>
                    <a:cxn ang="0">
                      <a:pos x="T6" y="T7"/>
                    </a:cxn>
                    <a:cxn ang="0">
                      <a:pos x="T8" y="T9"/>
                    </a:cxn>
                  </a:cxnLst>
                  <a:rect l="0" t="0" r="r" b="b"/>
                  <a:pathLst>
                    <a:path w="267" h="458">
                      <a:moveTo>
                        <a:pt x="267" y="153"/>
                      </a:moveTo>
                      <a:lnTo>
                        <a:pt x="267" y="458"/>
                      </a:lnTo>
                      <a:lnTo>
                        <a:pt x="0" y="305"/>
                      </a:lnTo>
                      <a:lnTo>
                        <a:pt x="2" y="0"/>
                      </a:lnTo>
                      <a:lnTo>
                        <a:pt x="267" y="153"/>
                      </a:lnTo>
                      <a:close/>
                    </a:path>
                  </a:pathLst>
                </a:custGeom>
                <a:solidFill>
                  <a:srgbClr val="FFFFFF"/>
                </a:solidFill>
                <a:ln w="15875">
                  <a:solidFill>
                    <a:srgbClr val="FFFFFF"/>
                  </a:solidFill>
                </a:ln>
              </p:spPr>
              <p:txBody>
                <a:bodyPr vert="horz" wrap="square" lIns="91427" tIns="45713" rIns="91427" bIns="45713" numCol="1" anchor="t" anchorCtr="0" compatLnSpc="1">
                  <a:prstTxWarp prst="textNoShape">
                    <a:avLst/>
                  </a:prstTxWarp>
                </a:bodyPr>
                <a:lstStyle/>
                <a:p>
                  <a:pPr defTabSz="914367">
                    <a:defRPr/>
                  </a:pPr>
                  <a:endParaRPr lang="en-US" sz="1400" kern="0">
                    <a:solidFill>
                      <a:srgbClr val="FFFFFF"/>
                    </a:solidFill>
                    <a:latin typeface="Segoe UI"/>
                  </a:endParaRPr>
                </a:p>
              </p:txBody>
            </p:sp>
            <p:sp>
              <p:nvSpPr>
                <p:cNvPr id="28" name="Freeform 6"/>
                <p:cNvSpPr>
                  <a:spLocks/>
                </p:cNvSpPr>
                <p:nvPr/>
              </p:nvSpPr>
              <p:spPr bwMode="auto">
                <a:xfrm>
                  <a:off x="7341964" y="5438144"/>
                  <a:ext cx="262711" cy="454048"/>
                </a:xfrm>
                <a:custGeom>
                  <a:avLst/>
                  <a:gdLst>
                    <a:gd name="T0" fmla="*/ 0 w 265"/>
                    <a:gd name="T1" fmla="*/ 153 h 458"/>
                    <a:gd name="T2" fmla="*/ 0 w 265"/>
                    <a:gd name="T3" fmla="*/ 458 h 458"/>
                    <a:gd name="T4" fmla="*/ 265 w 265"/>
                    <a:gd name="T5" fmla="*/ 305 h 458"/>
                    <a:gd name="T6" fmla="*/ 265 w 265"/>
                    <a:gd name="T7" fmla="*/ 0 h 458"/>
                    <a:gd name="T8" fmla="*/ 0 w 265"/>
                    <a:gd name="T9" fmla="*/ 153 h 458"/>
                  </a:gdLst>
                  <a:ahLst/>
                  <a:cxnLst>
                    <a:cxn ang="0">
                      <a:pos x="T0" y="T1"/>
                    </a:cxn>
                    <a:cxn ang="0">
                      <a:pos x="T2" y="T3"/>
                    </a:cxn>
                    <a:cxn ang="0">
                      <a:pos x="T4" y="T5"/>
                    </a:cxn>
                    <a:cxn ang="0">
                      <a:pos x="T6" y="T7"/>
                    </a:cxn>
                    <a:cxn ang="0">
                      <a:pos x="T8" y="T9"/>
                    </a:cxn>
                  </a:cxnLst>
                  <a:rect l="0" t="0" r="r" b="b"/>
                  <a:pathLst>
                    <a:path w="265" h="458">
                      <a:moveTo>
                        <a:pt x="0" y="153"/>
                      </a:moveTo>
                      <a:lnTo>
                        <a:pt x="0" y="458"/>
                      </a:lnTo>
                      <a:lnTo>
                        <a:pt x="265" y="305"/>
                      </a:lnTo>
                      <a:lnTo>
                        <a:pt x="265" y="0"/>
                      </a:lnTo>
                      <a:lnTo>
                        <a:pt x="0" y="153"/>
                      </a:lnTo>
                      <a:close/>
                    </a:path>
                  </a:pathLst>
                </a:custGeom>
                <a:noFill/>
                <a:ln w="15875">
                  <a:solidFill>
                    <a:srgbClr val="FFFFFF"/>
                  </a:solidFill>
                </a:ln>
              </p:spPr>
              <p:txBody>
                <a:bodyPr vert="horz" wrap="square" lIns="91427" tIns="45713" rIns="91427" bIns="45713" numCol="1" anchor="t" anchorCtr="0" compatLnSpc="1">
                  <a:prstTxWarp prst="textNoShape">
                    <a:avLst/>
                  </a:prstTxWarp>
                </a:bodyPr>
                <a:lstStyle/>
                <a:p>
                  <a:pPr defTabSz="914367">
                    <a:defRPr/>
                  </a:pPr>
                  <a:endParaRPr lang="en-US" sz="1400" kern="0">
                    <a:solidFill>
                      <a:srgbClr val="FFFFFF"/>
                    </a:solidFill>
                    <a:latin typeface="Segoe UI"/>
                  </a:endParaRPr>
                </a:p>
              </p:txBody>
            </p:sp>
            <p:sp>
              <p:nvSpPr>
                <p:cNvPr id="29" name="Freeform 7"/>
                <p:cNvSpPr>
                  <a:spLocks/>
                </p:cNvSpPr>
                <p:nvPr/>
              </p:nvSpPr>
              <p:spPr bwMode="auto">
                <a:xfrm>
                  <a:off x="7079835" y="5290355"/>
                  <a:ext cx="523444" cy="297409"/>
                </a:xfrm>
                <a:custGeom>
                  <a:avLst/>
                  <a:gdLst>
                    <a:gd name="T0" fmla="*/ 266 w 528"/>
                    <a:gd name="T1" fmla="*/ 300 h 300"/>
                    <a:gd name="T2" fmla="*/ 0 w 528"/>
                    <a:gd name="T3" fmla="*/ 148 h 300"/>
                    <a:gd name="T4" fmla="*/ 263 w 528"/>
                    <a:gd name="T5" fmla="*/ 0 h 300"/>
                    <a:gd name="T6" fmla="*/ 528 w 528"/>
                    <a:gd name="T7" fmla="*/ 148 h 300"/>
                    <a:gd name="T8" fmla="*/ 266 w 528"/>
                    <a:gd name="T9" fmla="*/ 300 h 300"/>
                  </a:gdLst>
                  <a:ahLst/>
                  <a:cxnLst>
                    <a:cxn ang="0">
                      <a:pos x="T0" y="T1"/>
                    </a:cxn>
                    <a:cxn ang="0">
                      <a:pos x="T2" y="T3"/>
                    </a:cxn>
                    <a:cxn ang="0">
                      <a:pos x="T4" y="T5"/>
                    </a:cxn>
                    <a:cxn ang="0">
                      <a:pos x="T6" y="T7"/>
                    </a:cxn>
                    <a:cxn ang="0">
                      <a:pos x="T8" y="T9"/>
                    </a:cxn>
                  </a:cxnLst>
                  <a:rect l="0" t="0" r="r" b="b"/>
                  <a:pathLst>
                    <a:path w="528" h="300">
                      <a:moveTo>
                        <a:pt x="266" y="300"/>
                      </a:moveTo>
                      <a:lnTo>
                        <a:pt x="0" y="148"/>
                      </a:lnTo>
                      <a:lnTo>
                        <a:pt x="263" y="0"/>
                      </a:lnTo>
                      <a:lnTo>
                        <a:pt x="528" y="148"/>
                      </a:lnTo>
                      <a:lnTo>
                        <a:pt x="266" y="300"/>
                      </a:lnTo>
                      <a:close/>
                    </a:path>
                  </a:pathLst>
                </a:custGeom>
                <a:noFill/>
                <a:ln w="15875">
                  <a:solidFill>
                    <a:srgbClr val="FFFFFF"/>
                  </a:solidFill>
                </a:ln>
              </p:spPr>
              <p:txBody>
                <a:bodyPr vert="horz" wrap="square" lIns="91427" tIns="45713" rIns="91427" bIns="45713" numCol="1" anchor="t" anchorCtr="0" compatLnSpc="1">
                  <a:prstTxWarp prst="textNoShape">
                    <a:avLst/>
                  </a:prstTxWarp>
                </a:bodyPr>
                <a:lstStyle/>
                <a:p>
                  <a:pPr defTabSz="914367">
                    <a:defRPr/>
                  </a:pPr>
                  <a:endParaRPr lang="en-US" sz="1400" kern="0">
                    <a:solidFill>
                      <a:srgbClr val="FFFFFF"/>
                    </a:solidFill>
                    <a:latin typeface="Segoe UI"/>
                  </a:endParaRPr>
                </a:p>
              </p:txBody>
            </p:sp>
          </p:grpSp>
        </p:grpSp>
        <p:sp>
          <p:nvSpPr>
            <p:cNvPr id="24" name="TextBox 23"/>
            <p:cNvSpPr txBox="1"/>
            <p:nvPr/>
          </p:nvSpPr>
          <p:spPr>
            <a:xfrm>
              <a:off x="6440333" y="5751394"/>
              <a:ext cx="1802448" cy="809757"/>
            </a:xfrm>
            <a:prstGeom prst="rect">
              <a:avLst/>
            </a:prstGeom>
            <a:noFill/>
          </p:spPr>
          <p:txBody>
            <a:bodyPr wrap="square" lIns="179259" tIns="143407" rIns="179259" bIns="143407" rtlCol="0" anchor="t">
              <a:spAutoFit/>
            </a:bodyPr>
            <a:lstStyle/>
            <a:p>
              <a:pPr algn="ctr" defTabSz="914192">
                <a:lnSpc>
                  <a:spcPct val="90000"/>
                </a:lnSpc>
                <a:spcAft>
                  <a:spcPts val="588"/>
                </a:spcAft>
                <a:defRPr/>
              </a:pPr>
              <a:r>
                <a:rPr lang="en-US" sz="1600" kern="0" dirty="0">
                  <a:gradFill>
                    <a:gsLst>
                      <a:gs pos="1250">
                        <a:srgbClr val="FFFFFF"/>
                      </a:gs>
                      <a:gs pos="99000">
                        <a:srgbClr val="FFFFFF"/>
                      </a:gs>
                    </a:gsLst>
                    <a:lin ang="5400000" scaled="0"/>
                  </a:gradFill>
                  <a:latin typeface="Segoe UI"/>
                </a:rPr>
                <a:t>Nano Server</a:t>
              </a:r>
            </a:p>
            <a:p>
              <a:pPr algn="ctr" defTabSz="914192">
                <a:lnSpc>
                  <a:spcPct val="90000"/>
                </a:lnSpc>
                <a:spcAft>
                  <a:spcPts val="588"/>
                </a:spcAft>
                <a:defRPr/>
              </a:pPr>
              <a:r>
                <a:rPr lang="en-US" sz="1600" kern="0" dirty="0">
                  <a:gradFill>
                    <a:gsLst>
                      <a:gs pos="1250">
                        <a:srgbClr val="FFFFFF"/>
                      </a:gs>
                      <a:gs pos="99000">
                        <a:srgbClr val="FFFFFF"/>
                      </a:gs>
                    </a:gsLst>
                    <a:lin ang="5400000" scaled="0"/>
                  </a:gradFill>
                  <a:latin typeface="Segoe UI"/>
                </a:rPr>
                <a:t>Just Enough OS</a:t>
              </a:r>
            </a:p>
          </p:txBody>
        </p:sp>
      </p:grpSp>
      <p:sp>
        <p:nvSpPr>
          <p:cNvPr id="30" name="Rectangle 29"/>
          <p:cNvSpPr/>
          <p:nvPr/>
        </p:nvSpPr>
        <p:spPr bwMode="auto">
          <a:xfrm>
            <a:off x="5762626" y="6557304"/>
            <a:ext cx="6430962" cy="34290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221591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750" fill="hold"/>
                                        <p:tgtEl>
                                          <p:spTgt spid="13"/>
                                        </p:tgtEl>
                                        <p:attrNameLst>
                                          <p:attrName>ppt_x</p:attrName>
                                        </p:attrNameLst>
                                      </p:cBhvr>
                                      <p:tavLst>
                                        <p:tav tm="0">
                                          <p:val>
                                            <p:strVal val="#ppt_x"/>
                                          </p:val>
                                        </p:tav>
                                        <p:tav tm="100000">
                                          <p:val>
                                            <p:strVal val="#ppt_x"/>
                                          </p:val>
                                        </p:tav>
                                      </p:tavLst>
                                    </p:anim>
                                    <p:anim calcmode="lin" valueType="num">
                                      <p:cBhvr additive="base">
                                        <p:cTn id="18" dur="75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750" fill="hold"/>
                                        <p:tgtEl>
                                          <p:spTgt spid="5"/>
                                        </p:tgtEl>
                                        <p:attrNameLst>
                                          <p:attrName>ppt_x</p:attrName>
                                        </p:attrNameLst>
                                      </p:cBhvr>
                                      <p:tavLst>
                                        <p:tav tm="0">
                                          <p:val>
                                            <p:strVal val="#ppt_x"/>
                                          </p:val>
                                        </p:tav>
                                        <p:tav tm="100000">
                                          <p:val>
                                            <p:strVal val="#ppt_x"/>
                                          </p:val>
                                        </p:tav>
                                      </p:tavLst>
                                    </p:anim>
                                    <p:anim calcmode="lin" valueType="num">
                                      <p:cBhvr additive="base">
                                        <p:cTn id="28" dur="75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75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6365" y="655273"/>
            <a:ext cx="12592594"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s-ES" sz="4500" dirty="0">
                <a:gradFill>
                  <a:gsLst>
                    <a:gs pos="1250">
                      <a:srgbClr val="505050"/>
                    </a:gs>
                    <a:gs pos="100000">
                      <a:srgbClr val="505050"/>
                    </a:gs>
                  </a:gsLst>
                  <a:lin ang="5400000" scaled="0"/>
                </a:gradFill>
                <a:latin typeface="Segoe UI Light"/>
              </a:rPr>
              <a:t> </a:t>
            </a:r>
            <a:r>
              <a:rPr lang="es-ES" sz="4300" dirty="0">
                <a:gradFill>
                  <a:gsLst>
                    <a:gs pos="1250">
                      <a:srgbClr val="505050"/>
                    </a:gs>
                    <a:gs pos="100000">
                      <a:srgbClr val="505050"/>
                    </a:gs>
                  </a:gsLst>
                  <a:lin ang="5400000" scaled="0"/>
                </a:gradFill>
                <a:latin typeface="Segoe UI Light"/>
              </a:rPr>
              <a:t>Nano Server: próximos pasos en el viaje hacia la nube</a:t>
            </a:r>
          </a:p>
        </p:txBody>
      </p:sp>
      <p:sp>
        <p:nvSpPr>
          <p:cNvPr id="3" name="Content Placeholder 2"/>
          <p:cNvSpPr txBox="1">
            <a:spLocks/>
          </p:cNvSpPr>
          <p:nvPr/>
        </p:nvSpPr>
        <p:spPr>
          <a:xfrm>
            <a:off x="276226" y="1364424"/>
            <a:ext cx="6716712" cy="5613845"/>
          </a:xfrm>
          <a:prstGeom prst="rect">
            <a:avLst/>
          </a:prstGeom>
        </p:spPr>
        <p:txBody>
          <a:bodyPr vert="horz" wrap="square" lIns="182880"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spcBef>
                <a:spcPts val="1200"/>
              </a:spcBef>
              <a:buNone/>
              <a:defRPr/>
            </a:pPr>
            <a:r>
              <a:rPr lang="es-419" sz="2800" dirty="0">
                <a:gradFill>
                  <a:gsLst>
                    <a:gs pos="1250">
                      <a:srgbClr val="505050"/>
                    </a:gs>
                    <a:gs pos="100000">
                      <a:srgbClr val="505050"/>
                    </a:gs>
                  </a:gsLst>
                  <a:lin ang="5400000" scaled="0"/>
                </a:gradFill>
                <a:latin typeface="Segoe UI Light"/>
              </a:rPr>
              <a:t>Modelo “huella cero”</a:t>
            </a:r>
          </a:p>
          <a:p>
            <a:pPr marL="336145" lvl="1" indent="0">
              <a:spcBef>
                <a:spcPts val="1200"/>
              </a:spcBef>
              <a:buNone/>
              <a:defRPr/>
            </a:pPr>
            <a:r>
              <a:rPr lang="es-419" sz="1600" dirty="0">
                <a:gradFill>
                  <a:gsLst>
                    <a:gs pos="1250">
                      <a:srgbClr val="505050"/>
                    </a:gs>
                    <a:gs pos="100000">
                      <a:srgbClr val="505050"/>
                    </a:gs>
                  </a:gsLst>
                  <a:lin ang="5400000" scaled="0"/>
                </a:gradFill>
                <a:latin typeface="Segoe UI"/>
              </a:rPr>
              <a:t>Los roles de servidor y características opcionales viven por fuera del Nano Server</a:t>
            </a:r>
          </a:p>
          <a:p>
            <a:pPr marL="336145" lvl="1" indent="0">
              <a:spcBef>
                <a:spcPts val="1200"/>
              </a:spcBef>
              <a:buNone/>
              <a:defRPr/>
            </a:pPr>
            <a:r>
              <a:rPr lang="es-419" sz="1600" dirty="0">
                <a:gradFill>
                  <a:gsLst>
                    <a:gs pos="1250">
                      <a:srgbClr val="505050"/>
                    </a:gs>
                    <a:gs pos="100000">
                      <a:srgbClr val="505050"/>
                    </a:gs>
                  </a:gsLst>
                  <a:lin ang="5400000" scaled="0"/>
                </a:gradFill>
                <a:latin typeface="Segoe UI"/>
              </a:rPr>
              <a:t>Paquetes independientes que se instalan como aplicaciones</a:t>
            </a:r>
          </a:p>
          <a:p>
            <a:pPr marL="0" indent="0">
              <a:spcBef>
                <a:spcPts val="1200"/>
              </a:spcBef>
              <a:buNone/>
              <a:defRPr/>
            </a:pPr>
            <a:r>
              <a:rPr lang="es-419" sz="2800" dirty="0">
                <a:gradFill>
                  <a:gsLst>
                    <a:gs pos="1250">
                      <a:srgbClr val="505050"/>
                    </a:gs>
                    <a:gs pos="100000">
                      <a:srgbClr val="505050"/>
                    </a:gs>
                  </a:gsLst>
                  <a:lin ang="5400000" scaled="0"/>
                </a:gradFill>
                <a:latin typeface="Segoe UI Light"/>
              </a:rPr>
              <a:t>Principales roles y características</a:t>
            </a:r>
          </a:p>
          <a:p>
            <a:pPr marL="336145" lvl="1" indent="0">
              <a:spcBef>
                <a:spcPts val="1200"/>
              </a:spcBef>
              <a:buNone/>
              <a:defRPr/>
            </a:pPr>
            <a:r>
              <a:rPr lang="es-419" sz="1600" dirty="0" err="1">
                <a:gradFill>
                  <a:gsLst>
                    <a:gs pos="1250">
                      <a:srgbClr val="505050"/>
                    </a:gs>
                    <a:gs pos="100000">
                      <a:srgbClr val="505050"/>
                    </a:gs>
                  </a:gsLst>
                  <a:lin ang="5400000" scaled="0"/>
                </a:gradFill>
                <a:latin typeface="Segoe UI"/>
              </a:rPr>
              <a:t>Hyper</a:t>
            </a:r>
            <a:r>
              <a:rPr lang="es-419" sz="1600" dirty="0">
                <a:gradFill>
                  <a:gsLst>
                    <a:gs pos="1250">
                      <a:srgbClr val="505050"/>
                    </a:gs>
                    <a:gs pos="100000">
                      <a:srgbClr val="505050"/>
                    </a:gs>
                  </a:gsLst>
                  <a:lin ang="5400000" scaled="0"/>
                </a:gradFill>
                <a:latin typeface="Segoe UI"/>
              </a:rPr>
              <a:t>-V, almacenamiento (</a:t>
            </a:r>
            <a:r>
              <a:rPr lang="es-419" sz="1600" dirty="0" err="1">
                <a:gradFill>
                  <a:gsLst>
                    <a:gs pos="1250">
                      <a:srgbClr val="505050"/>
                    </a:gs>
                    <a:gs pos="100000">
                      <a:srgbClr val="505050"/>
                    </a:gs>
                  </a:gsLst>
                  <a:lin ang="5400000" scaled="0"/>
                </a:gradFill>
                <a:latin typeface="Segoe UI"/>
              </a:rPr>
              <a:t>SoFS</a:t>
            </a:r>
            <a:r>
              <a:rPr lang="es-419" sz="1600" dirty="0">
                <a:gradFill>
                  <a:gsLst>
                    <a:gs pos="1250">
                      <a:srgbClr val="505050"/>
                    </a:gs>
                    <a:gs pos="100000">
                      <a:srgbClr val="505050"/>
                    </a:gs>
                  </a:gsLst>
                  <a:lin ang="5400000" scaled="0"/>
                </a:gradFill>
                <a:latin typeface="Segoe UI"/>
              </a:rPr>
              <a:t>), armado de </a:t>
            </a:r>
            <a:r>
              <a:rPr lang="es-419" sz="1600" dirty="0" err="1">
                <a:gradFill>
                  <a:gsLst>
                    <a:gs pos="1250">
                      <a:srgbClr val="505050"/>
                    </a:gs>
                    <a:gs pos="100000">
                      <a:srgbClr val="505050"/>
                    </a:gs>
                  </a:gsLst>
                  <a:lin ang="5400000" scaled="0"/>
                </a:gradFill>
                <a:latin typeface="Segoe UI"/>
              </a:rPr>
              <a:t>clusters</a:t>
            </a:r>
            <a:endParaRPr lang="es-419" sz="1600" dirty="0">
              <a:gradFill>
                <a:gsLst>
                  <a:gs pos="1250">
                    <a:srgbClr val="505050"/>
                  </a:gs>
                  <a:gs pos="100000">
                    <a:srgbClr val="505050"/>
                  </a:gs>
                </a:gsLst>
                <a:lin ang="5400000" scaled="0"/>
              </a:gradFill>
              <a:latin typeface="Segoe UI"/>
            </a:endParaRPr>
          </a:p>
          <a:p>
            <a:pPr marL="336145" lvl="1" indent="0">
              <a:spcBef>
                <a:spcPts val="1200"/>
              </a:spcBef>
              <a:buNone/>
              <a:defRPr/>
            </a:pPr>
            <a:r>
              <a:rPr lang="es-419" sz="1600" dirty="0">
                <a:gradFill>
                  <a:gsLst>
                    <a:gs pos="1250">
                      <a:srgbClr val="505050"/>
                    </a:gs>
                    <a:gs pos="100000">
                      <a:srgbClr val="505050"/>
                    </a:gs>
                  </a:gsLst>
                  <a:lin ang="5400000" scaled="0"/>
                </a:gradFill>
                <a:latin typeface="Segoe UI"/>
              </a:rPr>
              <a:t>Servidor IIS y DNS disponible en TP4</a:t>
            </a:r>
          </a:p>
          <a:p>
            <a:pPr marL="336145" lvl="1" indent="0">
              <a:spcBef>
                <a:spcPts val="1200"/>
              </a:spcBef>
              <a:buNone/>
              <a:defRPr/>
            </a:pPr>
            <a:r>
              <a:rPr lang="es-419" sz="1600" dirty="0">
                <a:gradFill>
                  <a:gsLst>
                    <a:gs pos="1250">
                      <a:srgbClr val="505050"/>
                    </a:gs>
                    <a:gs pos="100000">
                      <a:srgbClr val="505050"/>
                    </a:gs>
                  </a:gsLst>
                  <a:lin ang="5400000" scaled="0"/>
                </a:gradFill>
                <a:latin typeface="Segoe UI"/>
              </a:rPr>
              <a:t>Core CLR y ASP.NET 5</a:t>
            </a:r>
          </a:p>
          <a:p>
            <a:pPr marL="0" indent="0">
              <a:spcBef>
                <a:spcPts val="1200"/>
              </a:spcBef>
              <a:buNone/>
              <a:defRPr/>
            </a:pPr>
            <a:r>
              <a:rPr lang="es-419" sz="2800" dirty="0">
                <a:gradFill>
                  <a:gsLst>
                    <a:gs pos="1250">
                      <a:srgbClr val="505050"/>
                    </a:gs>
                    <a:gs pos="100000">
                      <a:srgbClr val="505050"/>
                    </a:gs>
                  </a:gsLst>
                  <a:lin ang="5400000" scaled="0"/>
                </a:gradFill>
                <a:latin typeface="Segoe UI Light"/>
              </a:rPr>
              <a:t>Soporte total para driver de Windows Server</a:t>
            </a:r>
          </a:p>
          <a:p>
            <a:pPr marL="0" indent="0">
              <a:spcBef>
                <a:spcPts val="1200"/>
              </a:spcBef>
              <a:buNone/>
              <a:defRPr/>
            </a:pPr>
            <a:r>
              <a:rPr lang="es-419" sz="2800" dirty="0">
                <a:gradFill>
                  <a:gsLst>
                    <a:gs pos="1250">
                      <a:srgbClr val="505050"/>
                    </a:gs>
                    <a:gs pos="100000">
                      <a:srgbClr val="505050"/>
                    </a:gs>
                  </a:gsLst>
                  <a:lin ang="5400000" scaled="0"/>
                </a:gradFill>
                <a:latin typeface="Segoe UI Light"/>
              </a:rPr>
              <a:t>Paquete antimalware opcional</a:t>
            </a:r>
          </a:p>
          <a:p>
            <a:pPr marL="0" indent="0">
              <a:spcBef>
                <a:spcPts val="1200"/>
              </a:spcBef>
              <a:buNone/>
              <a:defRPr/>
            </a:pPr>
            <a:r>
              <a:rPr lang="es-419" sz="2800" dirty="0">
                <a:gradFill>
                  <a:gsLst>
                    <a:gs pos="1250">
                      <a:srgbClr val="505050"/>
                    </a:gs>
                    <a:gs pos="100000">
                      <a:srgbClr val="505050"/>
                    </a:gs>
                  </a:gsLst>
                  <a:lin ang="5400000" scaled="0"/>
                </a:gradFill>
                <a:latin typeface="Segoe UI Light"/>
              </a:rPr>
              <a:t>Soporta System Center VMM y agente </a:t>
            </a:r>
            <a:br>
              <a:rPr lang="es-419" sz="2800" dirty="0">
                <a:gradFill>
                  <a:gsLst>
                    <a:gs pos="1250">
                      <a:srgbClr val="505050"/>
                    </a:gs>
                    <a:gs pos="100000">
                      <a:srgbClr val="505050"/>
                    </a:gs>
                  </a:gsLst>
                  <a:lin ang="5400000" scaled="0"/>
                </a:gradFill>
                <a:latin typeface="Segoe UI Light"/>
              </a:rPr>
            </a:br>
            <a:r>
              <a:rPr lang="es-419" sz="2800" dirty="0">
                <a:gradFill>
                  <a:gsLst>
                    <a:gs pos="1250">
                      <a:srgbClr val="505050"/>
                    </a:gs>
                    <a:gs pos="100000">
                      <a:srgbClr val="505050"/>
                    </a:gs>
                  </a:gsLst>
                  <a:lin ang="5400000" scaled="0"/>
                </a:gradFill>
                <a:latin typeface="Segoe UI Light"/>
              </a:rPr>
              <a:t>OM</a:t>
            </a:r>
          </a:p>
        </p:txBody>
      </p:sp>
      <p:pic>
        <p:nvPicPr>
          <p:cNvPr id="4" name="Picture 3"/>
          <p:cNvPicPr>
            <a:picLocks noChangeAspect="1"/>
          </p:cNvPicPr>
          <p:nvPr/>
        </p:nvPicPr>
        <p:blipFill>
          <a:blip r:embed="rId2" cstate="print"/>
          <a:stretch>
            <a:fillRect/>
          </a:stretch>
        </p:blipFill>
        <p:spPr>
          <a:xfrm>
            <a:off x="5952049" y="3019321"/>
            <a:ext cx="6582989" cy="4392461"/>
          </a:xfrm>
          <a:prstGeom prst="rect">
            <a:avLst/>
          </a:prstGeom>
        </p:spPr>
      </p:pic>
      <p:pic>
        <p:nvPicPr>
          <p:cNvPr id="5" name="Picture 4"/>
          <p:cNvPicPr>
            <a:picLocks noChangeAspect="1"/>
          </p:cNvPicPr>
          <p:nvPr/>
        </p:nvPicPr>
        <p:blipFill>
          <a:blip r:embed="rId3" cstate="print"/>
          <a:stretch>
            <a:fillRect/>
          </a:stretch>
        </p:blipFill>
        <p:spPr>
          <a:xfrm>
            <a:off x="6891334" y="1067950"/>
            <a:ext cx="3944226" cy="3944226"/>
          </a:xfrm>
          <a:prstGeom prst="rect">
            <a:avLst/>
          </a:prstGeom>
        </p:spPr>
      </p:pic>
    </p:spTree>
    <p:extLst>
      <p:ext uri="{BB962C8B-B14F-4D97-AF65-F5344CB8AC3E}">
        <p14:creationId xmlns:p14="http://schemas.microsoft.com/office/powerpoint/2010/main" val="195587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70828" y="1287653"/>
            <a:ext cx="11653523" cy="5581400"/>
          </a:xfrm>
          <a:prstGeom prst="rect">
            <a:avLst/>
          </a:prstGeom>
        </p:spPr>
        <p:txBody>
          <a:bodyPr vert="horz" wrap="square" lIns="182880"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2"/>
                    </a:gs>
                    <a:gs pos="99000">
                      <a:schemeClr val="tx2"/>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spcBef>
                <a:spcPts val="1200"/>
              </a:spcBef>
              <a:buNone/>
              <a:defRPr/>
            </a:pPr>
            <a:r>
              <a:rPr lang="es-419" dirty="0">
                <a:gradFill>
                  <a:gsLst>
                    <a:gs pos="1250">
                      <a:srgbClr val="505050"/>
                    </a:gs>
                    <a:gs pos="100000">
                      <a:srgbClr val="505050"/>
                    </a:gs>
                  </a:gsLst>
                  <a:lin ang="5400000" scaled="0"/>
                </a:gradFill>
                <a:latin typeface="Segoe UI Light"/>
              </a:rPr>
              <a:t>Soporte para aplicaciones nacidas en la nube</a:t>
            </a:r>
          </a:p>
          <a:p>
            <a:pPr marL="336145" lvl="1" indent="0">
              <a:spcBef>
                <a:spcPts val="1200"/>
              </a:spcBef>
              <a:buNone/>
              <a:defRPr/>
            </a:pPr>
            <a:r>
              <a:rPr lang="es-419" sz="1961" dirty="0">
                <a:gradFill>
                  <a:gsLst>
                    <a:gs pos="1250">
                      <a:srgbClr val="505050"/>
                    </a:gs>
                    <a:gs pos="100000">
                      <a:srgbClr val="505050"/>
                    </a:gs>
                  </a:gsLst>
                  <a:lin ang="5400000" scaled="0"/>
                </a:gradFill>
                <a:latin typeface="Segoe UI"/>
              </a:rPr>
              <a:t>Subconjunto de Win32</a:t>
            </a:r>
          </a:p>
          <a:p>
            <a:pPr marL="336145" lvl="1" indent="0">
              <a:spcBef>
                <a:spcPts val="1200"/>
              </a:spcBef>
              <a:buNone/>
              <a:defRPr/>
            </a:pPr>
            <a:r>
              <a:rPr lang="es-419" sz="1961" dirty="0">
                <a:gradFill>
                  <a:gsLst>
                    <a:gs pos="1250">
                      <a:srgbClr val="505050"/>
                    </a:gs>
                    <a:gs pos="100000">
                      <a:srgbClr val="505050"/>
                    </a:gs>
                  </a:gsLst>
                  <a:lin ang="5400000" scaled="0"/>
                </a:gradFill>
                <a:latin typeface="Segoe UI"/>
              </a:rPr>
              <a:t>.NET Core y ASP.NET Core</a:t>
            </a:r>
          </a:p>
          <a:p>
            <a:pPr marL="336145" lvl="1" indent="0">
              <a:spcBef>
                <a:spcPts val="1200"/>
              </a:spcBef>
              <a:buNone/>
              <a:defRPr/>
            </a:pPr>
            <a:r>
              <a:rPr lang="es-419" sz="1961" dirty="0">
                <a:gradFill>
                  <a:gsLst>
                    <a:gs pos="1250">
                      <a:srgbClr val="505050"/>
                    </a:gs>
                    <a:gs pos="100000">
                      <a:srgbClr val="505050"/>
                    </a:gs>
                  </a:gsLst>
                  <a:lin ang="5400000" scaled="0"/>
                </a:gradFill>
                <a:latin typeface="Segoe UI"/>
              </a:rPr>
              <a:t>DSC (</a:t>
            </a:r>
            <a:r>
              <a:rPr lang="es-419" sz="1961" dirty="0" err="1">
                <a:gradFill>
                  <a:gsLst>
                    <a:gs pos="1250">
                      <a:srgbClr val="505050"/>
                    </a:gs>
                    <a:gs pos="100000">
                      <a:srgbClr val="505050"/>
                    </a:gs>
                  </a:gsLst>
                  <a:lin ang="5400000" scaled="0"/>
                </a:gradFill>
                <a:latin typeface="Segoe UI"/>
              </a:rPr>
              <a:t>Desired</a:t>
            </a:r>
            <a:r>
              <a:rPr lang="es-419" sz="1961" dirty="0">
                <a:gradFill>
                  <a:gsLst>
                    <a:gs pos="1250">
                      <a:srgbClr val="505050"/>
                    </a:gs>
                    <a:gs pos="100000">
                      <a:srgbClr val="505050"/>
                    </a:gs>
                  </a:gsLst>
                  <a:lin ang="5400000" scaled="0"/>
                </a:gradFill>
                <a:latin typeface="Segoe UI"/>
              </a:rPr>
              <a:t> </a:t>
            </a:r>
            <a:r>
              <a:rPr lang="es-419" sz="1961" dirty="0" err="1">
                <a:gradFill>
                  <a:gsLst>
                    <a:gs pos="1250">
                      <a:srgbClr val="505050"/>
                    </a:gs>
                    <a:gs pos="100000">
                      <a:srgbClr val="505050"/>
                    </a:gs>
                  </a:gsLst>
                  <a:lin ang="5400000" scaled="0"/>
                </a:gradFill>
                <a:latin typeface="Segoe UI"/>
              </a:rPr>
              <a:t>State</a:t>
            </a:r>
            <a:r>
              <a:rPr lang="es-419" sz="1961" dirty="0">
                <a:gradFill>
                  <a:gsLst>
                    <a:gs pos="1250">
                      <a:srgbClr val="505050"/>
                    </a:gs>
                    <a:gs pos="100000">
                      <a:srgbClr val="505050"/>
                    </a:gs>
                  </a:gsLst>
                  <a:lin ang="5400000" scaled="0"/>
                </a:gradFill>
                <a:latin typeface="Segoe UI"/>
              </a:rPr>
              <a:t> </a:t>
            </a:r>
            <a:r>
              <a:rPr lang="es-419" sz="1961" dirty="0" err="1">
                <a:gradFill>
                  <a:gsLst>
                    <a:gs pos="1250">
                      <a:srgbClr val="505050"/>
                    </a:gs>
                    <a:gs pos="100000">
                      <a:srgbClr val="505050"/>
                    </a:gs>
                  </a:gsLst>
                  <a:lin ang="5400000" scaled="0"/>
                </a:gradFill>
                <a:latin typeface="Segoe UI"/>
              </a:rPr>
              <a:t>Configuration</a:t>
            </a:r>
            <a:r>
              <a:rPr lang="es-419" sz="1961" dirty="0">
                <a:gradFill>
                  <a:gsLst>
                    <a:gs pos="1250">
                      <a:srgbClr val="505050"/>
                    </a:gs>
                    <a:gs pos="100000">
                      <a:srgbClr val="505050"/>
                    </a:gs>
                  </a:gsLst>
                  <a:lin ang="5400000" scaled="0"/>
                </a:gradFill>
                <a:latin typeface="Segoe UI"/>
              </a:rPr>
              <a:t>) en </a:t>
            </a:r>
            <a:r>
              <a:rPr lang="es-419" sz="1961" dirty="0" err="1">
                <a:gradFill>
                  <a:gsLst>
                    <a:gs pos="1250">
                      <a:srgbClr val="505050"/>
                    </a:gs>
                    <a:gs pos="100000">
                      <a:srgbClr val="505050"/>
                    </a:gs>
                  </a:gsLst>
                  <a:lin ang="5400000" scaled="0"/>
                </a:gradFill>
                <a:latin typeface="Segoe UI"/>
              </a:rPr>
              <a:t>PowerShell</a:t>
            </a:r>
            <a:r>
              <a:rPr lang="es-419" sz="1961" dirty="0">
                <a:gradFill>
                  <a:gsLst>
                    <a:gs pos="1250">
                      <a:srgbClr val="505050"/>
                    </a:gs>
                    <a:gs pos="100000">
                      <a:srgbClr val="505050"/>
                    </a:gs>
                  </a:gsLst>
                  <a:lin ang="5400000" scaled="0"/>
                </a:gradFill>
                <a:latin typeface="Segoe UI"/>
              </a:rPr>
              <a:t> </a:t>
            </a:r>
          </a:p>
          <a:p>
            <a:pPr marL="336145" lvl="1" indent="0">
              <a:spcBef>
                <a:spcPts val="1200"/>
              </a:spcBef>
              <a:buNone/>
              <a:defRPr/>
            </a:pPr>
            <a:r>
              <a:rPr lang="es-419" sz="1961" dirty="0">
                <a:gradFill>
                  <a:gsLst>
                    <a:gs pos="1250">
                      <a:srgbClr val="505050"/>
                    </a:gs>
                    <a:gs pos="100000">
                      <a:srgbClr val="505050"/>
                    </a:gs>
                  </a:gsLst>
                  <a:lin ang="5400000" scaled="0"/>
                </a:gradFill>
                <a:latin typeface="Segoe UI"/>
              </a:rPr>
              <a:t>Gestión de paquetes (también conocido como </a:t>
            </a:r>
            <a:r>
              <a:rPr lang="es-419" sz="1961" dirty="0" err="1">
                <a:gradFill>
                  <a:gsLst>
                    <a:gs pos="1250">
                      <a:srgbClr val="505050"/>
                    </a:gs>
                    <a:gs pos="100000">
                      <a:srgbClr val="505050"/>
                    </a:gs>
                  </a:gsLst>
                  <a:lin ang="5400000" scaled="0"/>
                </a:gradFill>
                <a:latin typeface="Segoe UI"/>
              </a:rPr>
              <a:t>OneGet</a:t>
            </a:r>
            <a:r>
              <a:rPr lang="es-419" sz="1961" dirty="0">
                <a:gradFill>
                  <a:gsLst>
                    <a:gs pos="1250">
                      <a:srgbClr val="505050"/>
                    </a:gs>
                    <a:gs pos="100000">
                      <a:srgbClr val="505050"/>
                    </a:gs>
                  </a:gsLst>
                  <a:lin ang="5400000" scaled="0"/>
                </a:gradFill>
                <a:latin typeface="Segoe UI"/>
              </a:rPr>
              <a:t>)</a:t>
            </a:r>
          </a:p>
          <a:p>
            <a:pPr marL="336145" lvl="1" indent="0">
              <a:spcBef>
                <a:spcPts val="1200"/>
              </a:spcBef>
              <a:buNone/>
              <a:defRPr/>
            </a:pPr>
            <a:r>
              <a:rPr lang="es-419" sz="2000" dirty="0">
                <a:gradFill>
                  <a:gsLst>
                    <a:gs pos="1250">
                      <a:srgbClr val="505050"/>
                    </a:gs>
                    <a:gs pos="100000">
                      <a:srgbClr val="505050"/>
                    </a:gs>
                  </a:gsLst>
                  <a:lin ang="5400000" scaled="0"/>
                </a:gradFill>
                <a:latin typeface="Segoe UI"/>
              </a:rPr>
              <a:t>Marco de trabajo para aplicaciones</a:t>
            </a:r>
          </a:p>
          <a:p>
            <a:pPr marL="336145" lvl="1" indent="0">
              <a:spcBef>
                <a:spcPts val="1200"/>
              </a:spcBef>
              <a:buNone/>
              <a:defRPr/>
            </a:pPr>
            <a:r>
              <a:rPr lang="es-419" sz="2000" dirty="0">
                <a:gradFill>
                  <a:gsLst>
                    <a:gs pos="1250">
                      <a:srgbClr val="505050"/>
                    </a:gs>
                    <a:gs pos="100000">
                      <a:srgbClr val="505050"/>
                    </a:gs>
                  </a:gsLst>
                  <a:lin ang="5400000" scaled="0"/>
                </a:gradFill>
                <a:latin typeface="Segoe UI"/>
              </a:rPr>
              <a:t>de código abierto</a:t>
            </a:r>
            <a:endParaRPr lang="es-419" sz="1961" dirty="0">
              <a:gradFill>
                <a:gsLst>
                  <a:gs pos="1250">
                    <a:srgbClr val="505050"/>
                  </a:gs>
                  <a:gs pos="100000">
                    <a:srgbClr val="505050"/>
                  </a:gs>
                </a:gsLst>
                <a:lin ang="5400000" scaled="0"/>
              </a:gradFill>
              <a:latin typeface="Segoe UI"/>
            </a:endParaRPr>
          </a:p>
          <a:p>
            <a:pPr marL="0" indent="0">
              <a:spcBef>
                <a:spcPts val="1200"/>
              </a:spcBef>
              <a:buNone/>
              <a:defRPr/>
            </a:pPr>
            <a:r>
              <a:rPr lang="es-419" dirty="0">
                <a:gradFill>
                  <a:gsLst>
                    <a:gs pos="1250">
                      <a:srgbClr val="505050"/>
                    </a:gs>
                    <a:gs pos="100000">
                      <a:srgbClr val="505050"/>
                    </a:gs>
                  </a:gsLst>
                  <a:lin ang="5400000" scaled="0"/>
                </a:gradFill>
                <a:latin typeface="Segoe UI Light"/>
              </a:rPr>
              <a:t>Disponible como OS donde sea</a:t>
            </a:r>
          </a:p>
          <a:p>
            <a:pPr marL="336145" lvl="1" indent="0">
              <a:spcBef>
                <a:spcPts val="1200"/>
              </a:spcBef>
              <a:buNone/>
              <a:defRPr/>
            </a:pPr>
            <a:r>
              <a:rPr lang="es-419" sz="1961" dirty="0">
                <a:gradFill>
                  <a:gsLst>
                    <a:gs pos="1250">
                      <a:srgbClr val="505050"/>
                    </a:gs>
                    <a:gs pos="100000">
                      <a:srgbClr val="505050"/>
                    </a:gs>
                  </a:gsLst>
                  <a:lin ang="5400000" scaled="0"/>
                </a:gradFill>
                <a:latin typeface="Segoe UI"/>
              </a:rPr>
              <a:t>Aloja OS para hardware físico</a:t>
            </a:r>
          </a:p>
          <a:p>
            <a:pPr marL="336145" lvl="1" indent="0">
              <a:spcBef>
                <a:spcPts val="1200"/>
              </a:spcBef>
              <a:buNone/>
              <a:defRPr/>
            </a:pPr>
            <a:r>
              <a:rPr lang="es-419" sz="1961" dirty="0">
                <a:gradFill>
                  <a:gsLst>
                    <a:gs pos="1250">
                      <a:srgbClr val="505050"/>
                    </a:gs>
                    <a:gs pos="100000">
                      <a:srgbClr val="505050"/>
                    </a:gs>
                  </a:gsLst>
                  <a:lin ang="5400000" scaled="0"/>
                </a:gradFill>
                <a:latin typeface="Segoe UI"/>
              </a:rPr>
              <a:t>Sistema operativo invitado en una máquina virtual</a:t>
            </a:r>
          </a:p>
          <a:p>
            <a:pPr marL="336145" lvl="1" indent="0">
              <a:spcBef>
                <a:spcPts val="1200"/>
              </a:spcBef>
              <a:buNone/>
              <a:defRPr/>
            </a:pPr>
            <a:r>
              <a:rPr lang="es-419" sz="1961" dirty="0">
                <a:gradFill>
                  <a:gsLst>
                    <a:gs pos="1250">
                      <a:srgbClr val="505050"/>
                    </a:gs>
                    <a:gs pos="100000">
                      <a:srgbClr val="505050"/>
                    </a:gs>
                  </a:gsLst>
                  <a:lin ang="5400000" scaled="0"/>
                </a:gradFill>
                <a:latin typeface="Segoe UI"/>
              </a:rPr>
              <a:t>Contenedores de Windows Server</a:t>
            </a:r>
          </a:p>
          <a:p>
            <a:pPr marL="336145" lvl="1" indent="0">
              <a:spcBef>
                <a:spcPts val="1200"/>
              </a:spcBef>
              <a:buNone/>
              <a:defRPr/>
            </a:pPr>
            <a:r>
              <a:rPr lang="es-419" sz="1961" dirty="0">
                <a:gradFill>
                  <a:gsLst>
                    <a:gs pos="1250">
                      <a:srgbClr val="505050"/>
                    </a:gs>
                    <a:gs pos="100000">
                      <a:srgbClr val="505050"/>
                    </a:gs>
                  </a:gsLst>
                  <a:lin ang="5400000" scaled="0"/>
                </a:gradFill>
                <a:latin typeface="Segoe UI"/>
              </a:rPr>
              <a:t>Contenedores </a:t>
            </a:r>
            <a:r>
              <a:rPr lang="es-419" sz="1961" dirty="0" err="1">
                <a:gradFill>
                  <a:gsLst>
                    <a:gs pos="1250">
                      <a:srgbClr val="505050"/>
                    </a:gs>
                    <a:gs pos="100000">
                      <a:srgbClr val="505050"/>
                    </a:gs>
                  </a:gsLst>
                  <a:lin ang="5400000" scaled="0"/>
                </a:gradFill>
                <a:latin typeface="Segoe UI"/>
              </a:rPr>
              <a:t>Hyper</a:t>
            </a:r>
            <a:r>
              <a:rPr lang="es-419" sz="1961" dirty="0">
                <a:gradFill>
                  <a:gsLst>
                    <a:gs pos="1250">
                      <a:srgbClr val="505050"/>
                    </a:gs>
                    <a:gs pos="100000">
                      <a:srgbClr val="505050"/>
                    </a:gs>
                  </a:gsLst>
                  <a:lin ang="5400000" scaled="0"/>
                </a:gradFill>
                <a:latin typeface="Segoe UI"/>
              </a:rPr>
              <a:t>-V</a:t>
            </a:r>
          </a:p>
        </p:txBody>
      </p:sp>
      <p:sp>
        <p:nvSpPr>
          <p:cNvPr id="3" name="Title 1"/>
          <p:cNvSpPr txBox="1">
            <a:spLocks/>
          </p:cNvSpPr>
          <p:nvPr/>
        </p:nvSpPr>
        <p:spPr>
          <a:xfrm>
            <a:off x="1588" y="655278"/>
            <a:ext cx="1219200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s-ES" sz="4500" dirty="0">
                <a:gradFill>
                  <a:gsLst>
                    <a:gs pos="1250">
                      <a:srgbClr val="505050"/>
                    </a:gs>
                    <a:gs pos="100000">
                      <a:srgbClr val="505050"/>
                    </a:gs>
                  </a:gsLst>
                  <a:lin ang="5400000" scaled="0"/>
                </a:gradFill>
                <a:latin typeface="Segoe UI Light"/>
              </a:rPr>
              <a:t>Nano Server – Plataforma de aplicación en la nube</a:t>
            </a:r>
          </a:p>
        </p:txBody>
      </p:sp>
      <p:sp>
        <p:nvSpPr>
          <p:cNvPr id="4" name="Freeform 95"/>
          <p:cNvSpPr>
            <a:spLocks/>
          </p:cNvSpPr>
          <p:nvPr/>
        </p:nvSpPr>
        <p:spPr bwMode="auto">
          <a:xfrm flipH="1">
            <a:off x="6762920" y="1808374"/>
            <a:ext cx="4765336" cy="2929436"/>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8D7">
              <a:lumMod val="75000"/>
              <a:alpha val="57000"/>
            </a:srgbClr>
          </a:solidFill>
          <a:ln w="12700">
            <a:noFill/>
          </a:ln>
        </p:spPr>
        <p:txBody>
          <a:bodyPr vert="horz" wrap="square" lIns="91375" tIns="45688" rIns="91375" bIns="45688" numCol="1" anchor="t" anchorCtr="0" compatLnSpc="1">
            <a:prstTxWarp prst="textNoShape">
              <a:avLst/>
            </a:prstTxWarp>
          </a:bodyPr>
          <a:lstStyle/>
          <a:p>
            <a:pPr defTabSz="913524">
              <a:defRPr/>
            </a:pPr>
            <a:endParaRPr lang="en-US" sz="2346" kern="0" dirty="0">
              <a:solidFill>
                <a:srgbClr val="000000"/>
              </a:solidFill>
              <a:latin typeface="Segoe UI Light" panose="020B0502040204020203" pitchFamily="34" charset="0"/>
              <a:cs typeface="Segoe UI Light" panose="020B0502040204020203" pitchFamily="34" charset="0"/>
            </a:endParaRPr>
          </a:p>
        </p:txBody>
      </p:sp>
      <p:sp>
        <p:nvSpPr>
          <p:cNvPr id="5" name="Freeform 95"/>
          <p:cNvSpPr>
            <a:spLocks/>
          </p:cNvSpPr>
          <p:nvPr/>
        </p:nvSpPr>
        <p:spPr bwMode="auto">
          <a:xfrm flipH="1">
            <a:off x="8272811" y="3608284"/>
            <a:ext cx="2934342" cy="1837658"/>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8D7">
              <a:lumMod val="75000"/>
            </a:srgbClr>
          </a:solidFill>
          <a:ln w="12700">
            <a:noFill/>
          </a:ln>
        </p:spPr>
        <p:txBody>
          <a:bodyPr vert="horz" wrap="square" lIns="91375" tIns="45688" rIns="91375" bIns="45688" numCol="1" anchor="t" anchorCtr="0" compatLnSpc="1">
            <a:prstTxWarp prst="textNoShape">
              <a:avLst/>
            </a:prstTxWarp>
          </a:bodyPr>
          <a:lstStyle/>
          <a:p>
            <a:pPr defTabSz="913524">
              <a:defRPr/>
            </a:pPr>
            <a:endParaRPr lang="en-US" sz="2346" kern="0" dirty="0">
              <a:solidFill>
                <a:srgbClr val="000000"/>
              </a:solidFill>
              <a:latin typeface="Segoe UI Light" panose="020B0502040204020203" pitchFamily="34" charset="0"/>
              <a:cs typeface="Segoe UI Light" panose="020B0502040204020203" pitchFamily="34" charset="0"/>
            </a:endParaRPr>
          </a:p>
        </p:txBody>
      </p:sp>
      <p:pic>
        <p:nvPicPr>
          <p:cNvPr id="6" name="Picture 5"/>
          <p:cNvPicPr>
            <a:picLocks noChangeAspect="1"/>
          </p:cNvPicPr>
          <p:nvPr/>
        </p:nvPicPr>
        <p:blipFill>
          <a:blip r:embed="rId2" cstate="print"/>
          <a:stretch>
            <a:fillRect/>
          </a:stretch>
        </p:blipFill>
        <p:spPr>
          <a:xfrm>
            <a:off x="6366827" y="2129895"/>
            <a:ext cx="5026811" cy="5349817"/>
          </a:xfrm>
          <a:prstGeom prst="rect">
            <a:avLst/>
          </a:prstGeom>
        </p:spPr>
      </p:pic>
    </p:spTree>
    <p:extLst>
      <p:ext uri="{BB962C8B-B14F-4D97-AF65-F5344CB8AC3E}">
        <p14:creationId xmlns:p14="http://schemas.microsoft.com/office/powerpoint/2010/main" val="280444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fade">
                                      <p:cBhvr>
                                        <p:cTn id="36" dur="500"/>
                                        <p:tgtEl>
                                          <p:spTgt spid="2">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Effect transition="in" filter="fade">
                                      <p:cBhvr>
                                        <p:cTn id="39" dur="500"/>
                                        <p:tgtEl>
                                          <p:spTgt spid="2">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4893" r="1489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pSp>
        <p:nvGrpSpPr>
          <p:cNvPr id="31" name="Grupo 30">
            <a:extLst>
              <a:ext uri="{FF2B5EF4-FFF2-40B4-BE49-F238E27FC236}">
                <a16:creationId xmlns:a16="http://schemas.microsoft.com/office/drawing/2014/main" xmlns="" id="{CDA17D7C-7C63-439C-8B50-C9B0F0F9AAF7}"/>
              </a:ext>
              <a:ext uri="{C183D7F6-B498-43B3-948B-1728B52AA6E4}">
                <adec:decorative xmlns:adec="http://schemas.microsoft.com/office/drawing/2017/decorative" xmlns="" val="1"/>
              </a:ext>
            </a:extLst>
          </p:cNvPr>
          <p:cNvGrpSpPr/>
          <p:nvPr/>
        </p:nvGrpSpPr>
        <p:grpSpPr>
          <a:xfrm flipH="1">
            <a:off x="4115984" y="252563"/>
            <a:ext cx="7433283" cy="5995838"/>
            <a:chOff x="252031" y="391887"/>
            <a:chExt cx="7433283" cy="6215741"/>
          </a:xfrm>
        </p:grpSpPr>
        <p:sp>
          <p:nvSpPr>
            <p:cNvPr id="33" name="Rectángulo 32">
              <a:extLst>
                <a:ext uri="{FF2B5EF4-FFF2-40B4-BE49-F238E27FC236}">
                  <a16:creationId xmlns:a16="http://schemas.microsoft.com/office/drawing/2014/main" xmlns="" id="{C0DB13C1-B4FB-4D33-A199-5BB34983AB47}"/>
                </a:ext>
                <a:ext uri="{C183D7F6-B498-43B3-948B-1728B52AA6E4}">
                  <adec:decorative xmlns:adec="http://schemas.microsoft.com/office/drawing/2017/decorative" xmlns="" val="1"/>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32" name="Rectángulo 31">
              <a:extLst>
                <a:ext uri="{FF2B5EF4-FFF2-40B4-BE49-F238E27FC236}">
                  <a16:creationId xmlns:a16="http://schemas.microsoft.com/office/drawing/2014/main" xmlns="" id="{32FD79E9-DA87-4AE3-AB4F-454E8B1C7E28}"/>
                </a:ext>
                <a:ext uri="{C183D7F6-B498-43B3-948B-1728B52AA6E4}">
                  <adec:decorative xmlns:adec="http://schemas.microsoft.com/office/drawing/2017/decorative" xmlns="" val="1"/>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34" name="Rectángulo 33">
              <a:extLst>
                <a:ext uri="{FF2B5EF4-FFF2-40B4-BE49-F238E27FC236}">
                  <a16:creationId xmlns:a16="http://schemas.microsoft.com/office/drawing/2014/main" xmlns="" id="{97CAE694-E5D7-45D8-80CE-4067B6610E53}"/>
                </a:ext>
                <a:ext uri="{C183D7F6-B498-43B3-948B-1728B52AA6E4}">
                  <adec:decorative xmlns:adec="http://schemas.microsoft.com/office/drawing/2017/decorative" xmlns="" val="1"/>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grpSp>
      <p:sp>
        <p:nvSpPr>
          <p:cNvPr id="7" name="Título 6">
            <a:extLst>
              <a:ext uri="{FF2B5EF4-FFF2-40B4-BE49-F238E27FC236}">
                <a16:creationId xmlns:a16="http://schemas.microsoft.com/office/drawing/2014/main" xmlns="" id="{D5445F47-6D74-450C-BC16-998D2021AD78}"/>
              </a:ext>
            </a:extLst>
          </p:cNvPr>
          <p:cNvSpPr>
            <a:spLocks noGrp="1"/>
          </p:cNvSpPr>
          <p:nvPr>
            <p:ph type="title"/>
          </p:nvPr>
        </p:nvSpPr>
        <p:spPr/>
        <p:txBody>
          <a:bodyPr rtlCol="0"/>
          <a:lstStyle/>
          <a:p>
            <a:pPr rtl="0"/>
            <a:r>
              <a:rPr lang="es-ES" dirty="0" smtClean="0"/>
              <a:t>¿Qué es un sistema operativo?</a:t>
            </a:r>
            <a:endParaRPr lang="es-ES" dirty="0"/>
          </a:p>
        </p:txBody>
      </p:sp>
      <p:sp>
        <p:nvSpPr>
          <p:cNvPr id="9" name="Marcador de texto 8">
            <a:extLst>
              <a:ext uri="{FF2B5EF4-FFF2-40B4-BE49-F238E27FC236}">
                <a16:creationId xmlns:a16="http://schemas.microsoft.com/office/drawing/2014/main" xmlns="" id="{4744B28E-5E14-4A77-AD4F-C979905862BF}"/>
              </a:ext>
            </a:extLst>
          </p:cNvPr>
          <p:cNvSpPr>
            <a:spLocks noGrp="1"/>
          </p:cNvSpPr>
          <p:nvPr>
            <p:ph type="body" idx="13"/>
          </p:nvPr>
        </p:nvSpPr>
        <p:spPr/>
        <p:txBody>
          <a:bodyPr rtlCol="0"/>
          <a:lstStyle/>
          <a:p>
            <a:pPr rtl="0"/>
            <a:r>
              <a:rPr lang="es-ES" dirty="0" smtClean="0"/>
              <a:t>DEFINICIÓN:</a:t>
            </a:r>
            <a:endParaRPr lang="es-ES" dirty="0"/>
          </a:p>
        </p:txBody>
      </p:sp>
      <p:sp>
        <p:nvSpPr>
          <p:cNvPr id="4" name="Marcador de contenido 3">
            <a:extLst>
              <a:ext uri="{FF2B5EF4-FFF2-40B4-BE49-F238E27FC236}">
                <a16:creationId xmlns:a16="http://schemas.microsoft.com/office/drawing/2014/main" xmlns="" id="{2885A4AC-9AA0-4EFF-8162-609223BF5D70}"/>
              </a:ext>
            </a:extLst>
          </p:cNvPr>
          <p:cNvSpPr>
            <a:spLocks noGrp="1"/>
          </p:cNvSpPr>
          <p:nvPr>
            <p:ph idx="1"/>
          </p:nvPr>
        </p:nvSpPr>
        <p:spPr/>
        <p:txBody>
          <a:bodyPr rtlCol="0">
            <a:normAutofit/>
          </a:bodyPr>
          <a:lstStyle/>
          <a:p>
            <a:pPr marL="0" indent="0">
              <a:buNone/>
            </a:pPr>
            <a:endParaRPr lang="es-MX" dirty="0" smtClean="0"/>
          </a:p>
          <a:p>
            <a:pPr marL="0" indent="0" algn="just">
              <a:buNone/>
            </a:pPr>
            <a:r>
              <a:rPr lang="es-MX" dirty="0">
                <a:solidFill>
                  <a:srgbClr val="FFC000"/>
                </a:solidFill>
              </a:rPr>
              <a:t> Es el software principal o conjunto de programas de un sistema informático que gestiona los recursos de hardware y provee servicios a los programas de aplicación de software, ejecutándose en modo privilegiado respecto de los </a:t>
            </a:r>
            <a:r>
              <a:rPr lang="es-MX" dirty="0" smtClean="0">
                <a:solidFill>
                  <a:srgbClr val="FFC000"/>
                </a:solidFill>
              </a:rPr>
              <a:t>restantes.</a:t>
            </a:r>
            <a:endParaRPr lang="es-MX" dirty="0" smtClean="0"/>
          </a:p>
          <a:p>
            <a:pPr marL="0" indent="0">
              <a:buNone/>
            </a:pPr>
            <a:endParaRPr lang="es-MX" dirty="0" smtClean="0"/>
          </a:p>
          <a:p>
            <a:pPr marL="0" indent="0" algn="r">
              <a:buNone/>
            </a:pPr>
            <a:r>
              <a:rPr lang="es-MX" dirty="0"/>
              <a:t> </a:t>
            </a:r>
            <a:r>
              <a:rPr lang="es-MX" sz="900" dirty="0"/>
              <a:t>Cfr., entre otros: </a:t>
            </a:r>
            <a:r>
              <a:rPr lang="es-MX" sz="900" dirty="0" err="1"/>
              <a:t>Tanenbaum</a:t>
            </a:r>
            <a:r>
              <a:rPr lang="es-MX" sz="900" dirty="0"/>
              <a:t>, A. (1992) Modern </a:t>
            </a:r>
            <a:r>
              <a:rPr lang="es-MX" sz="900" dirty="0" err="1"/>
              <a:t>Operating</a:t>
            </a:r>
            <a:r>
              <a:rPr lang="es-MX" sz="900" dirty="0"/>
              <a:t> </a:t>
            </a:r>
            <a:r>
              <a:rPr lang="es-MX" sz="900" dirty="0" err="1"/>
              <a:t>Systems</a:t>
            </a:r>
            <a:r>
              <a:rPr lang="es-MX" sz="900" dirty="0"/>
              <a:t>, </a:t>
            </a:r>
            <a:r>
              <a:rPr lang="es-MX" sz="900" dirty="0" err="1"/>
              <a:t>Englewood</a:t>
            </a:r>
            <a:r>
              <a:rPr lang="es-MX" sz="900" dirty="0"/>
              <a:t> </a:t>
            </a:r>
            <a:r>
              <a:rPr lang="es-MX" sz="900" dirty="0" err="1"/>
              <a:t>Cliffs</a:t>
            </a:r>
            <a:r>
              <a:rPr lang="es-MX" sz="900" dirty="0"/>
              <a:t>: Prentice-Hall; Haldar, S. y </a:t>
            </a:r>
            <a:r>
              <a:rPr lang="es-MX" sz="900" dirty="0" err="1"/>
              <a:t>Aravind</a:t>
            </a:r>
            <a:r>
              <a:rPr lang="es-MX" sz="900" dirty="0"/>
              <a:t>, A. A. (2010) </a:t>
            </a:r>
            <a:r>
              <a:rPr lang="es-MX" sz="900" dirty="0" err="1"/>
              <a:t>Operating</a:t>
            </a:r>
            <a:r>
              <a:rPr lang="es-MX" sz="900" dirty="0"/>
              <a:t> </a:t>
            </a:r>
            <a:r>
              <a:rPr lang="es-MX" sz="900" dirty="0" err="1"/>
              <a:t>Systems</a:t>
            </a:r>
            <a:r>
              <a:rPr lang="es-MX" sz="900" dirty="0"/>
              <a:t>, Pearson </a:t>
            </a:r>
            <a:r>
              <a:rPr lang="es-MX" sz="900" dirty="0" err="1"/>
              <a:t>Education</a:t>
            </a:r>
            <a:r>
              <a:rPr lang="es-MX" sz="900" dirty="0"/>
              <a:t> India, pp. 12 y ss.; Turner, R. W. (1986) </a:t>
            </a:r>
            <a:r>
              <a:rPr lang="es-MX" sz="900" dirty="0" err="1"/>
              <a:t>Operating</a:t>
            </a:r>
            <a:r>
              <a:rPr lang="es-MX" sz="900" dirty="0"/>
              <a:t> </a:t>
            </a:r>
            <a:r>
              <a:rPr lang="es-MX" sz="900" dirty="0" err="1"/>
              <a:t>Systems</a:t>
            </a:r>
            <a:r>
              <a:rPr lang="es-MX" sz="900" dirty="0"/>
              <a:t>: </a:t>
            </a:r>
            <a:r>
              <a:rPr lang="es-MX" sz="900" dirty="0" err="1"/>
              <a:t>design</a:t>
            </a:r>
            <a:r>
              <a:rPr lang="es-MX" sz="900" dirty="0"/>
              <a:t> and </a:t>
            </a:r>
            <a:r>
              <a:rPr lang="es-MX" sz="900" dirty="0" err="1"/>
              <a:t>implementation</a:t>
            </a:r>
            <a:r>
              <a:rPr lang="es-MX" sz="900" dirty="0"/>
              <a:t>, </a:t>
            </a:r>
            <a:r>
              <a:rPr lang="es-MX" sz="900" dirty="0" err="1"/>
              <a:t>MacMillan</a:t>
            </a:r>
            <a:r>
              <a:rPr lang="es-MX" sz="900" dirty="0"/>
              <a:t>.</a:t>
            </a:r>
          </a:p>
          <a:p>
            <a:pPr marL="0" indent="0">
              <a:buNone/>
            </a:pPr>
            <a:endParaRPr lang="es-ES" dirty="0"/>
          </a:p>
        </p:txBody>
      </p:sp>
      <p:sp>
        <p:nvSpPr>
          <p:cNvPr id="2" name="Marcador de pie de página 1">
            <a:extLst>
              <a:ext uri="{FF2B5EF4-FFF2-40B4-BE49-F238E27FC236}">
                <a16:creationId xmlns:a16="http://schemas.microsoft.com/office/drawing/2014/main" xmlns="" id="{80919F81-09E4-41AD-9E45-21C8A7FBC2E5}"/>
              </a:ext>
            </a:extLst>
          </p:cNvPr>
          <p:cNvSpPr>
            <a:spLocks noGrp="1"/>
          </p:cNvSpPr>
          <p:nvPr>
            <p:ph type="ftr" sz="quarter" idx="16"/>
          </p:nvPr>
        </p:nvSpPr>
        <p:spPr/>
        <p:txBody>
          <a:bodyPr rtlCol="0"/>
          <a:lstStyle/>
          <a:p>
            <a:pPr rtl="0"/>
            <a:r>
              <a:rPr lang="es-ES" dirty="0" smtClean="0"/>
              <a:t>MASR</a:t>
            </a:r>
            <a:endParaRPr lang="es-ES" dirty="0"/>
          </a:p>
        </p:txBody>
      </p:sp>
      <p:sp>
        <p:nvSpPr>
          <p:cNvPr id="3" name="Marcador de número de diapositiva 2">
            <a:extLst>
              <a:ext uri="{FF2B5EF4-FFF2-40B4-BE49-F238E27FC236}">
                <a16:creationId xmlns:a16="http://schemas.microsoft.com/office/drawing/2014/main" xmlns="" id="{6556A3C9-6740-4558-AB5B-687741A63BDD}"/>
              </a:ext>
            </a:extLst>
          </p:cNvPr>
          <p:cNvSpPr>
            <a:spLocks noGrp="1"/>
          </p:cNvSpPr>
          <p:nvPr>
            <p:ph type="sldNum" sz="quarter" idx="17"/>
          </p:nvPr>
        </p:nvSpPr>
        <p:spPr/>
        <p:txBody>
          <a:bodyPr rtlCol="0"/>
          <a:lstStyle/>
          <a:p>
            <a:pPr rtl="0"/>
            <a:fld id="{8C2E478F-E849-4A8C-AF1F-CBCC78A7CBFA}" type="slidenum">
              <a:rPr lang="es-ES" smtClean="0"/>
              <a:pPr/>
              <a:t>5</a:t>
            </a:fld>
            <a:endParaRPr lang="es-ES"/>
          </a:p>
        </p:txBody>
      </p:sp>
    </p:spTree>
    <p:extLst>
      <p:ext uri="{BB962C8B-B14F-4D97-AF65-F5344CB8AC3E}">
        <p14:creationId xmlns:p14="http://schemas.microsoft.com/office/powerpoint/2010/main" val="25973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0828" y="655280"/>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s-419" dirty="0">
                <a:gradFill>
                  <a:gsLst>
                    <a:gs pos="1250">
                      <a:srgbClr val="505050"/>
                    </a:gs>
                    <a:gs pos="100000">
                      <a:srgbClr val="505050"/>
                    </a:gs>
                  </a:gsLst>
                  <a:lin ang="5400000" scaled="0"/>
                </a:gradFill>
                <a:latin typeface="Segoe UI Light"/>
              </a:rPr>
              <a:t>Contenedores</a:t>
            </a:r>
            <a:br>
              <a:rPr lang="es-419" dirty="0">
                <a:gradFill>
                  <a:gsLst>
                    <a:gs pos="1250">
                      <a:srgbClr val="505050"/>
                    </a:gs>
                    <a:gs pos="100000">
                      <a:srgbClr val="505050"/>
                    </a:gs>
                  </a:gsLst>
                  <a:lin ang="5400000" scaled="0"/>
                </a:gradFill>
                <a:latin typeface="Segoe UI Light"/>
              </a:rPr>
            </a:br>
            <a:r>
              <a:rPr lang="es-419" sz="3137" dirty="0">
                <a:gradFill>
                  <a:gsLst>
                    <a:gs pos="2917">
                      <a:srgbClr val="0078D7"/>
                    </a:gs>
                    <a:gs pos="75000">
                      <a:srgbClr val="0078D7"/>
                    </a:gs>
                  </a:gsLst>
                  <a:lin ang="5400000" scaled="0"/>
                </a:gradFill>
                <a:latin typeface="Segoe UI Light"/>
              </a:rPr>
              <a:t>Un nuevo enfoque para armar, enviar, desplegar e instanciar aplicaciones</a:t>
            </a:r>
          </a:p>
        </p:txBody>
      </p:sp>
      <p:sp>
        <p:nvSpPr>
          <p:cNvPr id="3" name="Rectangle 2"/>
          <p:cNvSpPr/>
          <p:nvPr/>
        </p:nvSpPr>
        <p:spPr bwMode="auto">
          <a:xfrm>
            <a:off x="4227821" y="2348825"/>
            <a:ext cx="509634" cy="346417"/>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4" name="Group 3"/>
          <p:cNvGrpSpPr/>
          <p:nvPr/>
        </p:nvGrpSpPr>
        <p:grpSpPr>
          <a:xfrm>
            <a:off x="800759" y="2222407"/>
            <a:ext cx="1166719" cy="901092"/>
            <a:chOff x="1607293" y="2529497"/>
            <a:chExt cx="1422577" cy="1098699"/>
          </a:xfrm>
          <a:solidFill>
            <a:srgbClr val="002060"/>
          </a:solidFill>
        </p:grpSpPr>
        <p:sp>
          <p:nvSpPr>
            <p:cNvPr id="5" name="Freeform 5"/>
            <p:cNvSpPr>
              <a:spLocks noChangeAspect="1" noEditPoints="1"/>
            </p:cNvSpPr>
            <p:nvPr/>
          </p:nvSpPr>
          <p:spPr bwMode="auto">
            <a:xfrm>
              <a:off x="1607293" y="2529497"/>
              <a:ext cx="1422577" cy="1098699"/>
            </a:xfrm>
            <a:custGeom>
              <a:avLst/>
              <a:gdLst>
                <a:gd name="T0" fmla="*/ 1 w 187"/>
                <a:gd name="T1" fmla="*/ 102 h 143"/>
                <a:gd name="T2" fmla="*/ 6 w 187"/>
                <a:gd name="T3" fmla="*/ 84 h 143"/>
                <a:gd name="T4" fmla="*/ 21 w 187"/>
                <a:gd name="T5" fmla="*/ 32 h 143"/>
                <a:gd name="T6" fmla="*/ 29 w 187"/>
                <a:gd name="T7" fmla="*/ 1 h 143"/>
                <a:gd name="T8" fmla="*/ 31 w 187"/>
                <a:gd name="T9" fmla="*/ 0 h 143"/>
                <a:gd name="T10" fmla="*/ 36 w 187"/>
                <a:gd name="T11" fmla="*/ 0 h 143"/>
                <a:gd name="T12" fmla="*/ 86 w 187"/>
                <a:gd name="T13" fmla="*/ 0 h 143"/>
                <a:gd name="T14" fmla="*/ 114 w 187"/>
                <a:gd name="T15" fmla="*/ 0 h 143"/>
                <a:gd name="T16" fmla="*/ 156 w 187"/>
                <a:gd name="T17" fmla="*/ 0 h 143"/>
                <a:gd name="T18" fmla="*/ 157 w 187"/>
                <a:gd name="T19" fmla="*/ 0 h 143"/>
                <a:gd name="T20" fmla="*/ 158 w 187"/>
                <a:gd name="T21" fmla="*/ 1 h 143"/>
                <a:gd name="T22" fmla="*/ 163 w 187"/>
                <a:gd name="T23" fmla="*/ 20 h 143"/>
                <a:gd name="T24" fmla="*/ 178 w 187"/>
                <a:gd name="T25" fmla="*/ 72 h 143"/>
                <a:gd name="T26" fmla="*/ 186 w 187"/>
                <a:gd name="T27" fmla="*/ 102 h 143"/>
                <a:gd name="T28" fmla="*/ 184 w 187"/>
                <a:gd name="T29" fmla="*/ 105 h 143"/>
                <a:gd name="T30" fmla="*/ 163 w 187"/>
                <a:gd name="T31" fmla="*/ 105 h 143"/>
                <a:gd name="T32" fmla="*/ 109 w 187"/>
                <a:gd name="T33" fmla="*/ 105 h 143"/>
                <a:gd name="T34" fmla="*/ 88 w 187"/>
                <a:gd name="T35" fmla="*/ 105 h 143"/>
                <a:gd name="T36" fmla="*/ 38 w 187"/>
                <a:gd name="T37" fmla="*/ 105 h 143"/>
                <a:gd name="T38" fmla="*/ 3 w 187"/>
                <a:gd name="T39" fmla="*/ 105 h 143"/>
                <a:gd name="T40" fmla="*/ 1 w 187"/>
                <a:gd name="T41" fmla="*/ 102 h 143"/>
                <a:gd name="T42" fmla="*/ 186 w 187"/>
                <a:gd name="T43" fmla="*/ 112 h 143"/>
                <a:gd name="T44" fmla="*/ 186 w 187"/>
                <a:gd name="T45" fmla="*/ 141 h 143"/>
                <a:gd name="T46" fmla="*/ 186 w 187"/>
                <a:gd name="T47" fmla="*/ 142 h 143"/>
                <a:gd name="T48" fmla="*/ 184 w 187"/>
                <a:gd name="T49" fmla="*/ 143 h 143"/>
                <a:gd name="T50" fmla="*/ 172 w 187"/>
                <a:gd name="T51" fmla="*/ 143 h 143"/>
                <a:gd name="T52" fmla="*/ 128 w 187"/>
                <a:gd name="T53" fmla="*/ 143 h 143"/>
                <a:gd name="T54" fmla="*/ 72 w 187"/>
                <a:gd name="T55" fmla="*/ 143 h 143"/>
                <a:gd name="T56" fmla="*/ 24 w 187"/>
                <a:gd name="T57" fmla="*/ 143 h 143"/>
                <a:gd name="T58" fmla="*/ 3 w 187"/>
                <a:gd name="T59" fmla="*/ 143 h 143"/>
                <a:gd name="T60" fmla="*/ 1 w 187"/>
                <a:gd name="T61" fmla="*/ 141 h 143"/>
                <a:gd name="T62" fmla="*/ 1 w 187"/>
                <a:gd name="T63" fmla="*/ 112 h 143"/>
                <a:gd name="T64" fmla="*/ 3 w 187"/>
                <a:gd name="T65" fmla="*/ 110 h 143"/>
                <a:gd name="T66" fmla="*/ 15 w 187"/>
                <a:gd name="T67" fmla="*/ 110 h 143"/>
                <a:gd name="T68" fmla="*/ 59 w 187"/>
                <a:gd name="T69" fmla="*/ 110 h 143"/>
                <a:gd name="T70" fmla="*/ 115 w 187"/>
                <a:gd name="T71" fmla="*/ 110 h 143"/>
                <a:gd name="T72" fmla="*/ 164 w 187"/>
                <a:gd name="T73" fmla="*/ 110 h 143"/>
                <a:gd name="T74" fmla="*/ 184 w 187"/>
                <a:gd name="T75" fmla="*/ 110 h 143"/>
                <a:gd name="T76" fmla="*/ 186 w 187"/>
                <a:gd name="T77" fmla="*/ 112 h 143"/>
                <a:gd name="T78" fmla="*/ 25 w 187"/>
                <a:gd name="T79" fmla="*/ 126 h 143"/>
                <a:gd name="T80" fmla="*/ 19 w 187"/>
                <a:gd name="T81" fmla="*/ 120 h 143"/>
                <a:gd name="T82" fmla="*/ 13 w 187"/>
                <a:gd name="T83" fmla="*/ 126 h 143"/>
                <a:gd name="T84" fmla="*/ 19 w 187"/>
                <a:gd name="T85" fmla="*/ 132 h 143"/>
                <a:gd name="T86" fmla="*/ 25 w 187"/>
                <a:gd name="T87" fmla="*/ 126 h 143"/>
                <a:gd name="T88" fmla="*/ 152 w 187"/>
                <a:gd name="T89" fmla="*/ 126 h 143"/>
                <a:gd name="T90" fmla="*/ 149 w 187"/>
                <a:gd name="T91" fmla="*/ 123 h 143"/>
                <a:gd name="T92" fmla="*/ 38 w 187"/>
                <a:gd name="T93" fmla="*/ 123 h 143"/>
                <a:gd name="T94" fmla="*/ 35 w 187"/>
                <a:gd name="T95" fmla="*/ 126 h 143"/>
                <a:gd name="T96" fmla="*/ 38 w 187"/>
                <a:gd name="T97" fmla="*/ 129 h 143"/>
                <a:gd name="T98" fmla="*/ 149 w 187"/>
                <a:gd name="T99" fmla="*/ 129 h 143"/>
                <a:gd name="T100" fmla="*/ 152 w 187"/>
                <a:gd name="T101" fmla="*/ 126 h 143"/>
                <a:gd name="T102" fmla="*/ 174 w 187"/>
                <a:gd name="T103" fmla="*/ 126 h 143"/>
                <a:gd name="T104" fmla="*/ 168 w 187"/>
                <a:gd name="T105" fmla="*/ 120 h 143"/>
                <a:gd name="T106" fmla="*/ 162 w 187"/>
                <a:gd name="T107" fmla="*/ 126 h 143"/>
                <a:gd name="T108" fmla="*/ 168 w 187"/>
                <a:gd name="T109" fmla="*/ 132 h 143"/>
                <a:gd name="T110" fmla="*/ 174 w 187"/>
                <a:gd name="T111"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7" h="143">
                  <a:moveTo>
                    <a:pt x="1" y="102"/>
                  </a:moveTo>
                  <a:cubicBezTo>
                    <a:pt x="3" y="96"/>
                    <a:pt x="5" y="90"/>
                    <a:pt x="6" y="84"/>
                  </a:cubicBezTo>
                  <a:cubicBezTo>
                    <a:pt x="11" y="66"/>
                    <a:pt x="16" y="49"/>
                    <a:pt x="21" y="32"/>
                  </a:cubicBezTo>
                  <a:cubicBezTo>
                    <a:pt x="24" y="22"/>
                    <a:pt x="26" y="12"/>
                    <a:pt x="29" y="1"/>
                  </a:cubicBezTo>
                  <a:cubicBezTo>
                    <a:pt x="30" y="0"/>
                    <a:pt x="31" y="0"/>
                    <a:pt x="31" y="0"/>
                  </a:cubicBezTo>
                  <a:cubicBezTo>
                    <a:pt x="33" y="0"/>
                    <a:pt x="34" y="0"/>
                    <a:pt x="36" y="0"/>
                  </a:cubicBezTo>
                  <a:cubicBezTo>
                    <a:pt x="53" y="0"/>
                    <a:pt x="70" y="0"/>
                    <a:pt x="86" y="0"/>
                  </a:cubicBezTo>
                  <a:cubicBezTo>
                    <a:pt x="95" y="0"/>
                    <a:pt x="105" y="0"/>
                    <a:pt x="114" y="0"/>
                  </a:cubicBezTo>
                  <a:cubicBezTo>
                    <a:pt x="128" y="0"/>
                    <a:pt x="142" y="0"/>
                    <a:pt x="156" y="0"/>
                  </a:cubicBezTo>
                  <a:cubicBezTo>
                    <a:pt x="157" y="0"/>
                    <a:pt x="157" y="0"/>
                    <a:pt x="157" y="0"/>
                  </a:cubicBezTo>
                  <a:cubicBezTo>
                    <a:pt x="158" y="0"/>
                    <a:pt x="158" y="1"/>
                    <a:pt x="158" y="1"/>
                  </a:cubicBezTo>
                  <a:cubicBezTo>
                    <a:pt x="159" y="8"/>
                    <a:pt x="161" y="14"/>
                    <a:pt x="163" y="20"/>
                  </a:cubicBezTo>
                  <a:cubicBezTo>
                    <a:pt x="168" y="38"/>
                    <a:pt x="173" y="55"/>
                    <a:pt x="178" y="72"/>
                  </a:cubicBezTo>
                  <a:cubicBezTo>
                    <a:pt x="181" y="83"/>
                    <a:pt x="183" y="92"/>
                    <a:pt x="186" y="102"/>
                  </a:cubicBezTo>
                  <a:cubicBezTo>
                    <a:pt x="187" y="104"/>
                    <a:pt x="185" y="105"/>
                    <a:pt x="184" y="105"/>
                  </a:cubicBezTo>
                  <a:cubicBezTo>
                    <a:pt x="177" y="105"/>
                    <a:pt x="170" y="105"/>
                    <a:pt x="163" y="105"/>
                  </a:cubicBezTo>
                  <a:cubicBezTo>
                    <a:pt x="145" y="105"/>
                    <a:pt x="126" y="105"/>
                    <a:pt x="109" y="105"/>
                  </a:cubicBezTo>
                  <a:cubicBezTo>
                    <a:pt x="101" y="105"/>
                    <a:pt x="95" y="105"/>
                    <a:pt x="88" y="105"/>
                  </a:cubicBezTo>
                  <a:cubicBezTo>
                    <a:pt x="71" y="105"/>
                    <a:pt x="54" y="105"/>
                    <a:pt x="38" y="105"/>
                  </a:cubicBezTo>
                  <a:cubicBezTo>
                    <a:pt x="26" y="105"/>
                    <a:pt x="14" y="105"/>
                    <a:pt x="3" y="105"/>
                  </a:cubicBezTo>
                  <a:cubicBezTo>
                    <a:pt x="2" y="105"/>
                    <a:pt x="0" y="104"/>
                    <a:pt x="1" y="102"/>
                  </a:cubicBezTo>
                  <a:close/>
                  <a:moveTo>
                    <a:pt x="186" y="112"/>
                  </a:moveTo>
                  <a:cubicBezTo>
                    <a:pt x="186" y="122"/>
                    <a:pt x="186" y="131"/>
                    <a:pt x="186" y="141"/>
                  </a:cubicBezTo>
                  <a:cubicBezTo>
                    <a:pt x="186" y="141"/>
                    <a:pt x="186" y="142"/>
                    <a:pt x="186" y="142"/>
                  </a:cubicBezTo>
                  <a:cubicBezTo>
                    <a:pt x="185" y="143"/>
                    <a:pt x="185" y="143"/>
                    <a:pt x="184" y="143"/>
                  </a:cubicBezTo>
                  <a:cubicBezTo>
                    <a:pt x="180" y="143"/>
                    <a:pt x="176" y="143"/>
                    <a:pt x="172" y="143"/>
                  </a:cubicBezTo>
                  <a:cubicBezTo>
                    <a:pt x="158" y="143"/>
                    <a:pt x="143" y="143"/>
                    <a:pt x="128" y="143"/>
                  </a:cubicBezTo>
                  <a:cubicBezTo>
                    <a:pt x="109" y="143"/>
                    <a:pt x="91" y="143"/>
                    <a:pt x="72" y="143"/>
                  </a:cubicBezTo>
                  <a:cubicBezTo>
                    <a:pt x="56" y="143"/>
                    <a:pt x="40" y="143"/>
                    <a:pt x="24" y="143"/>
                  </a:cubicBezTo>
                  <a:cubicBezTo>
                    <a:pt x="17" y="143"/>
                    <a:pt x="10" y="143"/>
                    <a:pt x="3" y="143"/>
                  </a:cubicBezTo>
                  <a:cubicBezTo>
                    <a:pt x="2" y="143"/>
                    <a:pt x="1" y="142"/>
                    <a:pt x="1" y="141"/>
                  </a:cubicBezTo>
                  <a:cubicBezTo>
                    <a:pt x="1" y="131"/>
                    <a:pt x="1" y="122"/>
                    <a:pt x="1" y="112"/>
                  </a:cubicBezTo>
                  <a:cubicBezTo>
                    <a:pt x="1" y="110"/>
                    <a:pt x="2" y="110"/>
                    <a:pt x="3" y="110"/>
                  </a:cubicBezTo>
                  <a:cubicBezTo>
                    <a:pt x="7" y="110"/>
                    <a:pt x="11" y="110"/>
                    <a:pt x="15" y="110"/>
                  </a:cubicBezTo>
                  <a:cubicBezTo>
                    <a:pt x="30" y="110"/>
                    <a:pt x="44" y="110"/>
                    <a:pt x="59" y="110"/>
                  </a:cubicBezTo>
                  <a:cubicBezTo>
                    <a:pt x="78" y="110"/>
                    <a:pt x="96" y="110"/>
                    <a:pt x="115" y="110"/>
                  </a:cubicBezTo>
                  <a:cubicBezTo>
                    <a:pt x="131" y="110"/>
                    <a:pt x="147" y="110"/>
                    <a:pt x="164" y="110"/>
                  </a:cubicBezTo>
                  <a:cubicBezTo>
                    <a:pt x="170" y="110"/>
                    <a:pt x="177" y="110"/>
                    <a:pt x="184" y="110"/>
                  </a:cubicBezTo>
                  <a:cubicBezTo>
                    <a:pt x="185" y="110"/>
                    <a:pt x="186" y="110"/>
                    <a:pt x="186" y="112"/>
                  </a:cubicBezTo>
                  <a:close/>
                  <a:moveTo>
                    <a:pt x="25" y="126"/>
                  </a:moveTo>
                  <a:cubicBezTo>
                    <a:pt x="25" y="123"/>
                    <a:pt x="22" y="120"/>
                    <a:pt x="19" y="120"/>
                  </a:cubicBezTo>
                  <a:cubicBezTo>
                    <a:pt x="16" y="120"/>
                    <a:pt x="13" y="123"/>
                    <a:pt x="13" y="126"/>
                  </a:cubicBezTo>
                  <a:cubicBezTo>
                    <a:pt x="13" y="130"/>
                    <a:pt x="16" y="132"/>
                    <a:pt x="19" y="132"/>
                  </a:cubicBezTo>
                  <a:cubicBezTo>
                    <a:pt x="22" y="132"/>
                    <a:pt x="25" y="130"/>
                    <a:pt x="25" y="126"/>
                  </a:cubicBezTo>
                  <a:close/>
                  <a:moveTo>
                    <a:pt x="152" y="126"/>
                  </a:moveTo>
                  <a:cubicBezTo>
                    <a:pt x="152" y="125"/>
                    <a:pt x="151" y="123"/>
                    <a:pt x="149" y="123"/>
                  </a:cubicBezTo>
                  <a:cubicBezTo>
                    <a:pt x="38" y="123"/>
                    <a:pt x="38" y="123"/>
                    <a:pt x="38" y="123"/>
                  </a:cubicBezTo>
                  <a:cubicBezTo>
                    <a:pt x="37" y="123"/>
                    <a:pt x="35" y="125"/>
                    <a:pt x="35" y="126"/>
                  </a:cubicBezTo>
                  <a:cubicBezTo>
                    <a:pt x="35" y="128"/>
                    <a:pt x="37" y="129"/>
                    <a:pt x="38" y="129"/>
                  </a:cubicBezTo>
                  <a:cubicBezTo>
                    <a:pt x="149" y="129"/>
                    <a:pt x="149" y="129"/>
                    <a:pt x="149" y="129"/>
                  </a:cubicBezTo>
                  <a:cubicBezTo>
                    <a:pt x="151" y="129"/>
                    <a:pt x="152" y="128"/>
                    <a:pt x="152" y="126"/>
                  </a:cubicBezTo>
                  <a:close/>
                  <a:moveTo>
                    <a:pt x="174" y="126"/>
                  </a:moveTo>
                  <a:cubicBezTo>
                    <a:pt x="174" y="123"/>
                    <a:pt x="172" y="120"/>
                    <a:pt x="168" y="120"/>
                  </a:cubicBezTo>
                  <a:cubicBezTo>
                    <a:pt x="165" y="120"/>
                    <a:pt x="162" y="123"/>
                    <a:pt x="162" y="126"/>
                  </a:cubicBezTo>
                  <a:cubicBezTo>
                    <a:pt x="162" y="130"/>
                    <a:pt x="165" y="132"/>
                    <a:pt x="168" y="132"/>
                  </a:cubicBezTo>
                  <a:cubicBezTo>
                    <a:pt x="172" y="132"/>
                    <a:pt x="174" y="130"/>
                    <a:pt x="174" y="126"/>
                  </a:cubicBezTo>
                  <a:close/>
                </a:path>
              </a:pathLst>
            </a:custGeom>
            <a:solidFill>
              <a:srgbClr val="008272"/>
            </a:solidFill>
            <a:ln>
              <a:noFill/>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0078D7"/>
                </a:solidFill>
                <a:latin typeface="Segoe UI"/>
              </a:endParaRPr>
            </a:p>
          </p:txBody>
        </p:sp>
        <p:grpSp>
          <p:nvGrpSpPr>
            <p:cNvPr id="6" name="Group 5"/>
            <p:cNvGrpSpPr/>
            <p:nvPr/>
          </p:nvGrpSpPr>
          <p:grpSpPr>
            <a:xfrm>
              <a:off x="2061884" y="2634924"/>
              <a:ext cx="513394" cy="576136"/>
              <a:chOff x="2304394" y="2806764"/>
              <a:chExt cx="203894" cy="228812"/>
            </a:xfrm>
            <a:grpFill/>
          </p:grpSpPr>
          <p:sp>
            <p:nvSpPr>
              <p:cNvPr id="7"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8"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9"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grpSp>
      <p:sp>
        <p:nvSpPr>
          <p:cNvPr id="10" name="TextBox 9"/>
          <p:cNvSpPr txBox="1"/>
          <p:nvPr/>
        </p:nvSpPr>
        <p:spPr>
          <a:xfrm>
            <a:off x="754735" y="3140902"/>
            <a:ext cx="948718" cy="538914"/>
          </a:xfrm>
          <a:prstGeom prst="rect">
            <a:avLst/>
          </a:prstGeom>
          <a:noFill/>
        </p:spPr>
        <p:txBody>
          <a:bodyPr wrap="none" lIns="179259" tIns="143407" rIns="179259" bIns="143407" rtlCol="0">
            <a:spAutoFit/>
          </a:bodyPr>
          <a:lstStyle/>
          <a:p>
            <a:pPr defTabSz="914367">
              <a:lnSpc>
                <a:spcPct val="90000"/>
              </a:lnSpc>
            </a:pPr>
            <a:r>
              <a:rPr lang="en-US" b="1" dirty="0" err="1">
                <a:gradFill>
                  <a:gsLst>
                    <a:gs pos="2917">
                      <a:srgbClr val="505050"/>
                    </a:gs>
                    <a:gs pos="30000">
                      <a:srgbClr val="505050"/>
                    </a:gs>
                  </a:gsLst>
                  <a:lin ang="5400000" scaled="0"/>
                </a:gradFill>
                <a:latin typeface="Segoe UI"/>
              </a:rPr>
              <a:t>Física</a:t>
            </a:r>
            <a:endParaRPr lang="en-US" b="1" dirty="0">
              <a:gradFill>
                <a:gsLst>
                  <a:gs pos="2917">
                    <a:srgbClr val="505050"/>
                  </a:gs>
                  <a:gs pos="30000">
                    <a:srgbClr val="505050"/>
                  </a:gs>
                </a:gsLst>
                <a:lin ang="5400000" scaled="0"/>
              </a:gradFill>
              <a:latin typeface="Segoe UI"/>
            </a:endParaRPr>
          </a:p>
        </p:txBody>
      </p:sp>
      <p:sp>
        <p:nvSpPr>
          <p:cNvPr id="11" name="Freeform 5"/>
          <p:cNvSpPr>
            <a:spLocks noChangeAspect="1" noEditPoints="1"/>
          </p:cNvSpPr>
          <p:nvPr/>
        </p:nvSpPr>
        <p:spPr bwMode="auto">
          <a:xfrm>
            <a:off x="791433" y="5135883"/>
            <a:ext cx="1165187" cy="878774"/>
          </a:xfrm>
          <a:custGeom>
            <a:avLst/>
            <a:gdLst>
              <a:gd name="T0" fmla="*/ 1 w 187"/>
              <a:gd name="T1" fmla="*/ 102 h 143"/>
              <a:gd name="T2" fmla="*/ 6 w 187"/>
              <a:gd name="T3" fmla="*/ 84 h 143"/>
              <a:gd name="T4" fmla="*/ 21 w 187"/>
              <a:gd name="T5" fmla="*/ 32 h 143"/>
              <a:gd name="T6" fmla="*/ 29 w 187"/>
              <a:gd name="T7" fmla="*/ 1 h 143"/>
              <a:gd name="T8" fmla="*/ 31 w 187"/>
              <a:gd name="T9" fmla="*/ 0 h 143"/>
              <a:gd name="T10" fmla="*/ 36 w 187"/>
              <a:gd name="T11" fmla="*/ 0 h 143"/>
              <a:gd name="T12" fmla="*/ 86 w 187"/>
              <a:gd name="T13" fmla="*/ 0 h 143"/>
              <a:gd name="T14" fmla="*/ 114 w 187"/>
              <a:gd name="T15" fmla="*/ 0 h 143"/>
              <a:gd name="T16" fmla="*/ 156 w 187"/>
              <a:gd name="T17" fmla="*/ 0 h 143"/>
              <a:gd name="T18" fmla="*/ 157 w 187"/>
              <a:gd name="T19" fmla="*/ 0 h 143"/>
              <a:gd name="T20" fmla="*/ 158 w 187"/>
              <a:gd name="T21" fmla="*/ 1 h 143"/>
              <a:gd name="T22" fmla="*/ 163 w 187"/>
              <a:gd name="T23" fmla="*/ 20 h 143"/>
              <a:gd name="T24" fmla="*/ 178 w 187"/>
              <a:gd name="T25" fmla="*/ 72 h 143"/>
              <a:gd name="T26" fmla="*/ 186 w 187"/>
              <a:gd name="T27" fmla="*/ 102 h 143"/>
              <a:gd name="T28" fmla="*/ 184 w 187"/>
              <a:gd name="T29" fmla="*/ 105 h 143"/>
              <a:gd name="T30" fmla="*/ 163 w 187"/>
              <a:gd name="T31" fmla="*/ 105 h 143"/>
              <a:gd name="T32" fmla="*/ 109 w 187"/>
              <a:gd name="T33" fmla="*/ 105 h 143"/>
              <a:gd name="T34" fmla="*/ 88 w 187"/>
              <a:gd name="T35" fmla="*/ 105 h 143"/>
              <a:gd name="T36" fmla="*/ 38 w 187"/>
              <a:gd name="T37" fmla="*/ 105 h 143"/>
              <a:gd name="T38" fmla="*/ 3 w 187"/>
              <a:gd name="T39" fmla="*/ 105 h 143"/>
              <a:gd name="T40" fmla="*/ 1 w 187"/>
              <a:gd name="T41" fmla="*/ 102 h 143"/>
              <a:gd name="T42" fmla="*/ 186 w 187"/>
              <a:gd name="T43" fmla="*/ 112 h 143"/>
              <a:gd name="T44" fmla="*/ 186 w 187"/>
              <a:gd name="T45" fmla="*/ 141 h 143"/>
              <a:gd name="T46" fmla="*/ 186 w 187"/>
              <a:gd name="T47" fmla="*/ 142 h 143"/>
              <a:gd name="T48" fmla="*/ 184 w 187"/>
              <a:gd name="T49" fmla="*/ 143 h 143"/>
              <a:gd name="T50" fmla="*/ 172 w 187"/>
              <a:gd name="T51" fmla="*/ 143 h 143"/>
              <a:gd name="T52" fmla="*/ 128 w 187"/>
              <a:gd name="T53" fmla="*/ 143 h 143"/>
              <a:gd name="T54" fmla="*/ 72 w 187"/>
              <a:gd name="T55" fmla="*/ 143 h 143"/>
              <a:gd name="T56" fmla="*/ 24 w 187"/>
              <a:gd name="T57" fmla="*/ 143 h 143"/>
              <a:gd name="T58" fmla="*/ 3 w 187"/>
              <a:gd name="T59" fmla="*/ 143 h 143"/>
              <a:gd name="T60" fmla="*/ 1 w 187"/>
              <a:gd name="T61" fmla="*/ 141 h 143"/>
              <a:gd name="T62" fmla="*/ 1 w 187"/>
              <a:gd name="T63" fmla="*/ 112 h 143"/>
              <a:gd name="T64" fmla="*/ 3 w 187"/>
              <a:gd name="T65" fmla="*/ 110 h 143"/>
              <a:gd name="T66" fmla="*/ 15 w 187"/>
              <a:gd name="T67" fmla="*/ 110 h 143"/>
              <a:gd name="T68" fmla="*/ 59 w 187"/>
              <a:gd name="T69" fmla="*/ 110 h 143"/>
              <a:gd name="T70" fmla="*/ 115 w 187"/>
              <a:gd name="T71" fmla="*/ 110 h 143"/>
              <a:gd name="T72" fmla="*/ 164 w 187"/>
              <a:gd name="T73" fmla="*/ 110 h 143"/>
              <a:gd name="T74" fmla="*/ 184 w 187"/>
              <a:gd name="T75" fmla="*/ 110 h 143"/>
              <a:gd name="T76" fmla="*/ 186 w 187"/>
              <a:gd name="T77" fmla="*/ 112 h 143"/>
              <a:gd name="T78" fmla="*/ 25 w 187"/>
              <a:gd name="T79" fmla="*/ 126 h 143"/>
              <a:gd name="T80" fmla="*/ 19 w 187"/>
              <a:gd name="T81" fmla="*/ 120 h 143"/>
              <a:gd name="T82" fmla="*/ 13 w 187"/>
              <a:gd name="T83" fmla="*/ 126 h 143"/>
              <a:gd name="T84" fmla="*/ 19 w 187"/>
              <a:gd name="T85" fmla="*/ 132 h 143"/>
              <a:gd name="T86" fmla="*/ 25 w 187"/>
              <a:gd name="T87" fmla="*/ 126 h 143"/>
              <a:gd name="T88" fmla="*/ 152 w 187"/>
              <a:gd name="T89" fmla="*/ 126 h 143"/>
              <a:gd name="T90" fmla="*/ 149 w 187"/>
              <a:gd name="T91" fmla="*/ 123 h 143"/>
              <a:gd name="T92" fmla="*/ 38 w 187"/>
              <a:gd name="T93" fmla="*/ 123 h 143"/>
              <a:gd name="T94" fmla="*/ 35 w 187"/>
              <a:gd name="T95" fmla="*/ 126 h 143"/>
              <a:gd name="T96" fmla="*/ 38 w 187"/>
              <a:gd name="T97" fmla="*/ 129 h 143"/>
              <a:gd name="T98" fmla="*/ 149 w 187"/>
              <a:gd name="T99" fmla="*/ 129 h 143"/>
              <a:gd name="T100" fmla="*/ 152 w 187"/>
              <a:gd name="T101" fmla="*/ 126 h 143"/>
              <a:gd name="T102" fmla="*/ 174 w 187"/>
              <a:gd name="T103" fmla="*/ 126 h 143"/>
              <a:gd name="T104" fmla="*/ 168 w 187"/>
              <a:gd name="T105" fmla="*/ 120 h 143"/>
              <a:gd name="T106" fmla="*/ 162 w 187"/>
              <a:gd name="T107" fmla="*/ 126 h 143"/>
              <a:gd name="T108" fmla="*/ 168 w 187"/>
              <a:gd name="T109" fmla="*/ 132 h 143"/>
              <a:gd name="T110" fmla="*/ 174 w 187"/>
              <a:gd name="T111"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7" h="143">
                <a:moveTo>
                  <a:pt x="1" y="102"/>
                </a:moveTo>
                <a:cubicBezTo>
                  <a:pt x="3" y="96"/>
                  <a:pt x="5" y="90"/>
                  <a:pt x="6" y="84"/>
                </a:cubicBezTo>
                <a:cubicBezTo>
                  <a:pt x="11" y="66"/>
                  <a:pt x="16" y="49"/>
                  <a:pt x="21" y="32"/>
                </a:cubicBezTo>
                <a:cubicBezTo>
                  <a:pt x="24" y="22"/>
                  <a:pt x="26" y="12"/>
                  <a:pt x="29" y="1"/>
                </a:cubicBezTo>
                <a:cubicBezTo>
                  <a:pt x="30" y="0"/>
                  <a:pt x="31" y="0"/>
                  <a:pt x="31" y="0"/>
                </a:cubicBezTo>
                <a:cubicBezTo>
                  <a:pt x="33" y="0"/>
                  <a:pt x="34" y="0"/>
                  <a:pt x="36" y="0"/>
                </a:cubicBezTo>
                <a:cubicBezTo>
                  <a:pt x="53" y="0"/>
                  <a:pt x="70" y="0"/>
                  <a:pt x="86" y="0"/>
                </a:cubicBezTo>
                <a:cubicBezTo>
                  <a:pt x="95" y="0"/>
                  <a:pt x="105" y="0"/>
                  <a:pt x="114" y="0"/>
                </a:cubicBezTo>
                <a:cubicBezTo>
                  <a:pt x="128" y="0"/>
                  <a:pt x="142" y="0"/>
                  <a:pt x="156" y="0"/>
                </a:cubicBezTo>
                <a:cubicBezTo>
                  <a:pt x="157" y="0"/>
                  <a:pt x="157" y="0"/>
                  <a:pt x="157" y="0"/>
                </a:cubicBezTo>
                <a:cubicBezTo>
                  <a:pt x="158" y="0"/>
                  <a:pt x="158" y="1"/>
                  <a:pt x="158" y="1"/>
                </a:cubicBezTo>
                <a:cubicBezTo>
                  <a:pt x="159" y="8"/>
                  <a:pt x="161" y="14"/>
                  <a:pt x="163" y="20"/>
                </a:cubicBezTo>
                <a:cubicBezTo>
                  <a:pt x="168" y="38"/>
                  <a:pt x="173" y="55"/>
                  <a:pt x="178" y="72"/>
                </a:cubicBezTo>
                <a:cubicBezTo>
                  <a:pt x="181" y="83"/>
                  <a:pt x="183" y="92"/>
                  <a:pt x="186" y="102"/>
                </a:cubicBezTo>
                <a:cubicBezTo>
                  <a:pt x="187" y="104"/>
                  <a:pt x="185" y="105"/>
                  <a:pt x="184" y="105"/>
                </a:cubicBezTo>
                <a:cubicBezTo>
                  <a:pt x="177" y="105"/>
                  <a:pt x="170" y="105"/>
                  <a:pt x="163" y="105"/>
                </a:cubicBezTo>
                <a:cubicBezTo>
                  <a:pt x="145" y="105"/>
                  <a:pt x="126" y="105"/>
                  <a:pt x="109" y="105"/>
                </a:cubicBezTo>
                <a:cubicBezTo>
                  <a:pt x="101" y="105"/>
                  <a:pt x="95" y="105"/>
                  <a:pt x="88" y="105"/>
                </a:cubicBezTo>
                <a:cubicBezTo>
                  <a:pt x="71" y="105"/>
                  <a:pt x="54" y="105"/>
                  <a:pt x="38" y="105"/>
                </a:cubicBezTo>
                <a:cubicBezTo>
                  <a:pt x="26" y="105"/>
                  <a:pt x="14" y="105"/>
                  <a:pt x="3" y="105"/>
                </a:cubicBezTo>
                <a:cubicBezTo>
                  <a:pt x="2" y="105"/>
                  <a:pt x="0" y="104"/>
                  <a:pt x="1" y="102"/>
                </a:cubicBezTo>
                <a:close/>
                <a:moveTo>
                  <a:pt x="186" y="112"/>
                </a:moveTo>
                <a:cubicBezTo>
                  <a:pt x="186" y="122"/>
                  <a:pt x="186" y="131"/>
                  <a:pt x="186" y="141"/>
                </a:cubicBezTo>
                <a:cubicBezTo>
                  <a:pt x="186" y="141"/>
                  <a:pt x="186" y="142"/>
                  <a:pt x="186" y="142"/>
                </a:cubicBezTo>
                <a:cubicBezTo>
                  <a:pt x="185" y="143"/>
                  <a:pt x="185" y="143"/>
                  <a:pt x="184" y="143"/>
                </a:cubicBezTo>
                <a:cubicBezTo>
                  <a:pt x="180" y="143"/>
                  <a:pt x="176" y="143"/>
                  <a:pt x="172" y="143"/>
                </a:cubicBezTo>
                <a:cubicBezTo>
                  <a:pt x="158" y="143"/>
                  <a:pt x="143" y="143"/>
                  <a:pt x="128" y="143"/>
                </a:cubicBezTo>
                <a:cubicBezTo>
                  <a:pt x="109" y="143"/>
                  <a:pt x="91" y="143"/>
                  <a:pt x="72" y="143"/>
                </a:cubicBezTo>
                <a:cubicBezTo>
                  <a:pt x="56" y="143"/>
                  <a:pt x="40" y="143"/>
                  <a:pt x="24" y="143"/>
                </a:cubicBezTo>
                <a:cubicBezTo>
                  <a:pt x="17" y="143"/>
                  <a:pt x="10" y="143"/>
                  <a:pt x="3" y="143"/>
                </a:cubicBezTo>
                <a:cubicBezTo>
                  <a:pt x="2" y="143"/>
                  <a:pt x="1" y="142"/>
                  <a:pt x="1" y="141"/>
                </a:cubicBezTo>
                <a:cubicBezTo>
                  <a:pt x="1" y="131"/>
                  <a:pt x="1" y="122"/>
                  <a:pt x="1" y="112"/>
                </a:cubicBezTo>
                <a:cubicBezTo>
                  <a:pt x="1" y="110"/>
                  <a:pt x="2" y="110"/>
                  <a:pt x="3" y="110"/>
                </a:cubicBezTo>
                <a:cubicBezTo>
                  <a:pt x="7" y="110"/>
                  <a:pt x="11" y="110"/>
                  <a:pt x="15" y="110"/>
                </a:cubicBezTo>
                <a:cubicBezTo>
                  <a:pt x="30" y="110"/>
                  <a:pt x="44" y="110"/>
                  <a:pt x="59" y="110"/>
                </a:cubicBezTo>
                <a:cubicBezTo>
                  <a:pt x="78" y="110"/>
                  <a:pt x="96" y="110"/>
                  <a:pt x="115" y="110"/>
                </a:cubicBezTo>
                <a:cubicBezTo>
                  <a:pt x="131" y="110"/>
                  <a:pt x="147" y="110"/>
                  <a:pt x="164" y="110"/>
                </a:cubicBezTo>
                <a:cubicBezTo>
                  <a:pt x="170" y="110"/>
                  <a:pt x="177" y="110"/>
                  <a:pt x="184" y="110"/>
                </a:cubicBezTo>
                <a:cubicBezTo>
                  <a:pt x="185" y="110"/>
                  <a:pt x="186" y="110"/>
                  <a:pt x="186" y="112"/>
                </a:cubicBezTo>
                <a:close/>
                <a:moveTo>
                  <a:pt x="25" y="126"/>
                </a:moveTo>
                <a:cubicBezTo>
                  <a:pt x="25" y="123"/>
                  <a:pt x="22" y="120"/>
                  <a:pt x="19" y="120"/>
                </a:cubicBezTo>
                <a:cubicBezTo>
                  <a:pt x="16" y="120"/>
                  <a:pt x="13" y="123"/>
                  <a:pt x="13" y="126"/>
                </a:cubicBezTo>
                <a:cubicBezTo>
                  <a:pt x="13" y="130"/>
                  <a:pt x="16" y="132"/>
                  <a:pt x="19" y="132"/>
                </a:cubicBezTo>
                <a:cubicBezTo>
                  <a:pt x="22" y="132"/>
                  <a:pt x="25" y="130"/>
                  <a:pt x="25" y="126"/>
                </a:cubicBezTo>
                <a:close/>
                <a:moveTo>
                  <a:pt x="152" y="126"/>
                </a:moveTo>
                <a:cubicBezTo>
                  <a:pt x="152" y="125"/>
                  <a:pt x="151" y="123"/>
                  <a:pt x="149" y="123"/>
                </a:cubicBezTo>
                <a:cubicBezTo>
                  <a:pt x="38" y="123"/>
                  <a:pt x="38" y="123"/>
                  <a:pt x="38" y="123"/>
                </a:cubicBezTo>
                <a:cubicBezTo>
                  <a:pt x="37" y="123"/>
                  <a:pt x="35" y="125"/>
                  <a:pt x="35" y="126"/>
                </a:cubicBezTo>
                <a:cubicBezTo>
                  <a:pt x="35" y="128"/>
                  <a:pt x="37" y="129"/>
                  <a:pt x="38" y="129"/>
                </a:cubicBezTo>
                <a:cubicBezTo>
                  <a:pt x="149" y="129"/>
                  <a:pt x="149" y="129"/>
                  <a:pt x="149" y="129"/>
                </a:cubicBezTo>
                <a:cubicBezTo>
                  <a:pt x="151" y="129"/>
                  <a:pt x="152" y="128"/>
                  <a:pt x="152" y="126"/>
                </a:cubicBezTo>
                <a:close/>
                <a:moveTo>
                  <a:pt x="174" y="126"/>
                </a:moveTo>
                <a:cubicBezTo>
                  <a:pt x="174" y="123"/>
                  <a:pt x="172" y="120"/>
                  <a:pt x="168" y="120"/>
                </a:cubicBezTo>
                <a:cubicBezTo>
                  <a:pt x="165" y="120"/>
                  <a:pt x="162" y="123"/>
                  <a:pt x="162" y="126"/>
                </a:cubicBezTo>
                <a:cubicBezTo>
                  <a:pt x="162" y="130"/>
                  <a:pt x="165" y="132"/>
                  <a:pt x="168" y="132"/>
                </a:cubicBezTo>
                <a:cubicBezTo>
                  <a:pt x="172" y="132"/>
                  <a:pt x="174" y="130"/>
                  <a:pt x="174" y="126"/>
                </a:cubicBezTo>
                <a:close/>
              </a:path>
            </a:pathLst>
          </a:custGeom>
          <a:solidFill>
            <a:srgbClr val="0078D7"/>
          </a:solidFill>
          <a:ln>
            <a:noFill/>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nvGrpSpPr>
          <p:cNvPr id="12" name="Group 11"/>
          <p:cNvGrpSpPr/>
          <p:nvPr/>
        </p:nvGrpSpPr>
        <p:grpSpPr>
          <a:xfrm>
            <a:off x="870557" y="4639631"/>
            <a:ext cx="492365" cy="439070"/>
            <a:chOff x="7225183" y="4826255"/>
            <a:chExt cx="420688" cy="384175"/>
          </a:xfrm>
          <a:solidFill>
            <a:srgbClr val="0078D7"/>
          </a:solidFill>
        </p:grpSpPr>
        <p:sp>
          <p:nvSpPr>
            <p:cNvPr id="13" name="Rectangle 12"/>
            <p:cNvSpPr/>
            <p:nvPr/>
          </p:nvSpPr>
          <p:spPr bwMode="auto">
            <a:xfrm>
              <a:off x="7255669" y="4857750"/>
              <a:ext cx="364331" cy="24765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4" name="Group 13"/>
            <p:cNvGrpSpPr/>
            <p:nvPr/>
          </p:nvGrpSpPr>
          <p:grpSpPr>
            <a:xfrm>
              <a:off x="7225183" y="4826255"/>
              <a:ext cx="420688" cy="384175"/>
              <a:chOff x="7225183" y="4826255"/>
              <a:chExt cx="420688" cy="384175"/>
            </a:xfrm>
            <a:grpFill/>
          </p:grpSpPr>
          <p:sp>
            <p:nvSpPr>
              <p:cNvPr id="15" name="Freeform 5"/>
              <p:cNvSpPr>
                <a:spLocks noEditPoints="1"/>
              </p:cNvSpPr>
              <p:nvPr/>
            </p:nvSpPr>
            <p:spPr bwMode="auto">
              <a:xfrm>
                <a:off x="7225183" y="4826255"/>
                <a:ext cx="420688" cy="384175"/>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16" name="Freeform 6"/>
              <p:cNvSpPr>
                <a:spLocks/>
              </p:cNvSpPr>
              <p:nvPr/>
            </p:nvSpPr>
            <p:spPr bwMode="auto">
              <a:xfrm>
                <a:off x="7366470" y="4896105"/>
                <a:ext cx="130175" cy="74613"/>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17" name="Freeform 7"/>
              <p:cNvSpPr>
                <a:spLocks/>
              </p:cNvSpPr>
              <p:nvPr/>
            </p:nvSpPr>
            <p:spPr bwMode="auto">
              <a:xfrm>
                <a:off x="7437908" y="4945317"/>
                <a:ext cx="65088" cy="111125"/>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18" name="Freeform 8"/>
              <p:cNvSpPr>
                <a:spLocks/>
              </p:cNvSpPr>
              <p:nvPr/>
            </p:nvSpPr>
            <p:spPr bwMode="auto">
              <a:xfrm>
                <a:off x="7360120" y="4945317"/>
                <a:ext cx="65088" cy="111125"/>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grpSp>
      <p:sp>
        <p:nvSpPr>
          <p:cNvPr id="19" name="TextBox 18"/>
          <p:cNvSpPr txBox="1"/>
          <p:nvPr/>
        </p:nvSpPr>
        <p:spPr>
          <a:xfrm>
            <a:off x="820706" y="6009724"/>
            <a:ext cx="1098054" cy="538914"/>
          </a:xfrm>
          <a:prstGeom prst="rect">
            <a:avLst/>
          </a:prstGeom>
          <a:noFill/>
        </p:spPr>
        <p:txBody>
          <a:bodyPr wrap="none" lIns="179259" tIns="143407" rIns="179259" bIns="143407" rtlCol="0">
            <a:spAutoFit/>
          </a:bodyPr>
          <a:lstStyle/>
          <a:p>
            <a:pPr defTabSz="914367">
              <a:lnSpc>
                <a:spcPct val="90000"/>
              </a:lnSpc>
              <a:spcAft>
                <a:spcPts val="588"/>
              </a:spcAft>
            </a:pPr>
            <a:r>
              <a:rPr lang="en-US" b="1" dirty="0">
                <a:gradFill>
                  <a:gsLst>
                    <a:gs pos="2917">
                      <a:srgbClr val="505050"/>
                    </a:gs>
                    <a:gs pos="30000">
                      <a:srgbClr val="505050"/>
                    </a:gs>
                  </a:gsLst>
                  <a:lin ang="5400000" scaled="0"/>
                </a:gradFill>
                <a:latin typeface="Segoe UI"/>
              </a:rPr>
              <a:t>Virtual</a:t>
            </a:r>
          </a:p>
        </p:txBody>
      </p:sp>
      <p:sp>
        <p:nvSpPr>
          <p:cNvPr id="20" name="TextBox 19"/>
          <p:cNvSpPr txBox="1"/>
          <p:nvPr/>
        </p:nvSpPr>
        <p:spPr>
          <a:xfrm>
            <a:off x="2506178" y="1990779"/>
            <a:ext cx="3420379" cy="1683330"/>
          </a:xfrm>
          <a:prstGeom prst="rect">
            <a:avLst/>
          </a:prstGeom>
          <a:noFill/>
        </p:spPr>
        <p:txBody>
          <a:bodyPr wrap="square" lIns="179259" tIns="143407" rIns="179259" bIns="143407" rtlCol="0">
            <a:spAutoFit/>
          </a:bodyPr>
          <a:lstStyle/>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Las aplicaciones solían armarse y desplegarse en sistemas físicos con una relación 1:1 </a:t>
            </a: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Las nuevas aplicaciones suelen requerir nuevos sistemas físicos para el aislamiento de recursos</a:t>
            </a:r>
          </a:p>
        </p:txBody>
      </p:sp>
      <p:sp>
        <p:nvSpPr>
          <p:cNvPr id="21" name="TextBox 20"/>
          <p:cNvSpPr txBox="1"/>
          <p:nvPr/>
        </p:nvSpPr>
        <p:spPr>
          <a:xfrm>
            <a:off x="2475594" y="4085063"/>
            <a:ext cx="3475883" cy="2919566"/>
          </a:xfrm>
          <a:prstGeom prst="rect">
            <a:avLst/>
          </a:prstGeom>
        </p:spPr>
        <p:txBody>
          <a:bodyPr wrap="square" lIns="179259" tIns="143407" rIns="179259" bIns="143407" rtlCol="0">
            <a:spAutoFit/>
          </a:bodyPr>
          <a:lstStyle/>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Mayor índices de consolidación y mejor utilización</a:t>
            </a: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Despliegue más veloz que en los entornos físicos tradicionales</a:t>
            </a: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Las aplicaciones se despliegan en </a:t>
            </a:r>
            <a:r>
              <a:rPr lang="es-AR" sz="1600" dirty="0" err="1">
                <a:gradFill>
                  <a:gsLst>
                    <a:gs pos="2917">
                      <a:srgbClr val="505050"/>
                    </a:gs>
                    <a:gs pos="30000">
                      <a:srgbClr val="505050"/>
                    </a:gs>
                  </a:gsLst>
                  <a:lin ang="5400000" scaled="0"/>
                </a:gradFill>
                <a:latin typeface="Segoe UI"/>
              </a:rPr>
              <a:t>MVs</a:t>
            </a:r>
            <a:r>
              <a:rPr lang="es-AR" sz="1600" dirty="0">
                <a:gradFill>
                  <a:gsLst>
                    <a:gs pos="2917">
                      <a:srgbClr val="505050"/>
                    </a:gs>
                    <a:gs pos="30000">
                      <a:srgbClr val="505050"/>
                    </a:gs>
                  </a:gsLst>
                  <a:lin ang="5400000" scaled="0"/>
                </a:gradFill>
                <a:latin typeface="Segoe UI"/>
              </a:rPr>
              <a:t> con mayor éxito de compatibilidad</a:t>
            </a: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Las aplicaciones se benefician con las características principales de las MV, como la migración en vivo, HA</a:t>
            </a:r>
          </a:p>
        </p:txBody>
      </p:sp>
      <p:cxnSp>
        <p:nvCxnSpPr>
          <p:cNvPr id="22" name="Straight Connector 21"/>
          <p:cNvCxnSpPr/>
          <p:nvPr/>
        </p:nvCxnSpPr>
        <p:spPr>
          <a:xfrm>
            <a:off x="6292008" y="2083807"/>
            <a:ext cx="0" cy="4080288"/>
          </a:xfrm>
          <a:prstGeom prst="line">
            <a:avLst/>
          </a:prstGeom>
          <a:noFill/>
          <a:ln w="38100" cap="flat" cmpd="sng" algn="ctr">
            <a:solidFill>
              <a:srgbClr val="505050">
                <a:lumMod val="40000"/>
                <a:lumOff val="60000"/>
              </a:srgbClr>
            </a:solidFill>
            <a:prstDash val="solid"/>
            <a:headEnd type="none"/>
            <a:tailEnd type="none"/>
          </a:ln>
          <a:effectLst/>
        </p:spPr>
      </p:cxnSp>
      <p:grpSp>
        <p:nvGrpSpPr>
          <p:cNvPr id="23" name="Group 22"/>
          <p:cNvGrpSpPr/>
          <p:nvPr/>
        </p:nvGrpSpPr>
        <p:grpSpPr>
          <a:xfrm>
            <a:off x="7038733" y="2100902"/>
            <a:ext cx="2347716" cy="2358222"/>
            <a:chOff x="7178389" y="2084931"/>
            <a:chExt cx="2395133" cy="2405851"/>
          </a:xfrm>
        </p:grpSpPr>
        <p:sp>
          <p:nvSpPr>
            <p:cNvPr id="24" name="Freeform 5"/>
            <p:cNvSpPr>
              <a:spLocks noChangeAspect="1" noEditPoints="1"/>
            </p:cNvSpPr>
            <p:nvPr/>
          </p:nvSpPr>
          <p:spPr bwMode="auto">
            <a:xfrm>
              <a:off x="7178389" y="2084931"/>
              <a:ext cx="2395133" cy="1849834"/>
            </a:xfrm>
            <a:custGeom>
              <a:avLst/>
              <a:gdLst>
                <a:gd name="T0" fmla="*/ 1 w 187"/>
                <a:gd name="T1" fmla="*/ 102 h 143"/>
                <a:gd name="T2" fmla="*/ 6 w 187"/>
                <a:gd name="T3" fmla="*/ 84 h 143"/>
                <a:gd name="T4" fmla="*/ 21 w 187"/>
                <a:gd name="T5" fmla="*/ 32 h 143"/>
                <a:gd name="T6" fmla="*/ 29 w 187"/>
                <a:gd name="T7" fmla="*/ 1 h 143"/>
                <a:gd name="T8" fmla="*/ 31 w 187"/>
                <a:gd name="T9" fmla="*/ 0 h 143"/>
                <a:gd name="T10" fmla="*/ 36 w 187"/>
                <a:gd name="T11" fmla="*/ 0 h 143"/>
                <a:gd name="T12" fmla="*/ 86 w 187"/>
                <a:gd name="T13" fmla="*/ 0 h 143"/>
                <a:gd name="T14" fmla="*/ 114 w 187"/>
                <a:gd name="T15" fmla="*/ 0 h 143"/>
                <a:gd name="T16" fmla="*/ 156 w 187"/>
                <a:gd name="T17" fmla="*/ 0 h 143"/>
                <a:gd name="T18" fmla="*/ 157 w 187"/>
                <a:gd name="T19" fmla="*/ 0 h 143"/>
                <a:gd name="T20" fmla="*/ 158 w 187"/>
                <a:gd name="T21" fmla="*/ 1 h 143"/>
                <a:gd name="T22" fmla="*/ 163 w 187"/>
                <a:gd name="T23" fmla="*/ 20 h 143"/>
                <a:gd name="T24" fmla="*/ 178 w 187"/>
                <a:gd name="T25" fmla="*/ 72 h 143"/>
                <a:gd name="T26" fmla="*/ 186 w 187"/>
                <a:gd name="T27" fmla="*/ 102 h 143"/>
                <a:gd name="T28" fmla="*/ 184 w 187"/>
                <a:gd name="T29" fmla="*/ 105 h 143"/>
                <a:gd name="T30" fmla="*/ 163 w 187"/>
                <a:gd name="T31" fmla="*/ 105 h 143"/>
                <a:gd name="T32" fmla="*/ 109 w 187"/>
                <a:gd name="T33" fmla="*/ 105 h 143"/>
                <a:gd name="T34" fmla="*/ 88 w 187"/>
                <a:gd name="T35" fmla="*/ 105 h 143"/>
                <a:gd name="T36" fmla="*/ 38 w 187"/>
                <a:gd name="T37" fmla="*/ 105 h 143"/>
                <a:gd name="T38" fmla="*/ 3 w 187"/>
                <a:gd name="T39" fmla="*/ 105 h 143"/>
                <a:gd name="T40" fmla="*/ 1 w 187"/>
                <a:gd name="T41" fmla="*/ 102 h 143"/>
                <a:gd name="T42" fmla="*/ 186 w 187"/>
                <a:gd name="T43" fmla="*/ 112 h 143"/>
                <a:gd name="T44" fmla="*/ 186 w 187"/>
                <a:gd name="T45" fmla="*/ 141 h 143"/>
                <a:gd name="T46" fmla="*/ 186 w 187"/>
                <a:gd name="T47" fmla="*/ 142 h 143"/>
                <a:gd name="T48" fmla="*/ 184 w 187"/>
                <a:gd name="T49" fmla="*/ 143 h 143"/>
                <a:gd name="T50" fmla="*/ 172 w 187"/>
                <a:gd name="T51" fmla="*/ 143 h 143"/>
                <a:gd name="T52" fmla="*/ 128 w 187"/>
                <a:gd name="T53" fmla="*/ 143 h 143"/>
                <a:gd name="T54" fmla="*/ 72 w 187"/>
                <a:gd name="T55" fmla="*/ 143 h 143"/>
                <a:gd name="T56" fmla="*/ 24 w 187"/>
                <a:gd name="T57" fmla="*/ 143 h 143"/>
                <a:gd name="T58" fmla="*/ 3 w 187"/>
                <a:gd name="T59" fmla="*/ 143 h 143"/>
                <a:gd name="T60" fmla="*/ 1 w 187"/>
                <a:gd name="T61" fmla="*/ 141 h 143"/>
                <a:gd name="T62" fmla="*/ 1 w 187"/>
                <a:gd name="T63" fmla="*/ 112 h 143"/>
                <a:gd name="T64" fmla="*/ 3 w 187"/>
                <a:gd name="T65" fmla="*/ 110 h 143"/>
                <a:gd name="T66" fmla="*/ 15 w 187"/>
                <a:gd name="T67" fmla="*/ 110 h 143"/>
                <a:gd name="T68" fmla="*/ 59 w 187"/>
                <a:gd name="T69" fmla="*/ 110 h 143"/>
                <a:gd name="T70" fmla="*/ 115 w 187"/>
                <a:gd name="T71" fmla="*/ 110 h 143"/>
                <a:gd name="T72" fmla="*/ 164 w 187"/>
                <a:gd name="T73" fmla="*/ 110 h 143"/>
                <a:gd name="T74" fmla="*/ 184 w 187"/>
                <a:gd name="T75" fmla="*/ 110 h 143"/>
                <a:gd name="T76" fmla="*/ 186 w 187"/>
                <a:gd name="T77" fmla="*/ 112 h 143"/>
                <a:gd name="T78" fmla="*/ 25 w 187"/>
                <a:gd name="T79" fmla="*/ 126 h 143"/>
                <a:gd name="T80" fmla="*/ 19 w 187"/>
                <a:gd name="T81" fmla="*/ 120 h 143"/>
                <a:gd name="T82" fmla="*/ 13 w 187"/>
                <a:gd name="T83" fmla="*/ 126 h 143"/>
                <a:gd name="T84" fmla="*/ 19 w 187"/>
                <a:gd name="T85" fmla="*/ 132 h 143"/>
                <a:gd name="T86" fmla="*/ 25 w 187"/>
                <a:gd name="T87" fmla="*/ 126 h 143"/>
                <a:gd name="T88" fmla="*/ 152 w 187"/>
                <a:gd name="T89" fmla="*/ 126 h 143"/>
                <a:gd name="T90" fmla="*/ 149 w 187"/>
                <a:gd name="T91" fmla="*/ 123 h 143"/>
                <a:gd name="T92" fmla="*/ 38 w 187"/>
                <a:gd name="T93" fmla="*/ 123 h 143"/>
                <a:gd name="T94" fmla="*/ 35 w 187"/>
                <a:gd name="T95" fmla="*/ 126 h 143"/>
                <a:gd name="T96" fmla="*/ 38 w 187"/>
                <a:gd name="T97" fmla="*/ 129 h 143"/>
                <a:gd name="T98" fmla="*/ 149 w 187"/>
                <a:gd name="T99" fmla="*/ 129 h 143"/>
                <a:gd name="T100" fmla="*/ 152 w 187"/>
                <a:gd name="T101" fmla="*/ 126 h 143"/>
                <a:gd name="T102" fmla="*/ 174 w 187"/>
                <a:gd name="T103" fmla="*/ 126 h 143"/>
                <a:gd name="T104" fmla="*/ 168 w 187"/>
                <a:gd name="T105" fmla="*/ 120 h 143"/>
                <a:gd name="T106" fmla="*/ 162 w 187"/>
                <a:gd name="T107" fmla="*/ 126 h 143"/>
                <a:gd name="T108" fmla="*/ 168 w 187"/>
                <a:gd name="T109" fmla="*/ 132 h 143"/>
                <a:gd name="T110" fmla="*/ 174 w 187"/>
                <a:gd name="T111"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7" h="143">
                  <a:moveTo>
                    <a:pt x="1" y="102"/>
                  </a:moveTo>
                  <a:cubicBezTo>
                    <a:pt x="3" y="96"/>
                    <a:pt x="5" y="90"/>
                    <a:pt x="6" y="84"/>
                  </a:cubicBezTo>
                  <a:cubicBezTo>
                    <a:pt x="11" y="66"/>
                    <a:pt x="16" y="49"/>
                    <a:pt x="21" y="32"/>
                  </a:cubicBezTo>
                  <a:cubicBezTo>
                    <a:pt x="24" y="22"/>
                    <a:pt x="26" y="12"/>
                    <a:pt x="29" y="1"/>
                  </a:cubicBezTo>
                  <a:cubicBezTo>
                    <a:pt x="30" y="0"/>
                    <a:pt x="31" y="0"/>
                    <a:pt x="31" y="0"/>
                  </a:cubicBezTo>
                  <a:cubicBezTo>
                    <a:pt x="33" y="0"/>
                    <a:pt x="34" y="0"/>
                    <a:pt x="36" y="0"/>
                  </a:cubicBezTo>
                  <a:cubicBezTo>
                    <a:pt x="53" y="0"/>
                    <a:pt x="70" y="0"/>
                    <a:pt x="86" y="0"/>
                  </a:cubicBezTo>
                  <a:cubicBezTo>
                    <a:pt x="95" y="0"/>
                    <a:pt x="105" y="0"/>
                    <a:pt x="114" y="0"/>
                  </a:cubicBezTo>
                  <a:cubicBezTo>
                    <a:pt x="128" y="0"/>
                    <a:pt x="142" y="0"/>
                    <a:pt x="156" y="0"/>
                  </a:cubicBezTo>
                  <a:cubicBezTo>
                    <a:pt x="157" y="0"/>
                    <a:pt x="157" y="0"/>
                    <a:pt x="157" y="0"/>
                  </a:cubicBezTo>
                  <a:cubicBezTo>
                    <a:pt x="158" y="0"/>
                    <a:pt x="158" y="1"/>
                    <a:pt x="158" y="1"/>
                  </a:cubicBezTo>
                  <a:cubicBezTo>
                    <a:pt x="159" y="8"/>
                    <a:pt x="161" y="14"/>
                    <a:pt x="163" y="20"/>
                  </a:cubicBezTo>
                  <a:cubicBezTo>
                    <a:pt x="168" y="38"/>
                    <a:pt x="173" y="55"/>
                    <a:pt x="178" y="72"/>
                  </a:cubicBezTo>
                  <a:cubicBezTo>
                    <a:pt x="181" y="83"/>
                    <a:pt x="183" y="92"/>
                    <a:pt x="186" y="102"/>
                  </a:cubicBezTo>
                  <a:cubicBezTo>
                    <a:pt x="187" y="104"/>
                    <a:pt x="185" y="105"/>
                    <a:pt x="184" y="105"/>
                  </a:cubicBezTo>
                  <a:cubicBezTo>
                    <a:pt x="177" y="105"/>
                    <a:pt x="170" y="105"/>
                    <a:pt x="163" y="105"/>
                  </a:cubicBezTo>
                  <a:cubicBezTo>
                    <a:pt x="145" y="105"/>
                    <a:pt x="126" y="105"/>
                    <a:pt x="109" y="105"/>
                  </a:cubicBezTo>
                  <a:cubicBezTo>
                    <a:pt x="101" y="105"/>
                    <a:pt x="95" y="105"/>
                    <a:pt x="88" y="105"/>
                  </a:cubicBezTo>
                  <a:cubicBezTo>
                    <a:pt x="71" y="105"/>
                    <a:pt x="54" y="105"/>
                    <a:pt x="38" y="105"/>
                  </a:cubicBezTo>
                  <a:cubicBezTo>
                    <a:pt x="26" y="105"/>
                    <a:pt x="14" y="105"/>
                    <a:pt x="3" y="105"/>
                  </a:cubicBezTo>
                  <a:cubicBezTo>
                    <a:pt x="2" y="105"/>
                    <a:pt x="0" y="104"/>
                    <a:pt x="1" y="102"/>
                  </a:cubicBezTo>
                  <a:close/>
                  <a:moveTo>
                    <a:pt x="186" y="112"/>
                  </a:moveTo>
                  <a:cubicBezTo>
                    <a:pt x="186" y="122"/>
                    <a:pt x="186" y="131"/>
                    <a:pt x="186" y="141"/>
                  </a:cubicBezTo>
                  <a:cubicBezTo>
                    <a:pt x="186" y="141"/>
                    <a:pt x="186" y="142"/>
                    <a:pt x="186" y="142"/>
                  </a:cubicBezTo>
                  <a:cubicBezTo>
                    <a:pt x="185" y="143"/>
                    <a:pt x="185" y="143"/>
                    <a:pt x="184" y="143"/>
                  </a:cubicBezTo>
                  <a:cubicBezTo>
                    <a:pt x="180" y="143"/>
                    <a:pt x="176" y="143"/>
                    <a:pt x="172" y="143"/>
                  </a:cubicBezTo>
                  <a:cubicBezTo>
                    <a:pt x="158" y="143"/>
                    <a:pt x="143" y="143"/>
                    <a:pt x="128" y="143"/>
                  </a:cubicBezTo>
                  <a:cubicBezTo>
                    <a:pt x="109" y="143"/>
                    <a:pt x="91" y="143"/>
                    <a:pt x="72" y="143"/>
                  </a:cubicBezTo>
                  <a:cubicBezTo>
                    <a:pt x="56" y="143"/>
                    <a:pt x="40" y="143"/>
                    <a:pt x="24" y="143"/>
                  </a:cubicBezTo>
                  <a:cubicBezTo>
                    <a:pt x="17" y="143"/>
                    <a:pt x="10" y="143"/>
                    <a:pt x="3" y="143"/>
                  </a:cubicBezTo>
                  <a:cubicBezTo>
                    <a:pt x="2" y="143"/>
                    <a:pt x="1" y="142"/>
                    <a:pt x="1" y="141"/>
                  </a:cubicBezTo>
                  <a:cubicBezTo>
                    <a:pt x="1" y="131"/>
                    <a:pt x="1" y="122"/>
                    <a:pt x="1" y="112"/>
                  </a:cubicBezTo>
                  <a:cubicBezTo>
                    <a:pt x="1" y="110"/>
                    <a:pt x="2" y="110"/>
                    <a:pt x="3" y="110"/>
                  </a:cubicBezTo>
                  <a:cubicBezTo>
                    <a:pt x="7" y="110"/>
                    <a:pt x="11" y="110"/>
                    <a:pt x="15" y="110"/>
                  </a:cubicBezTo>
                  <a:cubicBezTo>
                    <a:pt x="30" y="110"/>
                    <a:pt x="44" y="110"/>
                    <a:pt x="59" y="110"/>
                  </a:cubicBezTo>
                  <a:cubicBezTo>
                    <a:pt x="78" y="110"/>
                    <a:pt x="96" y="110"/>
                    <a:pt x="115" y="110"/>
                  </a:cubicBezTo>
                  <a:cubicBezTo>
                    <a:pt x="131" y="110"/>
                    <a:pt x="147" y="110"/>
                    <a:pt x="164" y="110"/>
                  </a:cubicBezTo>
                  <a:cubicBezTo>
                    <a:pt x="170" y="110"/>
                    <a:pt x="177" y="110"/>
                    <a:pt x="184" y="110"/>
                  </a:cubicBezTo>
                  <a:cubicBezTo>
                    <a:pt x="185" y="110"/>
                    <a:pt x="186" y="110"/>
                    <a:pt x="186" y="112"/>
                  </a:cubicBezTo>
                  <a:close/>
                  <a:moveTo>
                    <a:pt x="25" y="126"/>
                  </a:moveTo>
                  <a:cubicBezTo>
                    <a:pt x="25" y="123"/>
                    <a:pt x="22" y="120"/>
                    <a:pt x="19" y="120"/>
                  </a:cubicBezTo>
                  <a:cubicBezTo>
                    <a:pt x="16" y="120"/>
                    <a:pt x="13" y="123"/>
                    <a:pt x="13" y="126"/>
                  </a:cubicBezTo>
                  <a:cubicBezTo>
                    <a:pt x="13" y="130"/>
                    <a:pt x="16" y="132"/>
                    <a:pt x="19" y="132"/>
                  </a:cubicBezTo>
                  <a:cubicBezTo>
                    <a:pt x="22" y="132"/>
                    <a:pt x="25" y="130"/>
                    <a:pt x="25" y="126"/>
                  </a:cubicBezTo>
                  <a:close/>
                  <a:moveTo>
                    <a:pt x="152" y="126"/>
                  </a:moveTo>
                  <a:cubicBezTo>
                    <a:pt x="152" y="125"/>
                    <a:pt x="151" y="123"/>
                    <a:pt x="149" y="123"/>
                  </a:cubicBezTo>
                  <a:cubicBezTo>
                    <a:pt x="38" y="123"/>
                    <a:pt x="38" y="123"/>
                    <a:pt x="38" y="123"/>
                  </a:cubicBezTo>
                  <a:cubicBezTo>
                    <a:pt x="37" y="123"/>
                    <a:pt x="35" y="125"/>
                    <a:pt x="35" y="126"/>
                  </a:cubicBezTo>
                  <a:cubicBezTo>
                    <a:pt x="35" y="128"/>
                    <a:pt x="37" y="129"/>
                    <a:pt x="38" y="129"/>
                  </a:cubicBezTo>
                  <a:cubicBezTo>
                    <a:pt x="149" y="129"/>
                    <a:pt x="149" y="129"/>
                    <a:pt x="149" y="129"/>
                  </a:cubicBezTo>
                  <a:cubicBezTo>
                    <a:pt x="151" y="129"/>
                    <a:pt x="152" y="128"/>
                    <a:pt x="152" y="126"/>
                  </a:cubicBezTo>
                  <a:close/>
                  <a:moveTo>
                    <a:pt x="174" y="126"/>
                  </a:moveTo>
                  <a:cubicBezTo>
                    <a:pt x="174" y="123"/>
                    <a:pt x="172" y="120"/>
                    <a:pt x="168" y="120"/>
                  </a:cubicBezTo>
                  <a:cubicBezTo>
                    <a:pt x="165" y="120"/>
                    <a:pt x="162" y="123"/>
                    <a:pt x="162" y="126"/>
                  </a:cubicBezTo>
                  <a:cubicBezTo>
                    <a:pt x="162" y="130"/>
                    <a:pt x="165" y="132"/>
                    <a:pt x="168" y="132"/>
                  </a:cubicBezTo>
                  <a:cubicBezTo>
                    <a:pt x="172" y="132"/>
                    <a:pt x="174" y="130"/>
                    <a:pt x="174" y="126"/>
                  </a:cubicBezTo>
                  <a:close/>
                </a:path>
              </a:pathLst>
            </a:custGeom>
            <a:solidFill>
              <a:srgbClr val="B4009E"/>
            </a:solidFill>
            <a:ln>
              <a:noFill/>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32145A"/>
                </a:solidFill>
                <a:latin typeface="Segoe UI"/>
              </a:endParaRPr>
            </a:p>
          </p:txBody>
        </p:sp>
        <p:grpSp>
          <p:nvGrpSpPr>
            <p:cNvPr id="25" name="Group 24"/>
            <p:cNvGrpSpPr/>
            <p:nvPr/>
          </p:nvGrpSpPr>
          <p:grpSpPr>
            <a:xfrm>
              <a:off x="7388615" y="2895644"/>
              <a:ext cx="457478" cy="447088"/>
              <a:chOff x="9109131" y="2427363"/>
              <a:chExt cx="620854" cy="606753"/>
            </a:xfrm>
          </p:grpSpPr>
          <p:grpSp>
            <p:nvGrpSpPr>
              <p:cNvPr id="63" name="Group 62"/>
              <p:cNvGrpSpPr/>
              <p:nvPr/>
            </p:nvGrpSpPr>
            <p:grpSpPr>
              <a:xfrm>
                <a:off x="9204778" y="2479325"/>
                <a:ext cx="429561" cy="482058"/>
                <a:chOff x="2304394" y="2806764"/>
                <a:chExt cx="203894" cy="228812"/>
              </a:xfrm>
              <a:solidFill>
                <a:srgbClr val="FFFFFF"/>
              </a:solidFill>
            </p:grpSpPr>
            <p:sp>
              <p:nvSpPr>
                <p:cNvPr id="65"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66"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67"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64" name="Rounded Rectangle 63"/>
              <p:cNvSpPr/>
              <p:nvPr/>
            </p:nvSpPr>
            <p:spPr bwMode="auto">
              <a:xfrm>
                <a:off x="9109131" y="2427363"/>
                <a:ext cx="620854" cy="606753"/>
              </a:xfrm>
              <a:prstGeom prst="roundRect">
                <a:avLst/>
              </a:prstGeom>
              <a:no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6" name="Group 25"/>
            <p:cNvGrpSpPr/>
            <p:nvPr/>
          </p:nvGrpSpPr>
          <p:grpSpPr>
            <a:xfrm>
              <a:off x="7904180" y="2895644"/>
              <a:ext cx="457478" cy="447088"/>
              <a:chOff x="9109131" y="2427363"/>
              <a:chExt cx="620854" cy="606753"/>
            </a:xfrm>
          </p:grpSpPr>
          <p:grpSp>
            <p:nvGrpSpPr>
              <p:cNvPr id="58" name="Group 57"/>
              <p:cNvGrpSpPr/>
              <p:nvPr/>
            </p:nvGrpSpPr>
            <p:grpSpPr>
              <a:xfrm>
                <a:off x="9204778" y="2479325"/>
                <a:ext cx="429561" cy="482058"/>
                <a:chOff x="2304394" y="2806764"/>
                <a:chExt cx="203894" cy="228812"/>
              </a:xfrm>
              <a:solidFill>
                <a:srgbClr val="FFFFFF"/>
              </a:solidFill>
            </p:grpSpPr>
            <p:sp>
              <p:nvSpPr>
                <p:cNvPr id="60"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61"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62"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59" name="Rounded Rectangle 58"/>
              <p:cNvSpPr/>
              <p:nvPr/>
            </p:nvSpPr>
            <p:spPr bwMode="auto">
              <a:xfrm>
                <a:off x="9109131" y="2427363"/>
                <a:ext cx="620854" cy="606753"/>
              </a:xfrm>
              <a:prstGeom prst="roundRect">
                <a:avLst/>
              </a:prstGeom>
              <a:no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7" name="Group 26"/>
            <p:cNvGrpSpPr/>
            <p:nvPr/>
          </p:nvGrpSpPr>
          <p:grpSpPr>
            <a:xfrm>
              <a:off x="8411036" y="2895644"/>
              <a:ext cx="457478" cy="447088"/>
              <a:chOff x="9109131" y="2427363"/>
              <a:chExt cx="620854" cy="606753"/>
            </a:xfrm>
          </p:grpSpPr>
          <p:grpSp>
            <p:nvGrpSpPr>
              <p:cNvPr id="53" name="Group 52"/>
              <p:cNvGrpSpPr/>
              <p:nvPr/>
            </p:nvGrpSpPr>
            <p:grpSpPr>
              <a:xfrm>
                <a:off x="9204778" y="2479325"/>
                <a:ext cx="429561" cy="482058"/>
                <a:chOff x="2304394" y="2806764"/>
                <a:chExt cx="203894" cy="228812"/>
              </a:xfrm>
              <a:solidFill>
                <a:srgbClr val="FFFFFF"/>
              </a:solidFill>
            </p:grpSpPr>
            <p:sp>
              <p:nvSpPr>
                <p:cNvPr id="55"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56"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57"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54" name="Rounded Rectangle 53"/>
              <p:cNvSpPr/>
              <p:nvPr/>
            </p:nvSpPr>
            <p:spPr bwMode="auto">
              <a:xfrm>
                <a:off x="9109131" y="2427363"/>
                <a:ext cx="620854" cy="606753"/>
              </a:xfrm>
              <a:prstGeom prst="roundRect">
                <a:avLst/>
              </a:prstGeom>
              <a:no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8" name="Group 27"/>
            <p:cNvGrpSpPr/>
            <p:nvPr/>
          </p:nvGrpSpPr>
          <p:grpSpPr>
            <a:xfrm>
              <a:off x="8914412" y="2895644"/>
              <a:ext cx="457478" cy="447088"/>
              <a:chOff x="9109131" y="2427363"/>
              <a:chExt cx="620854" cy="606753"/>
            </a:xfrm>
          </p:grpSpPr>
          <p:grpSp>
            <p:nvGrpSpPr>
              <p:cNvPr id="48" name="Group 47"/>
              <p:cNvGrpSpPr/>
              <p:nvPr/>
            </p:nvGrpSpPr>
            <p:grpSpPr>
              <a:xfrm>
                <a:off x="9204778" y="2479325"/>
                <a:ext cx="429561" cy="482058"/>
                <a:chOff x="2304394" y="2806764"/>
                <a:chExt cx="203894" cy="228812"/>
              </a:xfrm>
              <a:solidFill>
                <a:srgbClr val="FFFFFF"/>
              </a:solidFill>
            </p:grpSpPr>
            <p:sp>
              <p:nvSpPr>
                <p:cNvPr id="50"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51"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52"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49" name="Rounded Rectangle 48"/>
              <p:cNvSpPr/>
              <p:nvPr/>
            </p:nvSpPr>
            <p:spPr bwMode="auto">
              <a:xfrm>
                <a:off x="9109131" y="2427363"/>
                <a:ext cx="620854" cy="606753"/>
              </a:xfrm>
              <a:prstGeom prst="roundRect">
                <a:avLst/>
              </a:prstGeom>
              <a:no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9" name="Group 28"/>
            <p:cNvGrpSpPr/>
            <p:nvPr/>
          </p:nvGrpSpPr>
          <p:grpSpPr>
            <a:xfrm>
              <a:off x="7636201" y="2374901"/>
              <a:ext cx="457478" cy="447088"/>
              <a:chOff x="9109131" y="2427363"/>
              <a:chExt cx="620854" cy="606753"/>
            </a:xfrm>
          </p:grpSpPr>
          <p:grpSp>
            <p:nvGrpSpPr>
              <p:cNvPr id="43" name="Group 42"/>
              <p:cNvGrpSpPr/>
              <p:nvPr/>
            </p:nvGrpSpPr>
            <p:grpSpPr>
              <a:xfrm>
                <a:off x="9204778" y="2479325"/>
                <a:ext cx="429561" cy="482058"/>
                <a:chOff x="2304394" y="2806764"/>
                <a:chExt cx="203894" cy="228812"/>
              </a:xfrm>
              <a:solidFill>
                <a:srgbClr val="FFFFFF"/>
              </a:solidFill>
            </p:grpSpPr>
            <p:sp>
              <p:nvSpPr>
                <p:cNvPr id="45"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46"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47"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44" name="Rounded Rectangle 43"/>
              <p:cNvSpPr/>
              <p:nvPr/>
            </p:nvSpPr>
            <p:spPr bwMode="auto">
              <a:xfrm>
                <a:off x="9109131" y="2427363"/>
                <a:ext cx="620854" cy="606753"/>
              </a:xfrm>
              <a:prstGeom prst="roundRect">
                <a:avLst/>
              </a:prstGeom>
              <a:no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30" name="Group 29"/>
            <p:cNvGrpSpPr/>
            <p:nvPr/>
          </p:nvGrpSpPr>
          <p:grpSpPr>
            <a:xfrm>
              <a:off x="8143057" y="2374901"/>
              <a:ext cx="457478" cy="447088"/>
              <a:chOff x="9109131" y="2427363"/>
              <a:chExt cx="620854" cy="606753"/>
            </a:xfrm>
          </p:grpSpPr>
          <p:grpSp>
            <p:nvGrpSpPr>
              <p:cNvPr id="38" name="Group 37"/>
              <p:cNvGrpSpPr/>
              <p:nvPr/>
            </p:nvGrpSpPr>
            <p:grpSpPr>
              <a:xfrm>
                <a:off x="9204778" y="2479325"/>
                <a:ext cx="429561" cy="482058"/>
                <a:chOff x="2304394" y="2806764"/>
                <a:chExt cx="203894" cy="228812"/>
              </a:xfrm>
              <a:solidFill>
                <a:srgbClr val="FFFFFF"/>
              </a:solidFill>
            </p:grpSpPr>
            <p:sp>
              <p:nvSpPr>
                <p:cNvPr id="40"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41"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42"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39" name="Rounded Rectangle 38"/>
              <p:cNvSpPr/>
              <p:nvPr/>
            </p:nvSpPr>
            <p:spPr bwMode="auto">
              <a:xfrm>
                <a:off x="9109131" y="2427363"/>
                <a:ext cx="620854" cy="606753"/>
              </a:xfrm>
              <a:prstGeom prst="roundRect">
                <a:avLst/>
              </a:prstGeom>
              <a:no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31" name="Group 30"/>
            <p:cNvGrpSpPr/>
            <p:nvPr/>
          </p:nvGrpSpPr>
          <p:grpSpPr>
            <a:xfrm>
              <a:off x="8646433" y="2374901"/>
              <a:ext cx="457478" cy="447088"/>
              <a:chOff x="9109131" y="2427363"/>
              <a:chExt cx="620854" cy="606753"/>
            </a:xfrm>
          </p:grpSpPr>
          <p:grpSp>
            <p:nvGrpSpPr>
              <p:cNvPr id="33" name="Group 32"/>
              <p:cNvGrpSpPr/>
              <p:nvPr/>
            </p:nvGrpSpPr>
            <p:grpSpPr>
              <a:xfrm>
                <a:off x="9204778" y="2479325"/>
                <a:ext cx="429561" cy="482058"/>
                <a:chOff x="2304394" y="2806764"/>
                <a:chExt cx="203894" cy="228812"/>
              </a:xfrm>
              <a:solidFill>
                <a:srgbClr val="FFFFFF"/>
              </a:solidFill>
            </p:grpSpPr>
            <p:sp>
              <p:nvSpPr>
                <p:cNvPr id="35"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36"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37"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34" name="Rounded Rectangle 33"/>
              <p:cNvSpPr/>
              <p:nvPr/>
            </p:nvSpPr>
            <p:spPr bwMode="auto">
              <a:xfrm>
                <a:off x="9109131" y="2427363"/>
                <a:ext cx="620854" cy="606753"/>
              </a:xfrm>
              <a:prstGeom prst="roundRect">
                <a:avLst/>
              </a:prstGeom>
              <a:noFill/>
              <a:ln w="28575" cap="flat" cmpd="sng" algn="ctr">
                <a:solidFill>
                  <a:srgbClr val="FFFFF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2" name="TextBox 31"/>
            <p:cNvSpPr txBox="1"/>
            <p:nvPr/>
          </p:nvSpPr>
          <p:spPr>
            <a:xfrm>
              <a:off x="7223565" y="3940984"/>
              <a:ext cx="1890495" cy="549798"/>
            </a:xfrm>
            <a:prstGeom prst="rect">
              <a:avLst/>
            </a:prstGeom>
            <a:noFill/>
          </p:spPr>
          <p:txBody>
            <a:bodyPr wrap="none" lIns="179259" tIns="143407" rIns="179259" bIns="143407" rtlCol="0">
              <a:spAutoFit/>
            </a:bodyPr>
            <a:lstStyle/>
            <a:p>
              <a:pPr defTabSz="914367">
                <a:lnSpc>
                  <a:spcPct val="90000"/>
                </a:lnSpc>
                <a:spcAft>
                  <a:spcPts val="588"/>
                </a:spcAft>
                <a:defRPr/>
              </a:pPr>
              <a:r>
                <a:rPr lang="en-US" b="1" kern="0" dirty="0" err="1">
                  <a:gradFill>
                    <a:gsLst>
                      <a:gs pos="2917">
                        <a:srgbClr val="505050"/>
                      </a:gs>
                      <a:gs pos="30000">
                        <a:srgbClr val="505050"/>
                      </a:gs>
                    </a:gsLst>
                    <a:lin ang="5400000" scaled="0"/>
                  </a:gradFill>
                  <a:latin typeface="Segoe UI"/>
                </a:rPr>
                <a:t>Físico</a:t>
              </a:r>
              <a:r>
                <a:rPr lang="en-US" b="1" kern="0" dirty="0">
                  <a:gradFill>
                    <a:gsLst>
                      <a:gs pos="2917">
                        <a:srgbClr val="505050"/>
                      </a:gs>
                      <a:gs pos="30000">
                        <a:srgbClr val="505050"/>
                      </a:gs>
                    </a:gsLst>
                    <a:lin ang="5400000" scaled="0"/>
                  </a:gradFill>
                  <a:latin typeface="Segoe UI"/>
                </a:rPr>
                <a:t>/Virtual</a:t>
              </a:r>
            </a:p>
          </p:txBody>
        </p:sp>
      </p:grpSp>
      <p:sp>
        <p:nvSpPr>
          <p:cNvPr id="68" name="TextBox 67"/>
          <p:cNvSpPr txBox="1"/>
          <p:nvPr/>
        </p:nvSpPr>
        <p:spPr>
          <a:xfrm>
            <a:off x="6922141" y="4344622"/>
            <a:ext cx="4898408" cy="2216809"/>
          </a:xfrm>
          <a:prstGeom prst="rect">
            <a:avLst/>
          </a:prstGeom>
          <a:noFill/>
        </p:spPr>
        <p:txBody>
          <a:bodyPr wrap="square" lIns="179259" tIns="143407" rIns="179259" bIns="143407" rtlCol="0">
            <a:spAutoFit/>
          </a:bodyPr>
          <a:lstStyle/>
          <a:p>
            <a:pPr defTabSz="914367">
              <a:lnSpc>
                <a:spcPct val="90000"/>
              </a:lnSpc>
              <a:spcBef>
                <a:spcPts val="533"/>
              </a:spcBef>
            </a:pPr>
            <a:r>
              <a:rPr lang="es-AR" sz="2000" b="1" dirty="0">
                <a:gradFill>
                  <a:gsLst>
                    <a:gs pos="2917">
                      <a:srgbClr val="B4009E"/>
                    </a:gs>
                    <a:gs pos="31000">
                      <a:srgbClr val="B4009E"/>
                    </a:gs>
                  </a:gsLst>
                  <a:lin ang="5400000" scaled="0"/>
                </a:gradFill>
                <a:latin typeface="Segoe UI"/>
              </a:rPr>
              <a:t>Principales beneficios</a:t>
            </a:r>
            <a:endParaRPr lang="es-AR" sz="2000" dirty="0">
              <a:gradFill>
                <a:gsLst>
                  <a:gs pos="2917">
                    <a:srgbClr val="B4009E"/>
                  </a:gs>
                  <a:gs pos="31000">
                    <a:srgbClr val="B4009E"/>
                  </a:gs>
                </a:gsLst>
                <a:lin ang="5400000" scaled="0"/>
              </a:gradFill>
              <a:latin typeface="Segoe UI"/>
            </a:endParaRP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Mayor aceleración de despliegue de aplicaciones</a:t>
            </a: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Reduce esfuerzo en el despliegue de aplicaciones</a:t>
            </a: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Mejora el desarrollo y las pruebas</a:t>
            </a: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Menores costos asociados con el despliegue de aplicaciones</a:t>
            </a: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Aumento en la consolidación de servidores</a:t>
            </a:r>
          </a:p>
        </p:txBody>
      </p:sp>
      <p:sp>
        <p:nvSpPr>
          <p:cNvPr id="69" name="Rectangle 68"/>
          <p:cNvSpPr/>
          <p:nvPr/>
        </p:nvSpPr>
        <p:spPr>
          <a:xfrm>
            <a:off x="9623260" y="2361172"/>
            <a:ext cx="2570328" cy="923330"/>
          </a:xfrm>
          <a:prstGeom prst="rect">
            <a:avLst/>
          </a:prstGeom>
        </p:spPr>
        <p:txBody>
          <a:bodyPr wrap="square">
            <a:spAutoFit/>
          </a:bodyPr>
          <a:lstStyle/>
          <a:p>
            <a:pPr defTabSz="914367">
              <a:lnSpc>
                <a:spcPct val="90000"/>
              </a:lnSpc>
            </a:pPr>
            <a:r>
              <a:rPr lang="en-US" dirty="0" err="1">
                <a:gradFill>
                  <a:gsLst>
                    <a:gs pos="2917">
                      <a:srgbClr val="505050"/>
                    </a:gs>
                    <a:gs pos="30000">
                      <a:srgbClr val="505050"/>
                    </a:gs>
                  </a:gsLst>
                  <a:lin ang="5400000" scaled="0"/>
                </a:gradFill>
                <a:latin typeface="Segoe UI"/>
              </a:rPr>
              <a:t>Empaquete</a:t>
            </a:r>
            <a:r>
              <a:rPr lang="en-US" dirty="0">
                <a:gradFill>
                  <a:gsLst>
                    <a:gs pos="2917">
                      <a:srgbClr val="505050"/>
                    </a:gs>
                    <a:gs pos="30000">
                      <a:srgbClr val="505050"/>
                    </a:gs>
                  </a:gsLst>
                  <a:lin ang="5400000" scaled="0"/>
                </a:gradFill>
                <a:latin typeface="Segoe UI"/>
              </a:rPr>
              <a:t> y </a:t>
            </a:r>
            <a:r>
              <a:rPr lang="en-US" dirty="0" err="1">
                <a:gradFill>
                  <a:gsLst>
                    <a:gs pos="2917">
                      <a:srgbClr val="505050"/>
                    </a:gs>
                    <a:gs pos="30000">
                      <a:srgbClr val="505050"/>
                    </a:gs>
                  </a:gsLst>
                  <a:lin ang="5400000" scaled="0"/>
                </a:gradFill>
                <a:latin typeface="Segoe UI"/>
              </a:rPr>
              <a:t>ejecute</a:t>
            </a:r>
            <a:r>
              <a:rPr lang="en-US" dirty="0">
                <a:gradFill>
                  <a:gsLst>
                    <a:gs pos="2917">
                      <a:srgbClr val="505050"/>
                    </a:gs>
                    <a:gs pos="30000">
                      <a:srgbClr val="505050"/>
                    </a:gs>
                  </a:gsLst>
                  <a:lin ang="5400000" scaled="0"/>
                </a:gradFill>
                <a:latin typeface="Segoe UI"/>
              </a:rPr>
              <a:t> </a:t>
            </a:r>
            <a:r>
              <a:rPr lang="en-US" dirty="0" err="1">
                <a:gradFill>
                  <a:gsLst>
                    <a:gs pos="2917">
                      <a:srgbClr val="505050"/>
                    </a:gs>
                    <a:gs pos="30000">
                      <a:srgbClr val="505050"/>
                    </a:gs>
                  </a:gsLst>
                  <a:lin ang="5400000" scaled="0"/>
                </a:gradFill>
                <a:latin typeface="Segoe UI"/>
              </a:rPr>
              <a:t>aplicaciones</a:t>
            </a:r>
            <a:r>
              <a:rPr lang="en-US" dirty="0">
                <a:gradFill>
                  <a:gsLst>
                    <a:gs pos="2917">
                      <a:srgbClr val="505050"/>
                    </a:gs>
                    <a:gs pos="30000">
                      <a:srgbClr val="505050"/>
                    </a:gs>
                  </a:gsLst>
                  <a:lin ang="5400000" scaled="0"/>
                </a:gradFill>
                <a:latin typeface="Segoe UI"/>
              </a:rPr>
              <a:t> </a:t>
            </a:r>
            <a:r>
              <a:rPr lang="en-US" dirty="0" err="1">
                <a:gradFill>
                  <a:gsLst>
                    <a:gs pos="2917">
                      <a:srgbClr val="505050"/>
                    </a:gs>
                    <a:gs pos="30000">
                      <a:srgbClr val="505050"/>
                    </a:gs>
                  </a:gsLst>
                  <a:lin ang="5400000" scaled="0"/>
                </a:gradFill>
                <a:latin typeface="Segoe UI"/>
              </a:rPr>
              <a:t>dentro</a:t>
            </a:r>
            <a:r>
              <a:rPr lang="en-US" dirty="0">
                <a:gradFill>
                  <a:gsLst>
                    <a:gs pos="2917">
                      <a:srgbClr val="505050"/>
                    </a:gs>
                    <a:gs pos="30000">
                      <a:srgbClr val="505050"/>
                    </a:gs>
                  </a:gsLst>
                  <a:lin ang="5400000" scaled="0"/>
                </a:gradFill>
                <a:latin typeface="Segoe UI"/>
              </a:rPr>
              <a:t> de</a:t>
            </a:r>
          </a:p>
          <a:p>
            <a:pPr defTabSz="914367">
              <a:lnSpc>
                <a:spcPct val="90000"/>
              </a:lnSpc>
            </a:pPr>
            <a:r>
              <a:rPr lang="en-US" sz="2400" b="1" dirty="0" err="1">
                <a:gradFill>
                  <a:gsLst>
                    <a:gs pos="2917">
                      <a:srgbClr val="B4009E"/>
                    </a:gs>
                    <a:gs pos="57000">
                      <a:srgbClr val="B4009E"/>
                    </a:gs>
                  </a:gsLst>
                  <a:lin ang="5400000" scaled="0"/>
                </a:gradFill>
                <a:latin typeface="Segoe UI"/>
              </a:rPr>
              <a:t>contenedores</a:t>
            </a:r>
            <a:endParaRPr lang="en-US" sz="2400" b="1" dirty="0">
              <a:gradFill>
                <a:gsLst>
                  <a:gs pos="2917">
                    <a:srgbClr val="B4009E"/>
                  </a:gs>
                  <a:gs pos="57000">
                    <a:srgbClr val="B4009E"/>
                  </a:gs>
                </a:gsLst>
                <a:lin ang="5400000" scaled="0"/>
              </a:gradFill>
              <a:latin typeface="Segoe UI"/>
            </a:endParaRPr>
          </a:p>
        </p:txBody>
      </p:sp>
      <p:grpSp>
        <p:nvGrpSpPr>
          <p:cNvPr id="70" name="Group 69"/>
          <p:cNvGrpSpPr/>
          <p:nvPr/>
        </p:nvGrpSpPr>
        <p:grpSpPr>
          <a:xfrm>
            <a:off x="1421981" y="4639631"/>
            <a:ext cx="492365" cy="439070"/>
            <a:chOff x="7225183" y="4826255"/>
            <a:chExt cx="420688" cy="384175"/>
          </a:xfrm>
          <a:solidFill>
            <a:srgbClr val="0078D7"/>
          </a:solidFill>
        </p:grpSpPr>
        <p:sp>
          <p:nvSpPr>
            <p:cNvPr id="71" name="Rectangle 70"/>
            <p:cNvSpPr/>
            <p:nvPr/>
          </p:nvSpPr>
          <p:spPr bwMode="auto">
            <a:xfrm>
              <a:off x="7255669" y="4857750"/>
              <a:ext cx="364331" cy="24765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2" name="Group 71"/>
            <p:cNvGrpSpPr/>
            <p:nvPr/>
          </p:nvGrpSpPr>
          <p:grpSpPr>
            <a:xfrm>
              <a:off x="7225183" y="4826255"/>
              <a:ext cx="420688" cy="384175"/>
              <a:chOff x="7225183" y="4826255"/>
              <a:chExt cx="420688" cy="384175"/>
            </a:xfrm>
            <a:grpFill/>
          </p:grpSpPr>
          <p:sp>
            <p:nvSpPr>
              <p:cNvPr id="73" name="Freeform 5"/>
              <p:cNvSpPr>
                <a:spLocks noEditPoints="1"/>
              </p:cNvSpPr>
              <p:nvPr/>
            </p:nvSpPr>
            <p:spPr bwMode="auto">
              <a:xfrm>
                <a:off x="7225183" y="4826255"/>
                <a:ext cx="420688" cy="384175"/>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74" name="Freeform 6"/>
              <p:cNvSpPr>
                <a:spLocks/>
              </p:cNvSpPr>
              <p:nvPr/>
            </p:nvSpPr>
            <p:spPr bwMode="auto">
              <a:xfrm>
                <a:off x="7366470" y="4896105"/>
                <a:ext cx="130175" cy="74613"/>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75" name="Freeform 7"/>
              <p:cNvSpPr>
                <a:spLocks/>
              </p:cNvSpPr>
              <p:nvPr/>
            </p:nvSpPr>
            <p:spPr bwMode="auto">
              <a:xfrm>
                <a:off x="7437908" y="4945317"/>
                <a:ext cx="65088" cy="111125"/>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76" name="Freeform 8"/>
              <p:cNvSpPr>
                <a:spLocks/>
              </p:cNvSpPr>
              <p:nvPr/>
            </p:nvSpPr>
            <p:spPr bwMode="auto">
              <a:xfrm>
                <a:off x="7360120" y="4945317"/>
                <a:ext cx="65088" cy="111125"/>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grpSp>
      <p:grpSp>
        <p:nvGrpSpPr>
          <p:cNvPr id="77" name="Group 76"/>
          <p:cNvGrpSpPr/>
          <p:nvPr/>
        </p:nvGrpSpPr>
        <p:grpSpPr>
          <a:xfrm>
            <a:off x="870557" y="4161374"/>
            <a:ext cx="492365" cy="439070"/>
            <a:chOff x="7225183" y="4826255"/>
            <a:chExt cx="420688" cy="384175"/>
          </a:xfrm>
          <a:solidFill>
            <a:srgbClr val="0078D7"/>
          </a:solidFill>
        </p:grpSpPr>
        <p:sp>
          <p:nvSpPr>
            <p:cNvPr id="78" name="Rectangle 77"/>
            <p:cNvSpPr/>
            <p:nvPr/>
          </p:nvSpPr>
          <p:spPr bwMode="auto">
            <a:xfrm>
              <a:off x="7255669" y="4857750"/>
              <a:ext cx="364331" cy="24765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9" name="Group 78"/>
            <p:cNvGrpSpPr/>
            <p:nvPr/>
          </p:nvGrpSpPr>
          <p:grpSpPr>
            <a:xfrm>
              <a:off x="7225183" y="4826255"/>
              <a:ext cx="420688" cy="384175"/>
              <a:chOff x="7225183" y="4826255"/>
              <a:chExt cx="420688" cy="384175"/>
            </a:xfrm>
            <a:grpFill/>
          </p:grpSpPr>
          <p:sp>
            <p:nvSpPr>
              <p:cNvPr id="80" name="Freeform 5"/>
              <p:cNvSpPr>
                <a:spLocks noEditPoints="1"/>
              </p:cNvSpPr>
              <p:nvPr/>
            </p:nvSpPr>
            <p:spPr bwMode="auto">
              <a:xfrm>
                <a:off x="7225183" y="4826255"/>
                <a:ext cx="420688" cy="384175"/>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81" name="Freeform 6"/>
              <p:cNvSpPr>
                <a:spLocks/>
              </p:cNvSpPr>
              <p:nvPr/>
            </p:nvSpPr>
            <p:spPr bwMode="auto">
              <a:xfrm>
                <a:off x="7366470" y="4896105"/>
                <a:ext cx="130175" cy="74613"/>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82" name="Freeform 7"/>
              <p:cNvSpPr>
                <a:spLocks/>
              </p:cNvSpPr>
              <p:nvPr/>
            </p:nvSpPr>
            <p:spPr bwMode="auto">
              <a:xfrm>
                <a:off x="7437908" y="4945317"/>
                <a:ext cx="65088" cy="111125"/>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83" name="Freeform 8"/>
              <p:cNvSpPr>
                <a:spLocks/>
              </p:cNvSpPr>
              <p:nvPr/>
            </p:nvSpPr>
            <p:spPr bwMode="auto">
              <a:xfrm>
                <a:off x="7360120" y="4945317"/>
                <a:ext cx="65088" cy="111125"/>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grpSp>
      <p:grpSp>
        <p:nvGrpSpPr>
          <p:cNvPr id="84" name="Group 83"/>
          <p:cNvGrpSpPr/>
          <p:nvPr/>
        </p:nvGrpSpPr>
        <p:grpSpPr>
          <a:xfrm>
            <a:off x="1421981" y="4161374"/>
            <a:ext cx="492365" cy="439070"/>
            <a:chOff x="7225183" y="4826255"/>
            <a:chExt cx="420688" cy="384175"/>
          </a:xfrm>
          <a:solidFill>
            <a:srgbClr val="0078D7"/>
          </a:solidFill>
        </p:grpSpPr>
        <p:sp>
          <p:nvSpPr>
            <p:cNvPr id="85" name="Rectangle 84"/>
            <p:cNvSpPr/>
            <p:nvPr/>
          </p:nvSpPr>
          <p:spPr bwMode="auto">
            <a:xfrm>
              <a:off x="7255669" y="4857750"/>
              <a:ext cx="364331" cy="247650"/>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86" name="Group 85"/>
            <p:cNvGrpSpPr/>
            <p:nvPr/>
          </p:nvGrpSpPr>
          <p:grpSpPr>
            <a:xfrm>
              <a:off x="7225183" y="4826255"/>
              <a:ext cx="420688" cy="384175"/>
              <a:chOff x="7225183" y="4826255"/>
              <a:chExt cx="420688" cy="384175"/>
            </a:xfrm>
            <a:grpFill/>
          </p:grpSpPr>
          <p:sp>
            <p:nvSpPr>
              <p:cNvPr id="87" name="Freeform 5"/>
              <p:cNvSpPr>
                <a:spLocks noEditPoints="1"/>
              </p:cNvSpPr>
              <p:nvPr/>
            </p:nvSpPr>
            <p:spPr bwMode="auto">
              <a:xfrm>
                <a:off x="7225183" y="4826255"/>
                <a:ext cx="420688" cy="384175"/>
              </a:xfrm>
              <a:custGeom>
                <a:avLst/>
                <a:gdLst>
                  <a:gd name="T0" fmla="*/ 563 w 599"/>
                  <a:gd name="T1" fmla="*/ 0 h 553"/>
                  <a:gd name="T2" fmla="*/ 33 w 599"/>
                  <a:gd name="T3" fmla="*/ 0 h 553"/>
                  <a:gd name="T4" fmla="*/ 0 w 599"/>
                  <a:gd name="T5" fmla="*/ 34 h 553"/>
                  <a:gd name="T6" fmla="*/ 0 w 599"/>
                  <a:gd name="T7" fmla="*/ 404 h 553"/>
                  <a:gd name="T8" fmla="*/ 33 w 599"/>
                  <a:gd name="T9" fmla="*/ 438 h 553"/>
                  <a:gd name="T10" fmla="*/ 214 w 599"/>
                  <a:gd name="T11" fmla="*/ 438 h 553"/>
                  <a:gd name="T12" fmla="*/ 93 w 599"/>
                  <a:gd name="T13" fmla="*/ 517 h 553"/>
                  <a:gd name="T14" fmla="*/ 93 w 599"/>
                  <a:gd name="T15" fmla="*/ 553 h 553"/>
                  <a:gd name="T16" fmla="*/ 484 w 599"/>
                  <a:gd name="T17" fmla="*/ 553 h 553"/>
                  <a:gd name="T18" fmla="*/ 484 w 599"/>
                  <a:gd name="T19" fmla="*/ 517 h 553"/>
                  <a:gd name="T20" fmla="*/ 377 w 599"/>
                  <a:gd name="T21" fmla="*/ 438 h 553"/>
                  <a:gd name="T22" fmla="*/ 563 w 599"/>
                  <a:gd name="T23" fmla="*/ 438 h 553"/>
                  <a:gd name="T24" fmla="*/ 599 w 599"/>
                  <a:gd name="T25" fmla="*/ 404 h 553"/>
                  <a:gd name="T26" fmla="*/ 599 w 599"/>
                  <a:gd name="T27" fmla="*/ 34 h 553"/>
                  <a:gd name="T28" fmla="*/ 563 w 599"/>
                  <a:gd name="T29" fmla="*/ 0 h 553"/>
                  <a:gd name="T30" fmla="*/ 553 w 599"/>
                  <a:gd name="T31" fmla="*/ 47 h 553"/>
                  <a:gd name="T32" fmla="*/ 553 w 599"/>
                  <a:gd name="T33" fmla="*/ 392 h 553"/>
                  <a:gd name="T34" fmla="*/ 47 w 599"/>
                  <a:gd name="T35" fmla="*/ 392 h 553"/>
                  <a:gd name="T36" fmla="*/ 47 w 599"/>
                  <a:gd name="T37" fmla="*/ 47 h 553"/>
                  <a:gd name="T38" fmla="*/ 554 w 599"/>
                  <a:gd name="T39" fmla="*/ 46 h 553"/>
                  <a:gd name="T40" fmla="*/ 553 w 599"/>
                  <a:gd name="T41" fmla="*/ 47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9" h="553">
                    <a:moveTo>
                      <a:pt x="563" y="0"/>
                    </a:moveTo>
                    <a:lnTo>
                      <a:pt x="33" y="0"/>
                    </a:lnTo>
                    <a:cubicBezTo>
                      <a:pt x="15" y="0"/>
                      <a:pt x="0" y="17"/>
                      <a:pt x="0" y="34"/>
                    </a:cubicBezTo>
                    <a:lnTo>
                      <a:pt x="0" y="404"/>
                    </a:lnTo>
                    <a:cubicBezTo>
                      <a:pt x="0" y="422"/>
                      <a:pt x="15" y="438"/>
                      <a:pt x="33" y="438"/>
                    </a:cubicBezTo>
                    <a:lnTo>
                      <a:pt x="214" y="438"/>
                    </a:lnTo>
                    <a:cubicBezTo>
                      <a:pt x="234" y="507"/>
                      <a:pt x="208" y="517"/>
                      <a:pt x="93" y="517"/>
                    </a:cubicBezTo>
                    <a:lnTo>
                      <a:pt x="93" y="553"/>
                    </a:lnTo>
                    <a:lnTo>
                      <a:pt x="484" y="553"/>
                    </a:lnTo>
                    <a:lnTo>
                      <a:pt x="484" y="517"/>
                    </a:lnTo>
                    <a:cubicBezTo>
                      <a:pt x="369" y="517"/>
                      <a:pt x="357" y="507"/>
                      <a:pt x="377" y="438"/>
                    </a:cubicBezTo>
                    <a:lnTo>
                      <a:pt x="563" y="438"/>
                    </a:lnTo>
                    <a:cubicBezTo>
                      <a:pt x="581" y="438"/>
                      <a:pt x="599" y="422"/>
                      <a:pt x="599" y="404"/>
                    </a:cubicBezTo>
                    <a:lnTo>
                      <a:pt x="599" y="34"/>
                    </a:lnTo>
                    <a:cubicBezTo>
                      <a:pt x="599" y="17"/>
                      <a:pt x="581" y="0"/>
                      <a:pt x="563" y="0"/>
                    </a:cubicBezTo>
                    <a:close/>
                    <a:moveTo>
                      <a:pt x="553" y="47"/>
                    </a:moveTo>
                    <a:lnTo>
                      <a:pt x="553" y="392"/>
                    </a:lnTo>
                    <a:lnTo>
                      <a:pt x="47" y="392"/>
                    </a:lnTo>
                    <a:lnTo>
                      <a:pt x="47" y="47"/>
                    </a:lnTo>
                    <a:lnTo>
                      <a:pt x="554" y="46"/>
                    </a:lnTo>
                    <a:lnTo>
                      <a:pt x="553" y="47"/>
                    </a:lnTo>
                    <a:close/>
                  </a:path>
                </a:pathLst>
              </a:custGeom>
              <a:grpFill/>
              <a:ln w="0">
                <a:noFill/>
                <a:prstDash val="solid"/>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88" name="Freeform 6"/>
              <p:cNvSpPr>
                <a:spLocks/>
              </p:cNvSpPr>
              <p:nvPr/>
            </p:nvSpPr>
            <p:spPr bwMode="auto">
              <a:xfrm>
                <a:off x="7366470" y="4896105"/>
                <a:ext cx="130175" cy="74613"/>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89" name="Freeform 7"/>
              <p:cNvSpPr>
                <a:spLocks/>
              </p:cNvSpPr>
              <p:nvPr/>
            </p:nvSpPr>
            <p:spPr bwMode="auto">
              <a:xfrm>
                <a:off x="7437908" y="4945317"/>
                <a:ext cx="65088" cy="111125"/>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90" name="Freeform 8"/>
              <p:cNvSpPr>
                <a:spLocks/>
              </p:cNvSpPr>
              <p:nvPr/>
            </p:nvSpPr>
            <p:spPr bwMode="auto">
              <a:xfrm>
                <a:off x="7360120" y="4945317"/>
                <a:ext cx="65088" cy="111125"/>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grpSp>
    </p:spTree>
    <p:extLst>
      <p:ext uri="{BB962C8B-B14F-4D97-AF65-F5344CB8AC3E}">
        <p14:creationId xmlns:p14="http://schemas.microsoft.com/office/powerpoint/2010/main" val="410943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bwMode="auto">
          <a:xfrm rot="20107192" flipV="1">
            <a:off x="5630068" y="3313949"/>
            <a:ext cx="3779815" cy="2536776"/>
          </a:xfrm>
          <a:custGeom>
            <a:avLst/>
            <a:gdLst>
              <a:gd name="connsiteX0" fmla="*/ 1495425 w 1581150"/>
              <a:gd name="connsiteY0" fmla="*/ 3181350 h 3810000"/>
              <a:gd name="connsiteX1" fmla="*/ 0 w 1581150"/>
              <a:gd name="connsiteY1" fmla="*/ 3810000 h 3810000"/>
              <a:gd name="connsiteX2" fmla="*/ 9525 w 1581150"/>
              <a:gd name="connsiteY2" fmla="*/ 0 h 3810000"/>
              <a:gd name="connsiteX3" fmla="*/ 1581150 w 1581150"/>
              <a:gd name="connsiteY3" fmla="*/ 2657475 h 3810000"/>
              <a:gd name="connsiteX4" fmla="*/ 1495425 w 1581150"/>
              <a:gd name="connsiteY4" fmla="*/ 3181350 h 3810000"/>
              <a:gd name="connsiteX0" fmla="*/ 1495425 w 1830073"/>
              <a:gd name="connsiteY0" fmla="*/ 3186361 h 3815011"/>
              <a:gd name="connsiteX1" fmla="*/ 0 w 1830073"/>
              <a:gd name="connsiteY1" fmla="*/ 3815011 h 3815011"/>
              <a:gd name="connsiteX2" fmla="*/ 9525 w 1830073"/>
              <a:gd name="connsiteY2" fmla="*/ 5011 h 3815011"/>
              <a:gd name="connsiteX3" fmla="*/ 1830073 w 1830073"/>
              <a:gd name="connsiteY3" fmla="*/ 0 h 3815011"/>
              <a:gd name="connsiteX4" fmla="*/ 1495425 w 1830073"/>
              <a:gd name="connsiteY4" fmla="*/ 3186361 h 3815011"/>
              <a:gd name="connsiteX0" fmla="*/ 1795921 w 1830073"/>
              <a:gd name="connsiteY0" fmla="*/ 4250386 h 4250386"/>
              <a:gd name="connsiteX1" fmla="*/ 0 w 1830073"/>
              <a:gd name="connsiteY1" fmla="*/ 3815011 h 4250386"/>
              <a:gd name="connsiteX2" fmla="*/ 9525 w 1830073"/>
              <a:gd name="connsiteY2" fmla="*/ 5011 h 4250386"/>
              <a:gd name="connsiteX3" fmla="*/ 1830073 w 1830073"/>
              <a:gd name="connsiteY3" fmla="*/ 0 h 4250386"/>
              <a:gd name="connsiteX4" fmla="*/ 1795921 w 1830073"/>
              <a:gd name="connsiteY4" fmla="*/ 4250386 h 4250386"/>
              <a:gd name="connsiteX0" fmla="*/ 1795921 w 1830073"/>
              <a:gd name="connsiteY0" fmla="*/ 4250386 h 4250386"/>
              <a:gd name="connsiteX1" fmla="*/ 0 w 1830073"/>
              <a:gd name="connsiteY1" fmla="*/ 3815011 h 4250386"/>
              <a:gd name="connsiteX2" fmla="*/ 479837 w 1830073"/>
              <a:gd name="connsiteY2" fmla="*/ 3393013 h 4250386"/>
              <a:gd name="connsiteX3" fmla="*/ 9525 w 1830073"/>
              <a:gd name="connsiteY3" fmla="*/ 5011 h 4250386"/>
              <a:gd name="connsiteX4" fmla="*/ 1830073 w 1830073"/>
              <a:gd name="connsiteY4" fmla="*/ 0 h 4250386"/>
              <a:gd name="connsiteX5" fmla="*/ 1795921 w 1830073"/>
              <a:gd name="connsiteY5" fmla="*/ 4250386 h 4250386"/>
              <a:gd name="connsiteX0" fmla="*/ 1786396 w 1820548"/>
              <a:gd name="connsiteY0" fmla="*/ 4250386 h 4250386"/>
              <a:gd name="connsiteX1" fmla="*/ 499423 w 1820548"/>
              <a:gd name="connsiteY1" fmla="*/ 3563612 h 4250386"/>
              <a:gd name="connsiteX2" fmla="*/ 470312 w 1820548"/>
              <a:gd name="connsiteY2" fmla="*/ 3393013 h 4250386"/>
              <a:gd name="connsiteX3" fmla="*/ 0 w 1820548"/>
              <a:gd name="connsiteY3" fmla="*/ 5011 h 4250386"/>
              <a:gd name="connsiteX4" fmla="*/ 1820548 w 1820548"/>
              <a:gd name="connsiteY4" fmla="*/ 0 h 4250386"/>
              <a:gd name="connsiteX5" fmla="*/ 1786396 w 1820548"/>
              <a:gd name="connsiteY5" fmla="*/ 4250386 h 425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0548" h="4250386">
                <a:moveTo>
                  <a:pt x="1786396" y="4250386"/>
                </a:moveTo>
                <a:lnTo>
                  <a:pt x="499423" y="3563612"/>
                </a:lnTo>
                <a:cubicBezTo>
                  <a:pt x="499791" y="3543905"/>
                  <a:pt x="469944" y="3412720"/>
                  <a:pt x="470312" y="3393013"/>
                </a:cubicBezTo>
                <a:lnTo>
                  <a:pt x="0" y="5011"/>
                </a:lnTo>
                <a:lnTo>
                  <a:pt x="1820548" y="0"/>
                </a:lnTo>
                <a:lnTo>
                  <a:pt x="1786396" y="4250386"/>
                </a:lnTo>
                <a:close/>
              </a:path>
            </a:pathLst>
          </a:custGeom>
          <a:solidFill>
            <a:srgbClr val="E7DCF4">
              <a:alpha val="50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 name="Freeform 2"/>
          <p:cNvSpPr/>
          <p:nvPr/>
        </p:nvSpPr>
        <p:spPr bwMode="auto">
          <a:xfrm rot="873293">
            <a:off x="6038481" y="2097552"/>
            <a:ext cx="3293226" cy="2497956"/>
          </a:xfrm>
          <a:custGeom>
            <a:avLst/>
            <a:gdLst>
              <a:gd name="connsiteX0" fmla="*/ 1495425 w 1581150"/>
              <a:gd name="connsiteY0" fmla="*/ 3181350 h 3810000"/>
              <a:gd name="connsiteX1" fmla="*/ 0 w 1581150"/>
              <a:gd name="connsiteY1" fmla="*/ 3810000 h 3810000"/>
              <a:gd name="connsiteX2" fmla="*/ 9525 w 1581150"/>
              <a:gd name="connsiteY2" fmla="*/ 0 h 3810000"/>
              <a:gd name="connsiteX3" fmla="*/ 1581150 w 1581150"/>
              <a:gd name="connsiteY3" fmla="*/ 2657475 h 3810000"/>
              <a:gd name="connsiteX4" fmla="*/ 1495425 w 1581150"/>
              <a:gd name="connsiteY4" fmla="*/ 3181350 h 3810000"/>
              <a:gd name="connsiteX0" fmla="*/ 1495425 w 1937863"/>
              <a:gd name="connsiteY0" fmla="*/ 3359928 h 3988578"/>
              <a:gd name="connsiteX1" fmla="*/ 0 w 1937863"/>
              <a:gd name="connsiteY1" fmla="*/ 3988578 h 3988578"/>
              <a:gd name="connsiteX2" fmla="*/ 9525 w 1937863"/>
              <a:gd name="connsiteY2" fmla="*/ 178578 h 3988578"/>
              <a:gd name="connsiteX3" fmla="*/ 1937863 w 1937863"/>
              <a:gd name="connsiteY3" fmla="*/ 0 h 3988578"/>
              <a:gd name="connsiteX4" fmla="*/ 1495425 w 1937863"/>
              <a:gd name="connsiteY4" fmla="*/ 3359928 h 3988578"/>
              <a:gd name="connsiteX0" fmla="*/ 1987751 w 1987751"/>
              <a:gd name="connsiteY0" fmla="*/ 4575310 h 4575310"/>
              <a:gd name="connsiteX1" fmla="*/ 0 w 1987751"/>
              <a:gd name="connsiteY1" fmla="*/ 3988578 h 4575310"/>
              <a:gd name="connsiteX2" fmla="*/ 9525 w 1987751"/>
              <a:gd name="connsiteY2" fmla="*/ 178578 h 4575310"/>
              <a:gd name="connsiteX3" fmla="*/ 1937863 w 1987751"/>
              <a:gd name="connsiteY3" fmla="*/ 0 h 4575310"/>
              <a:gd name="connsiteX4" fmla="*/ 1987751 w 1987751"/>
              <a:gd name="connsiteY4" fmla="*/ 4575310 h 4575310"/>
              <a:gd name="connsiteX0" fmla="*/ 1978226 w 1978226"/>
              <a:gd name="connsiteY0" fmla="*/ 4575310 h 4575310"/>
              <a:gd name="connsiteX1" fmla="*/ 308896 w 1978226"/>
              <a:gd name="connsiteY1" fmla="*/ 3864172 h 4575310"/>
              <a:gd name="connsiteX2" fmla="*/ 0 w 1978226"/>
              <a:gd name="connsiteY2" fmla="*/ 178578 h 4575310"/>
              <a:gd name="connsiteX3" fmla="*/ 1928338 w 1978226"/>
              <a:gd name="connsiteY3" fmla="*/ 0 h 4575310"/>
              <a:gd name="connsiteX4" fmla="*/ 1978226 w 1978226"/>
              <a:gd name="connsiteY4" fmla="*/ 4575310 h 457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26" h="4575310">
                <a:moveTo>
                  <a:pt x="1978226" y="4575310"/>
                </a:moveTo>
                <a:lnTo>
                  <a:pt x="308896" y="3864172"/>
                </a:lnTo>
                <a:lnTo>
                  <a:pt x="0" y="178578"/>
                </a:lnTo>
                <a:lnTo>
                  <a:pt x="1928338" y="0"/>
                </a:lnTo>
                <a:lnTo>
                  <a:pt x="1978226" y="4575310"/>
                </a:lnTo>
                <a:close/>
              </a:path>
            </a:pathLst>
          </a:custGeom>
          <a:solidFill>
            <a:srgbClr val="E7DCF4">
              <a:alpha val="50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Title 1"/>
          <p:cNvSpPr txBox="1">
            <a:spLocks/>
          </p:cNvSpPr>
          <p:nvPr/>
        </p:nvSpPr>
        <p:spPr>
          <a:xfrm>
            <a:off x="1588" y="655274"/>
            <a:ext cx="1219200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s-ES" dirty="0">
                <a:gradFill>
                  <a:gsLst>
                    <a:gs pos="1250">
                      <a:srgbClr val="505050"/>
                    </a:gs>
                    <a:gs pos="100000">
                      <a:srgbClr val="505050"/>
                    </a:gs>
                  </a:gsLst>
                  <a:lin ang="5400000" scaled="0"/>
                </a:gradFill>
                <a:latin typeface="Segoe UI Light"/>
              </a:rPr>
              <a:t>¿Por qué contenedores?</a:t>
            </a:r>
            <a:br>
              <a:rPr lang="es-ES" dirty="0">
                <a:gradFill>
                  <a:gsLst>
                    <a:gs pos="1250">
                      <a:srgbClr val="505050"/>
                    </a:gs>
                    <a:gs pos="100000">
                      <a:srgbClr val="505050"/>
                    </a:gs>
                  </a:gsLst>
                  <a:lin ang="5400000" scaled="0"/>
                </a:gradFill>
                <a:latin typeface="Segoe UI Light"/>
              </a:rPr>
            </a:br>
            <a:r>
              <a:rPr lang="es-ES" sz="3137" dirty="0">
                <a:gradFill>
                  <a:gsLst>
                    <a:gs pos="2917">
                      <a:srgbClr val="0078D7"/>
                    </a:gs>
                    <a:gs pos="75000">
                      <a:srgbClr val="0078D7"/>
                    </a:gs>
                  </a:gsLst>
                  <a:lin ang="5400000" scaled="0"/>
                </a:gradFill>
                <a:latin typeface="Segoe UI Light"/>
              </a:rPr>
              <a:t>Las aplicaciones impulsan la innovación en el mundo móvil en la nube actual</a:t>
            </a:r>
          </a:p>
        </p:txBody>
      </p:sp>
      <p:grpSp>
        <p:nvGrpSpPr>
          <p:cNvPr id="5" name="Group 4"/>
          <p:cNvGrpSpPr/>
          <p:nvPr/>
        </p:nvGrpSpPr>
        <p:grpSpPr>
          <a:xfrm>
            <a:off x="287430" y="1819373"/>
            <a:ext cx="6154647" cy="2254768"/>
            <a:chOff x="126984" y="1850690"/>
            <a:chExt cx="7001510" cy="2463700"/>
          </a:xfrm>
        </p:grpSpPr>
        <p:sp>
          <p:nvSpPr>
            <p:cNvPr id="6" name="Rectangle 5"/>
            <p:cNvSpPr/>
            <p:nvPr/>
          </p:nvSpPr>
          <p:spPr bwMode="auto">
            <a:xfrm>
              <a:off x="126984" y="1850691"/>
              <a:ext cx="6788104" cy="2277338"/>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 name="Group 6"/>
            <p:cNvGrpSpPr/>
            <p:nvPr/>
          </p:nvGrpSpPr>
          <p:grpSpPr>
            <a:xfrm>
              <a:off x="205480" y="2065009"/>
              <a:ext cx="2547845" cy="1928721"/>
              <a:chOff x="272242" y="1912609"/>
              <a:chExt cx="2547845" cy="1928721"/>
            </a:xfrm>
          </p:grpSpPr>
          <p:sp>
            <p:nvSpPr>
              <p:cNvPr id="9" name="Oval 8"/>
              <p:cNvSpPr/>
              <p:nvPr/>
            </p:nvSpPr>
            <p:spPr bwMode="auto">
              <a:xfrm>
                <a:off x="720437" y="1912609"/>
                <a:ext cx="1343570" cy="1343570"/>
              </a:xfrm>
              <a:prstGeom prst="ellipse">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Freeform 9"/>
              <p:cNvSpPr>
                <a:spLocks noChangeAspect="1" noEditPoints="1"/>
              </p:cNvSpPr>
              <p:nvPr/>
            </p:nvSpPr>
            <p:spPr bwMode="auto">
              <a:xfrm>
                <a:off x="968996" y="2234077"/>
                <a:ext cx="846453" cy="700632"/>
              </a:xfrm>
              <a:custGeom>
                <a:avLst/>
                <a:gdLst>
                  <a:gd name="T0" fmla="*/ 363 w 400"/>
                  <a:gd name="T1" fmla="*/ 109 h 330"/>
                  <a:gd name="T2" fmla="*/ 340 w 400"/>
                  <a:gd name="T3" fmla="*/ 131 h 330"/>
                  <a:gd name="T4" fmla="*/ 363 w 400"/>
                  <a:gd name="T5" fmla="*/ 154 h 330"/>
                  <a:gd name="T6" fmla="*/ 385 w 400"/>
                  <a:gd name="T7" fmla="*/ 131 h 330"/>
                  <a:gd name="T8" fmla="*/ 363 w 400"/>
                  <a:gd name="T9" fmla="*/ 109 h 330"/>
                  <a:gd name="T10" fmla="*/ 37 w 400"/>
                  <a:gd name="T11" fmla="*/ 109 h 330"/>
                  <a:gd name="T12" fmla="*/ 15 w 400"/>
                  <a:gd name="T13" fmla="*/ 131 h 330"/>
                  <a:gd name="T14" fmla="*/ 37 w 400"/>
                  <a:gd name="T15" fmla="*/ 154 h 330"/>
                  <a:gd name="T16" fmla="*/ 60 w 400"/>
                  <a:gd name="T17" fmla="*/ 131 h 330"/>
                  <a:gd name="T18" fmla="*/ 37 w 400"/>
                  <a:gd name="T19" fmla="*/ 109 h 330"/>
                  <a:gd name="T20" fmla="*/ 295 w 400"/>
                  <a:gd name="T21" fmla="*/ 67 h 330"/>
                  <a:gd name="T22" fmla="*/ 262 w 400"/>
                  <a:gd name="T23" fmla="*/ 101 h 330"/>
                  <a:gd name="T24" fmla="*/ 295 w 400"/>
                  <a:gd name="T25" fmla="*/ 135 h 330"/>
                  <a:gd name="T26" fmla="*/ 329 w 400"/>
                  <a:gd name="T27" fmla="*/ 101 h 330"/>
                  <a:gd name="T28" fmla="*/ 295 w 400"/>
                  <a:gd name="T29" fmla="*/ 67 h 330"/>
                  <a:gd name="T30" fmla="*/ 400 w 400"/>
                  <a:gd name="T31" fmla="*/ 272 h 330"/>
                  <a:gd name="T32" fmla="*/ 362 w 400"/>
                  <a:gd name="T33" fmla="*/ 272 h 330"/>
                  <a:gd name="T34" fmla="*/ 362 w 400"/>
                  <a:gd name="T35" fmla="*/ 202 h 330"/>
                  <a:gd name="T36" fmla="*/ 352 w 400"/>
                  <a:gd name="T37" fmla="*/ 169 h 330"/>
                  <a:gd name="T38" fmla="*/ 363 w 400"/>
                  <a:gd name="T39" fmla="*/ 167 h 330"/>
                  <a:gd name="T40" fmla="*/ 400 w 400"/>
                  <a:gd name="T41" fmla="*/ 204 h 330"/>
                  <a:gd name="T42" fmla="*/ 400 w 400"/>
                  <a:gd name="T43" fmla="*/ 272 h 330"/>
                  <a:gd name="T44" fmla="*/ 105 w 400"/>
                  <a:gd name="T45" fmla="*/ 67 h 330"/>
                  <a:gd name="T46" fmla="*/ 71 w 400"/>
                  <a:gd name="T47" fmla="*/ 101 h 330"/>
                  <a:gd name="T48" fmla="*/ 105 w 400"/>
                  <a:gd name="T49" fmla="*/ 135 h 330"/>
                  <a:gd name="T50" fmla="*/ 138 w 400"/>
                  <a:gd name="T51" fmla="*/ 101 h 330"/>
                  <a:gd name="T52" fmla="*/ 105 w 400"/>
                  <a:gd name="T53" fmla="*/ 67 h 330"/>
                  <a:gd name="T54" fmla="*/ 37 w 400"/>
                  <a:gd name="T55" fmla="*/ 167 h 330"/>
                  <a:gd name="T56" fmla="*/ 48 w 400"/>
                  <a:gd name="T57" fmla="*/ 169 h 330"/>
                  <a:gd name="T58" fmla="*/ 38 w 400"/>
                  <a:gd name="T59" fmla="*/ 202 h 330"/>
                  <a:gd name="T60" fmla="*/ 38 w 400"/>
                  <a:gd name="T61" fmla="*/ 272 h 330"/>
                  <a:gd name="T62" fmla="*/ 0 w 400"/>
                  <a:gd name="T63" fmla="*/ 272 h 330"/>
                  <a:gd name="T64" fmla="*/ 0 w 400"/>
                  <a:gd name="T65" fmla="*/ 204 h 330"/>
                  <a:gd name="T66" fmla="*/ 37 w 400"/>
                  <a:gd name="T67" fmla="*/ 167 h 330"/>
                  <a:gd name="T68" fmla="*/ 200 w 400"/>
                  <a:gd name="T69" fmla="*/ 0 h 330"/>
                  <a:gd name="T70" fmla="*/ 150 w 400"/>
                  <a:gd name="T71" fmla="*/ 50 h 330"/>
                  <a:gd name="T72" fmla="*/ 200 w 400"/>
                  <a:gd name="T73" fmla="*/ 100 h 330"/>
                  <a:gd name="T74" fmla="*/ 250 w 400"/>
                  <a:gd name="T75" fmla="*/ 50 h 330"/>
                  <a:gd name="T76" fmla="*/ 200 w 400"/>
                  <a:gd name="T77" fmla="*/ 0 h 330"/>
                  <a:gd name="T78" fmla="*/ 349 w 400"/>
                  <a:gd name="T79" fmla="*/ 299 h 330"/>
                  <a:gd name="T80" fmla="*/ 290 w 400"/>
                  <a:gd name="T81" fmla="*/ 299 h 330"/>
                  <a:gd name="T82" fmla="*/ 290 w 400"/>
                  <a:gd name="T83" fmla="*/ 191 h 330"/>
                  <a:gd name="T84" fmla="*/ 280 w 400"/>
                  <a:gd name="T85" fmla="*/ 150 h 330"/>
                  <a:gd name="T86" fmla="*/ 295 w 400"/>
                  <a:gd name="T87" fmla="*/ 148 h 330"/>
                  <a:gd name="T88" fmla="*/ 349 w 400"/>
                  <a:gd name="T89" fmla="*/ 202 h 330"/>
                  <a:gd name="T90" fmla="*/ 349 w 400"/>
                  <a:gd name="T91" fmla="*/ 299 h 330"/>
                  <a:gd name="T92" fmla="*/ 110 w 400"/>
                  <a:gd name="T93" fmla="*/ 191 h 330"/>
                  <a:gd name="T94" fmla="*/ 110 w 400"/>
                  <a:gd name="T95" fmla="*/ 299 h 330"/>
                  <a:gd name="T96" fmla="*/ 51 w 400"/>
                  <a:gd name="T97" fmla="*/ 299 h 330"/>
                  <a:gd name="T98" fmla="*/ 51 w 400"/>
                  <a:gd name="T99" fmla="*/ 202 h 330"/>
                  <a:gd name="T100" fmla="*/ 105 w 400"/>
                  <a:gd name="T101" fmla="*/ 148 h 330"/>
                  <a:gd name="T102" fmla="*/ 120 w 400"/>
                  <a:gd name="T103" fmla="*/ 150 h 330"/>
                  <a:gd name="T104" fmla="*/ 110 w 400"/>
                  <a:gd name="T105" fmla="*/ 191 h 330"/>
                  <a:gd name="T106" fmla="*/ 122 w 400"/>
                  <a:gd name="T107" fmla="*/ 330 h 330"/>
                  <a:gd name="T108" fmla="*/ 278 w 400"/>
                  <a:gd name="T109" fmla="*/ 330 h 330"/>
                  <a:gd name="T110" fmla="*/ 278 w 400"/>
                  <a:gd name="T111" fmla="*/ 191 h 330"/>
                  <a:gd name="T112" fmla="*/ 200 w 400"/>
                  <a:gd name="T113" fmla="*/ 113 h 330"/>
                  <a:gd name="T114" fmla="*/ 122 w 400"/>
                  <a:gd name="T115" fmla="*/ 191 h 330"/>
                  <a:gd name="T116" fmla="*/ 122 w 400"/>
                  <a:gd name="T11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30">
                    <a:moveTo>
                      <a:pt x="363" y="109"/>
                    </a:moveTo>
                    <a:cubicBezTo>
                      <a:pt x="350" y="109"/>
                      <a:pt x="340" y="119"/>
                      <a:pt x="340" y="131"/>
                    </a:cubicBezTo>
                    <a:cubicBezTo>
                      <a:pt x="340" y="144"/>
                      <a:pt x="350" y="154"/>
                      <a:pt x="363" y="154"/>
                    </a:cubicBezTo>
                    <a:cubicBezTo>
                      <a:pt x="375" y="154"/>
                      <a:pt x="385" y="144"/>
                      <a:pt x="385" y="131"/>
                    </a:cubicBezTo>
                    <a:cubicBezTo>
                      <a:pt x="385" y="119"/>
                      <a:pt x="375" y="109"/>
                      <a:pt x="363" y="109"/>
                    </a:cubicBezTo>
                    <a:close/>
                    <a:moveTo>
                      <a:pt x="37" y="109"/>
                    </a:moveTo>
                    <a:cubicBezTo>
                      <a:pt x="25" y="109"/>
                      <a:pt x="15" y="119"/>
                      <a:pt x="15" y="131"/>
                    </a:cubicBezTo>
                    <a:cubicBezTo>
                      <a:pt x="15" y="144"/>
                      <a:pt x="25" y="154"/>
                      <a:pt x="37" y="154"/>
                    </a:cubicBezTo>
                    <a:cubicBezTo>
                      <a:pt x="50" y="154"/>
                      <a:pt x="60" y="144"/>
                      <a:pt x="60" y="131"/>
                    </a:cubicBezTo>
                    <a:cubicBezTo>
                      <a:pt x="60" y="119"/>
                      <a:pt x="50" y="109"/>
                      <a:pt x="37" y="109"/>
                    </a:cubicBezTo>
                    <a:close/>
                    <a:moveTo>
                      <a:pt x="295" y="67"/>
                    </a:moveTo>
                    <a:cubicBezTo>
                      <a:pt x="277" y="67"/>
                      <a:pt x="262" y="83"/>
                      <a:pt x="262" y="101"/>
                    </a:cubicBezTo>
                    <a:cubicBezTo>
                      <a:pt x="262" y="120"/>
                      <a:pt x="277" y="135"/>
                      <a:pt x="295" y="135"/>
                    </a:cubicBezTo>
                    <a:cubicBezTo>
                      <a:pt x="314" y="135"/>
                      <a:pt x="329" y="120"/>
                      <a:pt x="329" y="101"/>
                    </a:cubicBezTo>
                    <a:cubicBezTo>
                      <a:pt x="329" y="83"/>
                      <a:pt x="314" y="67"/>
                      <a:pt x="295" y="67"/>
                    </a:cubicBezTo>
                    <a:close/>
                    <a:moveTo>
                      <a:pt x="400" y="272"/>
                    </a:moveTo>
                    <a:cubicBezTo>
                      <a:pt x="362" y="272"/>
                      <a:pt x="362" y="272"/>
                      <a:pt x="362" y="272"/>
                    </a:cubicBezTo>
                    <a:cubicBezTo>
                      <a:pt x="362" y="202"/>
                      <a:pt x="362" y="202"/>
                      <a:pt x="362" y="202"/>
                    </a:cubicBezTo>
                    <a:cubicBezTo>
                      <a:pt x="362" y="190"/>
                      <a:pt x="358" y="178"/>
                      <a:pt x="352" y="169"/>
                    </a:cubicBezTo>
                    <a:cubicBezTo>
                      <a:pt x="356" y="168"/>
                      <a:pt x="359" y="167"/>
                      <a:pt x="363" y="167"/>
                    </a:cubicBezTo>
                    <a:cubicBezTo>
                      <a:pt x="383" y="167"/>
                      <a:pt x="400" y="184"/>
                      <a:pt x="400" y="204"/>
                    </a:cubicBezTo>
                    <a:lnTo>
                      <a:pt x="400" y="272"/>
                    </a:lnTo>
                    <a:close/>
                    <a:moveTo>
                      <a:pt x="105" y="67"/>
                    </a:moveTo>
                    <a:cubicBezTo>
                      <a:pt x="86" y="67"/>
                      <a:pt x="71" y="83"/>
                      <a:pt x="71" y="101"/>
                    </a:cubicBezTo>
                    <a:cubicBezTo>
                      <a:pt x="71" y="120"/>
                      <a:pt x="86" y="135"/>
                      <a:pt x="105" y="135"/>
                    </a:cubicBezTo>
                    <a:cubicBezTo>
                      <a:pt x="123" y="135"/>
                      <a:pt x="138" y="120"/>
                      <a:pt x="138" y="101"/>
                    </a:cubicBezTo>
                    <a:cubicBezTo>
                      <a:pt x="138" y="83"/>
                      <a:pt x="123" y="67"/>
                      <a:pt x="105" y="67"/>
                    </a:cubicBezTo>
                    <a:close/>
                    <a:moveTo>
                      <a:pt x="37" y="167"/>
                    </a:moveTo>
                    <a:cubicBezTo>
                      <a:pt x="41" y="167"/>
                      <a:pt x="44" y="168"/>
                      <a:pt x="48" y="169"/>
                    </a:cubicBezTo>
                    <a:cubicBezTo>
                      <a:pt x="42" y="178"/>
                      <a:pt x="38" y="190"/>
                      <a:pt x="38" y="202"/>
                    </a:cubicBezTo>
                    <a:cubicBezTo>
                      <a:pt x="38" y="272"/>
                      <a:pt x="38" y="272"/>
                      <a:pt x="38" y="272"/>
                    </a:cubicBezTo>
                    <a:cubicBezTo>
                      <a:pt x="0" y="272"/>
                      <a:pt x="0" y="272"/>
                      <a:pt x="0" y="272"/>
                    </a:cubicBezTo>
                    <a:cubicBezTo>
                      <a:pt x="0" y="204"/>
                      <a:pt x="0" y="204"/>
                      <a:pt x="0" y="204"/>
                    </a:cubicBezTo>
                    <a:cubicBezTo>
                      <a:pt x="0" y="184"/>
                      <a:pt x="17" y="167"/>
                      <a:pt x="37" y="167"/>
                    </a:cubicBezTo>
                    <a:close/>
                    <a:moveTo>
                      <a:pt x="200" y="0"/>
                    </a:moveTo>
                    <a:cubicBezTo>
                      <a:pt x="173" y="0"/>
                      <a:pt x="150" y="22"/>
                      <a:pt x="150" y="50"/>
                    </a:cubicBezTo>
                    <a:cubicBezTo>
                      <a:pt x="150" y="77"/>
                      <a:pt x="173" y="100"/>
                      <a:pt x="200" y="100"/>
                    </a:cubicBezTo>
                    <a:cubicBezTo>
                      <a:pt x="227" y="100"/>
                      <a:pt x="250" y="77"/>
                      <a:pt x="250" y="50"/>
                    </a:cubicBezTo>
                    <a:cubicBezTo>
                      <a:pt x="250" y="22"/>
                      <a:pt x="227" y="0"/>
                      <a:pt x="200" y="0"/>
                    </a:cubicBezTo>
                    <a:close/>
                    <a:moveTo>
                      <a:pt x="349" y="299"/>
                    </a:moveTo>
                    <a:cubicBezTo>
                      <a:pt x="290" y="299"/>
                      <a:pt x="290" y="299"/>
                      <a:pt x="290" y="299"/>
                    </a:cubicBezTo>
                    <a:cubicBezTo>
                      <a:pt x="290" y="191"/>
                      <a:pt x="290" y="191"/>
                      <a:pt x="290" y="191"/>
                    </a:cubicBezTo>
                    <a:cubicBezTo>
                      <a:pt x="290" y="176"/>
                      <a:pt x="287" y="163"/>
                      <a:pt x="280" y="150"/>
                    </a:cubicBezTo>
                    <a:cubicBezTo>
                      <a:pt x="285" y="149"/>
                      <a:pt x="290" y="148"/>
                      <a:pt x="295" y="148"/>
                    </a:cubicBezTo>
                    <a:cubicBezTo>
                      <a:pt x="325" y="148"/>
                      <a:pt x="349" y="172"/>
                      <a:pt x="349" y="202"/>
                    </a:cubicBezTo>
                    <a:lnTo>
                      <a:pt x="349" y="299"/>
                    </a:lnTo>
                    <a:close/>
                    <a:moveTo>
                      <a:pt x="110" y="191"/>
                    </a:moveTo>
                    <a:cubicBezTo>
                      <a:pt x="110" y="299"/>
                      <a:pt x="110" y="299"/>
                      <a:pt x="110" y="299"/>
                    </a:cubicBezTo>
                    <a:cubicBezTo>
                      <a:pt x="51" y="299"/>
                      <a:pt x="51" y="299"/>
                      <a:pt x="51" y="299"/>
                    </a:cubicBezTo>
                    <a:cubicBezTo>
                      <a:pt x="51" y="202"/>
                      <a:pt x="51" y="202"/>
                      <a:pt x="51" y="202"/>
                    </a:cubicBezTo>
                    <a:cubicBezTo>
                      <a:pt x="51" y="172"/>
                      <a:pt x="75" y="148"/>
                      <a:pt x="105" y="148"/>
                    </a:cubicBezTo>
                    <a:cubicBezTo>
                      <a:pt x="110" y="148"/>
                      <a:pt x="115" y="149"/>
                      <a:pt x="120" y="150"/>
                    </a:cubicBezTo>
                    <a:cubicBezTo>
                      <a:pt x="113" y="163"/>
                      <a:pt x="110" y="176"/>
                      <a:pt x="110" y="191"/>
                    </a:cubicBezTo>
                    <a:close/>
                    <a:moveTo>
                      <a:pt x="122" y="330"/>
                    </a:moveTo>
                    <a:cubicBezTo>
                      <a:pt x="278" y="330"/>
                      <a:pt x="278" y="330"/>
                      <a:pt x="278" y="330"/>
                    </a:cubicBezTo>
                    <a:cubicBezTo>
                      <a:pt x="278" y="191"/>
                      <a:pt x="278" y="191"/>
                      <a:pt x="278" y="191"/>
                    </a:cubicBezTo>
                    <a:cubicBezTo>
                      <a:pt x="278" y="148"/>
                      <a:pt x="243" y="113"/>
                      <a:pt x="200" y="113"/>
                    </a:cubicBezTo>
                    <a:cubicBezTo>
                      <a:pt x="157" y="113"/>
                      <a:pt x="122" y="148"/>
                      <a:pt x="122" y="191"/>
                    </a:cubicBezTo>
                    <a:lnTo>
                      <a:pt x="122" y="330"/>
                    </a:ln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11" name="TextBox 10"/>
              <p:cNvSpPr txBox="1"/>
              <p:nvPr/>
            </p:nvSpPr>
            <p:spPr>
              <a:xfrm>
                <a:off x="272242" y="3222212"/>
                <a:ext cx="2547845" cy="619118"/>
              </a:xfrm>
              <a:prstGeom prst="rect">
                <a:avLst/>
              </a:prstGeom>
              <a:noFill/>
              <a:ln>
                <a:noFill/>
              </a:ln>
            </p:spPr>
            <p:txBody>
              <a:bodyPr wrap="square" lIns="179259" tIns="143407" rIns="179259" bIns="143407" rtlCol="0">
                <a:spAutoFit/>
              </a:bodyPr>
              <a:lstStyle/>
              <a:p>
                <a:pPr defTabSz="914367">
                  <a:lnSpc>
                    <a:spcPct val="90000"/>
                  </a:lnSpc>
                  <a:spcAft>
                    <a:spcPts val="588"/>
                  </a:spcAft>
                  <a:defRPr/>
                </a:pPr>
                <a:r>
                  <a:rPr lang="en-US" sz="2000" b="1" kern="0" dirty="0" err="1">
                    <a:gradFill>
                      <a:gsLst>
                        <a:gs pos="2917">
                          <a:srgbClr val="B4009E"/>
                        </a:gs>
                        <a:gs pos="57000">
                          <a:srgbClr val="B4009E"/>
                        </a:gs>
                      </a:gsLst>
                      <a:lin ang="5400000" scaled="0"/>
                    </a:gradFill>
                    <a:latin typeface="Segoe UI"/>
                  </a:rPr>
                  <a:t>Desarrolladores</a:t>
                </a:r>
                <a:endParaRPr lang="en-US" sz="2000" b="1" kern="0" dirty="0">
                  <a:gradFill>
                    <a:gsLst>
                      <a:gs pos="2917">
                        <a:srgbClr val="B4009E"/>
                      </a:gs>
                      <a:gs pos="57000">
                        <a:srgbClr val="B4009E"/>
                      </a:gs>
                    </a:gsLst>
                    <a:lin ang="5400000" scaled="0"/>
                  </a:gradFill>
                  <a:latin typeface="Segoe UI"/>
                </a:endParaRPr>
              </a:p>
            </p:txBody>
          </p:sp>
        </p:grpSp>
        <p:sp>
          <p:nvSpPr>
            <p:cNvPr id="8" name="TextBox 7"/>
            <p:cNvSpPr txBox="1"/>
            <p:nvPr/>
          </p:nvSpPr>
          <p:spPr>
            <a:xfrm>
              <a:off x="2462390" y="1850690"/>
              <a:ext cx="4666104" cy="2463700"/>
            </a:xfrm>
            <a:prstGeom prst="rect">
              <a:avLst/>
            </a:prstGeom>
            <a:noFill/>
            <a:ln>
              <a:noFill/>
            </a:ln>
          </p:spPr>
          <p:txBody>
            <a:bodyPr wrap="square" lIns="179259" tIns="143407" rIns="179259" bIns="143407" rtlCol="0">
              <a:spAutoFit/>
            </a:bodyPr>
            <a:lstStyle/>
            <a:p>
              <a:pPr defTabSz="914367">
                <a:lnSpc>
                  <a:spcPct val="90000"/>
                </a:lnSpc>
                <a:spcBef>
                  <a:spcPts val="533"/>
                </a:spcBef>
                <a:defRPr/>
              </a:pPr>
              <a:r>
                <a:rPr lang="es-AR" sz="1600" kern="0" dirty="0">
                  <a:gradFill>
                    <a:gsLst>
                      <a:gs pos="2917">
                        <a:srgbClr val="505050"/>
                      </a:gs>
                      <a:gs pos="30000">
                        <a:srgbClr val="505050"/>
                      </a:gs>
                    </a:gsLst>
                    <a:lin ang="5400000" scaled="0"/>
                  </a:gradFill>
                  <a:latin typeface="Segoe UI"/>
                </a:rPr>
                <a:t>Desbloquean la productividad y la libertad</a:t>
              </a:r>
            </a:p>
            <a:p>
              <a:pPr defTabSz="914367">
                <a:lnSpc>
                  <a:spcPct val="90000"/>
                </a:lnSpc>
                <a:spcBef>
                  <a:spcPts val="533"/>
                </a:spcBef>
                <a:defRPr/>
              </a:pPr>
              <a:r>
                <a:rPr lang="es-AR" sz="1600" kern="0" dirty="0">
                  <a:gradFill>
                    <a:gsLst>
                      <a:gs pos="2917">
                        <a:srgbClr val="505050"/>
                      </a:gs>
                      <a:gs pos="30000">
                        <a:srgbClr val="505050"/>
                      </a:gs>
                    </a:gsLst>
                    <a:lin ang="5400000" scaled="0"/>
                  </a:gradFill>
                  <a:latin typeface="Segoe UI"/>
                </a:rPr>
                <a:t>Habilitan aplicaciones que se escriben una vez y se despliegan donde sea</a:t>
              </a:r>
            </a:p>
            <a:p>
              <a:pPr defTabSz="914367">
                <a:lnSpc>
                  <a:spcPct val="90000"/>
                </a:lnSpc>
                <a:spcBef>
                  <a:spcPts val="533"/>
                </a:spcBef>
                <a:defRPr/>
              </a:pPr>
              <a:r>
                <a:rPr lang="es-AR" sz="1600" kern="0" dirty="0">
                  <a:gradFill>
                    <a:gsLst>
                      <a:gs pos="2917">
                        <a:srgbClr val="505050"/>
                      </a:gs>
                      <a:gs pos="30000">
                        <a:srgbClr val="505050"/>
                      </a:gs>
                    </a:gsLst>
                    <a:lin ang="5400000" scaled="0"/>
                  </a:gradFill>
                  <a:latin typeface="Segoe UI"/>
                </a:rPr>
                <a:t>Se pueden desplegar como aplicaciones distribuida en </a:t>
              </a:r>
              <a:r>
                <a:rPr lang="es-AR" sz="1600" kern="0" dirty="0" err="1">
                  <a:gradFill>
                    <a:gsLst>
                      <a:gs pos="2917">
                        <a:srgbClr val="505050"/>
                      </a:gs>
                      <a:gs pos="30000">
                        <a:srgbClr val="505050"/>
                      </a:gs>
                    </a:gsLst>
                    <a:lin ang="5400000" scaled="0"/>
                  </a:gradFill>
                  <a:latin typeface="Segoe UI"/>
                </a:rPr>
                <a:t>multi</a:t>
              </a:r>
              <a:r>
                <a:rPr lang="es-AR" sz="1600" kern="0" dirty="0">
                  <a:gradFill>
                    <a:gsLst>
                      <a:gs pos="2917">
                        <a:srgbClr val="505050"/>
                      </a:gs>
                      <a:gs pos="30000">
                        <a:srgbClr val="505050"/>
                      </a:gs>
                    </a:gsLst>
                    <a:lin ang="5400000" scaled="0"/>
                  </a:gradFill>
                  <a:latin typeface="Segoe UI"/>
                </a:rPr>
                <a:t>-capas en modelos </a:t>
              </a:r>
              <a:r>
                <a:rPr lang="es-AR" sz="1600" kern="0" dirty="0" err="1">
                  <a:gradFill>
                    <a:gsLst>
                      <a:gs pos="2917">
                        <a:srgbClr val="505050"/>
                      </a:gs>
                      <a:gs pos="30000">
                        <a:srgbClr val="505050"/>
                      </a:gs>
                    </a:gsLst>
                    <a:lin ang="5400000" scaled="0"/>
                  </a:gradFill>
                  <a:latin typeface="Segoe UI"/>
                </a:rPr>
                <a:t>IaaS</a:t>
              </a:r>
              <a:r>
                <a:rPr lang="es-AR" sz="1600" kern="0" dirty="0">
                  <a:gradFill>
                    <a:gsLst>
                      <a:gs pos="2917">
                        <a:srgbClr val="505050"/>
                      </a:gs>
                      <a:gs pos="30000">
                        <a:srgbClr val="505050"/>
                      </a:gs>
                    </a:gsLst>
                    <a:lin ang="5400000" scaled="0"/>
                  </a:gradFill>
                  <a:latin typeface="Segoe UI"/>
                </a:rPr>
                <a:t>/</a:t>
              </a:r>
              <a:r>
                <a:rPr lang="es-AR" sz="1600" kern="0" dirty="0" err="1">
                  <a:gradFill>
                    <a:gsLst>
                      <a:gs pos="2917">
                        <a:srgbClr val="505050"/>
                      </a:gs>
                      <a:gs pos="30000">
                        <a:srgbClr val="505050"/>
                      </a:gs>
                    </a:gsLst>
                    <a:lin ang="5400000" scaled="0"/>
                  </a:gradFill>
                  <a:latin typeface="Segoe UI"/>
                </a:rPr>
                <a:t>PaaS</a:t>
              </a:r>
              <a:endParaRPr lang="es-AR" sz="1600" kern="0" dirty="0">
                <a:gradFill>
                  <a:gsLst>
                    <a:gs pos="2917">
                      <a:srgbClr val="505050"/>
                    </a:gs>
                    <a:gs pos="30000">
                      <a:srgbClr val="505050"/>
                    </a:gs>
                  </a:gsLst>
                  <a:lin ang="5400000" scaled="0"/>
                </a:gradFill>
                <a:latin typeface="Segoe UI"/>
              </a:endParaRPr>
            </a:p>
            <a:p>
              <a:pPr defTabSz="914367">
                <a:lnSpc>
                  <a:spcPct val="90000"/>
                </a:lnSpc>
                <a:spcBef>
                  <a:spcPts val="533"/>
                </a:spcBef>
                <a:defRPr/>
              </a:pPr>
              <a:r>
                <a:rPr lang="es-AR" sz="1600" kern="0" dirty="0">
                  <a:gradFill>
                    <a:gsLst>
                      <a:gs pos="2917">
                        <a:srgbClr val="505050"/>
                      </a:gs>
                      <a:gs pos="30000">
                        <a:srgbClr val="505050"/>
                      </a:gs>
                    </a:gsLst>
                    <a:lin ang="5400000" scaled="0"/>
                  </a:gradFill>
                  <a:latin typeface="Segoe UI"/>
                </a:rPr>
                <a:t>Ofrecen abstracción para </a:t>
              </a:r>
              <a:r>
                <a:rPr lang="es-AR" sz="1600" kern="0" dirty="0" err="1">
                  <a:gradFill>
                    <a:gsLst>
                      <a:gs pos="2917">
                        <a:srgbClr val="505050"/>
                      </a:gs>
                      <a:gs pos="30000">
                        <a:srgbClr val="505050"/>
                      </a:gs>
                    </a:gsLst>
                    <a:lin ang="5400000" scaled="0"/>
                  </a:gradFill>
                  <a:latin typeface="Segoe UI"/>
                </a:rPr>
                <a:t>microservicios</a:t>
              </a:r>
              <a:endParaRPr lang="es-AR" sz="1600" kern="0" dirty="0">
                <a:gradFill>
                  <a:gsLst>
                    <a:gs pos="2917">
                      <a:srgbClr val="505050"/>
                    </a:gs>
                    <a:gs pos="30000">
                      <a:srgbClr val="505050"/>
                    </a:gs>
                  </a:gsLst>
                  <a:lin ang="5400000" scaled="0"/>
                </a:gradFill>
                <a:latin typeface="Segoe UI"/>
              </a:endParaRPr>
            </a:p>
          </p:txBody>
        </p:sp>
      </p:grpSp>
      <p:grpSp>
        <p:nvGrpSpPr>
          <p:cNvPr id="12" name="Group 11"/>
          <p:cNvGrpSpPr/>
          <p:nvPr/>
        </p:nvGrpSpPr>
        <p:grpSpPr>
          <a:xfrm>
            <a:off x="127616" y="4143625"/>
            <a:ext cx="6263345" cy="2783109"/>
            <a:chOff x="-17344" y="4081493"/>
            <a:chExt cx="6389845" cy="2839321"/>
          </a:xfrm>
        </p:grpSpPr>
        <p:sp>
          <p:nvSpPr>
            <p:cNvPr id="13" name="Rectangle 12"/>
            <p:cNvSpPr/>
            <p:nvPr/>
          </p:nvSpPr>
          <p:spPr bwMode="auto">
            <a:xfrm>
              <a:off x="-17344" y="4081493"/>
              <a:ext cx="6250611" cy="2701105"/>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4" name="Group 13"/>
            <p:cNvGrpSpPr/>
            <p:nvPr/>
          </p:nvGrpSpPr>
          <p:grpSpPr>
            <a:xfrm>
              <a:off x="327480" y="4469530"/>
              <a:ext cx="2083577" cy="1859355"/>
              <a:chOff x="481054" y="4317130"/>
              <a:chExt cx="2083577" cy="1859355"/>
            </a:xfrm>
          </p:grpSpPr>
          <p:grpSp>
            <p:nvGrpSpPr>
              <p:cNvPr id="16" name="Group 15"/>
              <p:cNvGrpSpPr/>
              <p:nvPr/>
            </p:nvGrpSpPr>
            <p:grpSpPr>
              <a:xfrm>
                <a:off x="816977" y="4317130"/>
                <a:ext cx="1343570" cy="1343570"/>
                <a:chOff x="730166" y="4395000"/>
                <a:chExt cx="1343570" cy="1343570"/>
              </a:xfrm>
            </p:grpSpPr>
            <p:sp>
              <p:nvSpPr>
                <p:cNvPr id="18" name="Oval 17"/>
                <p:cNvSpPr/>
                <p:nvPr/>
              </p:nvSpPr>
              <p:spPr bwMode="auto">
                <a:xfrm>
                  <a:off x="730166" y="4395000"/>
                  <a:ext cx="1343570" cy="1343570"/>
                </a:xfrm>
                <a:prstGeom prst="ellipse">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 name="Freeform 5"/>
                <p:cNvSpPr>
                  <a:spLocks noEditPoints="1"/>
                </p:cNvSpPr>
                <p:nvPr/>
              </p:nvSpPr>
              <p:spPr bwMode="auto">
                <a:xfrm>
                  <a:off x="1064166" y="4702159"/>
                  <a:ext cx="675570" cy="729250"/>
                </a:xfrm>
                <a:custGeom>
                  <a:avLst/>
                  <a:gdLst>
                    <a:gd name="T0" fmla="*/ 384 w 1600"/>
                    <a:gd name="T1" fmla="*/ 0 h 1728"/>
                    <a:gd name="T2" fmla="*/ 384 w 1600"/>
                    <a:gd name="T3" fmla="*/ 384 h 1728"/>
                    <a:gd name="T4" fmla="*/ 1600 w 1600"/>
                    <a:gd name="T5" fmla="*/ 896 h 1728"/>
                    <a:gd name="T6" fmla="*/ 1562 w 1600"/>
                    <a:gd name="T7" fmla="*/ 832 h 1728"/>
                    <a:gd name="T8" fmla="*/ 1408 w 1600"/>
                    <a:gd name="T9" fmla="*/ 768 h 1728"/>
                    <a:gd name="T10" fmla="*/ 1408 w 1600"/>
                    <a:gd name="T11" fmla="*/ 398 h 1728"/>
                    <a:gd name="T12" fmla="*/ 1362 w 1600"/>
                    <a:gd name="T13" fmla="*/ 274 h 1728"/>
                    <a:gd name="T14" fmla="*/ 1405 w 1600"/>
                    <a:gd name="T15" fmla="*/ 98 h 1728"/>
                    <a:gd name="T16" fmla="*/ 1313 w 1600"/>
                    <a:gd name="T17" fmla="*/ 65 h 1728"/>
                    <a:gd name="T18" fmla="*/ 1121 w 1600"/>
                    <a:gd name="T19" fmla="*/ 652 h 1728"/>
                    <a:gd name="T20" fmla="*/ 1138 w 1600"/>
                    <a:gd name="T21" fmla="*/ 682 h 1728"/>
                    <a:gd name="T22" fmla="*/ 1246 w 1600"/>
                    <a:gd name="T23" fmla="*/ 686 h 1728"/>
                    <a:gd name="T24" fmla="*/ 1344 w 1600"/>
                    <a:gd name="T25" fmla="*/ 528 h 1728"/>
                    <a:gd name="T26" fmla="*/ 1248 w 1600"/>
                    <a:gd name="T27" fmla="*/ 768 h 1728"/>
                    <a:gd name="T28" fmla="*/ 1218 w 1600"/>
                    <a:gd name="T29" fmla="*/ 804 h 1728"/>
                    <a:gd name="T30" fmla="*/ 742 w 1600"/>
                    <a:gd name="T31" fmla="*/ 832 h 1728"/>
                    <a:gd name="T32" fmla="*/ 704 w 1600"/>
                    <a:gd name="T33" fmla="*/ 922 h 1728"/>
                    <a:gd name="T34" fmla="*/ 1344 w 1600"/>
                    <a:gd name="T35" fmla="*/ 960 h 1728"/>
                    <a:gd name="T36" fmla="*/ 1190 w 1600"/>
                    <a:gd name="T37" fmla="*/ 1600 h 1728"/>
                    <a:gd name="T38" fmla="*/ 1152 w 1600"/>
                    <a:gd name="T39" fmla="*/ 1690 h 1728"/>
                    <a:gd name="T40" fmla="*/ 1344 w 1600"/>
                    <a:gd name="T41" fmla="*/ 1728 h 1728"/>
                    <a:gd name="T42" fmla="*/ 1600 w 1600"/>
                    <a:gd name="T43" fmla="*/ 1690 h 1728"/>
                    <a:gd name="T44" fmla="*/ 576 w 1600"/>
                    <a:gd name="T45" fmla="*/ 1280 h 1728"/>
                    <a:gd name="T46" fmla="*/ 128 w 1600"/>
                    <a:gd name="T47" fmla="*/ 576 h 1728"/>
                    <a:gd name="T48" fmla="*/ 0 w 1600"/>
                    <a:gd name="T49" fmla="*/ 576 h 1728"/>
                    <a:gd name="T50" fmla="*/ 64 w 1600"/>
                    <a:gd name="T51" fmla="*/ 1408 h 1728"/>
                    <a:gd name="T52" fmla="*/ 256 w 1600"/>
                    <a:gd name="T53" fmla="*/ 1600 h 1728"/>
                    <a:gd name="T54" fmla="*/ 128 w 1600"/>
                    <a:gd name="T55" fmla="*/ 1664 h 1728"/>
                    <a:gd name="T56" fmla="*/ 256 w 1600"/>
                    <a:gd name="T57" fmla="*/ 1664 h 1728"/>
                    <a:gd name="T58" fmla="*/ 448 w 1600"/>
                    <a:gd name="T59" fmla="*/ 1728 h 1728"/>
                    <a:gd name="T60" fmla="*/ 448 w 1600"/>
                    <a:gd name="T61" fmla="*/ 1600 h 1728"/>
                    <a:gd name="T62" fmla="*/ 384 w 1600"/>
                    <a:gd name="T63" fmla="*/ 1408 h 1728"/>
                    <a:gd name="T64" fmla="*/ 640 w 1600"/>
                    <a:gd name="T65" fmla="*/ 1344 h 1728"/>
                    <a:gd name="T66" fmla="*/ 960 w 1600"/>
                    <a:gd name="T67" fmla="*/ 1600 h 1728"/>
                    <a:gd name="T68" fmla="*/ 896 w 1600"/>
                    <a:gd name="T69" fmla="*/ 1216 h 1728"/>
                    <a:gd name="T70" fmla="*/ 896 w 1600"/>
                    <a:gd name="T71" fmla="*/ 1152 h 1728"/>
                    <a:gd name="T72" fmla="*/ 512 w 1600"/>
                    <a:gd name="T73" fmla="*/ 1024 h 1728"/>
                    <a:gd name="T74" fmla="*/ 595 w 1600"/>
                    <a:gd name="T75" fmla="*/ 753 h 1728"/>
                    <a:gd name="T76" fmla="*/ 864 w 1600"/>
                    <a:gd name="T77" fmla="*/ 768 h 1728"/>
                    <a:gd name="T78" fmla="*/ 864 w 1600"/>
                    <a:gd name="T79" fmla="*/ 576 h 1728"/>
                    <a:gd name="T80" fmla="*/ 509 w 1600"/>
                    <a:gd name="T81" fmla="*/ 477 h 1728"/>
                    <a:gd name="T82" fmla="*/ 320 w 1600"/>
                    <a:gd name="T83" fmla="*/ 448 h 1728"/>
                    <a:gd name="T84" fmla="*/ 192 w 1600"/>
                    <a:gd name="T85" fmla="*/ 1088 h 1728"/>
                    <a:gd name="T86" fmla="*/ 384 w 1600"/>
                    <a:gd name="T87" fmla="*/ 1216 h 1728"/>
                    <a:gd name="T88" fmla="*/ 704 w 1600"/>
                    <a:gd name="T89" fmla="*/ 1216 h 1728"/>
                    <a:gd name="T90" fmla="*/ 768 w 1600"/>
                    <a:gd name="T91" fmla="*/ 1728 h 1728"/>
                    <a:gd name="T92" fmla="*/ 1024 w 1600"/>
                    <a:gd name="T93" fmla="*/ 166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0" h="1728">
                      <a:moveTo>
                        <a:pt x="192" y="192"/>
                      </a:moveTo>
                      <a:cubicBezTo>
                        <a:pt x="192" y="86"/>
                        <a:pt x="278" y="0"/>
                        <a:pt x="384" y="0"/>
                      </a:cubicBezTo>
                      <a:cubicBezTo>
                        <a:pt x="490" y="0"/>
                        <a:pt x="576" y="86"/>
                        <a:pt x="576" y="192"/>
                      </a:cubicBezTo>
                      <a:cubicBezTo>
                        <a:pt x="576" y="298"/>
                        <a:pt x="490" y="384"/>
                        <a:pt x="384" y="384"/>
                      </a:cubicBezTo>
                      <a:cubicBezTo>
                        <a:pt x="278" y="384"/>
                        <a:pt x="192" y="298"/>
                        <a:pt x="192" y="192"/>
                      </a:cubicBezTo>
                      <a:close/>
                      <a:moveTo>
                        <a:pt x="1600" y="896"/>
                      </a:moveTo>
                      <a:cubicBezTo>
                        <a:pt x="1600" y="870"/>
                        <a:pt x="1600" y="870"/>
                        <a:pt x="1600" y="870"/>
                      </a:cubicBezTo>
                      <a:cubicBezTo>
                        <a:pt x="1600" y="849"/>
                        <a:pt x="1583" y="832"/>
                        <a:pt x="1562" y="832"/>
                      </a:cubicBezTo>
                      <a:cubicBezTo>
                        <a:pt x="1408" y="832"/>
                        <a:pt x="1408" y="832"/>
                        <a:pt x="1408" y="832"/>
                      </a:cubicBezTo>
                      <a:cubicBezTo>
                        <a:pt x="1408" y="768"/>
                        <a:pt x="1408" y="768"/>
                        <a:pt x="1408" y="768"/>
                      </a:cubicBezTo>
                      <a:cubicBezTo>
                        <a:pt x="1408" y="493"/>
                        <a:pt x="1408" y="493"/>
                        <a:pt x="1408" y="493"/>
                      </a:cubicBezTo>
                      <a:cubicBezTo>
                        <a:pt x="1408" y="398"/>
                        <a:pt x="1408" y="398"/>
                        <a:pt x="1408" y="398"/>
                      </a:cubicBezTo>
                      <a:cubicBezTo>
                        <a:pt x="1408" y="376"/>
                        <a:pt x="1403" y="355"/>
                        <a:pt x="1393" y="335"/>
                      </a:cubicBezTo>
                      <a:cubicBezTo>
                        <a:pt x="1362" y="274"/>
                        <a:pt x="1362" y="274"/>
                        <a:pt x="1362" y="274"/>
                      </a:cubicBezTo>
                      <a:cubicBezTo>
                        <a:pt x="1407" y="116"/>
                        <a:pt x="1407" y="116"/>
                        <a:pt x="1407" y="116"/>
                      </a:cubicBezTo>
                      <a:cubicBezTo>
                        <a:pt x="1409" y="110"/>
                        <a:pt x="1408" y="103"/>
                        <a:pt x="1405" y="98"/>
                      </a:cubicBezTo>
                      <a:cubicBezTo>
                        <a:pt x="1402" y="92"/>
                        <a:pt x="1396" y="88"/>
                        <a:pt x="1390" y="86"/>
                      </a:cubicBezTo>
                      <a:cubicBezTo>
                        <a:pt x="1313" y="65"/>
                        <a:pt x="1313" y="65"/>
                        <a:pt x="1313" y="65"/>
                      </a:cubicBezTo>
                      <a:cubicBezTo>
                        <a:pt x="1300" y="61"/>
                        <a:pt x="1286" y="69"/>
                        <a:pt x="1282" y="82"/>
                      </a:cubicBezTo>
                      <a:cubicBezTo>
                        <a:pt x="1121" y="652"/>
                        <a:pt x="1121" y="652"/>
                        <a:pt x="1121" y="652"/>
                      </a:cubicBezTo>
                      <a:cubicBezTo>
                        <a:pt x="1119" y="658"/>
                        <a:pt x="1120" y="665"/>
                        <a:pt x="1123" y="670"/>
                      </a:cubicBezTo>
                      <a:cubicBezTo>
                        <a:pt x="1126" y="676"/>
                        <a:pt x="1132" y="680"/>
                        <a:pt x="1138" y="682"/>
                      </a:cubicBezTo>
                      <a:cubicBezTo>
                        <a:pt x="1215" y="703"/>
                        <a:pt x="1215" y="703"/>
                        <a:pt x="1215" y="703"/>
                      </a:cubicBezTo>
                      <a:cubicBezTo>
                        <a:pt x="1228" y="707"/>
                        <a:pt x="1242" y="699"/>
                        <a:pt x="1246" y="686"/>
                      </a:cubicBezTo>
                      <a:cubicBezTo>
                        <a:pt x="1280" y="563"/>
                        <a:pt x="1280" y="563"/>
                        <a:pt x="1280" y="563"/>
                      </a:cubicBezTo>
                      <a:cubicBezTo>
                        <a:pt x="1344" y="528"/>
                        <a:pt x="1344" y="528"/>
                        <a:pt x="1344" y="528"/>
                      </a:cubicBezTo>
                      <a:cubicBezTo>
                        <a:pt x="1344" y="768"/>
                        <a:pt x="1344" y="768"/>
                        <a:pt x="1344" y="768"/>
                      </a:cubicBezTo>
                      <a:cubicBezTo>
                        <a:pt x="1248" y="768"/>
                        <a:pt x="1248" y="768"/>
                        <a:pt x="1248" y="768"/>
                      </a:cubicBezTo>
                      <a:cubicBezTo>
                        <a:pt x="1246" y="768"/>
                        <a:pt x="1244" y="768"/>
                        <a:pt x="1241" y="769"/>
                      </a:cubicBezTo>
                      <a:cubicBezTo>
                        <a:pt x="1225" y="773"/>
                        <a:pt x="1215" y="788"/>
                        <a:pt x="1218" y="804"/>
                      </a:cubicBezTo>
                      <a:cubicBezTo>
                        <a:pt x="1220" y="820"/>
                        <a:pt x="1233" y="832"/>
                        <a:pt x="1249" y="832"/>
                      </a:cubicBezTo>
                      <a:cubicBezTo>
                        <a:pt x="742" y="832"/>
                        <a:pt x="742" y="832"/>
                        <a:pt x="742" y="832"/>
                      </a:cubicBezTo>
                      <a:cubicBezTo>
                        <a:pt x="721" y="832"/>
                        <a:pt x="704" y="849"/>
                        <a:pt x="704" y="870"/>
                      </a:cubicBezTo>
                      <a:cubicBezTo>
                        <a:pt x="704" y="922"/>
                        <a:pt x="704" y="922"/>
                        <a:pt x="704" y="922"/>
                      </a:cubicBezTo>
                      <a:cubicBezTo>
                        <a:pt x="704" y="943"/>
                        <a:pt x="721" y="960"/>
                        <a:pt x="742" y="960"/>
                      </a:cubicBezTo>
                      <a:cubicBezTo>
                        <a:pt x="1344" y="960"/>
                        <a:pt x="1344" y="960"/>
                        <a:pt x="1344" y="960"/>
                      </a:cubicBezTo>
                      <a:cubicBezTo>
                        <a:pt x="1344" y="1600"/>
                        <a:pt x="1344" y="1600"/>
                        <a:pt x="1344" y="1600"/>
                      </a:cubicBezTo>
                      <a:cubicBezTo>
                        <a:pt x="1190" y="1600"/>
                        <a:pt x="1190" y="1600"/>
                        <a:pt x="1190" y="1600"/>
                      </a:cubicBezTo>
                      <a:cubicBezTo>
                        <a:pt x="1169" y="1600"/>
                        <a:pt x="1152" y="1617"/>
                        <a:pt x="1152" y="1638"/>
                      </a:cubicBezTo>
                      <a:cubicBezTo>
                        <a:pt x="1152" y="1690"/>
                        <a:pt x="1152" y="1690"/>
                        <a:pt x="1152" y="1690"/>
                      </a:cubicBezTo>
                      <a:cubicBezTo>
                        <a:pt x="1152" y="1711"/>
                        <a:pt x="1169" y="1728"/>
                        <a:pt x="1190" y="1728"/>
                      </a:cubicBezTo>
                      <a:cubicBezTo>
                        <a:pt x="1344" y="1728"/>
                        <a:pt x="1344" y="1728"/>
                        <a:pt x="1344" y="1728"/>
                      </a:cubicBezTo>
                      <a:cubicBezTo>
                        <a:pt x="1562" y="1728"/>
                        <a:pt x="1562" y="1728"/>
                        <a:pt x="1562" y="1728"/>
                      </a:cubicBezTo>
                      <a:cubicBezTo>
                        <a:pt x="1583" y="1728"/>
                        <a:pt x="1600" y="1711"/>
                        <a:pt x="1600" y="1690"/>
                      </a:cubicBezTo>
                      <a:cubicBezTo>
                        <a:pt x="1600" y="896"/>
                        <a:pt x="1600" y="896"/>
                        <a:pt x="1600" y="896"/>
                      </a:cubicBezTo>
                      <a:close/>
                      <a:moveTo>
                        <a:pt x="576" y="1280"/>
                      </a:moveTo>
                      <a:cubicBezTo>
                        <a:pt x="128" y="1280"/>
                        <a:pt x="128" y="1280"/>
                        <a:pt x="128" y="1280"/>
                      </a:cubicBezTo>
                      <a:cubicBezTo>
                        <a:pt x="128" y="576"/>
                        <a:pt x="128" y="576"/>
                        <a:pt x="128" y="576"/>
                      </a:cubicBezTo>
                      <a:cubicBezTo>
                        <a:pt x="128" y="541"/>
                        <a:pt x="99" y="512"/>
                        <a:pt x="64" y="512"/>
                      </a:cubicBezTo>
                      <a:cubicBezTo>
                        <a:pt x="29" y="512"/>
                        <a:pt x="0" y="541"/>
                        <a:pt x="0" y="576"/>
                      </a:cubicBezTo>
                      <a:cubicBezTo>
                        <a:pt x="0" y="1344"/>
                        <a:pt x="0" y="1344"/>
                        <a:pt x="0" y="1344"/>
                      </a:cubicBezTo>
                      <a:cubicBezTo>
                        <a:pt x="0" y="1379"/>
                        <a:pt x="29" y="1408"/>
                        <a:pt x="64" y="1408"/>
                      </a:cubicBezTo>
                      <a:cubicBezTo>
                        <a:pt x="256" y="1408"/>
                        <a:pt x="256" y="1408"/>
                        <a:pt x="256" y="1408"/>
                      </a:cubicBezTo>
                      <a:cubicBezTo>
                        <a:pt x="256" y="1600"/>
                        <a:pt x="256" y="1600"/>
                        <a:pt x="256" y="1600"/>
                      </a:cubicBezTo>
                      <a:cubicBezTo>
                        <a:pt x="192" y="1600"/>
                        <a:pt x="192" y="1600"/>
                        <a:pt x="192" y="1600"/>
                      </a:cubicBezTo>
                      <a:cubicBezTo>
                        <a:pt x="157" y="1600"/>
                        <a:pt x="128" y="1629"/>
                        <a:pt x="128" y="1664"/>
                      </a:cubicBezTo>
                      <a:cubicBezTo>
                        <a:pt x="128" y="1699"/>
                        <a:pt x="157" y="1728"/>
                        <a:pt x="192" y="1728"/>
                      </a:cubicBezTo>
                      <a:cubicBezTo>
                        <a:pt x="227" y="1728"/>
                        <a:pt x="256" y="1699"/>
                        <a:pt x="256" y="1664"/>
                      </a:cubicBezTo>
                      <a:cubicBezTo>
                        <a:pt x="384" y="1664"/>
                        <a:pt x="384" y="1664"/>
                        <a:pt x="384" y="1664"/>
                      </a:cubicBezTo>
                      <a:cubicBezTo>
                        <a:pt x="384" y="1699"/>
                        <a:pt x="413" y="1728"/>
                        <a:pt x="448" y="1728"/>
                      </a:cubicBezTo>
                      <a:cubicBezTo>
                        <a:pt x="483" y="1728"/>
                        <a:pt x="512" y="1699"/>
                        <a:pt x="512" y="1664"/>
                      </a:cubicBezTo>
                      <a:cubicBezTo>
                        <a:pt x="512" y="1629"/>
                        <a:pt x="483" y="1600"/>
                        <a:pt x="448" y="1600"/>
                      </a:cubicBezTo>
                      <a:cubicBezTo>
                        <a:pt x="384" y="1600"/>
                        <a:pt x="384" y="1600"/>
                        <a:pt x="384" y="1600"/>
                      </a:cubicBezTo>
                      <a:cubicBezTo>
                        <a:pt x="384" y="1408"/>
                        <a:pt x="384" y="1408"/>
                        <a:pt x="384" y="1408"/>
                      </a:cubicBezTo>
                      <a:cubicBezTo>
                        <a:pt x="576" y="1408"/>
                        <a:pt x="576" y="1408"/>
                        <a:pt x="576" y="1408"/>
                      </a:cubicBezTo>
                      <a:cubicBezTo>
                        <a:pt x="611" y="1408"/>
                        <a:pt x="640" y="1379"/>
                        <a:pt x="640" y="1344"/>
                      </a:cubicBezTo>
                      <a:cubicBezTo>
                        <a:pt x="640" y="1309"/>
                        <a:pt x="611" y="1280"/>
                        <a:pt x="576" y="1280"/>
                      </a:cubicBezTo>
                      <a:close/>
                      <a:moveTo>
                        <a:pt x="960" y="1600"/>
                      </a:moveTo>
                      <a:cubicBezTo>
                        <a:pt x="896" y="1600"/>
                        <a:pt x="896" y="1600"/>
                        <a:pt x="896" y="1600"/>
                      </a:cubicBezTo>
                      <a:cubicBezTo>
                        <a:pt x="896" y="1216"/>
                        <a:pt x="896" y="1216"/>
                        <a:pt x="896" y="1216"/>
                      </a:cubicBezTo>
                      <a:cubicBezTo>
                        <a:pt x="896" y="1184"/>
                        <a:pt x="896" y="1184"/>
                        <a:pt x="896" y="1184"/>
                      </a:cubicBezTo>
                      <a:cubicBezTo>
                        <a:pt x="896" y="1152"/>
                        <a:pt x="896" y="1152"/>
                        <a:pt x="896" y="1152"/>
                      </a:cubicBezTo>
                      <a:cubicBezTo>
                        <a:pt x="896" y="1081"/>
                        <a:pt x="839" y="1024"/>
                        <a:pt x="768" y="1024"/>
                      </a:cubicBezTo>
                      <a:cubicBezTo>
                        <a:pt x="512" y="1024"/>
                        <a:pt x="512" y="1024"/>
                        <a:pt x="512" y="1024"/>
                      </a:cubicBezTo>
                      <a:cubicBezTo>
                        <a:pt x="512" y="701"/>
                        <a:pt x="512" y="701"/>
                        <a:pt x="512" y="701"/>
                      </a:cubicBezTo>
                      <a:cubicBezTo>
                        <a:pt x="595" y="753"/>
                        <a:pt x="595" y="753"/>
                        <a:pt x="595" y="753"/>
                      </a:cubicBezTo>
                      <a:cubicBezTo>
                        <a:pt x="611" y="763"/>
                        <a:pt x="628" y="768"/>
                        <a:pt x="646" y="768"/>
                      </a:cubicBezTo>
                      <a:cubicBezTo>
                        <a:pt x="864" y="768"/>
                        <a:pt x="864" y="768"/>
                        <a:pt x="864" y="768"/>
                      </a:cubicBezTo>
                      <a:cubicBezTo>
                        <a:pt x="917" y="768"/>
                        <a:pt x="960" y="725"/>
                        <a:pt x="960" y="672"/>
                      </a:cubicBezTo>
                      <a:cubicBezTo>
                        <a:pt x="960" y="619"/>
                        <a:pt x="917" y="576"/>
                        <a:pt x="864" y="576"/>
                      </a:cubicBezTo>
                      <a:cubicBezTo>
                        <a:pt x="674" y="576"/>
                        <a:pt x="674" y="576"/>
                        <a:pt x="674" y="576"/>
                      </a:cubicBezTo>
                      <a:cubicBezTo>
                        <a:pt x="509" y="477"/>
                        <a:pt x="509" y="477"/>
                        <a:pt x="509" y="477"/>
                      </a:cubicBezTo>
                      <a:cubicBezTo>
                        <a:pt x="477" y="458"/>
                        <a:pt x="441" y="448"/>
                        <a:pt x="405" y="448"/>
                      </a:cubicBezTo>
                      <a:cubicBezTo>
                        <a:pt x="320" y="448"/>
                        <a:pt x="320" y="448"/>
                        <a:pt x="320" y="448"/>
                      </a:cubicBezTo>
                      <a:cubicBezTo>
                        <a:pt x="249" y="448"/>
                        <a:pt x="192" y="505"/>
                        <a:pt x="192" y="576"/>
                      </a:cubicBezTo>
                      <a:cubicBezTo>
                        <a:pt x="192" y="1088"/>
                        <a:pt x="192" y="1088"/>
                        <a:pt x="192" y="1088"/>
                      </a:cubicBezTo>
                      <a:cubicBezTo>
                        <a:pt x="192" y="1159"/>
                        <a:pt x="249" y="1216"/>
                        <a:pt x="320" y="1216"/>
                      </a:cubicBezTo>
                      <a:cubicBezTo>
                        <a:pt x="384" y="1216"/>
                        <a:pt x="384" y="1216"/>
                        <a:pt x="384" y="1216"/>
                      </a:cubicBezTo>
                      <a:cubicBezTo>
                        <a:pt x="512" y="1216"/>
                        <a:pt x="512" y="1216"/>
                        <a:pt x="512" y="1216"/>
                      </a:cubicBezTo>
                      <a:cubicBezTo>
                        <a:pt x="704" y="1216"/>
                        <a:pt x="704" y="1216"/>
                        <a:pt x="704" y="1216"/>
                      </a:cubicBezTo>
                      <a:cubicBezTo>
                        <a:pt x="704" y="1664"/>
                        <a:pt x="704" y="1664"/>
                        <a:pt x="704" y="1664"/>
                      </a:cubicBezTo>
                      <a:cubicBezTo>
                        <a:pt x="704" y="1699"/>
                        <a:pt x="733" y="1728"/>
                        <a:pt x="768" y="1728"/>
                      </a:cubicBezTo>
                      <a:cubicBezTo>
                        <a:pt x="960" y="1728"/>
                        <a:pt x="960" y="1728"/>
                        <a:pt x="960" y="1728"/>
                      </a:cubicBezTo>
                      <a:cubicBezTo>
                        <a:pt x="995" y="1728"/>
                        <a:pt x="1024" y="1699"/>
                        <a:pt x="1024" y="1664"/>
                      </a:cubicBezTo>
                      <a:cubicBezTo>
                        <a:pt x="1024" y="1629"/>
                        <a:pt x="995" y="1600"/>
                        <a:pt x="960" y="1600"/>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17" name="TextBox 16"/>
              <p:cNvSpPr txBox="1"/>
              <p:nvPr/>
            </p:nvSpPr>
            <p:spPr>
              <a:xfrm>
                <a:off x="481054" y="5598427"/>
                <a:ext cx="2083577" cy="578058"/>
              </a:xfrm>
              <a:prstGeom prst="rect">
                <a:avLst/>
              </a:prstGeom>
              <a:noFill/>
              <a:ln>
                <a:noFill/>
              </a:ln>
            </p:spPr>
            <p:txBody>
              <a:bodyPr wrap="square" lIns="179259" tIns="143407" rIns="179259" bIns="143407" rtlCol="0">
                <a:spAutoFit/>
              </a:bodyPr>
              <a:lstStyle/>
              <a:p>
                <a:pPr defTabSz="914367">
                  <a:lnSpc>
                    <a:spcPct val="90000"/>
                  </a:lnSpc>
                  <a:spcAft>
                    <a:spcPts val="588"/>
                  </a:spcAft>
                  <a:defRPr/>
                </a:pPr>
                <a:r>
                  <a:rPr lang="en-US" sz="2000" b="1" kern="0" dirty="0" err="1">
                    <a:gradFill>
                      <a:gsLst>
                        <a:gs pos="2917">
                          <a:srgbClr val="008272"/>
                        </a:gs>
                        <a:gs pos="57000">
                          <a:srgbClr val="008272"/>
                        </a:gs>
                      </a:gsLst>
                      <a:lin ang="5400000" scaled="0"/>
                    </a:gradFill>
                    <a:latin typeface="Segoe UI"/>
                  </a:rPr>
                  <a:t>Operaciones</a:t>
                </a:r>
                <a:endParaRPr lang="en-US" sz="2000" b="1" kern="0" dirty="0">
                  <a:gradFill>
                    <a:gsLst>
                      <a:gs pos="2917">
                        <a:srgbClr val="008272"/>
                      </a:gs>
                      <a:gs pos="57000">
                        <a:srgbClr val="008272"/>
                      </a:gs>
                    </a:gsLst>
                    <a:lin ang="5400000" scaled="0"/>
                  </a:gradFill>
                  <a:latin typeface="Segoe UI"/>
                </a:endParaRPr>
              </a:p>
            </p:txBody>
          </p:sp>
        </p:grpSp>
        <p:sp>
          <p:nvSpPr>
            <p:cNvPr id="15" name="TextBox 14"/>
            <p:cNvSpPr txBox="1"/>
            <p:nvPr/>
          </p:nvSpPr>
          <p:spPr>
            <a:xfrm>
              <a:off x="2240091" y="4102939"/>
              <a:ext cx="4132410" cy="2817875"/>
            </a:xfrm>
            <a:prstGeom prst="rect">
              <a:avLst/>
            </a:prstGeom>
            <a:noFill/>
            <a:ln>
              <a:noFill/>
            </a:ln>
          </p:spPr>
          <p:txBody>
            <a:bodyPr wrap="square" lIns="179259" tIns="143407" rIns="179259" bIns="143407" rtlCol="0">
              <a:spAutoFit/>
            </a:bodyPr>
            <a:lstStyle/>
            <a:p>
              <a:pPr defTabSz="914367">
                <a:lnSpc>
                  <a:spcPct val="90000"/>
                </a:lnSpc>
                <a:spcBef>
                  <a:spcPts val="533"/>
                </a:spcBef>
                <a:defRPr/>
              </a:pPr>
              <a:r>
                <a:rPr lang="es-AR" sz="1600" kern="0" dirty="0">
                  <a:gradFill>
                    <a:gsLst>
                      <a:gs pos="2917">
                        <a:srgbClr val="505050"/>
                      </a:gs>
                      <a:gs pos="30000">
                        <a:srgbClr val="505050"/>
                      </a:gs>
                    </a:gsLst>
                    <a:lin ang="5400000" scaled="0"/>
                  </a:gradFill>
                  <a:latin typeface="Segoe UI"/>
                </a:rPr>
                <a:t>Mejora modelos de despliegue IT familiares</a:t>
              </a:r>
            </a:p>
            <a:p>
              <a:pPr defTabSz="914367">
                <a:lnSpc>
                  <a:spcPct val="90000"/>
                </a:lnSpc>
                <a:spcBef>
                  <a:spcPts val="533"/>
                </a:spcBef>
                <a:defRPr/>
              </a:pPr>
              <a:r>
                <a:rPr lang="es-AR" sz="1600" kern="0" dirty="0">
                  <a:gradFill>
                    <a:gsLst>
                      <a:gs pos="2917">
                        <a:srgbClr val="505050"/>
                      </a:gs>
                      <a:gs pos="30000">
                        <a:srgbClr val="505050"/>
                      </a:gs>
                    </a:gsLst>
                    <a:lin ang="5400000" scaled="0"/>
                  </a:gradFill>
                  <a:latin typeface="Segoe UI"/>
                </a:rPr>
                <a:t>Ofrece entornos estandarizados para equipos de desarrollo, QA y producción </a:t>
              </a:r>
            </a:p>
            <a:p>
              <a:pPr defTabSz="914367">
                <a:lnSpc>
                  <a:spcPct val="90000"/>
                </a:lnSpc>
                <a:spcBef>
                  <a:spcPts val="533"/>
                </a:spcBef>
                <a:defRPr/>
              </a:pPr>
              <a:r>
                <a:rPr lang="es-AR" sz="1600" kern="0" dirty="0">
                  <a:gradFill>
                    <a:gsLst>
                      <a:gs pos="2917">
                        <a:srgbClr val="505050"/>
                      </a:gs>
                      <a:gs pos="30000">
                        <a:srgbClr val="505050"/>
                      </a:gs>
                    </a:gsLst>
                    <a:lin ang="5400000" scaled="0"/>
                  </a:gradFill>
                  <a:latin typeface="Segoe UI"/>
                </a:rPr>
                <a:t>Reduce diferencias en distribuciones de OS e infraestructura subyacente</a:t>
              </a:r>
            </a:p>
            <a:p>
              <a:pPr defTabSz="914367">
                <a:lnSpc>
                  <a:spcPct val="90000"/>
                </a:lnSpc>
                <a:spcBef>
                  <a:spcPts val="533"/>
                </a:spcBef>
                <a:defRPr/>
              </a:pPr>
              <a:r>
                <a:rPr lang="es-AR" sz="1600" kern="0" dirty="0">
                  <a:gradFill>
                    <a:gsLst>
                      <a:gs pos="2917">
                        <a:srgbClr val="505050"/>
                      </a:gs>
                      <a:gs pos="30000">
                        <a:srgbClr val="505050"/>
                      </a:gs>
                    </a:gsLst>
                    <a:lin ang="5400000" scaled="0"/>
                  </a:gradFill>
                  <a:latin typeface="Segoe UI"/>
                </a:rPr>
                <a:t>Mayor utilización/ densidad de cómputo</a:t>
              </a:r>
            </a:p>
            <a:p>
              <a:pPr defTabSz="914367">
                <a:lnSpc>
                  <a:spcPct val="90000"/>
                </a:lnSpc>
                <a:spcBef>
                  <a:spcPts val="533"/>
                </a:spcBef>
                <a:defRPr/>
              </a:pPr>
              <a:r>
                <a:rPr lang="es-AR" sz="1600" kern="0" dirty="0">
                  <a:gradFill>
                    <a:gsLst>
                      <a:gs pos="2917">
                        <a:srgbClr val="505050"/>
                      </a:gs>
                      <a:gs pos="30000">
                        <a:srgbClr val="505050"/>
                      </a:gs>
                    </a:gsLst>
                    <a:lin ang="5400000" scaled="0"/>
                  </a:gradFill>
                  <a:latin typeface="Segoe UI"/>
                </a:rPr>
                <a:t>Rápida variación de escalado en respuesta a cambios en las necesidades empresariales</a:t>
              </a:r>
            </a:p>
          </p:txBody>
        </p:sp>
      </p:grpSp>
      <p:sp>
        <p:nvSpPr>
          <p:cNvPr id="20" name="Oval 19"/>
          <p:cNvSpPr/>
          <p:nvPr/>
        </p:nvSpPr>
        <p:spPr bwMode="auto">
          <a:xfrm>
            <a:off x="8025291" y="2490669"/>
            <a:ext cx="2544829" cy="2544829"/>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 name="TextBox 20"/>
          <p:cNvSpPr txBox="1"/>
          <p:nvPr/>
        </p:nvSpPr>
        <p:spPr>
          <a:xfrm>
            <a:off x="8567538" y="1894780"/>
            <a:ext cx="1482361" cy="621968"/>
          </a:xfrm>
          <a:prstGeom prst="rect">
            <a:avLst/>
          </a:prstGeom>
          <a:noFill/>
        </p:spPr>
        <p:txBody>
          <a:bodyPr wrap="none" lIns="179259" tIns="143407" rIns="179259" bIns="143407" rtlCol="0">
            <a:spAutoFit/>
          </a:bodyPr>
          <a:lstStyle/>
          <a:p>
            <a:pPr defTabSz="914367">
              <a:lnSpc>
                <a:spcPct val="90000"/>
              </a:lnSpc>
              <a:spcAft>
                <a:spcPts val="588"/>
              </a:spcAft>
            </a:pPr>
            <a:r>
              <a:rPr lang="en-US" sz="2400" b="1" dirty="0">
                <a:gradFill>
                  <a:gsLst>
                    <a:gs pos="0">
                      <a:srgbClr val="0078D7"/>
                    </a:gs>
                    <a:gs pos="100000">
                      <a:srgbClr val="0078D7"/>
                    </a:gs>
                  </a:gsLst>
                  <a:lin ang="5400000" scaled="0"/>
                </a:gradFill>
                <a:latin typeface="Segoe UI"/>
              </a:rPr>
              <a:t>DevOps</a:t>
            </a:r>
          </a:p>
        </p:txBody>
      </p:sp>
      <p:sp>
        <p:nvSpPr>
          <p:cNvPr id="22" name="TextBox 21"/>
          <p:cNvSpPr txBox="1"/>
          <p:nvPr/>
        </p:nvSpPr>
        <p:spPr>
          <a:xfrm>
            <a:off x="7712769" y="4952902"/>
            <a:ext cx="4268094" cy="1969049"/>
          </a:xfrm>
          <a:prstGeom prst="rect">
            <a:avLst/>
          </a:prstGeom>
          <a:noFill/>
        </p:spPr>
        <p:txBody>
          <a:bodyPr wrap="square" lIns="179259" tIns="143407" rIns="179259" bIns="143407" rtlCol="0">
            <a:spAutoFit/>
          </a:bodyPr>
          <a:lstStyle/>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Integra personas, procesos, y herramientas para un proceso de desarrollo de aplicación optimizado</a:t>
            </a: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Las operaciones se centran en infraestructura estandarizada</a:t>
            </a:r>
          </a:p>
          <a:p>
            <a:pPr defTabSz="914367">
              <a:lnSpc>
                <a:spcPct val="90000"/>
              </a:lnSpc>
              <a:spcBef>
                <a:spcPts val="533"/>
              </a:spcBef>
            </a:pPr>
            <a:r>
              <a:rPr lang="es-AR" sz="1600" dirty="0">
                <a:gradFill>
                  <a:gsLst>
                    <a:gs pos="2917">
                      <a:srgbClr val="505050"/>
                    </a:gs>
                    <a:gs pos="30000">
                      <a:srgbClr val="505050"/>
                    </a:gs>
                  </a:gsLst>
                  <a:lin ang="5400000" scaled="0"/>
                </a:gradFill>
                <a:latin typeface="Segoe UI"/>
              </a:rPr>
              <a:t>Los desarrolladores se centran en armar, desplegar y probar las aplicaciones</a:t>
            </a:r>
          </a:p>
        </p:txBody>
      </p:sp>
      <p:sp>
        <p:nvSpPr>
          <p:cNvPr id="23" name="Freeform 6"/>
          <p:cNvSpPr>
            <a:spLocks noChangeAspect="1" noEditPoints="1"/>
          </p:cNvSpPr>
          <p:nvPr/>
        </p:nvSpPr>
        <p:spPr bwMode="auto">
          <a:xfrm>
            <a:off x="8408834" y="3320955"/>
            <a:ext cx="1777747" cy="884257"/>
          </a:xfrm>
          <a:custGeom>
            <a:avLst/>
            <a:gdLst>
              <a:gd name="T0" fmla="*/ 77 w 326"/>
              <a:gd name="T1" fmla="*/ 15 h 162"/>
              <a:gd name="T2" fmla="*/ 48 w 326"/>
              <a:gd name="T3" fmla="*/ 15 h 162"/>
              <a:gd name="T4" fmla="*/ 279 w 326"/>
              <a:gd name="T5" fmla="*/ 3 h 162"/>
              <a:gd name="T6" fmla="*/ 279 w 326"/>
              <a:gd name="T7" fmla="*/ 33 h 162"/>
              <a:gd name="T8" fmla="*/ 279 w 326"/>
              <a:gd name="T9" fmla="*/ 3 h 162"/>
              <a:gd name="T10" fmla="*/ 140 w 326"/>
              <a:gd name="T11" fmla="*/ 65 h 162"/>
              <a:gd name="T12" fmla="*/ 138 w 326"/>
              <a:gd name="T13" fmla="*/ 62 h 162"/>
              <a:gd name="T14" fmla="*/ 293 w 326"/>
              <a:gd name="T15" fmla="*/ 33 h 162"/>
              <a:gd name="T16" fmla="*/ 280 w 326"/>
              <a:gd name="T17" fmla="*/ 45 h 162"/>
              <a:gd name="T18" fmla="*/ 268 w 326"/>
              <a:gd name="T19" fmla="*/ 55 h 162"/>
              <a:gd name="T20" fmla="*/ 229 w 326"/>
              <a:gd name="T21" fmla="*/ 62 h 162"/>
              <a:gd name="T22" fmla="*/ 228 w 326"/>
              <a:gd name="T23" fmla="*/ 58 h 162"/>
              <a:gd name="T24" fmla="*/ 222 w 326"/>
              <a:gd name="T25" fmla="*/ 62 h 162"/>
              <a:gd name="T26" fmla="*/ 222 w 326"/>
              <a:gd name="T27" fmla="*/ 71 h 162"/>
              <a:gd name="T28" fmla="*/ 193 w 326"/>
              <a:gd name="T29" fmla="*/ 36 h 162"/>
              <a:gd name="T30" fmla="*/ 171 w 326"/>
              <a:gd name="T31" fmla="*/ 49 h 162"/>
              <a:gd name="T32" fmla="*/ 148 w 326"/>
              <a:gd name="T33" fmla="*/ 36 h 162"/>
              <a:gd name="T34" fmla="*/ 138 w 326"/>
              <a:gd name="T35" fmla="*/ 62 h 162"/>
              <a:gd name="T36" fmla="*/ 151 w 326"/>
              <a:gd name="T37" fmla="*/ 40 h 162"/>
              <a:gd name="T38" fmla="*/ 164 w 326"/>
              <a:gd name="T39" fmla="*/ 62 h 162"/>
              <a:gd name="T40" fmla="*/ 166 w 326"/>
              <a:gd name="T41" fmla="*/ 58 h 162"/>
              <a:gd name="T42" fmla="*/ 174 w 326"/>
              <a:gd name="T43" fmla="*/ 71 h 162"/>
              <a:gd name="T44" fmla="*/ 140 w 326"/>
              <a:gd name="T45" fmla="*/ 68 h 162"/>
              <a:gd name="T46" fmla="*/ 103 w 326"/>
              <a:gd name="T47" fmla="*/ 68 h 162"/>
              <a:gd name="T48" fmla="*/ 93 w 326"/>
              <a:gd name="T49" fmla="*/ 71 h 162"/>
              <a:gd name="T50" fmla="*/ 119 w 326"/>
              <a:gd name="T51" fmla="*/ 68 h 162"/>
              <a:gd name="T52" fmla="*/ 74 w 326"/>
              <a:gd name="T53" fmla="*/ 62 h 162"/>
              <a:gd name="T54" fmla="*/ 62 w 326"/>
              <a:gd name="T55" fmla="*/ 48 h 162"/>
              <a:gd name="T56" fmla="*/ 22 w 326"/>
              <a:gd name="T57" fmla="*/ 97 h 162"/>
              <a:gd name="T58" fmla="*/ 32 w 326"/>
              <a:gd name="T59" fmla="*/ 110 h 162"/>
              <a:gd name="T60" fmla="*/ 67 w 326"/>
              <a:gd name="T61" fmla="*/ 110 h 162"/>
              <a:gd name="T62" fmla="*/ 109 w 326"/>
              <a:gd name="T63" fmla="*/ 162 h 162"/>
              <a:gd name="T64" fmla="*/ 97 w 326"/>
              <a:gd name="T65" fmla="*/ 136 h 162"/>
              <a:gd name="T66" fmla="*/ 90 w 326"/>
              <a:gd name="T67" fmla="*/ 87 h 162"/>
              <a:gd name="T68" fmla="*/ 61 w 326"/>
              <a:gd name="T69" fmla="*/ 81 h 162"/>
              <a:gd name="T70" fmla="*/ 271 w 326"/>
              <a:gd name="T71" fmla="*/ 87 h 162"/>
              <a:gd name="T72" fmla="*/ 239 w 326"/>
              <a:gd name="T73" fmla="*/ 94 h 162"/>
              <a:gd name="T74" fmla="*/ 236 w 326"/>
              <a:gd name="T75" fmla="*/ 162 h 162"/>
              <a:gd name="T76" fmla="*/ 264 w 326"/>
              <a:gd name="T77" fmla="*/ 110 h 162"/>
              <a:gd name="T78" fmla="*/ 303 w 326"/>
              <a:gd name="T79" fmla="*/ 100 h 162"/>
              <a:gd name="T80" fmla="*/ 293 w 326"/>
              <a:gd name="T81" fmla="*/ 33 h 162"/>
              <a:gd name="T82" fmla="*/ 226 w 326"/>
              <a:gd name="T83" fmla="*/ 70 h 162"/>
              <a:gd name="T84" fmla="*/ 226 w 326"/>
              <a:gd name="T85" fmla="*/ 71 h 162"/>
              <a:gd name="T86" fmla="*/ 6 w 326"/>
              <a:gd name="T87" fmla="*/ 107 h 162"/>
              <a:gd name="T88" fmla="*/ 16 w 326"/>
              <a:gd name="T89" fmla="*/ 162 h 162"/>
              <a:gd name="T90" fmla="*/ 9 w 326"/>
              <a:gd name="T91" fmla="*/ 62 h 162"/>
              <a:gd name="T92" fmla="*/ 316 w 326"/>
              <a:gd name="T93" fmla="*/ 62 h 162"/>
              <a:gd name="T94" fmla="*/ 310 w 326"/>
              <a:gd name="T95" fmla="*/ 162 h 162"/>
              <a:gd name="T96" fmla="*/ 319 w 326"/>
              <a:gd name="T97" fmla="*/ 107 h 162"/>
              <a:gd name="T98" fmla="*/ 316 w 326"/>
              <a:gd name="T99" fmla="*/ 62 h 162"/>
              <a:gd name="T100" fmla="*/ 142 w 326"/>
              <a:gd name="T101" fmla="*/ 97 h 162"/>
              <a:gd name="T102" fmla="*/ 150 w 326"/>
              <a:gd name="T103" fmla="*/ 153 h 162"/>
              <a:gd name="T104" fmla="*/ 171 w 326"/>
              <a:gd name="T105" fmla="*/ 162 h 162"/>
              <a:gd name="T106" fmla="*/ 151 w 326"/>
              <a:gd name="T107" fmla="*/ 87 h 162"/>
              <a:gd name="T108" fmla="*/ 180 w 326"/>
              <a:gd name="T109" fmla="*/ 97 h 162"/>
              <a:gd name="T110" fmla="*/ 197 w 326"/>
              <a:gd name="T111" fmla="*/ 162 h 162"/>
              <a:gd name="T112" fmla="*/ 199 w 326"/>
              <a:gd name="T113" fmla="*/ 100 h 162"/>
              <a:gd name="T114" fmla="*/ 190 w 326"/>
              <a:gd name="T115" fmla="*/ 87 h 162"/>
              <a:gd name="T116" fmla="*/ 185 w 326"/>
              <a:gd name="T117" fmla="*/ 15 h 162"/>
              <a:gd name="T118" fmla="*/ 156 w 326"/>
              <a:gd name="T119" fmla="*/ 1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6" h="162">
                <a:moveTo>
                  <a:pt x="62" y="0"/>
                </a:moveTo>
                <a:cubicBezTo>
                  <a:pt x="70" y="0"/>
                  <a:pt x="77" y="7"/>
                  <a:pt x="77" y="15"/>
                </a:cubicBezTo>
                <a:cubicBezTo>
                  <a:pt x="77" y="23"/>
                  <a:pt x="70" y="29"/>
                  <a:pt x="62" y="29"/>
                </a:cubicBezTo>
                <a:cubicBezTo>
                  <a:pt x="54" y="29"/>
                  <a:pt x="48" y="23"/>
                  <a:pt x="48" y="15"/>
                </a:cubicBezTo>
                <a:cubicBezTo>
                  <a:pt x="48" y="7"/>
                  <a:pt x="54" y="0"/>
                  <a:pt x="62" y="0"/>
                </a:cubicBezTo>
                <a:close/>
                <a:moveTo>
                  <a:pt x="279" y="3"/>
                </a:moveTo>
                <a:cubicBezTo>
                  <a:pt x="287" y="3"/>
                  <a:pt x="293" y="10"/>
                  <a:pt x="293" y="18"/>
                </a:cubicBezTo>
                <a:cubicBezTo>
                  <a:pt x="293" y="26"/>
                  <a:pt x="287" y="33"/>
                  <a:pt x="279" y="33"/>
                </a:cubicBezTo>
                <a:cubicBezTo>
                  <a:pt x="271" y="33"/>
                  <a:pt x="264" y="26"/>
                  <a:pt x="264" y="18"/>
                </a:cubicBezTo>
                <a:cubicBezTo>
                  <a:pt x="264" y="10"/>
                  <a:pt x="271" y="3"/>
                  <a:pt x="279" y="3"/>
                </a:cubicBezTo>
                <a:close/>
                <a:moveTo>
                  <a:pt x="137" y="65"/>
                </a:moveTo>
                <a:cubicBezTo>
                  <a:pt x="140" y="65"/>
                  <a:pt x="140" y="65"/>
                  <a:pt x="140" y="65"/>
                </a:cubicBezTo>
                <a:cubicBezTo>
                  <a:pt x="141" y="62"/>
                  <a:pt x="141" y="62"/>
                  <a:pt x="141" y="62"/>
                </a:cubicBezTo>
                <a:cubicBezTo>
                  <a:pt x="138" y="62"/>
                  <a:pt x="138" y="62"/>
                  <a:pt x="138" y="62"/>
                </a:cubicBezTo>
                <a:lnTo>
                  <a:pt x="137" y="65"/>
                </a:lnTo>
                <a:close/>
                <a:moveTo>
                  <a:pt x="293" y="33"/>
                </a:moveTo>
                <a:cubicBezTo>
                  <a:pt x="284" y="36"/>
                  <a:pt x="284" y="36"/>
                  <a:pt x="284" y="36"/>
                </a:cubicBezTo>
                <a:cubicBezTo>
                  <a:pt x="280" y="45"/>
                  <a:pt x="280" y="45"/>
                  <a:pt x="280" y="45"/>
                </a:cubicBezTo>
                <a:cubicBezTo>
                  <a:pt x="277" y="36"/>
                  <a:pt x="277" y="36"/>
                  <a:pt x="277" y="36"/>
                </a:cubicBezTo>
                <a:cubicBezTo>
                  <a:pt x="268" y="55"/>
                  <a:pt x="268" y="55"/>
                  <a:pt x="268" y="55"/>
                </a:cubicBezTo>
                <a:cubicBezTo>
                  <a:pt x="245" y="62"/>
                  <a:pt x="245" y="62"/>
                  <a:pt x="245" y="62"/>
                </a:cubicBezTo>
                <a:cubicBezTo>
                  <a:pt x="229" y="62"/>
                  <a:pt x="229" y="62"/>
                  <a:pt x="229" y="62"/>
                </a:cubicBezTo>
                <a:cubicBezTo>
                  <a:pt x="232" y="55"/>
                  <a:pt x="232" y="55"/>
                  <a:pt x="232" y="55"/>
                </a:cubicBezTo>
                <a:cubicBezTo>
                  <a:pt x="230" y="55"/>
                  <a:pt x="228" y="57"/>
                  <a:pt x="228" y="58"/>
                </a:cubicBezTo>
                <a:cubicBezTo>
                  <a:pt x="226" y="62"/>
                  <a:pt x="226" y="62"/>
                  <a:pt x="226" y="62"/>
                </a:cubicBezTo>
                <a:cubicBezTo>
                  <a:pt x="222" y="62"/>
                  <a:pt x="222" y="62"/>
                  <a:pt x="222" y="62"/>
                </a:cubicBezTo>
                <a:cubicBezTo>
                  <a:pt x="222" y="64"/>
                  <a:pt x="223" y="66"/>
                  <a:pt x="224" y="67"/>
                </a:cubicBezTo>
                <a:cubicBezTo>
                  <a:pt x="222" y="71"/>
                  <a:pt x="222" y="71"/>
                  <a:pt x="222" y="71"/>
                </a:cubicBezTo>
                <a:cubicBezTo>
                  <a:pt x="209" y="71"/>
                  <a:pt x="209" y="71"/>
                  <a:pt x="209" y="71"/>
                </a:cubicBezTo>
                <a:cubicBezTo>
                  <a:pt x="206" y="55"/>
                  <a:pt x="203" y="36"/>
                  <a:pt x="193" y="36"/>
                </a:cubicBezTo>
                <a:cubicBezTo>
                  <a:pt x="177" y="35"/>
                  <a:pt x="177" y="35"/>
                  <a:pt x="177" y="35"/>
                </a:cubicBezTo>
                <a:cubicBezTo>
                  <a:pt x="171" y="49"/>
                  <a:pt x="171" y="49"/>
                  <a:pt x="171" y="49"/>
                </a:cubicBezTo>
                <a:cubicBezTo>
                  <a:pt x="164" y="35"/>
                  <a:pt x="164" y="35"/>
                  <a:pt x="164" y="35"/>
                </a:cubicBezTo>
                <a:cubicBezTo>
                  <a:pt x="148" y="36"/>
                  <a:pt x="148" y="36"/>
                  <a:pt x="148" y="36"/>
                </a:cubicBezTo>
                <a:cubicBezTo>
                  <a:pt x="140" y="36"/>
                  <a:pt x="137" y="48"/>
                  <a:pt x="134" y="62"/>
                </a:cubicBezTo>
                <a:cubicBezTo>
                  <a:pt x="138" y="62"/>
                  <a:pt x="138" y="62"/>
                  <a:pt x="138" y="62"/>
                </a:cubicBezTo>
                <a:cubicBezTo>
                  <a:pt x="149" y="36"/>
                  <a:pt x="149" y="36"/>
                  <a:pt x="149" y="36"/>
                </a:cubicBezTo>
                <a:cubicBezTo>
                  <a:pt x="151" y="36"/>
                  <a:pt x="152" y="38"/>
                  <a:pt x="151" y="40"/>
                </a:cubicBezTo>
                <a:cubicBezTo>
                  <a:pt x="141" y="62"/>
                  <a:pt x="141" y="62"/>
                  <a:pt x="141" y="62"/>
                </a:cubicBezTo>
                <a:cubicBezTo>
                  <a:pt x="164" y="62"/>
                  <a:pt x="164" y="62"/>
                  <a:pt x="164" y="62"/>
                </a:cubicBezTo>
                <a:cubicBezTo>
                  <a:pt x="161" y="55"/>
                  <a:pt x="161" y="55"/>
                  <a:pt x="161" y="55"/>
                </a:cubicBezTo>
                <a:cubicBezTo>
                  <a:pt x="163" y="55"/>
                  <a:pt x="165" y="57"/>
                  <a:pt x="166" y="58"/>
                </a:cubicBezTo>
                <a:cubicBezTo>
                  <a:pt x="167" y="62"/>
                  <a:pt x="167" y="62"/>
                  <a:pt x="167" y="62"/>
                </a:cubicBezTo>
                <a:cubicBezTo>
                  <a:pt x="174" y="63"/>
                  <a:pt x="174" y="71"/>
                  <a:pt x="174" y="71"/>
                </a:cubicBezTo>
                <a:cubicBezTo>
                  <a:pt x="137" y="71"/>
                  <a:pt x="137" y="71"/>
                  <a:pt x="137" y="71"/>
                </a:cubicBezTo>
                <a:cubicBezTo>
                  <a:pt x="138" y="71"/>
                  <a:pt x="140" y="70"/>
                  <a:pt x="140" y="68"/>
                </a:cubicBezTo>
                <a:cubicBezTo>
                  <a:pt x="119" y="68"/>
                  <a:pt x="119" y="68"/>
                  <a:pt x="119" y="68"/>
                </a:cubicBezTo>
                <a:cubicBezTo>
                  <a:pt x="103" y="68"/>
                  <a:pt x="103" y="68"/>
                  <a:pt x="103" y="68"/>
                </a:cubicBezTo>
                <a:cubicBezTo>
                  <a:pt x="103" y="70"/>
                  <a:pt x="104" y="71"/>
                  <a:pt x="106" y="71"/>
                </a:cubicBezTo>
                <a:cubicBezTo>
                  <a:pt x="93" y="71"/>
                  <a:pt x="93" y="71"/>
                  <a:pt x="93" y="71"/>
                </a:cubicBezTo>
                <a:cubicBezTo>
                  <a:pt x="106" y="65"/>
                  <a:pt x="106" y="65"/>
                  <a:pt x="106" y="65"/>
                </a:cubicBezTo>
                <a:cubicBezTo>
                  <a:pt x="119" y="68"/>
                  <a:pt x="119" y="68"/>
                  <a:pt x="119" y="68"/>
                </a:cubicBezTo>
                <a:cubicBezTo>
                  <a:pt x="119" y="62"/>
                  <a:pt x="103" y="58"/>
                  <a:pt x="103" y="58"/>
                </a:cubicBezTo>
                <a:cubicBezTo>
                  <a:pt x="74" y="62"/>
                  <a:pt x="74" y="62"/>
                  <a:pt x="74" y="62"/>
                </a:cubicBezTo>
                <a:cubicBezTo>
                  <a:pt x="64" y="36"/>
                  <a:pt x="64" y="36"/>
                  <a:pt x="64" y="36"/>
                </a:cubicBezTo>
                <a:cubicBezTo>
                  <a:pt x="62" y="48"/>
                  <a:pt x="62" y="48"/>
                  <a:pt x="62" y="48"/>
                </a:cubicBezTo>
                <a:cubicBezTo>
                  <a:pt x="45" y="29"/>
                  <a:pt x="45" y="29"/>
                  <a:pt x="45" y="29"/>
                </a:cubicBezTo>
                <a:cubicBezTo>
                  <a:pt x="45" y="29"/>
                  <a:pt x="22" y="39"/>
                  <a:pt x="22" y="97"/>
                </a:cubicBezTo>
                <a:cubicBezTo>
                  <a:pt x="22" y="100"/>
                  <a:pt x="22" y="100"/>
                  <a:pt x="22" y="100"/>
                </a:cubicBezTo>
                <a:cubicBezTo>
                  <a:pt x="22" y="106"/>
                  <a:pt x="27" y="110"/>
                  <a:pt x="32" y="110"/>
                </a:cubicBezTo>
                <a:cubicBezTo>
                  <a:pt x="38" y="110"/>
                  <a:pt x="38" y="110"/>
                  <a:pt x="38" y="110"/>
                </a:cubicBezTo>
                <a:cubicBezTo>
                  <a:pt x="67" y="110"/>
                  <a:pt x="67" y="110"/>
                  <a:pt x="67" y="110"/>
                </a:cubicBezTo>
                <a:cubicBezTo>
                  <a:pt x="87" y="162"/>
                  <a:pt x="87" y="162"/>
                  <a:pt x="87" y="162"/>
                </a:cubicBezTo>
                <a:cubicBezTo>
                  <a:pt x="109" y="162"/>
                  <a:pt x="109" y="162"/>
                  <a:pt x="109" y="162"/>
                </a:cubicBezTo>
                <a:cubicBezTo>
                  <a:pt x="109" y="157"/>
                  <a:pt x="107" y="154"/>
                  <a:pt x="103" y="152"/>
                </a:cubicBezTo>
                <a:cubicBezTo>
                  <a:pt x="97" y="136"/>
                  <a:pt x="97" y="136"/>
                  <a:pt x="97" y="136"/>
                </a:cubicBezTo>
                <a:cubicBezTo>
                  <a:pt x="97" y="94"/>
                  <a:pt x="97" y="94"/>
                  <a:pt x="97" y="94"/>
                </a:cubicBezTo>
                <a:cubicBezTo>
                  <a:pt x="97" y="90"/>
                  <a:pt x="94" y="87"/>
                  <a:pt x="90" y="87"/>
                </a:cubicBezTo>
                <a:cubicBezTo>
                  <a:pt x="64" y="87"/>
                  <a:pt x="64" y="87"/>
                  <a:pt x="64" y="87"/>
                </a:cubicBezTo>
                <a:cubicBezTo>
                  <a:pt x="61" y="81"/>
                  <a:pt x="61" y="81"/>
                  <a:pt x="61" y="81"/>
                </a:cubicBezTo>
                <a:cubicBezTo>
                  <a:pt x="271" y="81"/>
                  <a:pt x="271" y="81"/>
                  <a:pt x="271" y="81"/>
                </a:cubicBezTo>
                <a:cubicBezTo>
                  <a:pt x="271" y="87"/>
                  <a:pt x="271" y="87"/>
                  <a:pt x="271" y="87"/>
                </a:cubicBezTo>
                <a:cubicBezTo>
                  <a:pt x="245" y="87"/>
                  <a:pt x="245" y="87"/>
                  <a:pt x="245" y="87"/>
                </a:cubicBezTo>
                <a:cubicBezTo>
                  <a:pt x="241" y="87"/>
                  <a:pt x="239" y="90"/>
                  <a:pt x="239" y="94"/>
                </a:cubicBezTo>
                <a:cubicBezTo>
                  <a:pt x="242" y="152"/>
                  <a:pt x="242" y="152"/>
                  <a:pt x="242" y="152"/>
                </a:cubicBezTo>
                <a:cubicBezTo>
                  <a:pt x="237" y="153"/>
                  <a:pt x="234" y="157"/>
                  <a:pt x="236" y="162"/>
                </a:cubicBezTo>
                <a:cubicBezTo>
                  <a:pt x="258" y="162"/>
                  <a:pt x="258" y="162"/>
                  <a:pt x="258" y="162"/>
                </a:cubicBezTo>
                <a:cubicBezTo>
                  <a:pt x="264" y="110"/>
                  <a:pt x="264" y="110"/>
                  <a:pt x="264" y="110"/>
                </a:cubicBezTo>
                <a:cubicBezTo>
                  <a:pt x="293" y="110"/>
                  <a:pt x="293" y="110"/>
                  <a:pt x="293" y="110"/>
                </a:cubicBezTo>
                <a:cubicBezTo>
                  <a:pt x="299" y="110"/>
                  <a:pt x="303" y="106"/>
                  <a:pt x="303" y="100"/>
                </a:cubicBezTo>
                <a:cubicBezTo>
                  <a:pt x="303" y="97"/>
                  <a:pt x="303" y="97"/>
                  <a:pt x="303" y="97"/>
                </a:cubicBezTo>
                <a:cubicBezTo>
                  <a:pt x="303" y="39"/>
                  <a:pt x="293" y="33"/>
                  <a:pt x="293" y="33"/>
                </a:cubicBezTo>
                <a:close/>
                <a:moveTo>
                  <a:pt x="226" y="71"/>
                </a:moveTo>
                <a:cubicBezTo>
                  <a:pt x="226" y="70"/>
                  <a:pt x="226" y="70"/>
                  <a:pt x="226" y="70"/>
                </a:cubicBezTo>
                <a:cubicBezTo>
                  <a:pt x="229" y="71"/>
                  <a:pt x="232" y="71"/>
                  <a:pt x="232" y="71"/>
                </a:cubicBezTo>
                <a:lnTo>
                  <a:pt x="226" y="71"/>
                </a:lnTo>
                <a:close/>
                <a:moveTo>
                  <a:pt x="0" y="52"/>
                </a:moveTo>
                <a:cubicBezTo>
                  <a:pt x="6" y="107"/>
                  <a:pt x="6" y="107"/>
                  <a:pt x="6" y="107"/>
                </a:cubicBezTo>
                <a:cubicBezTo>
                  <a:pt x="6" y="152"/>
                  <a:pt x="6" y="152"/>
                  <a:pt x="6" y="152"/>
                </a:cubicBezTo>
                <a:cubicBezTo>
                  <a:pt x="6" y="157"/>
                  <a:pt x="11" y="162"/>
                  <a:pt x="16" y="162"/>
                </a:cubicBezTo>
                <a:cubicBezTo>
                  <a:pt x="16" y="107"/>
                  <a:pt x="16" y="107"/>
                  <a:pt x="16" y="107"/>
                </a:cubicBezTo>
                <a:cubicBezTo>
                  <a:pt x="9" y="62"/>
                  <a:pt x="9" y="62"/>
                  <a:pt x="9" y="62"/>
                </a:cubicBezTo>
                <a:cubicBezTo>
                  <a:pt x="9" y="56"/>
                  <a:pt x="5" y="52"/>
                  <a:pt x="0" y="52"/>
                </a:cubicBezTo>
                <a:close/>
                <a:moveTo>
                  <a:pt x="316" y="62"/>
                </a:moveTo>
                <a:cubicBezTo>
                  <a:pt x="310" y="107"/>
                  <a:pt x="310" y="107"/>
                  <a:pt x="310" y="107"/>
                </a:cubicBezTo>
                <a:cubicBezTo>
                  <a:pt x="310" y="162"/>
                  <a:pt x="310" y="162"/>
                  <a:pt x="310" y="162"/>
                </a:cubicBezTo>
                <a:cubicBezTo>
                  <a:pt x="315" y="162"/>
                  <a:pt x="319" y="157"/>
                  <a:pt x="319" y="152"/>
                </a:cubicBezTo>
                <a:cubicBezTo>
                  <a:pt x="319" y="107"/>
                  <a:pt x="319" y="107"/>
                  <a:pt x="319" y="107"/>
                </a:cubicBezTo>
                <a:cubicBezTo>
                  <a:pt x="326" y="52"/>
                  <a:pt x="326" y="52"/>
                  <a:pt x="326" y="52"/>
                </a:cubicBezTo>
                <a:cubicBezTo>
                  <a:pt x="320" y="52"/>
                  <a:pt x="316" y="56"/>
                  <a:pt x="316" y="62"/>
                </a:cubicBezTo>
                <a:close/>
                <a:moveTo>
                  <a:pt x="151" y="87"/>
                </a:moveTo>
                <a:cubicBezTo>
                  <a:pt x="146" y="87"/>
                  <a:pt x="142" y="92"/>
                  <a:pt x="142" y="97"/>
                </a:cubicBezTo>
                <a:cubicBezTo>
                  <a:pt x="142" y="98"/>
                  <a:pt x="142" y="99"/>
                  <a:pt x="142" y="100"/>
                </a:cubicBezTo>
                <a:cubicBezTo>
                  <a:pt x="150" y="153"/>
                  <a:pt x="150" y="153"/>
                  <a:pt x="150" y="153"/>
                </a:cubicBezTo>
                <a:cubicBezTo>
                  <a:pt x="147" y="155"/>
                  <a:pt x="145" y="158"/>
                  <a:pt x="145" y="162"/>
                </a:cubicBezTo>
                <a:cubicBezTo>
                  <a:pt x="171" y="162"/>
                  <a:pt x="171" y="162"/>
                  <a:pt x="171" y="162"/>
                </a:cubicBezTo>
                <a:cubicBezTo>
                  <a:pt x="161" y="97"/>
                  <a:pt x="161" y="97"/>
                  <a:pt x="161" y="97"/>
                </a:cubicBezTo>
                <a:cubicBezTo>
                  <a:pt x="161" y="92"/>
                  <a:pt x="157" y="87"/>
                  <a:pt x="151" y="87"/>
                </a:cubicBezTo>
                <a:close/>
                <a:moveTo>
                  <a:pt x="190" y="87"/>
                </a:moveTo>
                <a:cubicBezTo>
                  <a:pt x="185" y="87"/>
                  <a:pt x="180" y="92"/>
                  <a:pt x="180" y="97"/>
                </a:cubicBezTo>
                <a:cubicBezTo>
                  <a:pt x="171" y="162"/>
                  <a:pt x="171" y="162"/>
                  <a:pt x="171" y="162"/>
                </a:cubicBezTo>
                <a:cubicBezTo>
                  <a:pt x="197" y="162"/>
                  <a:pt x="197" y="162"/>
                  <a:pt x="197" y="162"/>
                </a:cubicBezTo>
                <a:cubicBezTo>
                  <a:pt x="197" y="158"/>
                  <a:pt x="194" y="155"/>
                  <a:pt x="191" y="153"/>
                </a:cubicBezTo>
                <a:cubicBezTo>
                  <a:pt x="199" y="100"/>
                  <a:pt x="199" y="100"/>
                  <a:pt x="199" y="100"/>
                </a:cubicBezTo>
                <a:cubicBezTo>
                  <a:pt x="200" y="99"/>
                  <a:pt x="200" y="98"/>
                  <a:pt x="200" y="97"/>
                </a:cubicBezTo>
                <a:cubicBezTo>
                  <a:pt x="200" y="92"/>
                  <a:pt x="195" y="87"/>
                  <a:pt x="190" y="87"/>
                </a:cubicBezTo>
                <a:close/>
                <a:moveTo>
                  <a:pt x="171" y="0"/>
                </a:moveTo>
                <a:cubicBezTo>
                  <a:pt x="179" y="0"/>
                  <a:pt x="185" y="7"/>
                  <a:pt x="185" y="15"/>
                </a:cubicBezTo>
                <a:cubicBezTo>
                  <a:pt x="185" y="23"/>
                  <a:pt x="179" y="29"/>
                  <a:pt x="171" y="29"/>
                </a:cubicBezTo>
                <a:cubicBezTo>
                  <a:pt x="163" y="29"/>
                  <a:pt x="156" y="23"/>
                  <a:pt x="156" y="15"/>
                </a:cubicBezTo>
                <a:cubicBezTo>
                  <a:pt x="156" y="7"/>
                  <a:pt x="163" y="0"/>
                  <a:pt x="171" y="0"/>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Tree>
    <p:extLst>
      <p:ext uri="{BB962C8B-B14F-4D97-AF65-F5344CB8AC3E}">
        <p14:creationId xmlns:p14="http://schemas.microsoft.com/office/powerpoint/2010/main" val="158259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643847" y="2975902"/>
            <a:ext cx="5023714" cy="3332563"/>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 name="Rectangle 2"/>
          <p:cNvSpPr/>
          <p:nvPr/>
        </p:nvSpPr>
        <p:spPr bwMode="auto">
          <a:xfrm>
            <a:off x="6811426" y="3095425"/>
            <a:ext cx="1521151" cy="1568056"/>
          </a:xfrm>
          <a:prstGeom prst="rect">
            <a:avLst/>
          </a:prstGeom>
          <a:solidFill>
            <a:srgbClr val="FFFFFF">
              <a:alpha val="44000"/>
            </a:srgbClr>
          </a:solidFill>
          <a:ln w="28575" cap="flat" cmpd="sng" algn="ctr">
            <a:solidFill>
              <a:srgbClr val="002060"/>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Rectangle 3"/>
          <p:cNvSpPr/>
          <p:nvPr/>
        </p:nvSpPr>
        <p:spPr bwMode="auto">
          <a:xfrm>
            <a:off x="8390694" y="3095425"/>
            <a:ext cx="1521151" cy="1568056"/>
          </a:xfrm>
          <a:prstGeom prst="rect">
            <a:avLst/>
          </a:prstGeom>
          <a:solidFill>
            <a:srgbClr val="FFFFFF">
              <a:alpha val="44000"/>
            </a:srgbClr>
          </a:solidFill>
          <a:ln w="28575" cap="flat" cmpd="sng" algn="ctr">
            <a:solidFill>
              <a:srgbClr val="002060"/>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Rectangle 4"/>
          <p:cNvSpPr/>
          <p:nvPr/>
        </p:nvSpPr>
        <p:spPr bwMode="auto">
          <a:xfrm>
            <a:off x="9969960" y="3095425"/>
            <a:ext cx="1521151" cy="1568056"/>
          </a:xfrm>
          <a:prstGeom prst="rect">
            <a:avLst/>
          </a:prstGeom>
          <a:solidFill>
            <a:srgbClr val="FFFFFF">
              <a:alpha val="44000"/>
            </a:srgbClr>
          </a:solidFill>
          <a:ln w="28575" cap="flat" cmpd="sng" algn="ctr">
            <a:solidFill>
              <a:srgbClr val="32145A"/>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Title 1"/>
          <p:cNvSpPr txBox="1">
            <a:spLocks/>
          </p:cNvSpPr>
          <p:nvPr/>
        </p:nvSpPr>
        <p:spPr>
          <a:xfrm>
            <a:off x="270828" y="669348"/>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s-419" dirty="0">
                <a:gradFill>
                  <a:gsLst>
                    <a:gs pos="1250">
                      <a:srgbClr val="505050"/>
                    </a:gs>
                    <a:gs pos="100000">
                      <a:srgbClr val="505050"/>
                    </a:gs>
                  </a:gsLst>
                  <a:lin ang="5400000" scaled="0"/>
                </a:gradFill>
                <a:latin typeface="Segoe UI Light"/>
              </a:rPr>
              <a:t>Contenedores Windows Server</a:t>
            </a:r>
            <a:br>
              <a:rPr lang="es-419" dirty="0">
                <a:gradFill>
                  <a:gsLst>
                    <a:gs pos="1250">
                      <a:srgbClr val="505050"/>
                    </a:gs>
                    <a:gs pos="100000">
                      <a:srgbClr val="505050"/>
                    </a:gs>
                  </a:gsLst>
                  <a:lin ang="5400000" scaled="0"/>
                </a:gradFill>
                <a:latin typeface="Segoe UI Light"/>
              </a:rPr>
            </a:br>
            <a:r>
              <a:rPr lang="es-419" sz="3137" dirty="0">
                <a:gradFill>
                  <a:gsLst>
                    <a:gs pos="2917">
                      <a:srgbClr val="0078D7"/>
                    </a:gs>
                    <a:gs pos="75000">
                      <a:srgbClr val="0078D7"/>
                    </a:gs>
                  </a:gsLst>
                  <a:lin ang="5400000" scaled="0"/>
                </a:gradFill>
                <a:latin typeface="Segoe UI Light"/>
              </a:rPr>
              <a:t>Anatomía y principales capacidades</a:t>
            </a:r>
          </a:p>
        </p:txBody>
      </p:sp>
      <p:sp>
        <p:nvSpPr>
          <p:cNvPr id="7" name="Rectangle 6"/>
          <p:cNvSpPr/>
          <p:nvPr/>
        </p:nvSpPr>
        <p:spPr>
          <a:xfrm>
            <a:off x="282494" y="2821984"/>
            <a:ext cx="6459714" cy="3754336"/>
          </a:xfrm>
          <a:prstGeom prst="rect">
            <a:avLst/>
          </a:prstGeom>
          <a:noFill/>
          <a:ln w="12700" cap="flat" cmpd="sng" algn="ctr">
            <a:noFill/>
            <a:prstDash val="solid"/>
            <a:miter lim="800000"/>
          </a:ln>
          <a:effectLst/>
        </p:spPr>
        <p:txBody>
          <a:bodyPr lIns="179259" tIns="179259" rIns="179259" bIns="8963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462206">
              <a:lnSpc>
                <a:spcPct val="90000"/>
              </a:lnSpc>
              <a:spcBef>
                <a:spcPts val="600"/>
              </a:spcBef>
              <a:buClr>
                <a:srgbClr val="EFEFEF"/>
              </a:buClr>
            </a:pPr>
            <a:r>
              <a:rPr lang="es-419" b="1" dirty="0">
                <a:gradFill>
                  <a:gsLst>
                    <a:gs pos="7619">
                      <a:srgbClr val="0078D7"/>
                    </a:gs>
                    <a:gs pos="61000">
                      <a:srgbClr val="0078D7"/>
                    </a:gs>
                  </a:gsLst>
                  <a:lin ang="5400000" scaled="0"/>
                </a:gradFill>
                <a:latin typeface="Segoe UI"/>
                <a:cs typeface="Segoe UI" pitchFamily="34" charset="0"/>
              </a:rPr>
              <a:t>Armado: </a:t>
            </a:r>
            <a:r>
              <a:rPr lang="es-419" dirty="0">
                <a:gradFill>
                  <a:gsLst>
                    <a:gs pos="19048">
                      <a:srgbClr val="505050"/>
                    </a:gs>
                    <a:gs pos="65000">
                      <a:srgbClr val="505050"/>
                    </a:gs>
                  </a:gsLst>
                  <a:lin ang="5400000" scaled="0"/>
                </a:gradFill>
                <a:latin typeface="Segoe UI"/>
                <a:cs typeface="Segoe UI" pitchFamily="34" charset="0"/>
              </a:rPr>
              <a:t>los desarrolladores usan herramientas de desarrollo conocidas, como Visual Studio, para las aplicaciones que se ejecutan en los contendores</a:t>
            </a:r>
          </a:p>
          <a:p>
            <a:pPr marL="0" lvl="1" defTabSz="462206">
              <a:lnSpc>
                <a:spcPct val="90000"/>
              </a:lnSpc>
              <a:spcBef>
                <a:spcPts val="600"/>
              </a:spcBef>
              <a:buClr>
                <a:srgbClr val="EFEFEF"/>
              </a:buClr>
            </a:pPr>
            <a:r>
              <a:rPr lang="es-419" dirty="0">
                <a:gradFill>
                  <a:gsLst>
                    <a:gs pos="19048">
                      <a:srgbClr val="505050"/>
                    </a:gs>
                    <a:gs pos="65000">
                      <a:srgbClr val="505050"/>
                    </a:gs>
                  </a:gsLst>
                  <a:lin ang="5400000" scaled="0"/>
                </a:gradFill>
                <a:latin typeface="Segoe UI"/>
                <a:cs typeface="Segoe UI" pitchFamily="34" charset="0"/>
              </a:rPr>
              <a:t>Al armar aplicaciones modulares que usan contenedores, los módulos pueden escalar de manera independiente, y actualizarse a un ritmo independiente</a:t>
            </a:r>
          </a:p>
          <a:p>
            <a:pPr marL="0" lvl="1" defTabSz="462206">
              <a:lnSpc>
                <a:spcPct val="90000"/>
              </a:lnSpc>
              <a:spcBef>
                <a:spcPts val="600"/>
              </a:spcBef>
              <a:buClr>
                <a:srgbClr val="EFEFEF"/>
              </a:buClr>
            </a:pPr>
            <a:r>
              <a:rPr lang="es-419" b="1" dirty="0">
                <a:gradFill>
                  <a:gsLst>
                    <a:gs pos="7619">
                      <a:srgbClr val="0078D7"/>
                    </a:gs>
                    <a:gs pos="61000">
                      <a:srgbClr val="0078D7"/>
                    </a:gs>
                  </a:gsLst>
                  <a:lin ang="5400000" scaled="0"/>
                </a:gradFill>
                <a:latin typeface="Segoe UI"/>
                <a:cs typeface="Segoe UI" pitchFamily="34" charset="0"/>
              </a:rPr>
              <a:t>Ejecución: </a:t>
            </a:r>
            <a:r>
              <a:rPr lang="es-419" dirty="0">
                <a:gradFill>
                  <a:gsLst>
                    <a:gs pos="19048">
                      <a:srgbClr val="505050"/>
                    </a:gs>
                    <a:gs pos="65000">
                      <a:srgbClr val="505050"/>
                    </a:gs>
                  </a:gsLst>
                  <a:lin ang="5400000" scaled="0"/>
                </a:gradFill>
                <a:latin typeface="Segoe UI"/>
                <a:cs typeface="Segoe UI" pitchFamily="34" charset="0"/>
              </a:rPr>
              <a:t>capacidades del contenedor incluidas en Windows Server</a:t>
            </a:r>
          </a:p>
          <a:p>
            <a:pPr marL="0" lvl="1" defTabSz="462206">
              <a:lnSpc>
                <a:spcPct val="90000"/>
              </a:lnSpc>
              <a:spcBef>
                <a:spcPts val="600"/>
              </a:spcBef>
              <a:buClr>
                <a:srgbClr val="EFEFEF"/>
              </a:buClr>
            </a:pPr>
            <a:r>
              <a:rPr lang="es-419" b="1" dirty="0">
                <a:gradFill>
                  <a:gsLst>
                    <a:gs pos="7619">
                      <a:srgbClr val="0078D7"/>
                    </a:gs>
                    <a:gs pos="61000">
                      <a:srgbClr val="0078D7"/>
                    </a:gs>
                  </a:gsLst>
                  <a:lin ang="5400000" scaled="0"/>
                </a:gradFill>
                <a:latin typeface="Segoe UI"/>
                <a:cs typeface="Segoe UI" pitchFamily="34" charset="0"/>
              </a:rPr>
              <a:t>Administración: </a:t>
            </a:r>
            <a:r>
              <a:rPr lang="es-419" dirty="0">
                <a:gradFill>
                  <a:gsLst>
                    <a:gs pos="19048">
                      <a:srgbClr val="505050"/>
                    </a:gs>
                    <a:gs pos="65000">
                      <a:srgbClr val="505050"/>
                    </a:gs>
                  </a:gsLst>
                  <a:lin ang="5400000" scaled="0"/>
                </a:gradFill>
                <a:latin typeface="Segoe UI"/>
                <a:cs typeface="Segoe UI" pitchFamily="34" charset="0"/>
              </a:rPr>
              <a:t>despliegue y administración de contenedores usando </a:t>
            </a:r>
            <a:r>
              <a:rPr lang="es-419" dirty="0" err="1">
                <a:gradFill>
                  <a:gsLst>
                    <a:gs pos="19048">
                      <a:srgbClr val="505050"/>
                    </a:gs>
                    <a:gs pos="65000">
                      <a:srgbClr val="505050"/>
                    </a:gs>
                  </a:gsLst>
                  <a:lin ang="5400000" scaled="0"/>
                </a:gradFill>
                <a:latin typeface="Segoe UI"/>
                <a:cs typeface="Segoe UI" pitchFamily="34" charset="0"/>
              </a:rPr>
              <a:t>PowerShell</a:t>
            </a:r>
            <a:r>
              <a:rPr lang="es-419" dirty="0">
                <a:gradFill>
                  <a:gsLst>
                    <a:gs pos="19048">
                      <a:srgbClr val="505050"/>
                    </a:gs>
                    <a:gs pos="65000">
                      <a:srgbClr val="505050"/>
                    </a:gs>
                  </a:gsLst>
                  <a:lin ang="5400000" scaled="0"/>
                </a:gradFill>
                <a:latin typeface="Segoe UI"/>
                <a:cs typeface="Segoe UI" pitchFamily="34" charset="0"/>
              </a:rPr>
              <a:t>, o usando </a:t>
            </a:r>
            <a:r>
              <a:rPr lang="es-419" dirty="0" err="1">
                <a:gradFill>
                  <a:gsLst>
                    <a:gs pos="19048">
                      <a:srgbClr val="505050"/>
                    </a:gs>
                    <a:gs pos="65000">
                      <a:srgbClr val="505050"/>
                    </a:gs>
                  </a:gsLst>
                  <a:lin ang="5400000" scaled="0"/>
                </a:gradFill>
                <a:latin typeface="Segoe UI"/>
                <a:cs typeface="Segoe UI" pitchFamily="34" charset="0"/>
              </a:rPr>
              <a:t>Docker</a:t>
            </a:r>
            <a:endParaRPr lang="es-419" dirty="0">
              <a:gradFill>
                <a:gsLst>
                  <a:gs pos="19048">
                    <a:srgbClr val="505050"/>
                  </a:gs>
                  <a:gs pos="65000">
                    <a:srgbClr val="505050"/>
                  </a:gs>
                </a:gsLst>
                <a:lin ang="5400000" scaled="0"/>
              </a:gradFill>
              <a:latin typeface="Segoe UI"/>
              <a:cs typeface="Segoe UI" pitchFamily="34" charset="0"/>
            </a:endParaRPr>
          </a:p>
          <a:p>
            <a:pPr marL="0" lvl="1" defTabSz="462206">
              <a:lnSpc>
                <a:spcPct val="90000"/>
              </a:lnSpc>
              <a:spcBef>
                <a:spcPts val="600"/>
              </a:spcBef>
              <a:buClr>
                <a:srgbClr val="EFEFEF"/>
              </a:buClr>
            </a:pPr>
            <a:r>
              <a:rPr lang="es-419" b="1" dirty="0">
                <a:gradFill>
                  <a:gsLst>
                    <a:gs pos="7619">
                      <a:srgbClr val="0078D7"/>
                    </a:gs>
                    <a:gs pos="61000">
                      <a:srgbClr val="0078D7"/>
                    </a:gs>
                  </a:gsLst>
                  <a:lin ang="5400000" scaled="0"/>
                </a:gradFill>
                <a:latin typeface="Segoe UI"/>
                <a:cs typeface="Segoe UI" pitchFamily="34" charset="0"/>
              </a:rPr>
              <a:t>Recursos: </a:t>
            </a:r>
            <a:r>
              <a:rPr lang="es-419" dirty="0">
                <a:gradFill>
                  <a:gsLst>
                    <a:gs pos="19048">
                      <a:srgbClr val="505050"/>
                    </a:gs>
                    <a:gs pos="65000">
                      <a:srgbClr val="505050"/>
                    </a:gs>
                  </a:gsLst>
                  <a:lin ang="5400000" scaled="0"/>
                </a:gradFill>
                <a:latin typeface="Segoe UI"/>
                <a:cs typeface="Segoe UI" pitchFamily="34" charset="0"/>
              </a:rPr>
              <a:t>defina los recursos de CPU y memoria por contenedor junto con desempeño de almacenamiento y red</a:t>
            </a:r>
          </a:p>
          <a:p>
            <a:pPr marL="0" lvl="1" defTabSz="462206">
              <a:lnSpc>
                <a:spcPct val="90000"/>
              </a:lnSpc>
              <a:spcBef>
                <a:spcPts val="600"/>
              </a:spcBef>
              <a:buClr>
                <a:srgbClr val="EFEFEF"/>
              </a:buClr>
            </a:pPr>
            <a:r>
              <a:rPr lang="es-419" b="1" dirty="0">
                <a:gradFill>
                  <a:gsLst>
                    <a:gs pos="7619">
                      <a:srgbClr val="0078D7"/>
                    </a:gs>
                    <a:gs pos="61000">
                      <a:srgbClr val="0078D7"/>
                    </a:gs>
                  </a:gsLst>
                  <a:lin ang="5400000" scaled="0"/>
                </a:gradFill>
                <a:latin typeface="Segoe UI"/>
                <a:cs typeface="Segoe UI" pitchFamily="34" charset="0"/>
              </a:rPr>
              <a:t>Red: </a:t>
            </a:r>
            <a:r>
              <a:rPr lang="es-419" dirty="0">
                <a:gradFill>
                  <a:gsLst>
                    <a:gs pos="19048">
                      <a:srgbClr val="505050"/>
                    </a:gs>
                    <a:gs pos="65000">
                      <a:srgbClr val="505050"/>
                    </a:gs>
                  </a:gsLst>
                  <a:lin ang="5400000" scaled="0"/>
                </a:gradFill>
                <a:latin typeface="Segoe UI"/>
                <a:cs typeface="Segoe UI" pitchFamily="34" charset="0"/>
              </a:rPr>
              <a:t>ofrece IP DHCP/</a:t>
            </a:r>
            <a:r>
              <a:rPr lang="es-419" dirty="0" err="1">
                <a:gradFill>
                  <a:gsLst>
                    <a:gs pos="19048">
                      <a:srgbClr val="505050"/>
                    </a:gs>
                    <a:gs pos="65000">
                      <a:srgbClr val="505050"/>
                    </a:gs>
                  </a:gsLst>
                  <a:lin ang="5400000" scaled="0"/>
                </a:gradFill>
                <a:latin typeface="Segoe UI"/>
                <a:cs typeface="Segoe UI" pitchFamily="34" charset="0"/>
              </a:rPr>
              <a:t>static</a:t>
            </a:r>
            <a:r>
              <a:rPr lang="es-419" dirty="0">
                <a:gradFill>
                  <a:gsLst>
                    <a:gs pos="19048">
                      <a:srgbClr val="505050"/>
                    </a:gs>
                    <a:gs pos="65000">
                      <a:srgbClr val="505050"/>
                    </a:gs>
                  </a:gsLst>
                  <a:lin ang="5400000" scaled="0"/>
                </a:gradFill>
                <a:latin typeface="Segoe UI"/>
                <a:cs typeface="Segoe UI" pitchFamily="34" charset="0"/>
              </a:rPr>
              <a:t> o NAT para conectividad de la red</a:t>
            </a:r>
          </a:p>
        </p:txBody>
      </p:sp>
      <p:sp>
        <p:nvSpPr>
          <p:cNvPr id="8" name="Rectangle 7"/>
          <p:cNvSpPr/>
          <p:nvPr/>
        </p:nvSpPr>
        <p:spPr bwMode="auto">
          <a:xfrm>
            <a:off x="1113503" y="2052126"/>
            <a:ext cx="5077673" cy="73281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3407" rIns="179259" bIns="143407" numCol="1" spcCol="0" rtlCol="0" fromWordArt="0" anchor="t" anchorCtr="0" forceAA="0" compatLnSpc="1">
            <a:prstTxWarp prst="textNoShape">
              <a:avLst/>
            </a:prstTxWarp>
            <a:spAutoFit/>
          </a:bodyPr>
          <a:lstStyle/>
          <a:p>
            <a:pPr defTabSz="913927" fontAlgn="base">
              <a:lnSpc>
                <a:spcPct val="90000"/>
              </a:lnSpc>
              <a:spcBef>
                <a:spcPct val="0"/>
              </a:spcBef>
              <a:spcAft>
                <a:spcPct val="0"/>
              </a:spcAft>
              <a:defRPr/>
            </a:pPr>
            <a:r>
              <a:rPr lang="en-US" sz="3200" kern="0" dirty="0" err="1">
                <a:ln w="3175">
                  <a:noFill/>
                </a:ln>
                <a:gradFill>
                  <a:gsLst>
                    <a:gs pos="0">
                      <a:srgbClr val="0078D7"/>
                    </a:gs>
                    <a:gs pos="100000">
                      <a:srgbClr val="0078D7"/>
                    </a:gs>
                  </a:gsLst>
                  <a:lin ang="5400000" scaled="0"/>
                </a:gradFill>
                <a:latin typeface="Segoe UI Light"/>
                <a:cs typeface="Segoe UI" pitchFamily="34" charset="0"/>
              </a:rPr>
              <a:t>Principales</a:t>
            </a:r>
            <a:r>
              <a:rPr lang="en-US" sz="3200" kern="0" dirty="0">
                <a:ln w="3175">
                  <a:noFill/>
                </a:ln>
                <a:gradFill>
                  <a:gsLst>
                    <a:gs pos="0">
                      <a:srgbClr val="0078D7"/>
                    </a:gs>
                    <a:gs pos="100000">
                      <a:srgbClr val="0078D7"/>
                    </a:gs>
                  </a:gsLst>
                  <a:lin ang="5400000" scaled="0"/>
                </a:gradFill>
                <a:latin typeface="Segoe UI Light"/>
                <a:cs typeface="Segoe UI" pitchFamily="34" charset="0"/>
              </a:rPr>
              <a:t> </a:t>
            </a:r>
            <a:r>
              <a:rPr lang="en-US" sz="3200" kern="0" dirty="0" err="1">
                <a:ln w="3175">
                  <a:noFill/>
                </a:ln>
                <a:gradFill>
                  <a:gsLst>
                    <a:gs pos="0">
                      <a:srgbClr val="0078D7"/>
                    </a:gs>
                    <a:gs pos="100000">
                      <a:srgbClr val="0078D7"/>
                    </a:gs>
                  </a:gsLst>
                  <a:lin ang="5400000" scaled="0"/>
                </a:gradFill>
                <a:latin typeface="Segoe UI Light"/>
                <a:cs typeface="Segoe UI" pitchFamily="34" charset="0"/>
              </a:rPr>
              <a:t>capacidades</a:t>
            </a:r>
            <a:endParaRPr lang="en-US" sz="3200" kern="0" dirty="0">
              <a:ln w="3175">
                <a:noFill/>
              </a:ln>
              <a:gradFill>
                <a:gsLst>
                  <a:gs pos="0">
                    <a:srgbClr val="0078D7"/>
                  </a:gs>
                  <a:gs pos="100000">
                    <a:srgbClr val="0078D7"/>
                  </a:gs>
                </a:gsLst>
                <a:lin ang="5400000" scaled="0"/>
              </a:gradFill>
              <a:latin typeface="Segoe UI Light"/>
              <a:cs typeface="Segoe UI" pitchFamily="34" charset="0"/>
            </a:endParaRPr>
          </a:p>
        </p:txBody>
      </p:sp>
      <p:sp>
        <p:nvSpPr>
          <p:cNvPr id="9" name="Rectangle 8"/>
          <p:cNvSpPr/>
          <p:nvPr/>
        </p:nvSpPr>
        <p:spPr bwMode="auto">
          <a:xfrm>
            <a:off x="441952" y="2063278"/>
            <a:ext cx="671551" cy="66973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Freeform 9"/>
          <p:cNvSpPr>
            <a:spLocks noEditPoints="1"/>
          </p:cNvSpPr>
          <p:nvPr/>
        </p:nvSpPr>
        <p:spPr bwMode="auto">
          <a:xfrm>
            <a:off x="574101" y="2199525"/>
            <a:ext cx="407255" cy="397241"/>
          </a:xfrm>
          <a:custGeom>
            <a:avLst/>
            <a:gdLst>
              <a:gd name="T0" fmla="*/ 1697 w 1739"/>
              <a:gd name="T1" fmla="*/ 541 h 1697"/>
              <a:gd name="T2" fmla="*/ 1388 w 1739"/>
              <a:gd name="T3" fmla="*/ 18 h 1697"/>
              <a:gd name="T4" fmla="*/ 1374 w 1739"/>
              <a:gd name="T5" fmla="*/ 21 h 1697"/>
              <a:gd name="T6" fmla="*/ 1374 w 1739"/>
              <a:gd name="T7" fmla="*/ 20 h 1697"/>
              <a:gd name="T8" fmla="*/ 200 w 1739"/>
              <a:gd name="T9" fmla="*/ 179 h 1697"/>
              <a:gd name="T10" fmla="*/ 42 w 1739"/>
              <a:gd name="T11" fmla="*/ 766 h 1697"/>
              <a:gd name="T12" fmla="*/ 351 w 1739"/>
              <a:gd name="T13" fmla="*/ 1289 h 1697"/>
              <a:gd name="T14" fmla="*/ 748 w 1739"/>
              <a:gd name="T15" fmla="*/ 1235 h 1697"/>
              <a:gd name="T16" fmla="*/ 748 w 1739"/>
              <a:gd name="T17" fmla="*/ 1490 h 1697"/>
              <a:gd name="T18" fmla="*/ 430 w 1739"/>
              <a:gd name="T19" fmla="*/ 1490 h 1697"/>
              <a:gd name="T20" fmla="*/ 430 w 1739"/>
              <a:gd name="T21" fmla="*/ 1697 h 1697"/>
              <a:gd name="T22" fmla="*/ 1318 w 1739"/>
              <a:gd name="T23" fmla="*/ 1697 h 1697"/>
              <a:gd name="T24" fmla="*/ 1318 w 1739"/>
              <a:gd name="T25" fmla="*/ 1490 h 1697"/>
              <a:gd name="T26" fmla="*/ 1000 w 1739"/>
              <a:gd name="T27" fmla="*/ 1490 h 1697"/>
              <a:gd name="T28" fmla="*/ 1000 w 1739"/>
              <a:gd name="T29" fmla="*/ 1201 h 1697"/>
              <a:gd name="T30" fmla="*/ 1525 w 1739"/>
              <a:gd name="T31" fmla="*/ 1130 h 1697"/>
              <a:gd name="T32" fmla="*/ 1525 w 1739"/>
              <a:gd name="T33" fmla="*/ 1129 h 1697"/>
              <a:gd name="T34" fmla="*/ 1538 w 1739"/>
              <a:gd name="T35" fmla="*/ 1128 h 1697"/>
              <a:gd name="T36" fmla="*/ 1697 w 1739"/>
              <a:gd name="T37" fmla="*/ 541 h 1697"/>
              <a:gd name="T38" fmla="*/ 1111 w 1739"/>
              <a:gd name="T39" fmla="*/ 255 h 1697"/>
              <a:gd name="T40" fmla="*/ 206 w 1739"/>
              <a:gd name="T41" fmla="*/ 378 h 1697"/>
              <a:gd name="T42" fmla="*/ 165 w 1739"/>
              <a:gd name="T43" fmla="*/ 384 h 1697"/>
              <a:gd name="T44" fmla="*/ 190 w 1739"/>
              <a:gd name="T45" fmla="*/ 297 h 1697"/>
              <a:gd name="T46" fmla="*/ 256 w 1739"/>
              <a:gd name="T47" fmla="*/ 288 h 1697"/>
              <a:gd name="T48" fmla="*/ 1135 w 1739"/>
              <a:gd name="T49" fmla="*/ 168 h 1697"/>
              <a:gd name="T50" fmla="*/ 1135 w 1739"/>
              <a:gd name="T51" fmla="*/ 171 h 1697"/>
              <a:gd name="T52" fmla="*/ 1111 w 1739"/>
              <a:gd name="T53" fmla="*/ 255 h 1697"/>
              <a:gd name="T54" fmla="*/ 1506 w 1739"/>
              <a:gd name="T55" fmla="*/ 993 h 1697"/>
              <a:gd name="T56" fmla="*/ 1312 w 1739"/>
              <a:gd name="T57" fmla="*/ 593 h 1697"/>
              <a:gd name="T58" fmla="*/ 1392 w 1739"/>
              <a:gd name="T59" fmla="*/ 156 h 1697"/>
              <a:gd name="T60" fmla="*/ 1586 w 1739"/>
              <a:gd name="T61" fmla="*/ 556 h 1697"/>
              <a:gd name="T62" fmla="*/ 1506 w 1739"/>
              <a:gd name="T63" fmla="*/ 993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39" h="1697">
                <a:moveTo>
                  <a:pt x="1697" y="541"/>
                </a:moveTo>
                <a:cubicBezTo>
                  <a:pt x="1656" y="235"/>
                  <a:pt x="1517" y="0"/>
                  <a:pt x="1388" y="18"/>
                </a:cubicBezTo>
                <a:cubicBezTo>
                  <a:pt x="1383" y="19"/>
                  <a:pt x="1378" y="20"/>
                  <a:pt x="1374" y="21"/>
                </a:cubicBezTo>
                <a:cubicBezTo>
                  <a:pt x="1374" y="20"/>
                  <a:pt x="1374" y="20"/>
                  <a:pt x="1374" y="20"/>
                </a:cubicBezTo>
                <a:cubicBezTo>
                  <a:pt x="200" y="179"/>
                  <a:pt x="200" y="179"/>
                  <a:pt x="200" y="179"/>
                </a:cubicBezTo>
                <a:cubicBezTo>
                  <a:pt x="71" y="197"/>
                  <a:pt x="0" y="460"/>
                  <a:pt x="42" y="766"/>
                </a:cubicBezTo>
                <a:cubicBezTo>
                  <a:pt x="83" y="1073"/>
                  <a:pt x="222" y="1307"/>
                  <a:pt x="351" y="1289"/>
                </a:cubicBezTo>
                <a:cubicBezTo>
                  <a:pt x="748" y="1235"/>
                  <a:pt x="748" y="1235"/>
                  <a:pt x="748" y="1235"/>
                </a:cubicBezTo>
                <a:cubicBezTo>
                  <a:pt x="748" y="1490"/>
                  <a:pt x="748" y="1490"/>
                  <a:pt x="748" y="1490"/>
                </a:cubicBezTo>
                <a:cubicBezTo>
                  <a:pt x="430" y="1490"/>
                  <a:pt x="430" y="1490"/>
                  <a:pt x="430" y="1490"/>
                </a:cubicBezTo>
                <a:cubicBezTo>
                  <a:pt x="430" y="1697"/>
                  <a:pt x="430" y="1697"/>
                  <a:pt x="430" y="1697"/>
                </a:cubicBezTo>
                <a:cubicBezTo>
                  <a:pt x="1318" y="1697"/>
                  <a:pt x="1318" y="1697"/>
                  <a:pt x="1318" y="1697"/>
                </a:cubicBezTo>
                <a:cubicBezTo>
                  <a:pt x="1318" y="1490"/>
                  <a:pt x="1318" y="1490"/>
                  <a:pt x="1318" y="1490"/>
                </a:cubicBezTo>
                <a:cubicBezTo>
                  <a:pt x="1000" y="1490"/>
                  <a:pt x="1000" y="1490"/>
                  <a:pt x="1000" y="1490"/>
                </a:cubicBezTo>
                <a:cubicBezTo>
                  <a:pt x="1000" y="1201"/>
                  <a:pt x="1000" y="1201"/>
                  <a:pt x="1000" y="1201"/>
                </a:cubicBezTo>
                <a:cubicBezTo>
                  <a:pt x="1525" y="1130"/>
                  <a:pt x="1525" y="1130"/>
                  <a:pt x="1525" y="1130"/>
                </a:cubicBezTo>
                <a:cubicBezTo>
                  <a:pt x="1525" y="1129"/>
                  <a:pt x="1525" y="1129"/>
                  <a:pt x="1525" y="1129"/>
                </a:cubicBezTo>
                <a:cubicBezTo>
                  <a:pt x="1529" y="1129"/>
                  <a:pt x="1534" y="1129"/>
                  <a:pt x="1538" y="1128"/>
                </a:cubicBezTo>
                <a:cubicBezTo>
                  <a:pt x="1668" y="1110"/>
                  <a:pt x="1739" y="848"/>
                  <a:pt x="1697" y="541"/>
                </a:cubicBezTo>
                <a:close/>
                <a:moveTo>
                  <a:pt x="1111" y="255"/>
                </a:moveTo>
                <a:cubicBezTo>
                  <a:pt x="206" y="378"/>
                  <a:pt x="206" y="378"/>
                  <a:pt x="206" y="378"/>
                </a:cubicBezTo>
                <a:cubicBezTo>
                  <a:pt x="165" y="384"/>
                  <a:pt x="165" y="384"/>
                  <a:pt x="165" y="384"/>
                </a:cubicBezTo>
                <a:cubicBezTo>
                  <a:pt x="171" y="352"/>
                  <a:pt x="180" y="323"/>
                  <a:pt x="190" y="297"/>
                </a:cubicBezTo>
                <a:cubicBezTo>
                  <a:pt x="256" y="288"/>
                  <a:pt x="256" y="288"/>
                  <a:pt x="256" y="288"/>
                </a:cubicBezTo>
                <a:cubicBezTo>
                  <a:pt x="1135" y="168"/>
                  <a:pt x="1135" y="168"/>
                  <a:pt x="1135" y="168"/>
                </a:cubicBezTo>
                <a:cubicBezTo>
                  <a:pt x="1135" y="171"/>
                  <a:pt x="1135" y="171"/>
                  <a:pt x="1135" y="171"/>
                </a:cubicBezTo>
                <a:cubicBezTo>
                  <a:pt x="1125" y="196"/>
                  <a:pt x="1117" y="224"/>
                  <a:pt x="1111" y="255"/>
                </a:cubicBezTo>
                <a:close/>
                <a:moveTo>
                  <a:pt x="1506" y="993"/>
                </a:moveTo>
                <a:cubicBezTo>
                  <a:pt x="1431" y="1004"/>
                  <a:pt x="1344" y="825"/>
                  <a:pt x="1312" y="593"/>
                </a:cubicBezTo>
                <a:cubicBezTo>
                  <a:pt x="1281" y="362"/>
                  <a:pt x="1317" y="167"/>
                  <a:pt x="1392" y="156"/>
                </a:cubicBezTo>
                <a:cubicBezTo>
                  <a:pt x="1468" y="146"/>
                  <a:pt x="1555" y="325"/>
                  <a:pt x="1586" y="556"/>
                </a:cubicBezTo>
                <a:cubicBezTo>
                  <a:pt x="1618" y="787"/>
                  <a:pt x="1582" y="983"/>
                  <a:pt x="1506" y="993"/>
                </a:cubicBezTo>
                <a:close/>
              </a:path>
            </a:pathLst>
          </a:custGeom>
          <a:solidFill>
            <a:srgbClr val="FFFFFF"/>
          </a:solidFill>
          <a:ln>
            <a:noFill/>
          </a:ln>
        </p:spPr>
        <p:txBody>
          <a:bodyPr vert="horz" wrap="square" lIns="87867" tIns="43934" rIns="87867" bIns="43934" numCol="1" anchor="t" anchorCtr="0" compatLnSpc="1">
            <a:prstTxWarp prst="textNoShape">
              <a:avLst/>
            </a:prstTxWarp>
          </a:bodyPr>
          <a:lstStyle/>
          <a:p>
            <a:pPr defTabSz="896181">
              <a:defRPr/>
            </a:pPr>
            <a:endParaRPr lang="en-US" sz="1729" kern="0">
              <a:solidFill>
                <a:srgbClr val="505050"/>
              </a:solidFill>
              <a:latin typeface="Segoe UI"/>
            </a:endParaRPr>
          </a:p>
        </p:txBody>
      </p:sp>
      <p:sp>
        <p:nvSpPr>
          <p:cNvPr id="11" name="Rectangle 10"/>
          <p:cNvSpPr/>
          <p:nvPr/>
        </p:nvSpPr>
        <p:spPr bwMode="auto">
          <a:xfrm>
            <a:off x="6887192" y="3540029"/>
            <a:ext cx="1390355" cy="584857"/>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765" kern="0" dirty="0">
                <a:gradFill>
                  <a:gsLst>
                    <a:gs pos="0">
                      <a:srgbClr val="FFFFFF"/>
                    </a:gs>
                    <a:gs pos="100000">
                      <a:srgbClr val="FFFFFF"/>
                    </a:gs>
                  </a:gsLst>
                  <a:lin ang="5400000" scaled="0"/>
                </a:gradFill>
                <a:latin typeface="Segoe UI"/>
                <a:ea typeface="Segoe UI" pitchFamily="34" charset="0"/>
                <a:cs typeface="Segoe UI" pitchFamily="34" charset="0"/>
              </a:rPr>
              <a:t>LOB app</a:t>
            </a:r>
            <a:r>
              <a:rPr lang="en-US" sz="1961" kern="0" dirty="0">
                <a:gradFill>
                  <a:gsLst>
                    <a:gs pos="0">
                      <a:srgbClr val="FFFFFF"/>
                    </a:gs>
                    <a:gs pos="100000">
                      <a:srgbClr val="FFFFFF"/>
                    </a:gs>
                  </a:gsLst>
                  <a:lin ang="5400000" scaled="0"/>
                </a:gradFill>
                <a:latin typeface="Segoe UI"/>
                <a:ea typeface="Segoe UI" pitchFamily="34" charset="0"/>
                <a:cs typeface="Segoe UI" pitchFamily="34" charset="0"/>
              </a:rPr>
              <a:t/>
            </a:r>
            <a:br>
              <a:rPr lang="en-US" sz="1961" kern="0" dirty="0">
                <a:gradFill>
                  <a:gsLst>
                    <a:gs pos="0">
                      <a:srgbClr val="FFFFFF"/>
                    </a:gs>
                    <a:gs pos="100000">
                      <a:srgbClr val="FFFFFF"/>
                    </a:gs>
                  </a:gsLst>
                  <a:lin ang="5400000" scaled="0"/>
                </a:gradFill>
                <a:latin typeface="Segoe UI"/>
                <a:ea typeface="Segoe UI" pitchFamily="34" charset="0"/>
                <a:cs typeface="Segoe UI" pitchFamily="34" charset="0"/>
              </a:rPr>
            </a:br>
            <a:r>
              <a:rPr lang="en-US" sz="1371" kern="0" dirty="0">
                <a:gradFill>
                  <a:gsLst>
                    <a:gs pos="0">
                      <a:srgbClr val="FFFFFF"/>
                    </a:gs>
                    <a:gs pos="100000">
                      <a:srgbClr val="FFFFFF"/>
                    </a:gs>
                  </a:gsLst>
                  <a:lin ang="5400000" scaled="0"/>
                </a:gradFill>
                <a:latin typeface="Segoe UI"/>
                <a:ea typeface="Segoe UI" pitchFamily="34" charset="0"/>
                <a:cs typeface="Segoe UI" pitchFamily="34" charset="0"/>
              </a:rPr>
              <a:t>(+</a:t>
            </a:r>
            <a:r>
              <a:rPr lang="en-US" sz="1371" kern="0" dirty="0" err="1">
                <a:gradFill>
                  <a:gsLst>
                    <a:gs pos="0">
                      <a:srgbClr val="FFFFFF"/>
                    </a:gs>
                    <a:gs pos="100000">
                      <a:srgbClr val="FFFFFF"/>
                    </a:gs>
                  </a:gsLst>
                  <a:lin ang="5400000" scaled="0"/>
                </a:gradFill>
                <a:latin typeface="Segoe UI"/>
                <a:ea typeface="Segoe UI" pitchFamily="34" charset="0"/>
                <a:cs typeface="Segoe UI" pitchFamily="34" charset="0"/>
              </a:rPr>
              <a:t>Binarios</a:t>
            </a:r>
            <a:r>
              <a:rPr lang="en-US" sz="1371" kern="0" dirty="0">
                <a:gradFill>
                  <a:gsLst>
                    <a:gs pos="0">
                      <a:srgbClr val="FFFFFF"/>
                    </a:gs>
                    <a:gs pos="100000">
                      <a:srgbClr val="FFFFFF"/>
                    </a:gs>
                  </a:gsLst>
                  <a:lin ang="5400000" scaled="0"/>
                </a:gradFill>
                <a:latin typeface="Segoe UI"/>
                <a:ea typeface="Segoe UI" pitchFamily="34" charset="0"/>
                <a:cs typeface="Segoe UI" pitchFamily="34" charset="0"/>
              </a:rPr>
              <a:t>)</a:t>
            </a:r>
            <a:endParaRPr lang="en-US" sz="1765"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 name="Rectangle 11"/>
          <p:cNvSpPr/>
          <p:nvPr/>
        </p:nvSpPr>
        <p:spPr bwMode="auto">
          <a:xfrm>
            <a:off x="6809344" y="4751875"/>
            <a:ext cx="4692723" cy="674422"/>
          </a:xfrm>
          <a:prstGeom prst="rect">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961" kern="0" dirty="0">
                <a:gradFill>
                  <a:gsLst>
                    <a:gs pos="0">
                      <a:srgbClr val="FFFFFF"/>
                    </a:gs>
                    <a:gs pos="100000">
                      <a:srgbClr val="FFFFFF"/>
                    </a:gs>
                  </a:gsLst>
                  <a:lin ang="5400000" scaled="0"/>
                </a:gradFill>
                <a:latin typeface="Segoe UI"/>
                <a:ea typeface="Segoe UI" pitchFamily="34" charset="0"/>
                <a:cs typeface="Segoe UI" pitchFamily="34" charset="0"/>
              </a:rPr>
              <a:t>Host OS</a:t>
            </a:r>
            <a:r>
              <a:rPr lang="en-US" sz="2745" kern="0" dirty="0">
                <a:gradFill>
                  <a:gsLst>
                    <a:gs pos="0">
                      <a:srgbClr val="FFFFFF"/>
                    </a:gs>
                    <a:gs pos="100000">
                      <a:srgbClr val="FFFFFF"/>
                    </a:gs>
                  </a:gsLst>
                  <a:lin ang="5400000" scaled="0"/>
                </a:gradFill>
                <a:latin typeface="Segoe UI"/>
                <a:ea typeface="Segoe UI" pitchFamily="34" charset="0"/>
                <a:cs typeface="Segoe UI" pitchFamily="34" charset="0"/>
              </a:rPr>
              <a:t/>
            </a:r>
            <a:br>
              <a:rPr lang="en-US" sz="2745" kern="0" dirty="0">
                <a:gradFill>
                  <a:gsLst>
                    <a:gs pos="0">
                      <a:srgbClr val="FFFFFF"/>
                    </a:gs>
                    <a:gs pos="100000">
                      <a:srgbClr val="FFFFFF"/>
                    </a:gs>
                  </a:gsLst>
                  <a:lin ang="5400000" scaled="0"/>
                </a:gradFill>
                <a:latin typeface="Segoe UI"/>
                <a:ea typeface="Segoe UI" pitchFamily="34" charset="0"/>
                <a:cs typeface="Segoe UI" pitchFamily="34" charset="0"/>
              </a:rPr>
            </a:br>
            <a:r>
              <a:rPr lang="en-US" sz="1765" kern="0" dirty="0">
                <a:gradFill>
                  <a:gsLst>
                    <a:gs pos="0">
                      <a:srgbClr val="FFFFFF"/>
                    </a:gs>
                    <a:gs pos="100000">
                      <a:srgbClr val="FFFFFF"/>
                    </a:gs>
                  </a:gsLst>
                  <a:lin ang="5400000" scaled="0"/>
                </a:gradFill>
                <a:latin typeface="Segoe UI"/>
                <a:ea typeface="Segoe UI" pitchFamily="34" charset="0"/>
                <a:cs typeface="Segoe UI" pitchFamily="34" charset="0"/>
              </a:rPr>
              <a:t>c/</a:t>
            </a:r>
            <a:r>
              <a:rPr lang="en-US" sz="1765" kern="0" dirty="0" err="1">
                <a:gradFill>
                  <a:gsLst>
                    <a:gs pos="0">
                      <a:srgbClr val="FFFFFF"/>
                    </a:gs>
                    <a:gs pos="100000">
                      <a:srgbClr val="FFFFFF"/>
                    </a:gs>
                  </a:gsLst>
                  <a:lin ang="5400000" scaled="0"/>
                </a:gradFill>
                <a:latin typeface="Segoe UI"/>
                <a:ea typeface="Segoe UI" pitchFamily="34" charset="0"/>
                <a:cs typeface="Segoe UI" pitchFamily="34" charset="0"/>
              </a:rPr>
              <a:t>soporte</a:t>
            </a:r>
            <a:r>
              <a:rPr lang="en-US" sz="1765" kern="0" dirty="0">
                <a:gradFill>
                  <a:gsLst>
                    <a:gs pos="0">
                      <a:srgbClr val="FFFFFF"/>
                    </a:gs>
                    <a:gs pos="100000">
                      <a:srgbClr val="FFFFFF"/>
                    </a:gs>
                  </a:gsLst>
                  <a:lin ang="5400000" scaled="0"/>
                </a:gradFill>
                <a:latin typeface="Segoe UI"/>
                <a:ea typeface="Segoe UI" pitchFamily="34" charset="0"/>
                <a:cs typeface="Segoe UI" pitchFamily="34" charset="0"/>
              </a:rPr>
              <a:t> para </a:t>
            </a:r>
            <a:r>
              <a:rPr lang="en-US" sz="1765" kern="0" dirty="0" err="1">
                <a:gradFill>
                  <a:gsLst>
                    <a:gs pos="0">
                      <a:srgbClr val="FFFFFF"/>
                    </a:gs>
                    <a:gs pos="100000">
                      <a:srgbClr val="FFFFFF"/>
                    </a:gs>
                  </a:gsLst>
                  <a:lin ang="5400000" scaled="0"/>
                </a:gradFill>
                <a:latin typeface="Segoe UI"/>
                <a:ea typeface="Segoe UI" pitchFamily="34" charset="0"/>
                <a:cs typeface="Segoe UI" pitchFamily="34" charset="0"/>
              </a:rPr>
              <a:t>contenedor</a:t>
            </a:r>
            <a:endParaRPr lang="en-US" sz="1765"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3" name="Rectangle 12"/>
          <p:cNvSpPr/>
          <p:nvPr/>
        </p:nvSpPr>
        <p:spPr bwMode="auto">
          <a:xfrm>
            <a:off x="6809344" y="5514692"/>
            <a:ext cx="4692723" cy="674422"/>
          </a:xfrm>
          <a:prstGeom prst="rect">
            <a:avLst/>
          </a:prstGeom>
          <a:solidFill>
            <a:srgbClr val="505050">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961" kern="0" dirty="0" err="1">
                <a:gradFill>
                  <a:gsLst>
                    <a:gs pos="0">
                      <a:srgbClr val="FFFFFF"/>
                    </a:gs>
                    <a:gs pos="100000">
                      <a:srgbClr val="FFFFFF"/>
                    </a:gs>
                  </a:gsLst>
                  <a:lin ang="5400000" scaled="0"/>
                </a:gradFill>
                <a:latin typeface="Segoe UI"/>
                <a:ea typeface="Segoe UI" pitchFamily="34" charset="0"/>
                <a:cs typeface="Segoe UI" pitchFamily="34" charset="0"/>
              </a:rPr>
              <a:t>Servidor</a:t>
            </a:r>
            <a:r>
              <a:rPr lang="en-US" sz="2745" kern="0" dirty="0">
                <a:gradFill>
                  <a:gsLst>
                    <a:gs pos="0">
                      <a:srgbClr val="FFFFFF"/>
                    </a:gs>
                    <a:gs pos="100000">
                      <a:srgbClr val="FFFFFF"/>
                    </a:gs>
                  </a:gsLst>
                  <a:lin ang="5400000" scaled="0"/>
                </a:gradFill>
                <a:latin typeface="Segoe UI"/>
                <a:ea typeface="Segoe UI" pitchFamily="34" charset="0"/>
                <a:cs typeface="Segoe UI" pitchFamily="34" charset="0"/>
              </a:rPr>
              <a:t/>
            </a:r>
            <a:br>
              <a:rPr lang="en-US" sz="2745" kern="0" dirty="0">
                <a:gradFill>
                  <a:gsLst>
                    <a:gs pos="0">
                      <a:srgbClr val="FFFFFF"/>
                    </a:gs>
                    <a:gs pos="100000">
                      <a:srgbClr val="FFFFFF"/>
                    </a:gs>
                  </a:gsLst>
                  <a:lin ang="5400000" scaled="0"/>
                </a:gradFill>
                <a:latin typeface="Segoe UI"/>
                <a:ea typeface="Segoe UI" pitchFamily="34" charset="0"/>
                <a:cs typeface="Segoe UI" pitchFamily="34" charset="0"/>
              </a:rPr>
            </a:br>
            <a:r>
              <a:rPr lang="en-US" sz="1568" kern="0" dirty="0">
                <a:gradFill>
                  <a:gsLst>
                    <a:gs pos="0">
                      <a:srgbClr val="FFFFFF"/>
                    </a:gs>
                    <a:gs pos="100000">
                      <a:srgbClr val="FFFFFF"/>
                    </a:gs>
                  </a:gsLst>
                  <a:lin ang="5400000" scaled="0"/>
                </a:gradFill>
                <a:latin typeface="Segoe UI"/>
                <a:ea typeface="Segoe UI" pitchFamily="34" charset="0"/>
                <a:cs typeface="Segoe UI" pitchFamily="34" charset="0"/>
              </a:rPr>
              <a:t>(</a:t>
            </a:r>
            <a:r>
              <a:rPr lang="en-US" sz="1568" kern="0" dirty="0" err="1">
                <a:gradFill>
                  <a:gsLst>
                    <a:gs pos="0">
                      <a:srgbClr val="FFFFFF"/>
                    </a:gs>
                    <a:gs pos="100000">
                      <a:srgbClr val="FFFFFF"/>
                    </a:gs>
                  </a:gsLst>
                  <a:lin ang="5400000" scaled="0"/>
                </a:gradFill>
                <a:latin typeface="Segoe UI"/>
                <a:ea typeface="Segoe UI" pitchFamily="34" charset="0"/>
                <a:cs typeface="Segoe UI" pitchFamily="34" charset="0"/>
              </a:rPr>
              <a:t>Físico</a:t>
            </a:r>
            <a:r>
              <a:rPr lang="en-US" sz="1568" kern="0" dirty="0">
                <a:gradFill>
                  <a:gsLst>
                    <a:gs pos="0">
                      <a:srgbClr val="FFFFFF"/>
                    </a:gs>
                    <a:gs pos="100000">
                      <a:srgbClr val="FFFFFF"/>
                    </a:gs>
                  </a:gsLst>
                  <a:lin ang="5400000" scaled="0"/>
                </a:gradFill>
                <a:latin typeface="Segoe UI"/>
                <a:ea typeface="Segoe UI" pitchFamily="34" charset="0"/>
                <a:cs typeface="Segoe UI" pitchFamily="34" charset="0"/>
              </a:rPr>
              <a:t> o Virtual)</a:t>
            </a: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TextBox 13"/>
          <p:cNvSpPr txBox="1"/>
          <p:nvPr/>
        </p:nvSpPr>
        <p:spPr>
          <a:xfrm>
            <a:off x="6817973" y="3080855"/>
            <a:ext cx="1747306" cy="511214"/>
          </a:xfrm>
          <a:prstGeom prst="rect">
            <a:avLst/>
          </a:prstGeom>
          <a:noFill/>
        </p:spPr>
        <p:txBody>
          <a:bodyPr wrap="square" lIns="179259" tIns="143407" rIns="179259" bIns="143407" rtlCol="0">
            <a:spAutoFit/>
          </a:bodyPr>
          <a:lstStyle/>
          <a:p>
            <a:pPr defTabSz="914367">
              <a:lnSpc>
                <a:spcPct val="90000"/>
              </a:lnSpc>
              <a:spcAft>
                <a:spcPts val="588"/>
              </a:spcAft>
            </a:pPr>
            <a:r>
              <a:rPr lang="en-US" sz="1600" b="1" dirty="0" err="1">
                <a:gradFill>
                  <a:gsLst>
                    <a:gs pos="19048">
                      <a:srgbClr val="32145A"/>
                    </a:gs>
                    <a:gs pos="65000">
                      <a:srgbClr val="32145A"/>
                    </a:gs>
                  </a:gsLst>
                  <a:lin ang="5400000" scaled="0"/>
                </a:gradFill>
                <a:latin typeface="Segoe UI"/>
              </a:rPr>
              <a:t>Capa</a:t>
            </a:r>
            <a:r>
              <a:rPr lang="en-US" sz="1600" b="1" dirty="0">
                <a:gradFill>
                  <a:gsLst>
                    <a:gs pos="19048">
                      <a:srgbClr val="32145A"/>
                    </a:gs>
                    <a:gs pos="65000">
                      <a:srgbClr val="32145A"/>
                    </a:gs>
                  </a:gsLst>
                  <a:lin ang="5400000" scaled="0"/>
                </a:gradFill>
                <a:latin typeface="Segoe UI"/>
              </a:rPr>
              <a:t> de web</a:t>
            </a:r>
          </a:p>
        </p:txBody>
      </p:sp>
      <p:sp>
        <p:nvSpPr>
          <p:cNvPr id="15" name="TextBox 14"/>
          <p:cNvSpPr txBox="1"/>
          <p:nvPr/>
        </p:nvSpPr>
        <p:spPr>
          <a:xfrm>
            <a:off x="6811425" y="2123143"/>
            <a:ext cx="1778882" cy="538914"/>
          </a:xfrm>
          <a:prstGeom prst="rect">
            <a:avLst/>
          </a:prstGeom>
          <a:noFill/>
        </p:spPr>
        <p:txBody>
          <a:bodyPr wrap="none" lIns="179259" tIns="143407" rIns="179259" bIns="143407" rtlCol="0">
            <a:spAutoFit/>
          </a:bodyPr>
          <a:lstStyle/>
          <a:p>
            <a:pPr defTabSz="914367">
              <a:lnSpc>
                <a:spcPct val="90000"/>
              </a:lnSpc>
              <a:spcAft>
                <a:spcPts val="588"/>
              </a:spcAft>
            </a:pPr>
            <a:r>
              <a:rPr lang="en-US" dirty="0" err="1">
                <a:gradFill>
                  <a:gsLst>
                    <a:gs pos="0">
                      <a:srgbClr val="505050"/>
                    </a:gs>
                    <a:gs pos="100000">
                      <a:srgbClr val="505050"/>
                    </a:gs>
                  </a:gsLst>
                  <a:lin ang="5400000" scaled="0"/>
                </a:gradFill>
                <a:latin typeface="Segoe UI"/>
              </a:rPr>
              <a:t>Contenedor</a:t>
            </a:r>
            <a:r>
              <a:rPr lang="en-US" dirty="0">
                <a:gradFill>
                  <a:gsLst>
                    <a:gs pos="0">
                      <a:srgbClr val="505050"/>
                    </a:gs>
                    <a:gs pos="100000">
                      <a:srgbClr val="505050"/>
                    </a:gs>
                  </a:gsLst>
                  <a:lin ang="5400000" scaled="0"/>
                </a:gradFill>
                <a:latin typeface="Segoe UI"/>
              </a:rPr>
              <a:t> A</a:t>
            </a:r>
          </a:p>
        </p:txBody>
      </p:sp>
      <p:sp>
        <p:nvSpPr>
          <p:cNvPr id="16" name="Rectangle 15"/>
          <p:cNvSpPr/>
          <p:nvPr/>
        </p:nvSpPr>
        <p:spPr bwMode="auto">
          <a:xfrm>
            <a:off x="6887191" y="4165201"/>
            <a:ext cx="2959319" cy="444363"/>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kern="0" dirty="0" err="1">
                <a:gradFill>
                  <a:gsLst>
                    <a:gs pos="0">
                      <a:srgbClr val="FFFFFF"/>
                    </a:gs>
                    <a:gs pos="100000">
                      <a:srgbClr val="FFFFFF"/>
                    </a:gs>
                  </a:gsLst>
                  <a:lin ang="5400000" scaled="0"/>
                </a:gradFill>
                <a:latin typeface="Segoe UI"/>
                <a:ea typeface="Segoe UI" pitchFamily="34" charset="0"/>
                <a:cs typeface="Segoe UI" pitchFamily="34" charset="0"/>
              </a:rPr>
              <a:t>Bibliotecas</a:t>
            </a:r>
            <a:r>
              <a:rPr lang="en-US" sz="1765" kern="0" dirty="0">
                <a:gradFill>
                  <a:gsLst>
                    <a:gs pos="0">
                      <a:srgbClr val="FFFFFF"/>
                    </a:gs>
                    <a:gs pos="100000">
                      <a:srgbClr val="FFFFFF"/>
                    </a:gs>
                  </a:gsLst>
                  <a:lin ang="5400000" scaled="0"/>
                </a:gradFill>
                <a:latin typeface="Segoe UI"/>
                <a:ea typeface="Segoe UI" pitchFamily="34" charset="0"/>
                <a:cs typeface="Segoe UI" pitchFamily="34" charset="0"/>
              </a:rPr>
              <a:t/>
            </a:r>
            <a:br>
              <a:rPr lang="en-US" sz="1765" kern="0" dirty="0">
                <a:gradFill>
                  <a:gsLst>
                    <a:gs pos="0">
                      <a:srgbClr val="FFFFFF"/>
                    </a:gs>
                    <a:gs pos="100000">
                      <a:srgbClr val="FFFFFF"/>
                    </a:gs>
                  </a:gsLst>
                  <a:lin ang="5400000" scaled="0"/>
                </a:gradFill>
                <a:latin typeface="Segoe UI"/>
                <a:ea typeface="Segoe UI" pitchFamily="34" charset="0"/>
                <a:cs typeface="Segoe UI" pitchFamily="34" charset="0"/>
              </a:rPr>
            </a:br>
            <a: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t>(Se </a:t>
            </a:r>
            <a:r>
              <a:rPr lang="en-US" sz="1175" kern="0" dirty="0" err="1">
                <a:gradFill>
                  <a:gsLst>
                    <a:gs pos="0">
                      <a:srgbClr val="FFFFFF"/>
                    </a:gs>
                    <a:gs pos="100000">
                      <a:srgbClr val="FFFFFF"/>
                    </a:gs>
                  </a:gsLst>
                  <a:lin ang="5400000" scaled="0"/>
                </a:gradFill>
                <a:latin typeface="Segoe UI"/>
                <a:ea typeface="Segoe UI" pitchFamily="34" charset="0"/>
                <a:cs typeface="Segoe UI" pitchFamily="34" charset="0"/>
              </a:rPr>
              <a:t>comparten</a:t>
            </a:r>
            <a: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t> con </a:t>
            </a:r>
            <a:r>
              <a:rPr lang="en-US" sz="1175" kern="0" dirty="0" err="1">
                <a:gradFill>
                  <a:gsLst>
                    <a:gs pos="0">
                      <a:srgbClr val="FFFFFF"/>
                    </a:gs>
                    <a:gs pos="100000">
                      <a:srgbClr val="FFFFFF"/>
                    </a:gs>
                  </a:gsLst>
                  <a:lin ang="5400000" scaled="0"/>
                </a:gradFill>
                <a:latin typeface="Segoe UI"/>
                <a:ea typeface="Segoe UI" pitchFamily="34" charset="0"/>
                <a:cs typeface="Segoe UI" pitchFamily="34" charset="0"/>
              </a:rPr>
              <a:t>contenedores</a:t>
            </a:r>
            <a: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t>)</a:t>
            </a:r>
            <a:endParaRPr lang="en-US" sz="137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 name="TextBox 16"/>
          <p:cNvSpPr txBox="1"/>
          <p:nvPr/>
        </p:nvSpPr>
        <p:spPr>
          <a:xfrm>
            <a:off x="8420212" y="2123143"/>
            <a:ext cx="1762852" cy="538914"/>
          </a:xfrm>
          <a:prstGeom prst="rect">
            <a:avLst/>
          </a:prstGeom>
          <a:noFill/>
        </p:spPr>
        <p:txBody>
          <a:bodyPr wrap="none" lIns="179259" tIns="143407" rIns="179259" bIns="143407" rtlCol="0">
            <a:spAutoFit/>
          </a:bodyPr>
          <a:lstStyle/>
          <a:p>
            <a:pPr defTabSz="914367">
              <a:lnSpc>
                <a:spcPct val="90000"/>
              </a:lnSpc>
              <a:spcAft>
                <a:spcPts val="588"/>
              </a:spcAft>
            </a:pPr>
            <a:r>
              <a:rPr lang="en-US" dirty="0" err="1">
                <a:gradFill>
                  <a:gsLst>
                    <a:gs pos="0">
                      <a:srgbClr val="505050"/>
                    </a:gs>
                    <a:gs pos="100000">
                      <a:srgbClr val="505050"/>
                    </a:gs>
                  </a:gsLst>
                  <a:lin ang="5400000" scaled="0"/>
                </a:gradFill>
                <a:latin typeface="Segoe UI"/>
              </a:rPr>
              <a:t>Contenedor</a:t>
            </a:r>
            <a:r>
              <a:rPr lang="en-US" dirty="0">
                <a:gradFill>
                  <a:gsLst>
                    <a:gs pos="0">
                      <a:srgbClr val="505050"/>
                    </a:gs>
                    <a:gs pos="100000">
                      <a:srgbClr val="505050"/>
                    </a:gs>
                  </a:gsLst>
                  <a:lin ang="5400000" scaled="0"/>
                </a:gradFill>
                <a:latin typeface="Segoe UI"/>
              </a:rPr>
              <a:t> B</a:t>
            </a:r>
          </a:p>
        </p:txBody>
      </p:sp>
      <p:sp>
        <p:nvSpPr>
          <p:cNvPr id="18" name="TextBox 17"/>
          <p:cNvSpPr txBox="1"/>
          <p:nvPr/>
        </p:nvSpPr>
        <p:spPr>
          <a:xfrm>
            <a:off x="9957524" y="2123143"/>
            <a:ext cx="1772470" cy="538914"/>
          </a:xfrm>
          <a:prstGeom prst="rect">
            <a:avLst/>
          </a:prstGeom>
          <a:noFill/>
        </p:spPr>
        <p:txBody>
          <a:bodyPr wrap="none" lIns="179259" tIns="143407" rIns="179259" bIns="143407" rtlCol="0">
            <a:spAutoFit/>
          </a:bodyPr>
          <a:lstStyle/>
          <a:p>
            <a:pPr defTabSz="914367">
              <a:lnSpc>
                <a:spcPct val="90000"/>
              </a:lnSpc>
              <a:spcAft>
                <a:spcPts val="588"/>
              </a:spcAft>
            </a:pPr>
            <a:r>
              <a:rPr lang="en-US" dirty="0" err="1">
                <a:gradFill>
                  <a:gsLst>
                    <a:gs pos="0">
                      <a:srgbClr val="505050"/>
                    </a:gs>
                    <a:gs pos="100000">
                      <a:srgbClr val="505050"/>
                    </a:gs>
                  </a:gsLst>
                  <a:lin ang="5400000" scaled="0"/>
                </a:gradFill>
                <a:latin typeface="Segoe UI"/>
              </a:rPr>
              <a:t>Contenedor</a:t>
            </a:r>
            <a:r>
              <a:rPr lang="en-US" dirty="0">
                <a:gradFill>
                  <a:gsLst>
                    <a:gs pos="0">
                      <a:srgbClr val="505050"/>
                    </a:gs>
                    <a:gs pos="100000">
                      <a:srgbClr val="505050"/>
                    </a:gs>
                  </a:gsLst>
                  <a:lin ang="5400000" scaled="0"/>
                </a:gradFill>
                <a:latin typeface="Segoe UI"/>
              </a:rPr>
              <a:t> C</a:t>
            </a:r>
          </a:p>
        </p:txBody>
      </p:sp>
      <p:sp>
        <p:nvSpPr>
          <p:cNvPr id="19" name="Rectangle 18"/>
          <p:cNvSpPr/>
          <p:nvPr/>
        </p:nvSpPr>
        <p:spPr bwMode="auto">
          <a:xfrm>
            <a:off x="8466457" y="3540029"/>
            <a:ext cx="1380052" cy="584857"/>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765" kern="0" dirty="0">
                <a:gradFill>
                  <a:gsLst>
                    <a:gs pos="0">
                      <a:srgbClr val="FFFFFF"/>
                    </a:gs>
                    <a:gs pos="100000">
                      <a:srgbClr val="FFFFFF"/>
                    </a:gs>
                  </a:gsLst>
                  <a:lin ang="5400000" scaled="0"/>
                </a:gradFill>
                <a:latin typeface="Segoe UI"/>
                <a:ea typeface="Segoe UI" pitchFamily="34" charset="0"/>
                <a:cs typeface="Segoe UI" pitchFamily="34" charset="0"/>
              </a:rPr>
              <a:t>LOB app</a:t>
            </a:r>
            <a:r>
              <a:rPr lang="en-US" sz="1961" kern="0" dirty="0">
                <a:gradFill>
                  <a:gsLst>
                    <a:gs pos="0">
                      <a:srgbClr val="FFFFFF"/>
                    </a:gs>
                    <a:gs pos="100000">
                      <a:srgbClr val="FFFFFF"/>
                    </a:gs>
                  </a:gsLst>
                  <a:lin ang="5400000" scaled="0"/>
                </a:gradFill>
                <a:latin typeface="Segoe UI"/>
                <a:ea typeface="Segoe UI" pitchFamily="34" charset="0"/>
                <a:cs typeface="Segoe UI" pitchFamily="34" charset="0"/>
              </a:rPr>
              <a:t/>
            </a:r>
            <a:br>
              <a:rPr lang="en-US" sz="1961" kern="0" dirty="0">
                <a:gradFill>
                  <a:gsLst>
                    <a:gs pos="0">
                      <a:srgbClr val="FFFFFF"/>
                    </a:gs>
                    <a:gs pos="100000">
                      <a:srgbClr val="FFFFFF"/>
                    </a:gs>
                  </a:gsLst>
                  <a:lin ang="5400000" scaled="0"/>
                </a:gradFill>
                <a:latin typeface="Segoe UI"/>
                <a:ea typeface="Segoe UI" pitchFamily="34" charset="0"/>
                <a:cs typeface="Segoe UI" pitchFamily="34" charset="0"/>
              </a:rPr>
            </a:br>
            <a:r>
              <a:rPr lang="en-US" sz="1371" kern="0" dirty="0">
                <a:gradFill>
                  <a:gsLst>
                    <a:gs pos="0">
                      <a:srgbClr val="FFFFFF"/>
                    </a:gs>
                    <a:gs pos="100000">
                      <a:srgbClr val="FFFFFF"/>
                    </a:gs>
                  </a:gsLst>
                  <a:lin ang="5400000" scaled="0"/>
                </a:gradFill>
                <a:latin typeface="Segoe UI"/>
                <a:ea typeface="Segoe UI" pitchFamily="34" charset="0"/>
                <a:cs typeface="Segoe UI" pitchFamily="34" charset="0"/>
              </a:rPr>
              <a:t>(+</a:t>
            </a:r>
            <a:r>
              <a:rPr lang="en-US" sz="1371" kern="0" dirty="0" err="1">
                <a:gradFill>
                  <a:gsLst>
                    <a:gs pos="0">
                      <a:srgbClr val="FFFFFF"/>
                    </a:gs>
                    <a:gs pos="100000">
                      <a:srgbClr val="FFFFFF"/>
                    </a:gs>
                  </a:gsLst>
                  <a:lin ang="5400000" scaled="0"/>
                </a:gradFill>
                <a:latin typeface="Segoe UI"/>
                <a:ea typeface="Segoe UI" pitchFamily="34" charset="0"/>
                <a:cs typeface="Segoe UI" pitchFamily="34" charset="0"/>
              </a:rPr>
              <a:t>Binarios</a:t>
            </a:r>
            <a:r>
              <a:rPr lang="en-US" sz="1371" kern="0" dirty="0">
                <a:gradFill>
                  <a:gsLst>
                    <a:gs pos="0">
                      <a:srgbClr val="FFFFFF"/>
                    </a:gs>
                    <a:gs pos="100000">
                      <a:srgbClr val="FFFFFF"/>
                    </a:gs>
                  </a:gsLst>
                  <a:lin ang="5400000" scaled="0"/>
                </a:gradFill>
                <a:latin typeface="Segoe UI"/>
                <a:ea typeface="Segoe UI" pitchFamily="34" charset="0"/>
                <a:cs typeface="Segoe UI" pitchFamily="34" charset="0"/>
              </a:rPr>
              <a:t>)</a:t>
            </a:r>
            <a:endParaRPr lang="en-US" sz="1765"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TextBox 19"/>
          <p:cNvSpPr txBox="1"/>
          <p:nvPr/>
        </p:nvSpPr>
        <p:spPr>
          <a:xfrm>
            <a:off x="8420212" y="3080854"/>
            <a:ext cx="1714158" cy="511214"/>
          </a:xfrm>
          <a:prstGeom prst="rect">
            <a:avLst/>
          </a:prstGeom>
          <a:noFill/>
        </p:spPr>
        <p:txBody>
          <a:bodyPr wrap="square" lIns="179259" tIns="143407" rIns="179259" bIns="143407" rtlCol="0">
            <a:spAutoFit/>
          </a:bodyPr>
          <a:lstStyle>
            <a:defPPr>
              <a:defRPr lang="en-US"/>
            </a:defPPr>
            <a:lvl1pPr defTabSz="914367">
              <a:lnSpc>
                <a:spcPct val="90000"/>
              </a:lnSpc>
              <a:spcAft>
                <a:spcPts val="588"/>
              </a:spcAft>
              <a:defRPr sz="1600" b="1">
                <a:gradFill>
                  <a:gsLst>
                    <a:gs pos="19048">
                      <a:schemeClr val="accent1"/>
                    </a:gs>
                    <a:gs pos="65000">
                      <a:schemeClr val="accent1"/>
                    </a:gs>
                  </a:gsLst>
                  <a:lin ang="5400000" scaled="0"/>
                </a:gradFill>
                <a:latin typeface="Segoe UI"/>
              </a:defRPr>
            </a:lvl1pPr>
          </a:lstStyle>
          <a:p>
            <a:pPr>
              <a:defRPr/>
            </a:pPr>
            <a:r>
              <a:rPr lang="en-US" kern="0" dirty="0" err="1">
                <a:gradFill>
                  <a:gsLst>
                    <a:gs pos="19048">
                      <a:srgbClr val="32145A"/>
                    </a:gs>
                    <a:gs pos="65000">
                      <a:srgbClr val="32145A"/>
                    </a:gs>
                  </a:gsLst>
                  <a:lin ang="5400000" scaled="0"/>
                </a:gradFill>
              </a:rPr>
              <a:t>Capa</a:t>
            </a:r>
            <a:r>
              <a:rPr lang="en-US" kern="0" dirty="0">
                <a:gradFill>
                  <a:gsLst>
                    <a:gs pos="19048">
                      <a:srgbClr val="32145A"/>
                    </a:gs>
                    <a:gs pos="65000">
                      <a:srgbClr val="32145A"/>
                    </a:gs>
                  </a:gsLst>
                  <a:lin ang="5400000" scaled="0"/>
                </a:gradFill>
              </a:rPr>
              <a:t> de app</a:t>
            </a:r>
          </a:p>
        </p:txBody>
      </p:sp>
      <p:sp>
        <p:nvSpPr>
          <p:cNvPr id="21" name="Rectangle 20"/>
          <p:cNvSpPr/>
          <p:nvPr/>
        </p:nvSpPr>
        <p:spPr bwMode="auto">
          <a:xfrm>
            <a:off x="10037308" y="4159205"/>
            <a:ext cx="1380052" cy="444363"/>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7" kern="0" dirty="0" err="1">
                <a:gradFill>
                  <a:gsLst>
                    <a:gs pos="0">
                      <a:srgbClr val="FFFFFF"/>
                    </a:gs>
                    <a:gs pos="100000">
                      <a:srgbClr val="FFFFFF"/>
                    </a:gs>
                  </a:gsLst>
                  <a:lin ang="5400000" scaled="0"/>
                </a:gradFill>
                <a:latin typeface="Segoe UI"/>
                <a:ea typeface="Segoe UI" pitchFamily="34" charset="0"/>
                <a:cs typeface="Segoe UI" pitchFamily="34" charset="0"/>
              </a:rPr>
              <a:t>Bibliotecas</a:t>
            </a:r>
            <a:r>
              <a:rPr lang="en-US" sz="1567" kern="0" dirty="0">
                <a:gradFill>
                  <a:gsLst>
                    <a:gs pos="0">
                      <a:srgbClr val="FFFFFF"/>
                    </a:gs>
                    <a:gs pos="100000">
                      <a:srgbClr val="FFFFFF"/>
                    </a:gs>
                  </a:gsLst>
                  <a:lin ang="5400000" scaled="0"/>
                </a:gradFill>
                <a:latin typeface="Segoe UI"/>
                <a:ea typeface="Segoe UI" pitchFamily="34" charset="0"/>
                <a:cs typeface="Segoe UI" pitchFamily="34" charset="0"/>
              </a:rPr>
              <a:t> </a:t>
            </a:r>
            <a:endParaRPr lang="en-US" sz="137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 name="Rectangle 21"/>
          <p:cNvSpPr/>
          <p:nvPr/>
        </p:nvSpPr>
        <p:spPr bwMode="auto">
          <a:xfrm>
            <a:off x="10037309" y="3534031"/>
            <a:ext cx="1380052" cy="584857"/>
          </a:xfrm>
          <a:prstGeom prst="rect">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0" tIns="143407" rIns="0"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765" kern="0" dirty="0">
                <a:gradFill>
                  <a:gsLst>
                    <a:gs pos="0">
                      <a:srgbClr val="FFFFFF"/>
                    </a:gs>
                    <a:gs pos="100000">
                      <a:srgbClr val="FFFFFF"/>
                    </a:gs>
                  </a:gsLst>
                  <a:lin ang="5400000" scaled="0"/>
                </a:gradFill>
                <a:latin typeface="Segoe UI"/>
                <a:ea typeface="Segoe UI" pitchFamily="34" charset="0"/>
                <a:cs typeface="Segoe UI" pitchFamily="34" charset="0"/>
              </a:rPr>
              <a:t>LOB app</a:t>
            </a:r>
            <a:r>
              <a:rPr lang="en-US" sz="1961" kern="0" dirty="0">
                <a:gradFill>
                  <a:gsLst>
                    <a:gs pos="0">
                      <a:srgbClr val="FFFFFF"/>
                    </a:gs>
                    <a:gs pos="100000">
                      <a:srgbClr val="FFFFFF"/>
                    </a:gs>
                  </a:gsLst>
                  <a:lin ang="5400000" scaled="0"/>
                </a:gradFill>
                <a:latin typeface="Segoe UI"/>
                <a:ea typeface="Segoe UI" pitchFamily="34" charset="0"/>
                <a:cs typeface="Segoe UI" pitchFamily="34" charset="0"/>
              </a:rPr>
              <a:t/>
            </a:r>
            <a:br>
              <a:rPr lang="en-US" sz="1961" kern="0" dirty="0">
                <a:gradFill>
                  <a:gsLst>
                    <a:gs pos="0">
                      <a:srgbClr val="FFFFFF"/>
                    </a:gs>
                    <a:gs pos="100000">
                      <a:srgbClr val="FFFFFF"/>
                    </a:gs>
                  </a:gsLst>
                  <a:lin ang="5400000" scaled="0"/>
                </a:gradFill>
                <a:latin typeface="Segoe UI"/>
                <a:ea typeface="Segoe UI" pitchFamily="34" charset="0"/>
                <a:cs typeface="Segoe UI" pitchFamily="34" charset="0"/>
              </a:rPr>
            </a:br>
            <a:r>
              <a:rPr lang="en-US" sz="1371" kern="0" dirty="0">
                <a:gradFill>
                  <a:gsLst>
                    <a:gs pos="0">
                      <a:srgbClr val="FFFFFF"/>
                    </a:gs>
                    <a:gs pos="100000">
                      <a:srgbClr val="FFFFFF"/>
                    </a:gs>
                  </a:gsLst>
                  <a:lin ang="5400000" scaled="0"/>
                </a:gradFill>
                <a:latin typeface="Segoe UI"/>
                <a:ea typeface="Segoe UI" pitchFamily="34" charset="0"/>
                <a:cs typeface="Segoe UI" pitchFamily="34" charset="0"/>
              </a:rPr>
              <a:t>(+Binaries)</a:t>
            </a:r>
            <a:endParaRPr lang="en-US" sz="1765"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TextBox 22"/>
          <p:cNvSpPr txBox="1"/>
          <p:nvPr/>
        </p:nvSpPr>
        <p:spPr>
          <a:xfrm>
            <a:off x="10222966" y="3080854"/>
            <a:ext cx="1174357" cy="511214"/>
          </a:xfrm>
          <a:prstGeom prst="rect">
            <a:avLst/>
          </a:prstGeom>
          <a:noFill/>
        </p:spPr>
        <p:txBody>
          <a:bodyPr wrap="none" lIns="179259" tIns="143407" rIns="179259" bIns="143407" rtlCol="0">
            <a:spAutoFit/>
          </a:bodyPr>
          <a:lstStyle>
            <a:defPPr>
              <a:defRPr lang="en-US"/>
            </a:defPPr>
            <a:lvl1pPr defTabSz="914367">
              <a:lnSpc>
                <a:spcPct val="90000"/>
              </a:lnSpc>
              <a:spcAft>
                <a:spcPts val="588"/>
              </a:spcAft>
              <a:defRPr sz="1600" b="1">
                <a:gradFill>
                  <a:gsLst>
                    <a:gs pos="19048">
                      <a:schemeClr val="accent1"/>
                    </a:gs>
                    <a:gs pos="65000">
                      <a:schemeClr val="accent1"/>
                    </a:gs>
                  </a:gsLst>
                  <a:lin ang="5400000" scaled="0"/>
                </a:gradFill>
                <a:latin typeface="Segoe UI"/>
              </a:defRPr>
            </a:lvl1pPr>
          </a:lstStyle>
          <a:p>
            <a:pPr>
              <a:defRPr/>
            </a:pPr>
            <a:r>
              <a:rPr lang="en-US" kern="0" dirty="0" err="1">
                <a:gradFill>
                  <a:gsLst>
                    <a:gs pos="19048">
                      <a:srgbClr val="0078D7"/>
                    </a:gs>
                    <a:gs pos="65000">
                      <a:srgbClr val="0078D7"/>
                    </a:gs>
                  </a:gsLst>
                  <a:lin ang="5400000" scaled="0"/>
                </a:gradFill>
              </a:rPr>
              <a:t>Capa</a:t>
            </a:r>
            <a:r>
              <a:rPr lang="en-US" kern="0" dirty="0">
                <a:gradFill>
                  <a:gsLst>
                    <a:gs pos="19048">
                      <a:srgbClr val="0078D7"/>
                    </a:gs>
                    <a:gs pos="65000">
                      <a:srgbClr val="0078D7"/>
                    </a:gs>
                  </a:gsLst>
                  <a:lin ang="5400000" scaled="0"/>
                </a:gradFill>
              </a:rPr>
              <a:t> DB</a:t>
            </a:r>
          </a:p>
        </p:txBody>
      </p:sp>
      <p:cxnSp>
        <p:nvCxnSpPr>
          <p:cNvPr id="24" name="Straight Connector 23"/>
          <p:cNvCxnSpPr/>
          <p:nvPr/>
        </p:nvCxnSpPr>
        <p:spPr>
          <a:xfrm>
            <a:off x="10737085" y="2579856"/>
            <a:ext cx="0" cy="516360"/>
          </a:xfrm>
          <a:prstGeom prst="line">
            <a:avLst/>
          </a:prstGeom>
          <a:noFill/>
          <a:ln w="63500" cap="flat" cmpd="sng" algn="ctr">
            <a:solidFill>
              <a:srgbClr val="32145A"/>
            </a:solidFill>
            <a:prstDash val="solid"/>
            <a:headEnd type="none"/>
            <a:tailEnd type="none"/>
          </a:ln>
          <a:effectLst/>
        </p:spPr>
      </p:cxnSp>
      <p:cxnSp>
        <p:nvCxnSpPr>
          <p:cNvPr id="25" name="Straight Connector 24"/>
          <p:cNvCxnSpPr/>
          <p:nvPr/>
        </p:nvCxnSpPr>
        <p:spPr>
          <a:xfrm>
            <a:off x="9138642" y="2564494"/>
            <a:ext cx="0" cy="516360"/>
          </a:xfrm>
          <a:prstGeom prst="line">
            <a:avLst/>
          </a:prstGeom>
          <a:noFill/>
          <a:ln w="63500" cap="flat" cmpd="sng" algn="ctr">
            <a:solidFill>
              <a:srgbClr val="32145A"/>
            </a:solidFill>
            <a:prstDash val="solid"/>
            <a:headEnd type="none"/>
            <a:tailEnd type="none"/>
          </a:ln>
          <a:effectLst/>
        </p:spPr>
      </p:cxnSp>
      <p:cxnSp>
        <p:nvCxnSpPr>
          <p:cNvPr id="26" name="Straight Connector 25"/>
          <p:cNvCxnSpPr/>
          <p:nvPr/>
        </p:nvCxnSpPr>
        <p:spPr>
          <a:xfrm>
            <a:off x="7594199" y="2564494"/>
            <a:ext cx="0" cy="516360"/>
          </a:xfrm>
          <a:prstGeom prst="line">
            <a:avLst/>
          </a:prstGeom>
          <a:noFill/>
          <a:ln w="63500" cap="flat" cmpd="sng" algn="ctr">
            <a:solidFill>
              <a:srgbClr val="32145A"/>
            </a:solidFill>
            <a:prstDash val="solid"/>
            <a:headEnd type="none"/>
            <a:tailEnd type="none"/>
          </a:ln>
          <a:effectLst/>
        </p:spPr>
      </p:cxnSp>
    </p:spTree>
    <p:extLst>
      <p:ext uri="{BB962C8B-B14F-4D97-AF65-F5344CB8AC3E}">
        <p14:creationId xmlns:p14="http://schemas.microsoft.com/office/powerpoint/2010/main" val="14455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srgbClr val="0078D7">
                <a:shade val="45000"/>
                <a:satMod val="135000"/>
              </a:srgbClr>
              <a:prstClr val="white"/>
            </a:duotone>
          </a:blip>
          <a:stretch>
            <a:fillRect/>
          </a:stretch>
        </p:blipFill>
        <p:spPr>
          <a:xfrm>
            <a:off x="3878200" y="1718715"/>
            <a:ext cx="3597963" cy="1751168"/>
          </a:xfrm>
          <a:prstGeom prst="rect">
            <a:avLst/>
          </a:prstGeom>
        </p:spPr>
      </p:pic>
      <p:sp>
        <p:nvSpPr>
          <p:cNvPr id="3" name="Freeform 2"/>
          <p:cNvSpPr>
            <a:spLocks noChangeAspect="1" noEditPoints="1"/>
          </p:cNvSpPr>
          <p:nvPr/>
        </p:nvSpPr>
        <p:spPr bwMode="auto">
          <a:xfrm>
            <a:off x="1189134" y="2735349"/>
            <a:ext cx="2169174" cy="1795485"/>
          </a:xfrm>
          <a:custGeom>
            <a:avLst/>
            <a:gdLst>
              <a:gd name="T0" fmla="*/ 363 w 400"/>
              <a:gd name="T1" fmla="*/ 109 h 330"/>
              <a:gd name="T2" fmla="*/ 340 w 400"/>
              <a:gd name="T3" fmla="*/ 131 h 330"/>
              <a:gd name="T4" fmla="*/ 363 w 400"/>
              <a:gd name="T5" fmla="*/ 154 h 330"/>
              <a:gd name="T6" fmla="*/ 385 w 400"/>
              <a:gd name="T7" fmla="*/ 131 h 330"/>
              <a:gd name="T8" fmla="*/ 363 w 400"/>
              <a:gd name="T9" fmla="*/ 109 h 330"/>
              <a:gd name="T10" fmla="*/ 37 w 400"/>
              <a:gd name="T11" fmla="*/ 109 h 330"/>
              <a:gd name="T12" fmla="*/ 15 w 400"/>
              <a:gd name="T13" fmla="*/ 131 h 330"/>
              <a:gd name="T14" fmla="*/ 37 w 400"/>
              <a:gd name="T15" fmla="*/ 154 h 330"/>
              <a:gd name="T16" fmla="*/ 60 w 400"/>
              <a:gd name="T17" fmla="*/ 131 h 330"/>
              <a:gd name="T18" fmla="*/ 37 w 400"/>
              <a:gd name="T19" fmla="*/ 109 h 330"/>
              <a:gd name="T20" fmla="*/ 295 w 400"/>
              <a:gd name="T21" fmla="*/ 67 h 330"/>
              <a:gd name="T22" fmla="*/ 262 w 400"/>
              <a:gd name="T23" fmla="*/ 101 h 330"/>
              <a:gd name="T24" fmla="*/ 295 w 400"/>
              <a:gd name="T25" fmla="*/ 135 h 330"/>
              <a:gd name="T26" fmla="*/ 329 w 400"/>
              <a:gd name="T27" fmla="*/ 101 h 330"/>
              <a:gd name="T28" fmla="*/ 295 w 400"/>
              <a:gd name="T29" fmla="*/ 67 h 330"/>
              <a:gd name="T30" fmla="*/ 400 w 400"/>
              <a:gd name="T31" fmla="*/ 272 h 330"/>
              <a:gd name="T32" fmla="*/ 362 w 400"/>
              <a:gd name="T33" fmla="*/ 272 h 330"/>
              <a:gd name="T34" fmla="*/ 362 w 400"/>
              <a:gd name="T35" fmla="*/ 202 h 330"/>
              <a:gd name="T36" fmla="*/ 352 w 400"/>
              <a:gd name="T37" fmla="*/ 169 h 330"/>
              <a:gd name="T38" fmla="*/ 363 w 400"/>
              <a:gd name="T39" fmla="*/ 167 h 330"/>
              <a:gd name="T40" fmla="*/ 400 w 400"/>
              <a:gd name="T41" fmla="*/ 204 h 330"/>
              <a:gd name="T42" fmla="*/ 400 w 400"/>
              <a:gd name="T43" fmla="*/ 272 h 330"/>
              <a:gd name="T44" fmla="*/ 105 w 400"/>
              <a:gd name="T45" fmla="*/ 67 h 330"/>
              <a:gd name="T46" fmla="*/ 71 w 400"/>
              <a:gd name="T47" fmla="*/ 101 h 330"/>
              <a:gd name="T48" fmla="*/ 105 w 400"/>
              <a:gd name="T49" fmla="*/ 135 h 330"/>
              <a:gd name="T50" fmla="*/ 138 w 400"/>
              <a:gd name="T51" fmla="*/ 101 h 330"/>
              <a:gd name="T52" fmla="*/ 105 w 400"/>
              <a:gd name="T53" fmla="*/ 67 h 330"/>
              <a:gd name="T54" fmla="*/ 37 w 400"/>
              <a:gd name="T55" fmla="*/ 167 h 330"/>
              <a:gd name="T56" fmla="*/ 48 w 400"/>
              <a:gd name="T57" fmla="*/ 169 h 330"/>
              <a:gd name="T58" fmla="*/ 38 w 400"/>
              <a:gd name="T59" fmla="*/ 202 h 330"/>
              <a:gd name="T60" fmla="*/ 38 w 400"/>
              <a:gd name="T61" fmla="*/ 272 h 330"/>
              <a:gd name="T62" fmla="*/ 0 w 400"/>
              <a:gd name="T63" fmla="*/ 272 h 330"/>
              <a:gd name="T64" fmla="*/ 0 w 400"/>
              <a:gd name="T65" fmla="*/ 204 h 330"/>
              <a:gd name="T66" fmla="*/ 37 w 400"/>
              <a:gd name="T67" fmla="*/ 167 h 330"/>
              <a:gd name="T68" fmla="*/ 200 w 400"/>
              <a:gd name="T69" fmla="*/ 0 h 330"/>
              <a:gd name="T70" fmla="*/ 150 w 400"/>
              <a:gd name="T71" fmla="*/ 50 h 330"/>
              <a:gd name="T72" fmla="*/ 200 w 400"/>
              <a:gd name="T73" fmla="*/ 100 h 330"/>
              <a:gd name="T74" fmla="*/ 250 w 400"/>
              <a:gd name="T75" fmla="*/ 50 h 330"/>
              <a:gd name="T76" fmla="*/ 200 w 400"/>
              <a:gd name="T77" fmla="*/ 0 h 330"/>
              <a:gd name="T78" fmla="*/ 349 w 400"/>
              <a:gd name="T79" fmla="*/ 299 h 330"/>
              <a:gd name="T80" fmla="*/ 290 w 400"/>
              <a:gd name="T81" fmla="*/ 299 h 330"/>
              <a:gd name="T82" fmla="*/ 290 w 400"/>
              <a:gd name="T83" fmla="*/ 191 h 330"/>
              <a:gd name="T84" fmla="*/ 280 w 400"/>
              <a:gd name="T85" fmla="*/ 150 h 330"/>
              <a:gd name="T86" fmla="*/ 295 w 400"/>
              <a:gd name="T87" fmla="*/ 148 h 330"/>
              <a:gd name="T88" fmla="*/ 349 w 400"/>
              <a:gd name="T89" fmla="*/ 202 h 330"/>
              <a:gd name="T90" fmla="*/ 349 w 400"/>
              <a:gd name="T91" fmla="*/ 299 h 330"/>
              <a:gd name="T92" fmla="*/ 110 w 400"/>
              <a:gd name="T93" fmla="*/ 191 h 330"/>
              <a:gd name="T94" fmla="*/ 110 w 400"/>
              <a:gd name="T95" fmla="*/ 299 h 330"/>
              <a:gd name="T96" fmla="*/ 51 w 400"/>
              <a:gd name="T97" fmla="*/ 299 h 330"/>
              <a:gd name="T98" fmla="*/ 51 w 400"/>
              <a:gd name="T99" fmla="*/ 202 h 330"/>
              <a:gd name="T100" fmla="*/ 105 w 400"/>
              <a:gd name="T101" fmla="*/ 148 h 330"/>
              <a:gd name="T102" fmla="*/ 120 w 400"/>
              <a:gd name="T103" fmla="*/ 150 h 330"/>
              <a:gd name="T104" fmla="*/ 110 w 400"/>
              <a:gd name="T105" fmla="*/ 191 h 330"/>
              <a:gd name="T106" fmla="*/ 122 w 400"/>
              <a:gd name="T107" fmla="*/ 330 h 330"/>
              <a:gd name="T108" fmla="*/ 278 w 400"/>
              <a:gd name="T109" fmla="*/ 330 h 330"/>
              <a:gd name="T110" fmla="*/ 278 w 400"/>
              <a:gd name="T111" fmla="*/ 191 h 330"/>
              <a:gd name="T112" fmla="*/ 200 w 400"/>
              <a:gd name="T113" fmla="*/ 113 h 330"/>
              <a:gd name="T114" fmla="*/ 122 w 400"/>
              <a:gd name="T115" fmla="*/ 191 h 330"/>
              <a:gd name="T116" fmla="*/ 122 w 400"/>
              <a:gd name="T117" fmla="*/ 33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 h="330">
                <a:moveTo>
                  <a:pt x="363" y="109"/>
                </a:moveTo>
                <a:cubicBezTo>
                  <a:pt x="350" y="109"/>
                  <a:pt x="340" y="119"/>
                  <a:pt x="340" y="131"/>
                </a:cubicBezTo>
                <a:cubicBezTo>
                  <a:pt x="340" y="144"/>
                  <a:pt x="350" y="154"/>
                  <a:pt x="363" y="154"/>
                </a:cubicBezTo>
                <a:cubicBezTo>
                  <a:pt x="375" y="154"/>
                  <a:pt x="385" y="144"/>
                  <a:pt x="385" y="131"/>
                </a:cubicBezTo>
                <a:cubicBezTo>
                  <a:pt x="385" y="119"/>
                  <a:pt x="375" y="109"/>
                  <a:pt x="363" y="109"/>
                </a:cubicBezTo>
                <a:close/>
                <a:moveTo>
                  <a:pt x="37" y="109"/>
                </a:moveTo>
                <a:cubicBezTo>
                  <a:pt x="25" y="109"/>
                  <a:pt x="15" y="119"/>
                  <a:pt x="15" y="131"/>
                </a:cubicBezTo>
                <a:cubicBezTo>
                  <a:pt x="15" y="144"/>
                  <a:pt x="25" y="154"/>
                  <a:pt x="37" y="154"/>
                </a:cubicBezTo>
                <a:cubicBezTo>
                  <a:pt x="50" y="154"/>
                  <a:pt x="60" y="144"/>
                  <a:pt x="60" y="131"/>
                </a:cubicBezTo>
                <a:cubicBezTo>
                  <a:pt x="60" y="119"/>
                  <a:pt x="50" y="109"/>
                  <a:pt x="37" y="109"/>
                </a:cubicBezTo>
                <a:close/>
                <a:moveTo>
                  <a:pt x="295" y="67"/>
                </a:moveTo>
                <a:cubicBezTo>
                  <a:pt x="277" y="67"/>
                  <a:pt x="262" y="83"/>
                  <a:pt x="262" y="101"/>
                </a:cubicBezTo>
                <a:cubicBezTo>
                  <a:pt x="262" y="120"/>
                  <a:pt x="277" y="135"/>
                  <a:pt x="295" y="135"/>
                </a:cubicBezTo>
                <a:cubicBezTo>
                  <a:pt x="314" y="135"/>
                  <a:pt x="329" y="120"/>
                  <a:pt x="329" y="101"/>
                </a:cubicBezTo>
                <a:cubicBezTo>
                  <a:pt x="329" y="83"/>
                  <a:pt x="314" y="67"/>
                  <a:pt x="295" y="67"/>
                </a:cubicBezTo>
                <a:close/>
                <a:moveTo>
                  <a:pt x="400" y="272"/>
                </a:moveTo>
                <a:cubicBezTo>
                  <a:pt x="362" y="272"/>
                  <a:pt x="362" y="272"/>
                  <a:pt x="362" y="272"/>
                </a:cubicBezTo>
                <a:cubicBezTo>
                  <a:pt x="362" y="202"/>
                  <a:pt x="362" y="202"/>
                  <a:pt x="362" y="202"/>
                </a:cubicBezTo>
                <a:cubicBezTo>
                  <a:pt x="362" y="190"/>
                  <a:pt x="358" y="178"/>
                  <a:pt x="352" y="169"/>
                </a:cubicBezTo>
                <a:cubicBezTo>
                  <a:pt x="356" y="168"/>
                  <a:pt x="359" y="167"/>
                  <a:pt x="363" y="167"/>
                </a:cubicBezTo>
                <a:cubicBezTo>
                  <a:pt x="383" y="167"/>
                  <a:pt x="400" y="184"/>
                  <a:pt x="400" y="204"/>
                </a:cubicBezTo>
                <a:lnTo>
                  <a:pt x="400" y="272"/>
                </a:lnTo>
                <a:close/>
                <a:moveTo>
                  <a:pt x="105" y="67"/>
                </a:moveTo>
                <a:cubicBezTo>
                  <a:pt x="86" y="67"/>
                  <a:pt x="71" y="83"/>
                  <a:pt x="71" y="101"/>
                </a:cubicBezTo>
                <a:cubicBezTo>
                  <a:pt x="71" y="120"/>
                  <a:pt x="86" y="135"/>
                  <a:pt x="105" y="135"/>
                </a:cubicBezTo>
                <a:cubicBezTo>
                  <a:pt x="123" y="135"/>
                  <a:pt x="138" y="120"/>
                  <a:pt x="138" y="101"/>
                </a:cubicBezTo>
                <a:cubicBezTo>
                  <a:pt x="138" y="83"/>
                  <a:pt x="123" y="67"/>
                  <a:pt x="105" y="67"/>
                </a:cubicBezTo>
                <a:close/>
                <a:moveTo>
                  <a:pt x="37" y="167"/>
                </a:moveTo>
                <a:cubicBezTo>
                  <a:pt x="41" y="167"/>
                  <a:pt x="44" y="168"/>
                  <a:pt x="48" y="169"/>
                </a:cubicBezTo>
                <a:cubicBezTo>
                  <a:pt x="42" y="178"/>
                  <a:pt x="38" y="190"/>
                  <a:pt x="38" y="202"/>
                </a:cubicBezTo>
                <a:cubicBezTo>
                  <a:pt x="38" y="272"/>
                  <a:pt x="38" y="272"/>
                  <a:pt x="38" y="272"/>
                </a:cubicBezTo>
                <a:cubicBezTo>
                  <a:pt x="0" y="272"/>
                  <a:pt x="0" y="272"/>
                  <a:pt x="0" y="272"/>
                </a:cubicBezTo>
                <a:cubicBezTo>
                  <a:pt x="0" y="204"/>
                  <a:pt x="0" y="204"/>
                  <a:pt x="0" y="204"/>
                </a:cubicBezTo>
                <a:cubicBezTo>
                  <a:pt x="0" y="184"/>
                  <a:pt x="17" y="167"/>
                  <a:pt x="37" y="167"/>
                </a:cubicBezTo>
                <a:close/>
                <a:moveTo>
                  <a:pt x="200" y="0"/>
                </a:moveTo>
                <a:cubicBezTo>
                  <a:pt x="173" y="0"/>
                  <a:pt x="150" y="22"/>
                  <a:pt x="150" y="50"/>
                </a:cubicBezTo>
                <a:cubicBezTo>
                  <a:pt x="150" y="77"/>
                  <a:pt x="173" y="100"/>
                  <a:pt x="200" y="100"/>
                </a:cubicBezTo>
                <a:cubicBezTo>
                  <a:pt x="227" y="100"/>
                  <a:pt x="250" y="77"/>
                  <a:pt x="250" y="50"/>
                </a:cubicBezTo>
                <a:cubicBezTo>
                  <a:pt x="250" y="22"/>
                  <a:pt x="227" y="0"/>
                  <a:pt x="200" y="0"/>
                </a:cubicBezTo>
                <a:close/>
                <a:moveTo>
                  <a:pt x="349" y="299"/>
                </a:moveTo>
                <a:cubicBezTo>
                  <a:pt x="290" y="299"/>
                  <a:pt x="290" y="299"/>
                  <a:pt x="290" y="299"/>
                </a:cubicBezTo>
                <a:cubicBezTo>
                  <a:pt x="290" y="191"/>
                  <a:pt x="290" y="191"/>
                  <a:pt x="290" y="191"/>
                </a:cubicBezTo>
                <a:cubicBezTo>
                  <a:pt x="290" y="176"/>
                  <a:pt x="287" y="163"/>
                  <a:pt x="280" y="150"/>
                </a:cubicBezTo>
                <a:cubicBezTo>
                  <a:pt x="285" y="149"/>
                  <a:pt x="290" y="148"/>
                  <a:pt x="295" y="148"/>
                </a:cubicBezTo>
                <a:cubicBezTo>
                  <a:pt x="325" y="148"/>
                  <a:pt x="349" y="172"/>
                  <a:pt x="349" y="202"/>
                </a:cubicBezTo>
                <a:lnTo>
                  <a:pt x="349" y="299"/>
                </a:lnTo>
                <a:close/>
                <a:moveTo>
                  <a:pt x="110" y="191"/>
                </a:moveTo>
                <a:cubicBezTo>
                  <a:pt x="110" y="299"/>
                  <a:pt x="110" y="299"/>
                  <a:pt x="110" y="299"/>
                </a:cubicBezTo>
                <a:cubicBezTo>
                  <a:pt x="51" y="299"/>
                  <a:pt x="51" y="299"/>
                  <a:pt x="51" y="299"/>
                </a:cubicBezTo>
                <a:cubicBezTo>
                  <a:pt x="51" y="202"/>
                  <a:pt x="51" y="202"/>
                  <a:pt x="51" y="202"/>
                </a:cubicBezTo>
                <a:cubicBezTo>
                  <a:pt x="51" y="172"/>
                  <a:pt x="75" y="148"/>
                  <a:pt x="105" y="148"/>
                </a:cubicBezTo>
                <a:cubicBezTo>
                  <a:pt x="110" y="148"/>
                  <a:pt x="115" y="149"/>
                  <a:pt x="120" y="150"/>
                </a:cubicBezTo>
                <a:cubicBezTo>
                  <a:pt x="113" y="163"/>
                  <a:pt x="110" y="176"/>
                  <a:pt x="110" y="191"/>
                </a:cubicBezTo>
                <a:close/>
                <a:moveTo>
                  <a:pt x="122" y="330"/>
                </a:moveTo>
                <a:cubicBezTo>
                  <a:pt x="278" y="330"/>
                  <a:pt x="278" y="330"/>
                  <a:pt x="278" y="330"/>
                </a:cubicBezTo>
                <a:cubicBezTo>
                  <a:pt x="278" y="191"/>
                  <a:pt x="278" y="191"/>
                  <a:pt x="278" y="191"/>
                </a:cubicBezTo>
                <a:cubicBezTo>
                  <a:pt x="278" y="148"/>
                  <a:pt x="243" y="113"/>
                  <a:pt x="200" y="113"/>
                </a:cubicBezTo>
                <a:cubicBezTo>
                  <a:pt x="157" y="113"/>
                  <a:pt x="122" y="148"/>
                  <a:pt x="122" y="191"/>
                </a:cubicBezTo>
                <a:lnTo>
                  <a:pt x="122" y="330"/>
                </a:lnTo>
                <a:close/>
              </a:path>
            </a:pathLst>
          </a:custGeom>
          <a:solidFill>
            <a:srgbClr val="FFFFFF">
              <a:lumMod val="85000"/>
            </a:srgbClr>
          </a:solidFill>
          <a:ln>
            <a:noFill/>
          </a:ln>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4" name="Title 1"/>
          <p:cNvSpPr txBox="1">
            <a:spLocks/>
          </p:cNvSpPr>
          <p:nvPr/>
        </p:nvSpPr>
        <p:spPr>
          <a:xfrm>
            <a:off x="270828" y="669343"/>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s-419" dirty="0">
                <a:gradFill>
                  <a:gsLst>
                    <a:gs pos="1250">
                      <a:srgbClr val="505050"/>
                    </a:gs>
                    <a:gs pos="100000">
                      <a:srgbClr val="505050"/>
                    </a:gs>
                  </a:gsLst>
                  <a:lin ang="5400000" scaled="0"/>
                </a:gradFill>
                <a:latin typeface="Segoe UI Light"/>
              </a:rPr>
              <a:t>Contenedores Windows</a:t>
            </a:r>
            <a:br>
              <a:rPr lang="es-419" dirty="0">
                <a:gradFill>
                  <a:gsLst>
                    <a:gs pos="1250">
                      <a:srgbClr val="505050"/>
                    </a:gs>
                    <a:gs pos="100000">
                      <a:srgbClr val="505050"/>
                    </a:gs>
                  </a:gsLst>
                  <a:lin ang="5400000" scaled="0"/>
                </a:gradFill>
                <a:latin typeface="Segoe UI Light"/>
              </a:rPr>
            </a:br>
            <a:r>
              <a:rPr lang="es-419" sz="3137" dirty="0">
                <a:gradFill>
                  <a:gsLst>
                    <a:gs pos="2917">
                      <a:srgbClr val="0078D7"/>
                    </a:gs>
                    <a:gs pos="75000">
                      <a:srgbClr val="0078D7"/>
                    </a:gs>
                  </a:gsLst>
                  <a:lin ang="5400000" scaled="0"/>
                </a:gradFill>
                <a:latin typeface="Segoe UI Light"/>
              </a:rPr>
              <a:t>Creación, despliegue y gestión</a:t>
            </a:r>
          </a:p>
        </p:txBody>
      </p:sp>
      <p:grpSp>
        <p:nvGrpSpPr>
          <p:cNvPr id="5" name="Group 4"/>
          <p:cNvGrpSpPr>
            <a:grpSpLocks noChangeAspect="1"/>
          </p:cNvGrpSpPr>
          <p:nvPr/>
        </p:nvGrpSpPr>
        <p:grpSpPr bwMode="auto">
          <a:xfrm>
            <a:off x="771433" y="3496046"/>
            <a:ext cx="1885960" cy="1034787"/>
            <a:chOff x="1282" y="1466"/>
            <a:chExt cx="1212" cy="665"/>
          </a:xfrm>
        </p:grpSpPr>
        <p:sp>
          <p:nvSpPr>
            <p:cNvPr id="6" name="Freeform 5"/>
            <p:cNvSpPr>
              <a:spLocks/>
            </p:cNvSpPr>
            <p:nvPr/>
          </p:nvSpPr>
          <p:spPr bwMode="auto">
            <a:xfrm>
              <a:off x="2354" y="2063"/>
              <a:ext cx="140" cy="68"/>
            </a:xfrm>
            <a:custGeom>
              <a:avLst/>
              <a:gdLst>
                <a:gd name="T0" fmla="*/ 51 w 100"/>
                <a:gd name="T1" fmla="*/ 1 h 49"/>
                <a:gd name="T2" fmla="*/ 0 w 100"/>
                <a:gd name="T3" fmla="*/ 49 h 49"/>
                <a:gd name="T4" fmla="*/ 99 w 100"/>
                <a:gd name="T5" fmla="*/ 49 h 49"/>
                <a:gd name="T6" fmla="*/ 51 w 100"/>
                <a:gd name="T7" fmla="*/ 1 h 49"/>
              </a:gdLst>
              <a:ahLst/>
              <a:cxnLst>
                <a:cxn ang="0">
                  <a:pos x="T0" y="T1"/>
                </a:cxn>
                <a:cxn ang="0">
                  <a:pos x="T2" y="T3"/>
                </a:cxn>
                <a:cxn ang="0">
                  <a:pos x="T4" y="T5"/>
                </a:cxn>
                <a:cxn ang="0">
                  <a:pos x="T6" y="T7"/>
                </a:cxn>
              </a:cxnLst>
              <a:rect l="0" t="0" r="r" b="b"/>
              <a:pathLst>
                <a:path w="100" h="49">
                  <a:moveTo>
                    <a:pt x="51" y="1"/>
                  </a:moveTo>
                  <a:cubicBezTo>
                    <a:pt x="24" y="0"/>
                    <a:pt x="1" y="21"/>
                    <a:pt x="0" y="49"/>
                  </a:cubicBezTo>
                  <a:cubicBezTo>
                    <a:pt x="99" y="49"/>
                    <a:pt x="99" y="49"/>
                    <a:pt x="99" y="49"/>
                  </a:cubicBezTo>
                  <a:cubicBezTo>
                    <a:pt x="100" y="21"/>
                    <a:pt x="79" y="2"/>
                    <a:pt x="51" y="1"/>
                  </a:cubicBezTo>
                  <a:close/>
                </a:path>
              </a:pathLst>
            </a:custGeom>
            <a:solidFill>
              <a:srgbClr val="FFFFFF">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7" name="Freeform 6"/>
            <p:cNvSpPr>
              <a:spLocks/>
            </p:cNvSpPr>
            <p:nvPr/>
          </p:nvSpPr>
          <p:spPr bwMode="auto">
            <a:xfrm>
              <a:off x="2096" y="2064"/>
              <a:ext cx="298" cy="38"/>
            </a:xfrm>
            <a:custGeom>
              <a:avLst/>
              <a:gdLst>
                <a:gd name="T0" fmla="*/ 210 w 213"/>
                <a:gd name="T1" fmla="*/ 27 h 27"/>
                <a:gd name="T2" fmla="*/ 188 w 213"/>
                <a:gd name="T3" fmla="*/ 17 h 27"/>
                <a:gd name="T4" fmla="*/ 142 w 213"/>
                <a:gd name="T5" fmla="*/ 8 h 27"/>
                <a:gd name="T6" fmla="*/ 0 w 213"/>
                <a:gd name="T7" fmla="*/ 8 h 27"/>
                <a:gd name="T8" fmla="*/ 0 w 213"/>
                <a:gd name="T9" fmla="*/ 0 h 27"/>
                <a:gd name="T10" fmla="*/ 142 w 213"/>
                <a:gd name="T11" fmla="*/ 0 h 27"/>
                <a:gd name="T12" fmla="*/ 191 w 213"/>
                <a:gd name="T13" fmla="*/ 10 h 27"/>
                <a:gd name="T14" fmla="*/ 213 w 213"/>
                <a:gd name="T15" fmla="*/ 20 h 27"/>
                <a:gd name="T16" fmla="*/ 210 w 213"/>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27">
                  <a:moveTo>
                    <a:pt x="210" y="27"/>
                  </a:moveTo>
                  <a:cubicBezTo>
                    <a:pt x="188" y="17"/>
                    <a:pt x="188" y="17"/>
                    <a:pt x="188" y="17"/>
                  </a:cubicBezTo>
                  <a:cubicBezTo>
                    <a:pt x="177" y="12"/>
                    <a:pt x="155" y="8"/>
                    <a:pt x="142" y="8"/>
                  </a:cubicBezTo>
                  <a:cubicBezTo>
                    <a:pt x="0" y="8"/>
                    <a:pt x="0" y="8"/>
                    <a:pt x="0" y="8"/>
                  </a:cubicBezTo>
                  <a:cubicBezTo>
                    <a:pt x="0" y="0"/>
                    <a:pt x="0" y="0"/>
                    <a:pt x="0" y="0"/>
                  </a:cubicBezTo>
                  <a:cubicBezTo>
                    <a:pt x="142" y="0"/>
                    <a:pt x="142" y="0"/>
                    <a:pt x="142" y="0"/>
                  </a:cubicBezTo>
                  <a:cubicBezTo>
                    <a:pt x="157" y="0"/>
                    <a:pt x="179" y="5"/>
                    <a:pt x="191" y="10"/>
                  </a:cubicBezTo>
                  <a:cubicBezTo>
                    <a:pt x="213" y="20"/>
                    <a:pt x="213" y="20"/>
                    <a:pt x="213" y="20"/>
                  </a:cubicBezTo>
                  <a:lnTo>
                    <a:pt x="210" y="27"/>
                  </a:lnTo>
                  <a:close/>
                </a:path>
              </a:pathLst>
            </a:custGeom>
            <a:solidFill>
              <a:srgbClr val="FFFFFF">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8" name="Oval 7"/>
            <p:cNvSpPr>
              <a:spLocks noChangeArrowheads="1"/>
            </p:cNvSpPr>
            <p:nvPr/>
          </p:nvSpPr>
          <p:spPr bwMode="auto">
            <a:xfrm>
              <a:off x="1593" y="1955"/>
              <a:ext cx="311" cy="66"/>
            </a:xfrm>
            <a:prstGeom prst="ellipse">
              <a:avLst/>
            </a:pr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9" name="Freeform 8"/>
            <p:cNvSpPr>
              <a:spLocks/>
            </p:cNvSpPr>
            <p:nvPr/>
          </p:nvSpPr>
          <p:spPr bwMode="auto">
            <a:xfrm>
              <a:off x="1366" y="1466"/>
              <a:ext cx="752" cy="522"/>
            </a:xfrm>
            <a:custGeom>
              <a:avLst/>
              <a:gdLst>
                <a:gd name="T0" fmla="*/ 527 w 537"/>
                <a:gd name="T1" fmla="*/ 373 h 373"/>
                <a:gd name="T2" fmla="*/ 537 w 537"/>
                <a:gd name="T3" fmla="*/ 362 h 373"/>
                <a:gd name="T4" fmla="*/ 537 w 537"/>
                <a:gd name="T5" fmla="*/ 11 h 373"/>
                <a:gd name="T6" fmla="*/ 527 w 537"/>
                <a:gd name="T7" fmla="*/ 0 h 373"/>
                <a:gd name="T8" fmla="*/ 11 w 537"/>
                <a:gd name="T9" fmla="*/ 0 h 373"/>
                <a:gd name="T10" fmla="*/ 0 w 537"/>
                <a:gd name="T11" fmla="*/ 11 h 373"/>
                <a:gd name="T12" fmla="*/ 0 w 537"/>
                <a:gd name="T13" fmla="*/ 362 h 373"/>
                <a:gd name="T14" fmla="*/ 11 w 537"/>
                <a:gd name="T15" fmla="*/ 373 h 373"/>
                <a:gd name="T16" fmla="*/ 527 w 537"/>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7" h="373">
                  <a:moveTo>
                    <a:pt x="527" y="373"/>
                  </a:moveTo>
                  <a:cubicBezTo>
                    <a:pt x="532" y="373"/>
                    <a:pt x="537" y="368"/>
                    <a:pt x="537" y="362"/>
                  </a:cubicBezTo>
                  <a:cubicBezTo>
                    <a:pt x="537" y="11"/>
                    <a:pt x="537" y="11"/>
                    <a:pt x="537" y="11"/>
                  </a:cubicBezTo>
                  <a:cubicBezTo>
                    <a:pt x="537" y="5"/>
                    <a:pt x="532" y="0"/>
                    <a:pt x="527" y="0"/>
                  </a:cubicBezTo>
                  <a:cubicBezTo>
                    <a:pt x="11" y="0"/>
                    <a:pt x="11" y="0"/>
                    <a:pt x="11" y="0"/>
                  </a:cubicBezTo>
                  <a:cubicBezTo>
                    <a:pt x="5" y="0"/>
                    <a:pt x="0" y="5"/>
                    <a:pt x="0" y="11"/>
                  </a:cubicBezTo>
                  <a:cubicBezTo>
                    <a:pt x="0" y="362"/>
                    <a:pt x="0" y="362"/>
                    <a:pt x="0" y="362"/>
                  </a:cubicBezTo>
                  <a:cubicBezTo>
                    <a:pt x="0" y="368"/>
                    <a:pt x="5" y="373"/>
                    <a:pt x="11" y="373"/>
                  </a:cubicBezTo>
                  <a:lnTo>
                    <a:pt x="527" y="373"/>
                  </a:lnTo>
                  <a:close/>
                </a:path>
              </a:pathLst>
            </a:custGeom>
            <a:solidFill>
              <a:srgbClr val="FFFFFF">
                <a:lumMod val="6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10" name="Rectangle 9"/>
            <p:cNvSpPr>
              <a:spLocks noChangeArrowheads="1"/>
            </p:cNvSpPr>
            <p:nvPr/>
          </p:nvSpPr>
          <p:spPr bwMode="auto">
            <a:xfrm>
              <a:off x="1390" y="1490"/>
              <a:ext cx="705" cy="399"/>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11" name="Rectangle 10"/>
            <p:cNvSpPr>
              <a:spLocks noChangeArrowheads="1"/>
            </p:cNvSpPr>
            <p:nvPr/>
          </p:nvSpPr>
          <p:spPr bwMode="auto">
            <a:xfrm>
              <a:off x="1282" y="2095"/>
              <a:ext cx="932" cy="35"/>
            </a:xfrm>
            <a:prstGeom prst="rect">
              <a:avLst/>
            </a:prstGeom>
            <a:solidFill>
              <a:srgbClr val="FFFFFF">
                <a:lumMod val="6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12" name="Freeform 11"/>
            <p:cNvSpPr>
              <a:spLocks/>
            </p:cNvSpPr>
            <p:nvPr/>
          </p:nvSpPr>
          <p:spPr bwMode="auto">
            <a:xfrm>
              <a:off x="1282" y="2053"/>
              <a:ext cx="932" cy="42"/>
            </a:xfrm>
            <a:custGeom>
              <a:avLst/>
              <a:gdLst>
                <a:gd name="T0" fmla="*/ 932 w 932"/>
                <a:gd name="T1" fmla="*/ 42 h 42"/>
                <a:gd name="T2" fmla="*/ 0 w 932"/>
                <a:gd name="T3" fmla="*/ 42 h 42"/>
                <a:gd name="T4" fmla="*/ 59 w 932"/>
                <a:gd name="T5" fmla="*/ 0 h 42"/>
                <a:gd name="T6" fmla="*/ 874 w 932"/>
                <a:gd name="T7" fmla="*/ 0 h 42"/>
                <a:gd name="T8" fmla="*/ 932 w 932"/>
                <a:gd name="T9" fmla="*/ 42 h 42"/>
              </a:gdLst>
              <a:ahLst/>
              <a:cxnLst>
                <a:cxn ang="0">
                  <a:pos x="T0" y="T1"/>
                </a:cxn>
                <a:cxn ang="0">
                  <a:pos x="T2" y="T3"/>
                </a:cxn>
                <a:cxn ang="0">
                  <a:pos x="T4" y="T5"/>
                </a:cxn>
                <a:cxn ang="0">
                  <a:pos x="T6" y="T7"/>
                </a:cxn>
                <a:cxn ang="0">
                  <a:pos x="T8" y="T9"/>
                </a:cxn>
              </a:cxnLst>
              <a:rect l="0" t="0" r="r" b="b"/>
              <a:pathLst>
                <a:path w="932" h="42">
                  <a:moveTo>
                    <a:pt x="932" y="42"/>
                  </a:moveTo>
                  <a:lnTo>
                    <a:pt x="0" y="42"/>
                  </a:lnTo>
                  <a:lnTo>
                    <a:pt x="59" y="0"/>
                  </a:lnTo>
                  <a:lnTo>
                    <a:pt x="874" y="0"/>
                  </a:lnTo>
                  <a:lnTo>
                    <a:pt x="932" y="42"/>
                  </a:lnTo>
                  <a:close/>
                </a:path>
              </a:pathLst>
            </a:custGeom>
            <a:solidFill>
              <a:srgbClr val="FFFFFF">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13" name="Freeform 13"/>
            <p:cNvSpPr>
              <a:spLocks noEditPoints="1"/>
            </p:cNvSpPr>
            <p:nvPr/>
          </p:nvSpPr>
          <p:spPr bwMode="auto">
            <a:xfrm>
              <a:off x="1662" y="1500"/>
              <a:ext cx="185" cy="157"/>
            </a:xfrm>
            <a:custGeom>
              <a:avLst/>
              <a:gdLst>
                <a:gd name="T0" fmla="*/ 125 w 132"/>
                <a:gd name="T1" fmla="*/ 105 h 112"/>
                <a:gd name="T2" fmla="*/ 0 w 132"/>
                <a:gd name="T3" fmla="*/ 20 h 112"/>
                <a:gd name="T4" fmla="*/ 0 w 132"/>
                <a:gd name="T5" fmla="*/ 112 h 112"/>
                <a:gd name="T6" fmla="*/ 132 w 132"/>
                <a:gd name="T7" fmla="*/ 0 h 112"/>
                <a:gd name="T8" fmla="*/ 0 w 132"/>
                <a:gd name="T9" fmla="*/ 0 h 112"/>
                <a:gd name="T10" fmla="*/ 77 w 132"/>
                <a:gd name="T11" fmla="*/ 63 h 112"/>
                <a:gd name="T12" fmla="*/ 73 w 132"/>
                <a:gd name="T13" fmla="*/ 57 h 112"/>
                <a:gd name="T14" fmla="*/ 69 w 132"/>
                <a:gd name="T15" fmla="*/ 53 h 112"/>
                <a:gd name="T16" fmla="*/ 62 w 132"/>
                <a:gd name="T17" fmla="*/ 49 h 112"/>
                <a:gd name="T18" fmla="*/ 56 w 132"/>
                <a:gd name="T19" fmla="*/ 49 h 112"/>
                <a:gd name="T20" fmla="*/ 49 w 132"/>
                <a:gd name="T21" fmla="*/ 53 h 112"/>
                <a:gd name="T22" fmla="*/ 44 w 132"/>
                <a:gd name="T23" fmla="*/ 57 h 112"/>
                <a:gd name="T24" fmla="*/ 41 w 132"/>
                <a:gd name="T25" fmla="*/ 63 h 112"/>
                <a:gd name="T26" fmla="*/ 40 w 132"/>
                <a:gd name="T27" fmla="*/ 69 h 112"/>
                <a:gd name="T28" fmla="*/ 41 w 132"/>
                <a:gd name="T29" fmla="*/ 76 h 112"/>
                <a:gd name="T30" fmla="*/ 44 w 132"/>
                <a:gd name="T31" fmla="*/ 81 h 112"/>
                <a:gd name="T32" fmla="*/ 50 w 132"/>
                <a:gd name="T33" fmla="*/ 86 h 112"/>
                <a:gd name="T34" fmla="*/ 55 w 132"/>
                <a:gd name="T35" fmla="*/ 88 h 112"/>
                <a:gd name="T36" fmla="*/ 60 w 132"/>
                <a:gd name="T37" fmla="*/ 83 h 112"/>
                <a:gd name="T38" fmla="*/ 67 w 132"/>
                <a:gd name="T39" fmla="*/ 87 h 112"/>
                <a:gd name="T40" fmla="*/ 68 w 132"/>
                <a:gd name="T41" fmla="*/ 79 h 112"/>
                <a:gd name="T42" fmla="*/ 77 w 132"/>
                <a:gd name="T43" fmla="*/ 78 h 112"/>
                <a:gd name="T44" fmla="*/ 73 w 132"/>
                <a:gd name="T45" fmla="*/ 71 h 112"/>
                <a:gd name="T46" fmla="*/ 67 w 132"/>
                <a:gd name="T47" fmla="*/ 69 h 112"/>
                <a:gd name="T48" fmla="*/ 53 w 132"/>
                <a:gd name="T49" fmla="*/ 75 h 112"/>
                <a:gd name="T50" fmla="*/ 59 w 132"/>
                <a:gd name="T51" fmla="*/ 61 h 112"/>
                <a:gd name="T52" fmla="*/ 55 w 132"/>
                <a:gd name="T53" fmla="*/ 69 h 112"/>
                <a:gd name="T54" fmla="*/ 59 w 132"/>
                <a:gd name="T55" fmla="*/ 73 h 112"/>
                <a:gd name="T56" fmla="*/ 91 w 132"/>
                <a:gd name="T57" fmla="*/ 55 h 112"/>
                <a:gd name="T58" fmla="*/ 93 w 132"/>
                <a:gd name="T59" fmla="*/ 51 h 112"/>
                <a:gd name="T60" fmla="*/ 91 w 132"/>
                <a:gd name="T61" fmla="*/ 49 h 112"/>
                <a:gd name="T62" fmla="*/ 86 w 132"/>
                <a:gd name="T63" fmla="*/ 48 h 112"/>
                <a:gd name="T64" fmla="*/ 82 w 132"/>
                <a:gd name="T65" fmla="*/ 44 h 112"/>
                <a:gd name="T66" fmla="*/ 78 w 132"/>
                <a:gd name="T67" fmla="*/ 49 h 112"/>
                <a:gd name="T68" fmla="*/ 74 w 132"/>
                <a:gd name="T69" fmla="*/ 49 h 112"/>
                <a:gd name="T70" fmla="*/ 73 w 132"/>
                <a:gd name="T71" fmla="*/ 52 h 112"/>
                <a:gd name="T72" fmla="*/ 76 w 132"/>
                <a:gd name="T73" fmla="*/ 57 h 112"/>
                <a:gd name="T74" fmla="*/ 73 w 132"/>
                <a:gd name="T75" fmla="*/ 60 h 112"/>
                <a:gd name="T76" fmla="*/ 75 w 132"/>
                <a:gd name="T77" fmla="*/ 62 h 112"/>
                <a:gd name="T78" fmla="*/ 81 w 132"/>
                <a:gd name="T79" fmla="*/ 65 h 112"/>
                <a:gd name="T80" fmla="*/ 85 w 132"/>
                <a:gd name="T81" fmla="*/ 65 h 112"/>
                <a:gd name="T82" fmla="*/ 91 w 132"/>
                <a:gd name="T83" fmla="*/ 62 h 112"/>
                <a:gd name="T84" fmla="*/ 93 w 132"/>
                <a:gd name="T85" fmla="*/ 60 h 112"/>
                <a:gd name="T86" fmla="*/ 91 w 132"/>
                <a:gd name="T87" fmla="*/ 57 h 112"/>
                <a:gd name="T88" fmla="*/ 83 w 132"/>
                <a:gd name="T89" fmla="*/ 58 h 112"/>
                <a:gd name="T90" fmla="*/ 86 w 132"/>
                <a:gd name="T91" fmla="*/ 5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 h="112">
                  <a:moveTo>
                    <a:pt x="7" y="26"/>
                  </a:moveTo>
                  <a:cubicBezTo>
                    <a:pt x="7" y="105"/>
                    <a:pt x="7" y="105"/>
                    <a:pt x="7" y="105"/>
                  </a:cubicBezTo>
                  <a:cubicBezTo>
                    <a:pt x="125" y="105"/>
                    <a:pt x="125" y="105"/>
                    <a:pt x="125" y="105"/>
                  </a:cubicBezTo>
                  <a:cubicBezTo>
                    <a:pt x="125" y="26"/>
                    <a:pt x="125" y="26"/>
                    <a:pt x="125" y="26"/>
                  </a:cubicBezTo>
                  <a:cubicBezTo>
                    <a:pt x="7" y="26"/>
                    <a:pt x="7" y="26"/>
                    <a:pt x="7" y="26"/>
                  </a:cubicBezTo>
                  <a:close/>
                  <a:moveTo>
                    <a:pt x="0" y="20"/>
                  </a:moveTo>
                  <a:cubicBezTo>
                    <a:pt x="132" y="20"/>
                    <a:pt x="132" y="20"/>
                    <a:pt x="132" y="20"/>
                  </a:cubicBezTo>
                  <a:cubicBezTo>
                    <a:pt x="132" y="112"/>
                    <a:pt x="132" y="112"/>
                    <a:pt x="132" y="112"/>
                  </a:cubicBezTo>
                  <a:cubicBezTo>
                    <a:pt x="0" y="112"/>
                    <a:pt x="0" y="112"/>
                    <a:pt x="0" y="112"/>
                  </a:cubicBezTo>
                  <a:cubicBezTo>
                    <a:pt x="0" y="20"/>
                    <a:pt x="0" y="20"/>
                    <a:pt x="0" y="20"/>
                  </a:cubicBezTo>
                  <a:close/>
                  <a:moveTo>
                    <a:pt x="0" y="0"/>
                  </a:moveTo>
                  <a:cubicBezTo>
                    <a:pt x="132" y="0"/>
                    <a:pt x="132" y="0"/>
                    <a:pt x="132" y="0"/>
                  </a:cubicBezTo>
                  <a:cubicBezTo>
                    <a:pt x="132" y="13"/>
                    <a:pt x="132" y="13"/>
                    <a:pt x="132" y="13"/>
                  </a:cubicBezTo>
                  <a:cubicBezTo>
                    <a:pt x="0" y="13"/>
                    <a:pt x="0" y="13"/>
                    <a:pt x="0" y="13"/>
                  </a:cubicBezTo>
                  <a:cubicBezTo>
                    <a:pt x="0" y="0"/>
                    <a:pt x="0" y="0"/>
                    <a:pt x="0" y="0"/>
                  </a:cubicBezTo>
                  <a:close/>
                  <a:moveTo>
                    <a:pt x="79" y="68"/>
                  </a:moveTo>
                  <a:cubicBezTo>
                    <a:pt x="78" y="64"/>
                    <a:pt x="78" y="64"/>
                    <a:pt x="78" y="64"/>
                  </a:cubicBezTo>
                  <a:cubicBezTo>
                    <a:pt x="78" y="64"/>
                    <a:pt x="78" y="63"/>
                    <a:pt x="77" y="63"/>
                  </a:cubicBezTo>
                  <a:cubicBezTo>
                    <a:pt x="71" y="63"/>
                    <a:pt x="71" y="63"/>
                    <a:pt x="71" y="63"/>
                  </a:cubicBezTo>
                  <a:cubicBezTo>
                    <a:pt x="71" y="63"/>
                    <a:pt x="71" y="62"/>
                    <a:pt x="71" y="62"/>
                  </a:cubicBezTo>
                  <a:cubicBezTo>
                    <a:pt x="73" y="57"/>
                    <a:pt x="73" y="57"/>
                    <a:pt x="73" y="57"/>
                  </a:cubicBezTo>
                  <a:cubicBezTo>
                    <a:pt x="73" y="56"/>
                    <a:pt x="73" y="56"/>
                    <a:pt x="73" y="55"/>
                  </a:cubicBezTo>
                  <a:cubicBezTo>
                    <a:pt x="70" y="53"/>
                    <a:pt x="70" y="53"/>
                    <a:pt x="70" y="53"/>
                  </a:cubicBezTo>
                  <a:cubicBezTo>
                    <a:pt x="70" y="53"/>
                    <a:pt x="69" y="53"/>
                    <a:pt x="69" y="53"/>
                  </a:cubicBezTo>
                  <a:cubicBezTo>
                    <a:pt x="64" y="56"/>
                    <a:pt x="64" y="56"/>
                    <a:pt x="64" y="56"/>
                  </a:cubicBezTo>
                  <a:cubicBezTo>
                    <a:pt x="64" y="56"/>
                    <a:pt x="64" y="56"/>
                    <a:pt x="63" y="56"/>
                  </a:cubicBezTo>
                  <a:cubicBezTo>
                    <a:pt x="62" y="49"/>
                    <a:pt x="62" y="49"/>
                    <a:pt x="62" y="49"/>
                  </a:cubicBezTo>
                  <a:cubicBezTo>
                    <a:pt x="62" y="49"/>
                    <a:pt x="61" y="49"/>
                    <a:pt x="61" y="49"/>
                  </a:cubicBezTo>
                  <a:cubicBezTo>
                    <a:pt x="57" y="49"/>
                    <a:pt x="57" y="49"/>
                    <a:pt x="57" y="49"/>
                  </a:cubicBezTo>
                  <a:cubicBezTo>
                    <a:pt x="57" y="49"/>
                    <a:pt x="56" y="49"/>
                    <a:pt x="56" y="49"/>
                  </a:cubicBezTo>
                  <a:cubicBezTo>
                    <a:pt x="55" y="56"/>
                    <a:pt x="55" y="56"/>
                    <a:pt x="55" y="56"/>
                  </a:cubicBezTo>
                  <a:cubicBezTo>
                    <a:pt x="54" y="56"/>
                    <a:pt x="54" y="56"/>
                    <a:pt x="53" y="56"/>
                  </a:cubicBezTo>
                  <a:cubicBezTo>
                    <a:pt x="49" y="53"/>
                    <a:pt x="49" y="53"/>
                    <a:pt x="49" y="53"/>
                  </a:cubicBezTo>
                  <a:cubicBezTo>
                    <a:pt x="48" y="53"/>
                    <a:pt x="48" y="53"/>
                    <a:pt x="48" y="53"/>
                  </a:cubicBezTo>
                  <a:cubicBezTo>
                    <a:pt x="45" y="55"/>
                    <a:pt x="45" y="55"/>
                    <a:pt x="45" y="55"/>
                  </a:cubicBezTo>
                  <a:cubicBezTo>
                    <a:pt x="44" y="56"/>
                    <a:pt x="44" y="56"/>
                    <a:pt x="44" y="57"/>
                  </a:cubicBezTo>
                  <a:cubicBezTo>
                    <a:pt x="47" y="62"/>
                    <a:pt x="47" y="62"/>
                    <a:pt x="47" y="62"/>
                  </a:cubicBezTo>
                  <a:cubicBezTo>
                    <a:pt x="47" y="62"/>
                    <a:pt x="46" y="63"/>
                    <a:pt x="46" y="63"/>
                  </a:cubicBezTo>
                  <a:cubicBezTo>
                    <a:pt x="41" y="63"/>
                    <a:pt x="41" y="63"/>
                    <a:pt x="41" y="63"/>
                  </a:cubicBezTo>
                  <a:cubicBezTo>
                    <a:pt x="40" y="63"/>
                    <a:pt x="40" y="64"/>
                    <a:pt x="40" y="64"/>
                  </a:cubicBezTo>
                  <a:cubicBezTo>
                    <a:pt x="39" y="68"/>
                    <a:pt x="39" y="68"/>
                    <a:pt x="39" y="68"/>
                  </a:cubicBezTo>
                  <a:cubicBezTo>
                    <a:pt x="39" y="68"/>
                    <a:pt x="39" y="68"/>
                    <a:pt x="40" y="69"/>
                  </a:cubicBezTo>
                  <a:cubicBezTo>
                    <a:pt x="45" y="71"/>
                    <a:pt x="45" y="71"/>
                    <a:pt x="45" y="71"/>
                  </a:cubicBezTo>
                  <a:cubicBezTo>
                    <a:pt x="45" y="71"/>
                    <a:pt x="45" y="72"/>
                    <a:pt x="45" y="73"/>
                  </a:cubicBezTo>
                  <a:cubicBezTo>
                    <a:pt x="41" y="76"/>
                    <a:pt x="41" y="76"/>
                    <a:pt x="41" y="76"/>
                  </a:cubicBezTo>
                  <a:cubicBezTo>
                    <a:pt x="41" y="76"/>
                    <a:pt x="41" y="77"/>
                    <a:pt x="41" y="78"/>
                  </a:cubicBezTo>
                  <a:cubicBezTo>
                    <a:pt x="43" y="81"/>
                    <a:pt x="43" y="81"/>
                    <a:pt x="43" y="81"/>
                  </a:cubicBezTo>
                  <a:cubicBezTo>
                    <a:pt x="43" y="81"/>
                    <a:pt x="43" y="81"/>
                    <a:pt x="44" y="81"/>
                  </a:cubicBezTo>
                  <a:cubicBezTo>
                    <a:pt x="49" y="79"/>
                    <a:pt x="49" y="79"/>
                    <a:pt x="49" y="79"/>
                  </a:cubicBezTo>
                  <a:cubicBezTo>
                    <a:pt x="50" y="80"/>
                    <a:pt x="50" y="80"/>
                    <a:pt x="50" y="81"/>
                  </a:cubicBezTo>
                  <a:cubicBezTo>
                    <a:pt x="50" y="86"/>
                    <a:pt x="50" y="86"/>
                    <a:pt x="50" y="86"/>
                  </a:cubicBezTo>
                  <a:cubicBezTo>
                    <a:pt x="50" y="87"/>
                    <a:pt x="50" y="87"/>
                    <a:pt x="50" y="87"/>
                  </a:cubicBezTo>
                  <a:cubicBezTo>
                    <a:pt x="54" y="88"/>
                    <a:pt x="54" y="88"/>
                    <a:pt x="54" y="88"/>
                  </a:cubicBezTo>
                  <a:cubicBezTo>
                    <a:pt x="54" y="88"/>
                    <a:pt x="55" y="88"/>
                    <a:pt x="55" y="88"/>
                  </a:cubicBezTo>
                  <a:cubicBezTo>
                    <a:pt x="58" y="83"/>
                    <a:pt x="58" y="83"/>
                    <a:pt x="58" y="83"/>
                  </a:cubicBezTo>
                  <a:cubicBezTo>
                    <a:pt x="58" y="83"/>
                    <a:pt x="59" y="83"/>
                    <a:pt x="59" y="83"/>
                  </a:cubicBezTo>
                  <a:cubicBezTo>
                    <a:pt x="59" y="83"/>
                    <a:pt x="59" y="83"/>
                    <a:pt x="60" y="83"/>
                  </a:cubicBezTo>
                  <a:cubicBezTo>
                    <a:pt x="63" y="88"/>
                    <a:pt x="63" y="88"/>
                    <a:pt x="63" y="88"/>
                  </a:cubicBezTo>
                  <a:cubicBezTo>
                    <a:pt x="63" y="88"/>
                    <a:pt x="63" y="88"/>
                    <a:pt x="64" y="88"/>
                  </a:cubicBezTo>
                  <a:cubicBezTo>
                    <a:pt x="67" y="87"/>
                    <a:pt x="67" y="87"/>
                    <a:pt x="67" y="87"/>
                  </a:cubicBezTo>
                  <a:cubicBezTo>
                    <a:pt x="68" y="87"/>
                    <a:pt x="68" y="87"/>
                    <a:pt x="68" y="86"/>
                  </a:cubicBezTo>
                  <a:cubicBezTo>
                    <a:pt x="67" y="81"/>
                    <a:pt x="67" y="81"/>
                    <a:pt x="67" y="81"/>
                  </a:cubicBezTo>
                  <a:cubicBezTo>
                    <a:pt x="68" y="80"/>
                    <a:pt x="68" y="80"/>
                    <a:pt x="68" y="79"/>
                  </a:cubicBezTo>
                  <a:cubicBezTo>
                    <a:pt x="74" y="81"/>
                    <a:pt x="74" y="81"/>
                    <a:pt x="74" y="81"/>
                  </a:cubicBezTo>
                  <a:cubicBezTo>
                    <a:pt x="74" y="81"/>
                    <a:pt x="75" y="81"/>
                    <a:pt x="75" y="81"/>
                  </a:cubicBezTo>
                  <a:cubicBezTo>
                    <a:pt x="77" y="78"/>
                    <a:pt x="77" y="78"/>
                    <a:pt x="77" y="78"/>
                  </a:cubicBezTo>
                  <a:cubicBezTo>
                    <a:pt x="77" y="77"/>
                    <a:pt x="77" y="76"/>
                    <a:pt x="77" y="76"/>
                  </a:cubicBezTo>
                  <a:cubicBezTo>
                    <a:pt x="73" y="73"/>
                    <a:pt x="73" y="73"/>
                    <a:pt x="73" y="73"/>
                  </a:cubicBezTo>
                  <a:cubicBezTo>
                    <a:pt x="73" y="72"/>
                    <a:pt x="73" y="71"/>
                    <a:pt x="73" y="71"/>
                  </a:cubicBezTo>
                  <a:cubicBezTo>
                    <a:pt x="78" y="69"/>
                    <a:pt x="78" y="69"/>
                    <a:pt x="78" y="69"/>
                  </a:cubicBezTo>
                  <a:cubicBezTo>
                    <a:pt x="79" y="68"/>
                    <a:pt x="79" y="68"/>
                    <a:pt x="79" y="68"/>
                  </a:cubicBezTo>
                  <a:close/>
                  <a:moveTo>
                    <a:pt x="67" y="69"/>
                  </a:moveTo>
                  <a:cubicBezTo>
                    <a:pt x="67" y="71"/>
                    <a:pt x="66" y="73"/>
                    <a:pt x="64" y="75"/>
                  </a:cubicBezTo>
                  <a:cubicBezTo>
                    <a:pt x="63" y="76"/>
                    <a:pt x="61" y="77"/>
                    <a:pt x="59" y="77"/>
                  </a:cubicBezTo>
                  <a:cubicBezTo>
                    <a:pt x="57" y="77"/>
                    <a:pt x="55" y="76"/>
                    <a:pt x="53" y="75"/>
                  </a:cubicBezTo>
                  <a:cubicBezTo>
                    <a:pt x="52" y="73"/>
                    <a:pt x="51" y="71"/>
                    <a:pt x="51" y="69"/>
                  </a:cubicBezTo>
                  <a:cubicBezTo>
                    <a:pt x="51" y="67"/>
                    <a:pt x="52" y="65"/>
                    <a:pt x="53" y="64"/>
                  </a:cubicBezTo>
                  <a:cubicBezTo>
                    <a:pt x="55" y="62"/>
                    <a:pt x="57" y="61"/>
                    <a:pt x="59" y="61"/>
                  </a:cubicBezTo>
                  <a:cubicBezTo>
                    <a:pt x="61" y="61"/>
                    <a:pt x="63" y="62"/>
                    <a:pt x="64" y="64"/>
                  </a:cubicBezTo>
                  <a:cubicBezTo>
                    <a:pt x="66" y="65"/>
                    <a:pt x="67" y="67"/>
                    <a:pt x="67" y="69"/>
                  </a:cubicBezTo>
                  <a:close/>
                  <a:moveTo>
                    <a:pt x="55" y="69"/>
                  </a:moveTo>
                  <a:cubicBezTo>
                    <a:pt x="55" y="67"/>
                    <a:pt x="57" y="66"/>
                    <a:pt x="59" y="66"/>
                  </a:cubicBezTo>
                  <a:cubicBezTo>
                    <a:pt x="61" y="66"/>
                    <a:pt x="63" y="67"/>
                    <a:pt x="63" y="69"/>
                  </a:cubicBezTo>
                  <a:cubicBezTo>
                    <a:pt x="63" y="71"/>
                    <a:pt x="61" y="73"/>
                    <a:pt x="59" y="73"/>
                  </a:cubicBezTo>
                  <a:cubicBezTo>
                    <a:pt x="57" y="73"/>
                    <a:pt x="55" y="71"/>
                    <a:pt x="55" y="69"/>
                  </a:cubicBezTo>
                  <a:close/>
                  <a:moveTo>
                    <a:pt x="91" y="57"/>
                  </a:moveTo>
                  <a:cubicBezTo>
                    <a:pt x="91" y="56"/>
                    <a:pt x="91" y="56"/>
                    <a:pt x="91" y="55"/>
                  </a:cubicBezTo>
                  <a:cubicBezTo>
                    <a:pt x="91" y="55"/>
                    <a:pt x="91" y="54"/>
                    <a:pt x="91" y="54"/>
                  </a:cubicBezTo>
                  <a:cubicBezTo>
                    <a:pt x="93" y="52"/>
                    <a:pt x="93" y="52"/>
                    <a:pt x="93" y="52"/>
                  </a:cubicBezTo>
                  <a:cubicBezTo>
                    <a:pt x="93" y="52"/>
                    <a:pt x="93" y="51"/>
                    <a:pt x="93" y="51"/>
                  </a:cubicBezTo>
                  <a:cubicBezTo>
                    <a:pt x="93" y="51"/>
                    <a:pt x="93" y="51"/>
                    <a:pt x="93" y="51"/>
                  </a:cubicBezTo>
                  <a:cubicBezTo>
                    <a:pt x="92" y="49"/>
                    <a:pt x="92" y="49"/>
                    <a:pt x="92" y="49"/>
                  </a:cubicBezTo>
                  <a:cubicBezTo>
                    <a:pt x="92" y="49"/>
                    <a:pt x="92" y="49"/>
                    <a:pt x="91" y="49"/>
                  </a:cubicBezTo>
                  <a:cubicBezTo>
                    <a:pt x="91" y="49"/>
                    <a:pt x="91" y="49"/>
                    <a:pt x="91" y="49"/>
                  </a:cubicBezTo>
                  <a:cubicBezTo>
                    <a:pt x="88" y="49"/>
                    <a:pt x="88" y="49"/>
                    <a:pt x="88" y="49"/>
                  </a:cubicBezTo>
                  <a:cubicBezTo>
                    <a:pt x="87" y="49"/>
                    <a:pt x="87" y="48"/>
                    <a:pt x="86" y="48"/>
                  </a:cubicBezTo>
                  <a:cubicBezTo>
                    <a:pt x="85" y="45"/>
                    <a:pt x="85" y="45"/>
                    <a:pt x="85" y="45"/>
                  </a:cubicBezTo>
                  <a:cubicBezTo>
                    <a:pt x="85" y="45"/>
                    <a:pt x="84" y="44"/>
                    <a:pt x="84" y="44"/>
                  </a:cubicBezTo>
                  <a:cubicBezTo>
                    <a:pt x="82" y="44"/>
                    <a:pt x="82" y="44"/>
                    <a:pt x="82" y="44"/>
                  </a:cubicBezTo>
                  <a:cubicBezTo>
                    <a:pt x="82" y="44"/>
                    <a:pt x="81" y="45"/>
                    <a:pt x="81" y="45"/>
                  </a:cubicBezTo>
                  <a:cubicBezTo>
                    <a:pt x="81" y="48"/>
                    <a:pt x="81" y="48"/>
                    <a:pt x="81" y="48"/>
                  </a:cubicBezTo>
                  <a:cubicBezTo>
                    <a:pt x="80" y="48"/>
                    <a:pt x="79" y="49"/>
                    <a:pt x="78" y="49"/>
                  </a:cubicBezTo>
                  <a:cubicBezTo>
                    <a:pt x="75" y="49"/>
                    <a:pt x="75" y="49"/>
                    <a:pt x="75" y="49"/>
                  </a:cubicBezTo>
                  <a:cubicBezTo>
                    <a:pt x="75" y="49"/>
                    <a:pt x="75" y="49"/>
                    <a:pt x="75" y="49"/>
                  </a:cubicBezTo>
                  <a:cubicBezTo>
                    <a:pt x="75" y="49"/>
                    <a:pt x="74" y="49"/>
                    <a:pt x="74" y="49"/>
                  </a:cubicBezTo>
                  <a:cubicBezTo>
                    <a:pt x="73" y="51"/>
                    <a:pt x="73" y="51"/>
                    <a:pt x="73" y="51"/>
                  </a:cubicBezTo>
                  <a:cubicBezTo>
                    <a:pt x="73" y="51"/>
                    <a:pt x="73" y="51"/>
                    <a:pt x="73" y="51"/>
                  </a:cubicBezTo>
                  <a:cubicBezTo>
                    <a:pt x="73" y="51"/>
                    <a:pt x="73" y="52"/>
                    <a:pt x="73" y="52"/>
                  </a:cubicBezTo>
                  <a:cubicBezTo>
                    <a:pt x="76" y="54"/>
                    <a:pt x="76" y="54"/>
                    <a:pt x="76" y="54"/>
                  </a:cubicBezTo>
                  <a:cubicBezTo>
                    <a:pt x="76" y="54"/>
                    <a:pt x="75" y="55"/>
                    <a:pt x="75" y="55"/>
                  </a:cubicBezTo>
                  <a:cubicBezTo>
                    <a:pt x="75" y="56"/>
                    <a:pt x="76" y="56"/>
                    <a:pt x="76" y="57"/>
                  </a:cubicBezTo>
                  <a:cubicBezTo>
                    <a:pt x="73" y="59"/>
                    <a:pt x="73" y="59"/>
                    <a:pt x="73" y="59"/>
                  </a:cubicBezTo>
                  <a:cubicBezTo>
                    <a:pt x="73" y="59"/>
                    <a:pt x="73" y="59"/>
                    <a:pt x="73" y="59"/>
                  </a:cubicBezTo>
                  <a:cubicBezTo>
                    <a:pt x="73" y="60"/>
                    <a:pt x="73" y="60"/>
                    <a:pt x="73" y="60"/>
                  </a:cubicBezTo>
                  <a:cubicBezTo>
                    <a:pt x="74" y="61"/>
                    <a:pt x="74" y="61"/>
                    <a:pt x="74" y="61"/>
                  </a:cubicBezTo>
                  <a:cubicBezTo>
                    <a:pt x="74" y="62"/>
                    <a:pt x="75" y="62"/>
                    <a:pt x="75" y="62"/>
                  </a:cubicBezTo>
                  <a:cubicBezTo>
                    <a:pt x="75" y="62"/>
                    <a:pt x="75" y="62"/>
                    <a:pt x="75" y="62"/>
                  </a:cubicBezTo>
                  <a:cubicBezTo>
                    <a:pt x="78" y="61"/>
                    <a:pt x="78" y="61"/>
                    <a:pt x="78" y="61"/>
                  </a:cubicBezTo>
                  <a:cubicBezTo>
                    <a:pt x="79" y="62"/>
                    <a:pt x="80" y="62"/>
                    <a:pt x="81" y="62"/>
                  </a:cubicBezTo>
                  <a:cubicBezTo>
                    <a:pt x="81" y="65"/>
                    <a:pt x="81" y="65"/>
                    <a:pt x="81" y="65"/>
                  </a:cubicBezTo>
                  <a:cubicBezTo>
                    <a:pt x="81" y="66"/>
                    <a:pt x="82" y="66"/>
                    <a:pt x="82" y="66"/>
                  </a:cubicBezTo>
                  <a:cubicBezTo>
                    <a:pt x="84" y="66"/>
                    <a:pt x="84" y="66"/>
                    <a:pt x="84" y="66"/>
                  </a:cubicBezTo>
                  <a:cubicBezTo>
                    <a:pt x="84" y="66"/>
                    <a:pt x="85" y="66"/>
                    <a:pt x="85" y="65"/>
                  </a:cubicBezTo>
                  <a:cubicBezTo>
                    <a:pt x="86" y="63"/>
                    <a:pt x="86" y="63"/>
                    <a:pt x="86" y="63"/>
                  </a:cubicBezTo>
                  <a:cubicBezTo>
                    <a:pt x="87" y="62"/>
                    <a:pt x="87" y="62"/>
                    <a:pt x="88" y="61"/>
                  </a:cubicBezTo>
                  <a:cubicBezTo>
                    <a:pt x="91" y="62"/>
                    <a:pt x="91" y="62"/>
                    <a:pt x="91" y="62"/>
                  </a:cubicBezTo>
                  <a:cubicBezTo>
                    <a:pt x="91" y="62"/>
                    <a:pt x="91" y="62"/>
                    <a:pt x="91" y="62"/>
                  </a:cubicBezTo>
                  <a:cubicBezTo>
                    <a:pt x="92" y="62"/>
                    <a:pt x="92" y="62"/>
                    <a:pt x="92" y="61"/>
                  </a:cubicBezTo>
                  <a:cubicBezTo>
                    <a:pt x="93" y="60"/>
                    <a:pt x="93" y="60"/>
                    <a:pt x="93" y="60"/>
                  </a:cubicBezTo>
                  <a:cubicBezTo>
                    <a:pt x="93" y="60"/>
                    <a:pt x="93" y="60"/>
                    <a:pt x="93" y="59"/>
                  </a:cubicBezTo>
                  <a:cubicBezTo>
                    <a:pt x="93" y="59"/>
                    <a:pt x="93" y="59"/>
                    <a:pt x="93" y="59"/>
                  </a:cubicBezTo>
                  <a:cubicBezTo>
                    <a:pt x="91" y="57"/>
                    <a:pt x="91" y="57"/>
                    <a:pt x="91" y="57"/>
                  </a:cubicBezTo>
                  <a:cubicBezTo>
                    <a:pt x="91" y="57"/>
                    <a:pt x="91" y="57"/>
                    <a:pt x="91" y="57"/>
                  </a:cubicBezTo>
                  <a:close/>
                  <a:moveTo>
                    <a:pt x="86" y="55"/>
                  </a:moveTo>
                  <a:cubicBezTo>
                    <a:pt x="86" y="57"/>
                    <a:pt x="85" y="58"/>
                    <a:pt x="83" y="58"/>
                  </a:cubicBezTo>
                  <a:cubicBezTo>
                    <a:pt x="82" y="58"/>
                    <a:pt x="80" y="57"/>
                    <a:pt x="80" y="55"/>
                  </a:cubicBezTo>
                  <a:cubicBezTo>
                    <a:pt x="80" y="54"/>
                    <a:pt x="82" y="52"/>
                    <a:pt x="83" y="52"/>
                  </a:cubicBezTo>
                  <a:cubicBezTo>
                    <a:pt x="85" y="52"/>
                    <a:pt x="86" y="54"/>
                    <a:pt x="86" y="55"/>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grpSp>
        <p:nvGrpSpPr>
          <p:cNvPr id="14" name="Group 13"/>
          <p:cNvGrpSpPr/>
          <p:nvPr/>
        </p:nvGrpSpPr>
        <p:grpSpPr>
          <a:xfrm>
            <a:off x="986955" y="3608052"/>
            <a:ext cx="448421" cy="438236"/>
            <a:chOff x="853289" y="2685914"/>
            <a:chExt cx="457478" cy="447088"/>
          </a:xfrm>
        </p:grpSpPr>
        <p:grpSp>
          <p:nvGrpSpPr>
            <p:cNvPr id="15" name="Group 14"/>
            <p:cNvGrpSpPr/>
            <p:nvPr/>
          </p:nvGrpSpPr>
          <p:grpSpPr>
            <a:xfrm>
              <a:off x="933495" y="2733930"/>
              <a:ext cx="316523" cy="355206"/>
              <a:chOff x="2304394" y="2806764"/>
              <a:chExt cx="203894" cy="228812"/>
            </a:xfrm>
            <a:solidFill>
              <a:srgbClr val="00188F"/>
            </a:solidFill>
          </p:grpSpPr>
          <p:sp>
            <p:nvSpPr>
              <p:cNvPr id="17"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18"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19"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16" name="Rounded Rectangle 15"/>
            <p:cNvSpPr/>
            <p:nvPr/>
          </p:nvSpPr>
          <p:spPr bwMode="auto">
            <a:xfrm>
              <a:off x="853289" y="2685914"/>
              <a:ext cx="457478" cy="447088"/>
            </a:xfrm>
            <a:prstGeom prst="roundRect">
              <a:avLst/>
            </a:prstGeom>
            <a:noFill/>
            <a:ln w="28575" cap="flat" cmpd="sng" algn="ctr">
              <a:solidFill>
                <a:srgbClr val="00188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0" name="Group 19"/>
          <p:cNvGrpSpPr/>
          <p:nvPr/>
        </p:nvGrpSpPr>
        <p:grpSpPr>
          <a:xfrm>
            <a:off x="1510131" y="3609157"/>
            <a:ext cx="448421" cy="438236"/>
            <a:chOff x="853289" y="2685914"/>
            <a:chExt cx="457478" cy="447088"/>
          </a:xfrm>
        </p:grpSpPr>
        <p:grpSp>
          <p:nvGrpSpPr>
            <p:cNvPr id="21" name="Group 20"/>
            <p:cNvGrpSpPr/>
            <p:nvPr/>
          </p:nvGrpSpPr>
          <p:grpSpPr>
            <a:xfrm>
              <a:off x="933495" y="2733930"/>
              <a:ext cx="316523" cy="355206"/>
              <a:chOff x="2304394" y="2806764"/>
              <a:chExt cx="203894" cy="228812"/>
            </a:xfrm>
            <a:solidFill>
              <a:srgbClr val="00188F"/>
            </a:solidFill>
          </p:grpSpPr>
          <p:sp>
            <p:nvSpPr>
              <p:cNvPr id="23"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4"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5"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22" name="Rounded Rectangle 21"/>
            <p:cNvSpPr/>
            <p:nvPr/>
          </p:nvSpPr>
          <p:spPr bwMode="auto">
            <a:xfrm>
              <a:off x="853289" y="2685914"/>
              <a:ext cx="457478" cy="447088"/>
            </a:xfrm>
            <a:prstGeom prst="roundRect">
              <a:avLst/>
            </a:prstGeom>
            <a:noFill/>
            <a:ln w="28575" cap="flat" cmpd="sng" algn="ctr">
              <a:solidFill>
                <a:srgbClr val="00188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6" name="TextBox 25"/>
          <p:cNvSpPr txBox="1"/>
          <p:nvPr/>
        </p:nvSpPr>
        <p:spPr>
          <a:xfrm>
            <a:off x="754728" y="4532733"/>
            <a:ext cx="2789770" cy="1619210"/>
          </a:xfrm>
          <a:prstGeom prst="rect">
            <a:avLst/>
          </a:prstGeom>
          <a:noFill/>
        </p:spPr>
        <p:txBody>
          <a:bodyPr wrap="square" lIns="179259" tIns="143407" rIns="179259" bIns="143407" rtlCol="0">
            <a:spAutoFit/>
          </a:bodyPr>
          <a:lstStyle/>
          <a:p>
            <a:pPr algn="ctr" defTabSz="914367">
              <a:lnSpc>
                <a:spcPct val="90000"/>
              </a:lnSpc>
            </a:pPr>
            <a:r>
              <a:rPr lang="es-419" sz="1600" b="1" dirty="0">
                <a:gradFill>
                  <a:gsLst>
                    <a:gs pos="0">
                      <a:srgbClr val="0078D7"/>
                    </a:gs>
                    <a:gs pos="100000">
                      <a:srgbClr val="0078D7"/>
                    </a:gs>
                  </a:gsLst>
                  <a:lin ang="5400000" scaled="0"/>
                </a:gradFill>
                <a:latin typeface="Segoe UI"/>
              </a:rPr>
              <a:t>Los desarrolladores</a:t>
            </a:r>
            <a:r>
              <a:rPr lang="es-419" sz="1600" dirty="0">
                <a:gradFill>
                  <a:gsLst>
                    <a:gs pos="0">
                      <a:srgbClr val="505050"/>
                    </a:gs>
                    <a:gs pos="100000">
                      <a:srgbClr val="505050"/>
                    </a:gs>
                  </a:gsLst>
                  <a:lin ang="5400000" scaled="0"/>
                </a:gradFill>
                <a:latin typeface="Segoe UI"/>
              </a:rPr>
              <a:t> arman y ponen a prueba aplicaciones en contenedores, usando un entorno de desarrollo, como Visual Studio</a:t>
            </a:r>
          </a:p>
        </p:txBody>
      </p:sp>
      <p:sp>
        <p:nvSpPr>
          <p:cNvPr id="27" name="Rectangle 26"/>
          <p:cNvSpPr/>
          <p:nvPr/>
        </p:nvSpPr>
        <p:spPr>
          <a:xfrm>
            <a:off x="4375981" y="6100871"/>
            <a:ext cx="3336592" cy="535531"/>
          </a:xfrm>
          <a:prstGeom prst="rect">
            <a:avLst/>
          </a:prstGeom>
        </p:spPr>
        <p:txBody>
          <a:bodyPr wrap="square">
            <a:spAutoFit/>
          </a:bodyPr>
          <a:lstStyle/>
          <a:p>
            <a:pPr algn="ctr" defTabSz="914367">
              <a:lnSpc>
                <a:spcPct val="90000"/>
              </a:lnSpc>
            </a:pPr>
            <a:r>
              <a:rPr lang="es-419" sz="1600" dirty="0">
                <a:gradFill>
                  <a:gsLst>
                    <a:gs pos="2917">
                      <a:srgbClr val="505050"/>
                    </a:gs>
                    <a:gs pos="30000">
                      <a:srgbClr val="505050"/>
                    </a:gs>
                  </a:gsLst>
                  <a:lin ang="5400000" scaled="0"/>
                </a:gradFill>
                <a:latin typeface="Segoe UI"/>
              </a:rPr>
              <a:t>Los contenedores son empujados al repositorio central</a:t>
            </a:r>
          </a:p>
        </p:txBody>
      </p:sp>
      <p:sp>
        <p:nvSpPr>
          <p:cNvPr id="28" name="Can 27"/>
          <p:cNvSpPr/>
          <p:nvPr/>
        </p:nvSpPr>
        <p:spPr bwMode="auto">
          <a:xfrm>
            <a:off x="5456730" y="5015453"/>
            <a:ext cx="1281719" cy="978752"/>
          </a:xfrm>
          <a:prstGeom prst="can">
            <a:avLst>
              <a:gd name="adj" fmla="val 16232"/>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 name="Group 28"/>
          <p:cNvGrpSpPr/>
          <p:nvPr/>
        </p:nvGrpSpPr>
        <p:grpSpPr>
          <a:xfrm>
            <a:off x="5764183" y="5406157"/>
            <a:ext cx="310450" cy="303399"/>
            <a:chOff x="5878098" y="5309578"/>
            <a:chExt cx="316720" cy="309527"/>
          </a:xfrm>
        </p:grpSpPr>
        <p:grpSp>
          <p:nvGrpSpPr>
            <p:cNvPr id="30" name="Group 29"/>
            <p:cNvGrpSpPr/>
            <p:nvPr/>
          </p:nvGrpSpPr>
          <p:grpSpPr>
            <a:xfrm>
              <a:off x="5926891" y="5342820"/>
              <a:ext cx="219134" cy="245915"/>
              <a:chOff x="2304394" y="2806764"/>
              <a:chExt cx="203894" cy="228812"/>
            </a:xfrm>
            <a:solidFill>
              <a:srgbClr val="00188F"/>
            </a:solidFill>
          </p:grpSpPr>
          <p:sp>
            <p:nvSpPr>
              <p:cNvPr id="32"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33"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34"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31" name="Rounded Rectangle 30"/>
            <p:cNvSpPr/>
            <p:nvPr/>
          </p:nvSpPr>
          <p:spPr bwMode="auto">
            <a:xfrm>
              <a:off x="5878098" y="5309578"/>
              <a:ext cx="316720" cy="309527"/>
            </a:xfrm>
            <a:prstGeom prst="roundRect">
              <a:avLst/>
            </a:prstGeom>
            <a:noFill/>
            <a:ln w="28575" cap="flat" cmpd="sng" algn="ctr">
              <a:solidFill>
                <a:srgbClr val="00188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35" name="Group 34"/>
          <p:cNvGrpSpPr/>
          <p:nvPr/>
        </p:nvGrpSpPr>
        <p:grpSpPr>
          <a:xfrm>
            <a:off x="6131077" y="5406157"/>
            <a:ext cx="310450" cy="303399"/>
            <a:chOff x="6252402" y="5309578"/>
            <a:chExt cx="316720" cy="309527"/>
          </a:xfrm>
        </p:grpSpPr>
        <p:grpSp>
          <p:nvGrpSpPr>
            <p:cNvPr id="36" name="Group 35"/>
            <p:cNvGrpSpPr/>
            <p:nvPr/>
          </p:nvGrpSpPr>
          <p:grpSpPr>
            <a:xfrm>
              <a:off x="6301195" y="5342820"/>
              <a:ext cx="219134" cy="245915"/>
              <a:chOff x="2304394" y="2806764"/>
              <a:chExt cx="203894" cy="228812"/>
            </a:xfrm>
            <a:solidFill>
              <a:srgbClr val="00188F"/>
            </a:solidFill>
          </p:grpSpPr>
          <p:sp>
            <p:nvSpPr>
              <p:cNvPr id="38"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39"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40"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37" name="Rounded Rectangle 36"/>
            <p:cNvSpPr/>
            <p:nvPr/>
          </p:nvSpPr>
          <p:spPr bwMode="auto">
            <a:xfrm>
              <a:off x="6252402" y="5309578"/>
              <a:ext cx="316720" cy="309527"/>
            </a:xfrm>
            <a:prstGeom prst="roundRect">
              <a:avLst/>
            </a:prstGeom>
            <a:noFill/>
            <a:ln w="28575" cap="flat" cmpd="sng" algn="ctr">
              <a:solidFill>
                <a:srgbClr val="00188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41" name="Group 40"/>
          <p:cNvGrpSpPr/>
          <p:nvPr/>
        </p:nvGrpSpPr>
        <p:grpSpPr>
          <a:xfrm>
            <a:off x="8641239" y="2990132"/>
            <a:ext cx="2700795" cy="3361588"/>
            <a:chOff x="8813259" y="2844756"/>
            <a:chExt cx="2755343" cy="3429483"/>
          </a:xfrm>
        </p:grpSpPr>
        <p:grpSp>
          <p:nvGrpSpPr>
            <p:cNvPr id="42" name="Group 210"/>
            <p:cNvGrpSpPr>
              <a:grpSpLocks noChangeAspect="1"/>
            </p:cNvGrpSpPr>
            <p:nvPr/>
          </p:nvGrpSpPr>
          <p:grpSpPr bwMode="auto">
            <a:xfrm>
              <a:off x="8813259" y="2844756"/>
              <a:ext cx="2755343" cy="1871811"/>
              <a:chOff x="5665" y="1781"/>
              <a:chExt cx="1210" cy="822"/>
            </a:xfrm>
          </p:grpSpPr>
          <p:sp>
            <p:nvSpPr>
              <p:cNvPr id="44" name="Freeform 211"/>
              <p:cNvSpPr>
                <a:spLocks/>
              </p:cNvSpPr>
              <p:nvPr/>
            </p:nvSpPr>
            <p:spPr bwMode="auto">
              <a:xfrm>
                <a:off x="5712" y="1781"/>
                <a:ext cx="332" cy="298"/>
              </a:xfrm>
              <a:custGeom>
                <a:avLst/>
                <a:gdLst>
                  <a:gd name="T0" fmla="*/ 332 w 332"/>
                  <a:gd name="T1" fmla="*/ 298 h 298"/>
                  <a:gd name="T2" fmla="*/ 0 w 332"/>
                  <a:gd name="T3" fmla="*/ 267 h 298"/>
                  <a:gd name="T4" fmla="*/ 0 w 332"/>
                  <a:gd name="T5" fmla="*/ 0 h 298"/>
                  <a:gd name="T6" fmla="*/ 332 w 332"/>
                  <a:gd name="T7" fmla="*/ 82 h 298"/>
                  <a:gd name="T8" fmla="*/ 332 w 332"/>
                  <a:gd name="T9" fmla="*/ 298 h 298"/>
                </a:gdLst>
                <a:ahLst/>
                <a:cxnLst>
                  <a:cxn ang="0">
                    <a:pos x="T0" y="T1"/>
                  </a:cxn>
                  <a:cxn ang="0">
                    <a:pos x="T2" y="T3"/>
                  </a:cxn>
                  <a:cxn ang="0">
                    <a:pos x="T4" y="T5"/>
                  </a:cxn>
                  <a:cxn ang="0">
                    <a:pos x="T6" y="T7"/>
                  </a:cxn>
                  <a:cxn ang="0">
                    <a:pos x="T8" y="T9"/>
                  </a:cxn>
                </a:cxnLst>
                <a:rect l="0" t="0" r="r" b="b"/>
                <a:pathLst>
                  <a:path w="332" h="298">
                    <a:moveTo>
                      <a:pt x="332" y="298"/>
                    </a:moveTo>
                    <a:lnTo>
                      <a:pt x="0" y="267"/>
                    </a:lnTo>
                    <a:lnTo>
                      <a:pt x="0" y="0"/>
                    </a:lnTo>
                    <a:lnTo>
                      <a:pt x="332" y="82"/>
                    </a:lnTo>
                    <a:lnTo>
                      <a:pt x="332" y="298"/>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45" name="Freeform 212"/>
              <p:cNvSpPr>
                <a:spLocks/>
              </p:cNvSpPr>
              <p:nvPr/>
            </p:nvSpPr>
            <p:spPr bwMode="auto">
              <a:xfrm>
                <a:off x="6501" y="1781"/>
                <a:ext cx="330" cy="298"/>
              </a:xfrm>
              <a:custGeom>
                <a:avLst/>
                <a:gdLst>
                  <a:gd name="T0" fmla="*/ 0 w 330"/>
                  <a:gd name="T1" fmla="*/ 298 h 298"/>
                  <a:gd name="T2" fmla="*/ 330 w 330"/>
                  <a:gd name="T3" fmla="*/ 262 h 298"/>
                  <a:gd name="T4" fmla="*/ 330 w 330"/>
                  <a:gd name="T5" fmla="*/ 0 h 298"/>
                  <a:gd name="T6" fmla="*/ 0 w 330"/>
                  <a:gd name="T7" fmla="*/ 82 h 298"/>
                  <a:gd name="T8" fmla="*/ 0 w 330"/>
                  <a:gd name="T9" fmla="*/ 298 h 298"/>
                </a:gdLst>
                <a:ahLst/>
                <a:cxnLst>
                  <a:cxn ang="0">
                    <a:pos x="T0" y="T1"/>
                  </a:cxn>
                  <a:cxn ang="0">
                    <a:pos x="T2" y="T3"/>
                  </a:cxn>
                  <a:cxn ang="0">
                    <a:pos x="T4" y="T5"/>
                  </a:cxn>
                  <a:cxn ang="0">
                    <a:pos x="T6" y="T7"/>
                  </a:cxn>
                  <a:cxn ang="0">
                    <a:pos x="T8" y="T9"/>
                  </a:cxn>
                </a:cxnLst>
                <a:rect l="0" t="0" r="r" b="b"/>
                <a:pathLst>
                  <a:path w="330" h="298">
                    <a:moveTo>
                      <a:pt x="0" y="298"/>
                    </a:moveTo>
                    <a:lnTo>
                      <a:pt x="330" y="262"/>
                    </a:lnTo>
                    <a:lnTo>
                      <a:pt x="330" y="0"/>
                    </a:lnTo>
                    <a:lnTo>
                      <a:pt x="0" y="82"/>
                    </a:lnTo>
                    <a:lnTo>
                      <a:pt x="0" y="298"/>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46" name="Oval 213"/>
              <p:cNvSpPr>
                <a:spLocks noChangeArrowheads="1"/>
              </p:cNvSpPr>
              <p:nvPr/>
            </p:nvSpPr>
            <p:spPr bwMode="auto">
              <a:xfrm>
                <a:off x="5771" y="2398"/>
                <a:ext cx="186" cy="40"/>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47" name="Oval 214"/>
              <p:cNvSpPr>
                <a:spLocks noChangeArrowheads="1"/>
              </p:cNvSpPr>
              <p:nvPr/>
            </p:nvSpPr>
            <p:spPr bwMode="auto">
              <a:xfrm>
                <a:off x="6574" y="2398"/>
                <a:ext cx="186" cy="40"/>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48" name="Oval 215"/>
              <p:cNvSpPr>
                <a:spLocks noChangeArrowheads="1"/>
              </p:cNvSpPr>
              <p:nvPr/>
            </p:nvSpPr>
            <p:spPr bwMode="auto">
              <a:xfrm>
                <a:off x="6198" y="2375"/>
                <a:ext cx="150" cy="32"/>
              </a:xfrm>
              <a:prstGeom prst="ellipse">
                <a:avLst/>
              </a:pr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49" name="Oval 216"/>
              <p:cNvSpPr>
                <a:spLocks noChangeArrowheads="1"/>
              </p:cNvSpPr>
              <p:nvPr/>
            </p:nvSpPr>
            <p:spPr bwMode="auto">
              <a:xfrm>
                <a:off x="6198" y="2503"/>
                <a:ext cx="150" cy="31"/>
              </a:xfrm>
              <a:prstGeom prst="ellipse">
                <a:avLst/>
              </a:pr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50" name="Oval 217"/>
              <p:cNvSpPr>
                <a:spLocks noChangeArrowheads="1"/>
              </p:cNvSpPr>
              <p:nvPr/>
            </p:nvSpPr>
            <p:spPr bwMode="auto">
              <a:xfrm>
                <a:off x="6074" y="2529"/>
                <a:ext cx="37" cy="8"/>
              </a:xfrm>
              <a:prstGeom prst="ellipse">
                <a:avLst/>
              </a:pr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51" name="Oval 218"/>
              <p:cNvSpPr>
                <a:spLocks noChangeArrowheads="1"/>
              </p:cNvSpPr>
              <p:nvPr/>
            </p:nvSpPr>
            <p:spPr bwMode="auto">
              <a:xfrm>
                <a:off x="6121" y="2529"/>
                <a:ext cx="37" cy="8"/>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52" name="Oval 219"/>
              <p:cNvSpPr>
                <a:spLocks noChangeArrowheads="1"/>
              </p:cNvSpPr>
              <p:nvPr/>
            </p:nvSpPr>
            <p:spPr bwMode="auto">
              <a:xfrm>
                <a:off x="6145" y="2516"/>
                <a:ext cx="36" cy="8"/>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53" name="Oval 220"/>
              <p:cNvSpPr>
                <a:spLocks noChangeArrowheads="1"/>
              </p:cNvSpPr>
              <p:nvPr/>
            </p:nvSpPr>
            <p:spPr bwMode="auto">
              <a:xfrm>
                <a:off x="6097" y="2516"/>
                <a:ext cx="38" cy="8"/>
              </a:xfrm>
              <a:prstGeom prst="ellipse">
                <a:avLst/>
              </a:pr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54" name="Oval 221"/>
              <p:cNvSpPr>
                <a:spLocks noChangeArrowheads="1"/>
              </p:cNvSpPr>
              <p:nvPr/>
            </p:nvSpPr>
            <p:spPr bwMode="auto">
              <a:xfrm>
                <a:off x="6169" y="2529"/>
                <a:ext cx="36" cy="8"/>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55" name="Oval 222"/>
              <p:cNvSpPr>
                <a:spLocks noChangeArrowheads="1"/>
              </p:cNvSpPr>
              <p:nvPr/>
            </p:nvSpPr>
            <p:spPr bwMode="auto">
              <a:xfrm>
                <a:off x="6436" y="2529"/>
                <a:ext cx="38" cy="8"/>
              </a:xfrm>
              <a:prstGeom prst="ellipse">
                <a:avLst/>
              </a:pr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56" name="Oval 223"/>
              <p:cNvSpPr>
                <a:spLocks noChangeArrowheads="1"/>
              </p:cNvSpPr>
              <p:nvPr/>
            </p:nvSpPr>
            <p:spPr bwMode="auto">
              <a:xfrm>
                <a:off x="6389" y="2529"/>
                <a:ext cx="37" cy="8"/>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57" name="Oval 224"/>
              <p:cNvSpPr>
                <a:spLocks noChangeArrowheads="1"/>
              </p:cNvSpPr>
              <p:nvPr/>
            </p:nvSpPr>
            <p:spPr bwMode="auto">
              <a:xfrm>
                <a:off x="6366" y="2516"/>
                <a:ext cx="37" cy="8"/>
              </a:xfrm>
              <a:prstGeom prst="ellipse">
                <a:avLst/>
              </a:pr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58" name="Oval 225"/>
              <p:cNvSpPr>
                <a:spLocks noChangeArrowheads="1"/>
              </p:cNvSpPr>
              <p:nvPr/>
            </p:nvSpPr>
            <p:spPr bwMode="auto">
              <a:xfrm>
                <a:off x="6412" y="2516"/>
                <a:ext cx="38" cy="8"/>
              </a:xfrm>
              <a:prstGeom prst="ellipse">
                <a:avLst/>
              </a:pr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59" name="Oval 226"/>
              <p:cNvSpPr>
                <a:spLocks noChangeArrowheads="1"/>
              </p:cNvSpPr>
              <p:nvPr/>
            </p:nvSpPr>
            <p:spPr bwMode="auto">
              <a:xfrm>
                <a:off x="6342" y="2529"/>
                <a:ext cx="37" cy="8"/>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60" name="Oval 227"/>
              <p:cNvSpPr>
                <a:spLocks noChangeArrowheads="1"/>
              </p:cNvSpPr>
              <p:nvPr/>
            </p:nvSpPr>
            <p:spPr bwMode="auto">
              <a:xfrm>
                <a:off x="6018" y="2564"/>
                <a:ext cx="25"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61" name="Oval 228"/>
              <p:cNvSpPr>
                <a:spLocks noChangeArrowheads="1"/>
              </p:cNvSpPr>
              <p:nvPr/>
            </p:nvSpPr>
            <p:spPr bwMode="auto">
              <a:xfrm>
                <a:off x="6050" y="2564"/>
                <a:ext cx="25"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62" name="Oval 229"/>
              <p:cNvSpPr>
                <a:spLocks noChangeArrowheads="1"/>
              </p:cNvSpPr>
              <p:nvPr/>
            </p:nvSpPr>
            <p:spPr bwMode="auto">
              <a:xfrm>
                <a:off x="6065" y="2555"/>
                <a:ext cx="25"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63" name="Oval 230"/>
              <p:cNvSpPr>
                <a:spLocks noChangeArrowheads="1"/>
              </p:cNvSpPr>
              <p:nvPr/>
            </p:nvSpPr>
            <p:spPr bwMode="auto">
              <a:xfrm>
                <a:off x="6034" y="2555"/>
                <a:ext cx="24"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64" name="Oval 231"/>
              <p:cNvSpPr>
                <a:spLocks noChangeArrowheads="1"/>
              </p:cNvSpPr>
              <p:nvPr/>
            </p:nvSpPr>
            <p:spPr bwMode="auto">
              <a:xfrm>
                <a:off x="6082" y="2564"/>
                <a:ext cx="24"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65" name="Oval 232"/>
              <p:cNvSpPr>
                <a:spLocks noChangeArrowheads="1"/>
              </p:cNvSpPr>
              <p:nvPr/>
            </p:nvSpPr>
            <p:spPr bwMode="auto">
              <a:xfrm>
                <a:off x="6162" y="2555"/>
                <a:ext cx="24"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66" name="Oval 233"/>
              <p:cNvSpPr>
                <a:spLocks noChangeArrowheads="1"/>
              </p:cNvSpPr>
              <p:nvPr/>
            </p:nvSpPr>
            <p:spPr bwMode="auto">
              <a:xfrm>
                <a:off x="6130" y="2555"/>
                <a:ext cx="23"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67" name="Oval 234"/>
              <p:cNvSpPr>
                <a:spLocks noChangeArrowheads="1"/>
              </p:cNvSpPr>
              <p:nvPr/>
            </p:nvSpPr>
            <p:spPr bwMode="auto">
              <a:xfrm>
                <a:off x="6114" y="2564"/>
                <a:ext cx="24"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68" name="Oval 235"/>
              <p:cNvSpPr>
                <a:spLocks noChangeArrowheads="1"/>
              </p:cNvSpPr>
              <p:nvPr/>
            </p:nvSpPr>
            <p:spPr bwMode="auto">
              <a:xfrm>
                <a:off x="6145" y="2564"/>
                <a:ext cx="25"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69" name="Oval 236"/>
              <p:cNvSpPr>
                <a:spLocks noChangeArrowheads="1"/>
              </p:cNvSpPr>
              <p:nvPr/>
            </p:nvSpPr>
            <p:spPr bwMode="auto">
              <a:xfrm>
                <a:off x="6097" y="2555"/>
                <a:ext cx="26"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70" name="Oval 237"/>
              <p:cNvSpPr>
                <a:spLocks noChangeArrowheads="1"/>
              </p:cNvSpPr>
              <p:nvPr/>
            </p:nvSpPr>
            <p:spPr bwMode="auto">
              <a:xfrm>
                <a:off x="6177" y="2564"/>
                <a:ext cx="24"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71" name="Oval 238"/>
              <p:cNvSpPr>
                <a:spLocks noChangeArrowheads="1"/>
              </p:cNvSpPr>
              <p:nvPr/>
            </p:nvSpPr>
            <p:spPr bwMode="auto">
              <a:xfrm>
                <a:off x="6209" y="2564"/>
                <a:ext cx="24"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72" name="Oval 239"/>
              <p:cNvSpPr>
                <a:spLocks noChangeArrowheads="1"/>
              </p:cNvSpPr>
              <p:nvPr/>
            </p:nvSpPr>
            <p:spPr bwMode="auto">
              <a:xfrm>
                <a:off x="6225" y="2555"/>
                <a:ext cx="25"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73" name="Oval 240"/>
              <p:cNvSpPr>
                <a:spLocks noChangeArrowheads="1"/>
              </p:cNvSpPr>
              <p:nvPr/>
            </p:nvSpPr>
            <p:spPr bwMode="auto">
              <a:xfrm>
                <a:off x="6193" y="2555"/>
                <a:ext cx="25"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74" name="Oval 241"/>
              <p:cNvSpPr>
                <a:spLocks noChangeArrowheads="1"/>
              </p:cNvSpPr>
              <p:nvPr/>
            </p:nvSpPr>
            <p:spPr bwMode="auto">
              <a:xfrm>
                <a:off x="6240" y="2564"/>
                <a:ext cx="25"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75" name="Oval 242"/>
              <p:cNvSpPr>
                <a:spLocks noChangeArrowheads="1"/>
              </p:cNvSpPr>
              <p:nvPr/>
            </p:nvSpPr>
            <p:spPr bwMode="auto">
              <a:xfrm>
                <a:off x="6320" y="2555"/>
                <a:ext cx="25"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76" name="Oval 243"/>
              <p:cNvSpPr>
                <a:spLocks noChangeArrowheads="1"/>
              </p:cNvSpPr>
              <p:nvPr/>
            </p:nvSpPr>
            <p:spPr bwMode="auto">
              <a:xfrm>
                <a:off x="6289" y="2555"/>
                <a:ext cx="24"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77" name="Oval 244"/>
              <p:cNvSpPr>
                <a:spLocks noChangeArrowheads="1"/>
              </p:cNvSpPr>
              <p:nvPr/>
            </p:nvSpPr>
            <p:spPr bwMode="auto">
              <a:xfrm>
                <a:off x="6272" y="2564"/>
                <a:ext cx="26"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78" name="Oval 245"/>
              <p:cNvSpPr>
                <a:spLocks noChangeArrowheads="1"/>
              </p:cNvSpPr>
              <p:nvPr/>
            </p:nvSpPr>
            <p:spPr bwMode="auto">
              <a:xfrm>
                <a:off x="6305" y="2564"/>
                <a:ext cx="23"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79" name="Oval 246"/>
              <p:cNvSpPr>
                <a:spLocks noChangeArrowheads="1"/>
              </p:cNvSpPr>
              <p:nvPr/>
            </p:nvSpPr>
            <p:spPr bwMode="auto">
              <a:xfrm>
                <a:off x="6257" y="2555"/>
                <a:ext cx="24"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80" name="Oval 247"/>
              <p:cNvSpPr>
                <a:spLocks noChangeArrowheads="1"/>
              </p:cNvSpPr>
              <p:nvPr/>
            </p:nvSpPr>
            <p:spPr bwMode="auto">
              <a:xfrm>
                <a:off x="6337" y="2564"/>
                <a:ext cx="24"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81" name="Oval 248"/>
              <p:cNvSpPr>
                <a:spLocks noChangeArrowheads="1"/>
              </p:cNvSpPr>
              <p:nvPr/>
            </p:nvSpPr>
            <p:spPr bwMode="auto">
              <a:xfrm>
                <a:off x="6368" y="2564"/>
                <a:ext cx="25"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82" name="Oval 249"/>
              <p:cNvSpPr>
                <a:spLocks noChangeArrowheads="1"/>
              </p:cNvSpPr>
              <p:nvPr/>
            </p:nvSpPr>
            <p:spPr bwMode="auto">
              <a:xfrm>
                <a:off x="6384" y="2555"/>
                <a:ext cx="24"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83" name="Oval 250"/>
              <p:cNvSpPr>
                <a:spLocks noChangeArrowheads="1"/>
              </p:cNvSpPr>
              <p:nvPr/>
            </p:nvSpPr>
            <p:spPr bwMode="auto">
              <a:xfrm>
                <a:off x="6352" y="2555"/>
                <a:ext cx="24"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84" name="Oval 251"/>
              <p:cNvSpPr>
                <a:spLocks noChangeArrowheads="1"/>
              </p:cNvSpPr>
              <p:nvPr/>
            </p:nvSpPr>
            <p:spPr bwMode="auto">
              <a:xfrm>
                <a:off x="6400" y="2564"/>
                <a:ext cx="25"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85" name="Oval 252"/>
              <p:cNvSpPr>
                <a:spLocks noChangeArrowheads="1"/>
              </p:cNvSpPr>
              <p:nvPr/>
            </p:nvSpPr>
            <p:spPr bwMode="auto">
              <a:xfrm>
                <a:off x="6480" y="2555"/>
                <a:ext cx="23"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86" name="Oval 253"/>
              <p:cNvSpPr>
                <a:spLocks noChangeArrowheads="1"/>
              </p:cNvSpPr>
              <p:nvPr/>
            </p:nvSpPr>
            <p:spPr bwMode="auto">
              <a:xfrm>
                <a:off x="6447" y="2555"/>
                <a:ext cx="26"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87" name="Oval 254"/>
              <p:cNvSpPr>
                <a:spLocks noChangeArrowheads="1"/>
              </p:cNvSpPr>
              <p:nvPr/>
            </p:nvSpPr>
            <p:spPr bwMode="auto">
              <a:xfrm>
                <a:off x="6432" y="2564"/>
                <a:ext cx="24"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88" name="Oval 255"/>
              <p:cNvSpPr>
                <a:spLocks noChangeArrowheads="1"/>
              </p:cNvSpPr>
              <p:nvPr/>
            </p:nvSpPr>
            <p:spPr bwMode="auto">
              <a:xfrm>
                <a:off x="6463" y="2564"/>
                <a:ext cx="25"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89" name="Oval 256"/>
              <p:cNvSpPr>
                <a:spLocks noChangeArrowheads="1"/>
              </p:cNvSpPr>
              <p:nvPr/>
            </p:nvSpPr>
            <p:spPr bwMode="auto">
              <a:xfrm>
                <a:off x="6495" y="2564"/>
                <a:ext cx="25" cy="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90" name="Oval 257"/>
              <p:cNvSpPr>
                <a:spLocks noChangeArrowheads="1"/>
              </p:cNvSpPr>
              <p:nvPr/>
            </p:nvSpPr>
            <p:spPr bwMode="auto">
              <a:xfrm>
                <a:off x="6415" y="2555"/>
                <a:ext cx="25" cy="6"/>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91" name="Oval 258"/>
              <p:cNvSpPr>
                <a:spLocks noChangeArrowheads="1"/>
              </p:cNvSpPr>
              <p:nvPr/>
            </p:nvSpPr>
            <p:spPr bwMode="auto">
              <a:xfrm>
                <a:off x="5970" y="2596"/>
                <a:ext cx="29"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92" name="Oval 259"/>
              <p:cNvSpPr>
                <a:spLocks noChangeArrowheads="1"/>
              </p:cNvSpPr>
              <p:nvPr/>
            </p:nvSpPr>
            <p:spPr bwMode="auto">
              <a:xfrm>
                <a:off x="6008" y="2596"/>
                <a:ext cx="29"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93" name="Oval 260"/>
              <p:cNvSpPr>
                <a:spLocks noChangeArrowheads="1"/>
              </p:cNvSpPr>
              <p:nvPr/>
            </p:nvSpPr>
            <p:spPr bwMode="auto">
              <a:xfrm>
                <a:off x="6027" y="2586"/>
                <a:ext cx="30"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94" name="Oval 261"/>
              <p:cNvSpPr>
                <a:spLocks noChangeArrowheads="1"/>
              </p:cNvSpPr>
              <p:nvPr/>
            </p:nvSpPr>
            <p:spPr bwMode="auto">
              <a:xfrm>
                <a:off x="5990" y="2586"/>
                <a:ext cx="28"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95" name="Oval 262"/>
              <p:cNvSpPr>
                <a:spLocks noChangeArrowheads="1"/>
              </p:cNvSpPr>
              <p:nvPr/>
            </p:nvSpPr>
            <p:spPr bwMode="auto">
              <a:xfrm>
                <a:off x="6046" y="2596"/>
                <a:ext cx="29"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96" name="Oval 263"/>
              <p:cNvSpPr>
                <a:spLocks noChangeArrowheads="1"/>
              </p:cNvSpPr>
              <p:nvPr/>
            </p:nvSpPr>
            <p:spPr bwMode="auto">
              <a:xfrm>
                <a:off x="6141" y="2586"/>
                <a:ext cx="29"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97" name="Oval 264"/>
              <p:cNvSpPr>
                <a:spLocks noChangeArrowheads="1"/>
              </p:cNvSpPr>
              <p:nvPr/>
            </p:nvSpPr>
            <p:spPr bwMode="auto">
              <a:xfrm>
                <a:off x="6103" y="2586"/>
                <a:ext cx="29" cy="6"/>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98" name="Oval 265"/>
              <p:cNvSpPr>
                <a:spLocks noChangeArrowheads="1"/>
              </p:cNvSpPr>
              <p:nvPr/>
            </p:nvSpPr>
            <p:spPr bwMode="auto">
              <a:xfrm>
                <a:off x="6083" y="2596"/>
                <a:ext cx="30" cy="7"/>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99" name="Oval 266"/>
              <p:cNvSpPr>
                <a:spLocks noChangeArrowheads="1"/>
              </p:cNvSpPr>
              <p:nvPr/>
            </p:nvSpPr>
            <p:spPr bwMode="auto">
              <a:xfrm>
                <a:off x="6121" y="2596"/>
                <a:ext cx="30"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00" name="Oval 267"/>
              <p:cNvSpPr>
                <a:spLocks noChangeArrowheads="1"/>
              </p:cNvSpPr>
              <p:nvPr/>
            </p:nvSpPr>
            <p:spPr bwMode="auto">
              <a:xfrm>
                <a:off x="6065" y="2586"/>
                <a:ext cx="30"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01" name="Oval 268"/>
              <p:cNvSpPr>
                <a:spLocks noChangeArrowheads="1"/>
              </p:cNvSpPr>
              <p:nvPr/>
            </p:nvSpPr>
            <p:spPr bwMode="auto">
              <a:xfrm>
                <a:off x="6159" y="2596"/>
                <a:ext cx="29" cy="7"/>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02" name="Oval 269"/>
              <p:cNvSpPr>
                <a:spLocks noChangeArrowheads="1"/>
              </p:cNvSpPr>
              <p:nvPr/>
            </p:nvSpPr>
            <p:spPr bwMode="auto">
              <a:xfrm>
                <a:off x="6198" y="2596"/>
                <a:ext cx="28"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03" name="Oval 270"/>
              <p:cNvSpPr>
                <a:spLocks noChangeArrowheads="1"/>
              </p:cNvSpPr>
              <p:nvPr/>
            </p:nvSpPr>
            <p:spPr bwMode="auto">
              <a:xfrm>
                <a:off x="6216" y="2586"/>
                <a:ext cx="30"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04" name="Oval 271"/>
              <p:cNvSpPr>
                <a:spLocks noChangeArrowheads="1"/>
              </p:cNvSpPr>
              <p:nvPr/>
            </p:nvSpPr>
            <p:spPr bwMode="auto">
              <a:xfrm>
                <a:off x="6179" y="2586"/>
                <a:ext cx="29"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05" name="Oval 272"/>
              <p:cNvSpPr>
                <a:spLocks noChangeArrowheads="1"/>
              </p:cNvSpPr>
              <p:nvPr/>
            </p:nvSpPr>
            <p:spPr bwMode="auto">
              <a:xfrm>
                <a:off x="6236" y="2596"/>
                <a:ext cx="28"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06" name="Oval 273"/>
              <p:cNvSpPr>
                <a:spLocks noChangeArrowheads="1"/>
              </p:cNvSpPr>
              <p:nvPr/>
            </p:nvSpPr>
            <p:spPr bwMode="auto">
              <a:xfrm>
                <a:off x="6330" y="2586"/>
                <a:ext cx="29" cy="6"/>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07" name="Oval 274"/>
              <p:cNvSpPr>
                <a:spLocks noChangeArrowheads="1"/>
              </p:cNvSpPr>
              <p:nvPr/>
            </p:nvSpPr>
            <p:spPr bwMode="auto">
              <a:xfrm>
                <a:off x="6292" y="2586"/>
                <a:ext cx="29"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08" name="Oval 275"/>
              <p:cNvSpPr>
                <a:spLocks noChangeArrowheads="1"/>
              </p:cNvSpPr>
              <p:nvPr/>
            </p:nvSpPr>
            <p:spPr bwMode="auto">
              <a:xfrm>
                <a:off x="6274" y="2596"/>
                <a:ext cx="29"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09" name="Oval 276"/>
              <p:cNvSpPr>
                <a:spLocks noChangeArrowheads="1"/>
              </p:cNvSpPr>
              <p:nvPr/>
            </p:nvSpPr>
            <p:spPr bwMode="auto">
              <a:xfrm>
                <a:off x="6312" y="2596"/>
                <a:ext cx="29"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10" name="Oval 277"/>
              <p:cNvSpPr>
                <a:spLocks noChangeArrowheads="1"/>
              </p:cNvSpPr>
              <p:nvPr/>
            </p:nvSpPr>
            <p:spPr bwMode="auto">
              <a:xfrm>
                <a:off x="6254" y="2586"/>
                <a:ext cx="30"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11" name="Oval 278"/>
              <p:cNvSpPr>
                <a:spLocks noChangeArrowheads="1"/>
              </p:cNvSpPr>
              <p:nvPr/>
            </p:nvSpPr>
            <p:spPr bwMode="auto">
              <a:xfrm>
                <a:off x="6349" y="2596"/>
                <a:ext cx="30"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12" name="Oval 279"/>
              <p:cNvSpPr>
                <a:spLocks noChangeArrowheads="1"/>
              </p:cNvSpPr>
              <p:nvPr/>
            </p:nvSpPr>
            <p:spPr bwMode="auto">
              <a:xfrm>
                <a:off x="6387" y="2596"/>
                <a:ext cx="30"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13" name="Oval 280"/>
              <p:cNvSpPr>
                <a:spLocks noChangeArrowheads="1"/>
              </p:cNvSpPr>
              <p:nvPr/>
            </p:nvSpPr>
            <p:spPr bwMode="auto">
              <a:xfrm>
                <a:off x="6405" y="2586"/>
                <a:ext cx="30"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14" name="Oval 281"/>
              <p:cNvSpPr>
                <a:spLocks noChangeArrowheads="1"/>
              </p:cNvSpPr>
              <p:nvPr/>
            </p:nvSpPr>
            <p:spPr bwMode="auto">
              <a:xfrm>
                <a:off x="6368" y="2586"/>
                <a:ext cx="29"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15" name="Oval 282"/>
              <p:cNvSpPr>
                <a:spLocks noChangeArrowheads="1"/>
              </p:cNvSpPr>
              <p:nvPr/>
            </p:nvSpPr>
            <p:spPr bwMode="auto">
              <a:xfrm>
                <a:off x="6425" y="2596"/>
                <a:ext cx="29" cy="7"/>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16" name="Oval 283"/>
              <p:cNvSpPr>
                <a:spLocks noChangeArrowheads="1"/>
              </p:cNvSpPr>
              <p:nvPr/>
            </p:nvSpPr>
            <p:spPr bwMode="auto">
              <a:xfrm>
                <a:off x="6520" y="2586"/>
                <a:ext cx="30" cy="6"/>
              </a:xfrm>
              <a:prstGeom prst="ellipse">
                <a:avLst/>
              </a:pr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17" name="Oval 284"/>
              <p:cNvSpPr>
                <a:spLocks noChangeArrowheads="1"/>
              </p:cNvSpPr>
              <p:nvPr/>
            </p:nvSpPr>
            <p:spPr bwMode="auto">
              <a:xfrm>
                <a:off x="6482" y="2586"/>
                <a:ext cx="28"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18" name="Oval 285"/>
              <p:cNvSpPr>
                <a:spLocks noChangeArrowheads="1"/>
              </p:cNvSpPr>
              <p:nvPr/>
            </p:nvSpPr>
            <p:spPr bwMode="auto">
              <a:xfrm>
                <a:off x="6463" y="2596"/>
                <a:ext cx="29"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19" name="Oval 286"/>
              <p:cNvSpPr>
                <a:spLocks noChangeArrowheads="1"/>
              </p:cNvSpPr>
              <p:nvPr/>
            </p:nvSpPr>
            <p:spPr bwMode="auto">
              <a:xfrm>
                <a:off x="6501" y="2596"/>
                <a:ext cx="29"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20" name="Oval 287"/>
              <p:cNvSpPr>
                <a:spLocks noChangeArrowheads="1"/>
              </p:cNvSpPr>
              <p:nvPr/>
            </p:nvSpPr>
            <p:spPr bwMode="auto">
              <a:xfrm>
                <a:off x="6538" y="2596"/>
                <a:ext cx="30" cy="7"/>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21" name="Oval 288"/>
              <p:cNvSpPr>
                <a:spLocks noChangeArrowheads="1"/>
              </p:cNvSpPr>
              <p:nvPr/>
            </p:nvSpPr>
            <p:spPr bwMode="auto">
              <a:xfrm>
                <a:off x="6443" y="2586"/>
                <a:ext cx="30" cy="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22" name="Oval 289"/>
              <p:cNvSpPr>
                <a:spLocks noChangeArrowheads="1"/>
              </p:cNvSpPr>
              <p:nvPr/>
            </p:nvSpPr>
            <p:spPr bwMode="auto">
              <a:xfrm>
                <a:off x="6228" y="2499"/>
                <a:ext cx="89" cy="1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23" name="Freeform 290"/>
              <p:cNvSpPr>
                <a:spLocks/>
              </p:cNvSpPr>
              <p:nvPr/>
            </p:nvSpPr>
            <p:spPr bwMode="auto">
              <a:xfrm>
                <a:off x="6088" y="2138"/>
                <a:ext cx="364" cy="253"/>
              </a:xfrm>
              <a:custGeom>
                <a:avLst/>
                <a:gdLst>
                  <a:gd name="T0" fmla="*/ 255 w 260"/>
                  <a:gd name="T1" fmla="*/ 181 h 181"/>
                  <a:gd name="T2" fmla="*/ 260 w 260"/>
                  <a:gd name="T3" fmla="*/ 176 h 181"/>
                  <a:gd name="T4" fmla="*/ 260 w 260"/>
                  <a:gd name="T5" fmla="*/ 5 h 181"/>
                  <a:gd name="T6" fmla="*/ 255 w 260"/>
                  <a:gd name="T7" fmla="*/ 0 h 181"/>
                  <a:gd name="T8" fmla="*/ 5 w 260"/>
                  <a:gd name="T9" fmla="*/ 0 h 181"/>
                  <a:gd name="T10" fmla="*/ 0 w 260"/>
                  <a:gd name="T11" fmla="*/ 5 h 181"/>
                  <a:gd name="T12" fmla="*/ 0 w 260"/>
                  <a:gd name="T13" fmla="*/ 176 h 181"/>
                  <a:gd name="T14" fmla="*/ 5 w 260"/>
                  <a:gd name="T15" fmla="*/ 181 h 181"/>
                  <a:gd name="T16" fmla="*/ 255 w 26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181">
                    <a:moveTo>
                      <a:pt x="255" y="181"/>
                    </a:moveTo>
                    <a:cubicBezTo>
                      <a:pt x="258" y="181"/>
                      <a:pt x="260" y="178"/>
                      <a:pt x="260" y="176"/>
                    </a:cubicBezTo>
                    <a:cubicBezTo>
                      <a:pt x="260" y="5"/>
                      <a:pt x="260" y="5"/>
                      <a:pt x="260" y="5"/>
                    </a:cubicBezTo>
                    <a:cubicBezTo>
                      <a:pt x="260" y="3"/>
                      <a:pt x="258" y="0"/>
                      <a:pt x="255" y="0"/>
                    </a:cubicBezTo>
                    <a:cubicBezTo>
                      <a:pt x="5" y="0"/>
                      <a:pt x="5" y="0"/>
                      <a:pt x="5" y="0"/>
                    </a:cubicBezTo>
                    <a:cubicBezTo>
                      <a:pt x="2" y="0"/>
                      <a:pt x="0" y="3"/>
                      <a:pt x="0" y="5"/>
                    </a:cubicBezTo>
                    <a:cubicBezTo>
                      <a:pt x="0" y="176"/>
                      <a:pt x="0" y="176"/>
                      <a:pt x="0" y="176"/>
                    </a:cubicBezTo>
                    <a:cubicBezTo>
                      <a:pt x="0" y="178"/>
                      <a:pt x="2" y="181"/>
                      <a:pt x="5" y="181"/>
                    </a:cubicBezTo>
                    <a:lnTo>
                      <a:pt x="255" y="181"/>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24" name="Rectangle 291"/>
              <p:cNvSpPr>
                <a:spLocks noChangeArrowheads="1"/>
              </p:cNvSpPr>
              <p:nvPr/>
            </p:nvSpPr>
            <p:spPr bwMode="auto">
              <a:xfrm>
                <a:off x="6099" y="2149"/>
                <a:ext cx="341" cy="193"/>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25" name="Freeform 292"/>
              <p:cNvSpPr>
                <a:spLocks/>
              </p:cNvSpPr>
              <p:nvPr/>
            </p:nvSpPr>
            <p:spPr bwMode="auto">
              <a:xfrm>
                <a:off x="5665" y="2110"/>
                <a:ext cx="26" cy="323"/>
              </a:xfrm>
              <a:custGeom>
                <a:avLst/>
                <a:gdLst>
                  <a:gd name="T0" fmla="*/ 0 w 26"/>
                  <a:gd name="T1" fmla="*/ 321 h 323"/>
                  <a:gd name="T2" fmla="*/ 26 w 26"/>
                  <a:gd name="T3" fmla="*/ 323 h 323"/>
                  <a:gd name="T4" fmla="*/ 26 w 26"/>
                  <a:gd name="T5" fmla="*/ 0 h 323"/>
                  <a:gd name="T6" fmla="*/ 0 w 26"/>
                  <a:gd name="T7" fmla="*/ 3 h 323"/>
                  <a:gd name="T8" fmla="*/ 0 w 26"/>
                  <a:gd name="T9" fmla="*/ 321 h 323"/>
                </a:gdLst>
                <a:ahLst/>
                <a:cxnLst>
                  <a:cxn ang="0">
                    <a:pos x="T0" y="T1"/>
                  </a:cxn>
                  <a:cxn ang="0">
                    <a:pos x="T2" y="T3"/>
                  </a:cxn>
                  <a:cxn ang="0">
                    <a:pos x="T4" y="T5"/>
                  </a:cxn>
                  <a:cxn ang="0">
                    <a:pos x="T6" y="T7"/>
                  </a:cxn>
                  <a:cxn ang="0">
                    <a:pos x="T8" y="T9"/>
                  </a:cxn>
                </a:cxnLst>
                <a:rect l="0" t="0" r="r" b="b"/>
                <a:pathLst>
                  <a:path w="26" h="323">
                    <a:moveTo>
                      <a:pt x="0" y="321"/>
                    </a:moveTo>
                    <a:lnTo>
                      <a:pt x="26" y="323"/>
                    </a:lnTo>
                    <a:lnTo>
                      <a:pt x="26" y="0"/>
                    </a:lnTo>
                    <a:lnTo>
                      <a:pt x="0" y="3"/>
                    </a:lnTo>
                    <a:lnTo>
                      <a:pt x="0" y="32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26" name="Freeform 293"/>
              <p:cNvSpPr>
                <a:spLocks/>
              </p:cNvSpPr>
              <p:nvPr/>
            </p:nvSpPr>
            <p:spPr bwMode="auto">
              <a:xfrm>
                <a:off x="5684" y="2110"/>
                <a:ext cx="377" cy="323"/>
              </a:xfrm>
              <a:custGeom>
                <a:avLst/>
                <a:gdLst>
                  <a:gd name="T0" fmla="*/ 264 w 269"/>
                  <a:gd name="T1" fmla="*/ 204 h 231"/>
                  <a:gd name="T2" fmla="*/ 269 w 269"/>
                  <a:gd name="T3" fmla="*/ 199 h 231"/>
                  <a:gd name="T4" fmla="*/ 269 w 269"/>
                  <a:gd name="T5" fmla="*/ 22 h 231"/>
                  <a:gd name="T6" fmla="*/ 264 w 269"/>
                  <a:gd name="T7" fmla="*/ 17 h 231"/>
                  <a:gd name="T8" fmla="*/ 5 w 269"/>
                  <a:gd name="T9" fmla="*/ 0 h 231"/>
                  <a:gd name="T10" fmla="*/ 0 w 269"/>
                  <a:gd name="T11" fmla="*/ 6 h 231"/>
                  <a:gd name="T12" fmla="*/ 0 w 269"/>
                  <a:gd name="T13" fmla="*/ 225 h 231"/>
                  <a:gd name="T14" fmla="*/ 5 w 269"/>
                  <a:gd name="T15" fmla="*/ 231 h 231"/>
                  <a:gd name="T16" fmla="*/ 264 w 269"/>
                  <a:gd name="T17"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31">
                    <a:moveTo>
                      <a:pt x="264" y="204"/>
                    </a:moveTo>
                    <a:cubicBezTo>
                      <a:pt x="267" y="204"/>
                      <a:pt x="269" y="201"/>
                      <a:pt x="269" y="199"/>
                    </a:cubicBezTo>
                    <a:cubicBezTo>
                      <a:pt x="269" y="22"/>
                      <a:pt x="269" y="22"/>
                      <a:pt x="269" y="22"/>
                    </a:cubicBezTo>
                    <a:cubicBezTo>
                      <a:pt x="269" y="20"/>
                      <a:pt x="267" y="17"/>
                      <a:pt x="264" y="17"/>
                    </a:cubicBezTo>
                    <a:cubicBezTo>
                      <a:pt x="5" y="0"/>
                      <a:pt x="5" y="0"/>
                      <a:pt x="5" y="0"/>
                    </a:cubicBezTo>
                    <a:cubicBezTo>
                      <a:pt x="2" y="0"/>
                      <a:pt x="0" y="3"/>
                      <a:pt x="0" y="6"/>
                    </a:cubicBezTo>
                    <a:cubicBezTo>
                      <a:pt x="0" y="225"/>
                      <a:pt x="0" y="225"/>
                      <a:pt x="0" y="225"/>
                    </a:cubicBezTo>
                    <a:cubicBezTo>
                      <a:pt x="0" y="228"/>
                      <a:pt x="2" y="231"/>
                      <a:pt x="5" y="231"/>
                    </a:cubicBezTo>
                    <a:lnTo>
                      <a:pt x="264" y="204"/>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27" name="Freeform 294"/>
              <p:cNvSpPr>
                <a:spLocks/>
              </p:cNvSpPr>
              <p:nvPr/>
            </p:nvSpPr>
            <p:spPr bwMode="auto">
              <a:xfrm>
                <a:off x="5700" y="2125"/>
                <a:ext cx="350" cy="252"/>
              </a:xfrm>
              <a:custGeom>
                <a:avLst/>
                <a:gdLst>
                  <a:gd name="T0" fmla="*/ 350 w 350"/>
                  <a:gd name="T1" fmla="*/ 223 h 252"/>
                  <a:gd name="T2" fmla="*/ 0 w 350"/>
                  <a:gd name="T3" fmla="*/ 252 h 252"/>
                  <a:gd name="T4" fmla="*/ 0 w 350"/>
                  <a:gd name="T5" fmla="*/ 0 h 252"/>
                  <a:gd name="T6" fmla="*/ 350 w 350"/>
                  <a:gd name="T7" fmla="*/ 20 h 252"/>
                  <a:gd name="T8" fmla="*/ 350 w 350"/>
                  <a:gd name="T9" fmla="*/ 223 h 252"/>
                </a:gdLst>
                <a:ahLst/>
                <a:cxnLst>
                  <a:cxn ang="0">
                    <a:pos x="T0" y="T1"/>
                  </a:cxn>
                  <a:cxn ang="0">
                    <a:pos x="T2" y="T3"/>
                  </a:cxn>
                  <a:cxn ang="0">
                    <a:pos x="T4" y="T5"/>
                  </a:cxn>
                  <a:cxn ang="0">
                    <a:pos x="T6" y="T7"/>
                  </a:cxn>
                  <a:cxn ang="0">
                    <a:pos x="T8" y="T9"/>
                  </a:cxn>
                </a:cxnLst>
                <a:rect l="0" t="0" r="r" b="b"/>
                <a:pathLst>
                  <a:path w="350" h="252">
                    <a:moveTo>
                      <a:pt x="350" y="223"/>
                    </a:moveTo>
                    <a:lnTo>
                      <a:pt x="0" y="252"/>
                    </a:lnTo>
                    <a:lnTo>
                      <a:pt x="0" y="0"/>
                    </a:lnTo>
                    <a:lnTo>
                      <a:pt x="350" y="20"/>
                    </a:lnTo>
                    <a:lnTo>
                      <a:pt x="350" y="22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28" name="Freeform 295"/>
              <p:cNvSpPr>
                <a:spLocks/>
              </p:cNvSpPr>
              <p:nvPr/>
            </p:nvSpPr>
            <p:spPr bwMode="auto">
              <a:xfrm>
                <a:off x="6848" y="2110"/>
                <a:ext cx="27" cy="323"/>
              </a:xfrm>
              <a:custGeom>
                <a:avLst/>
                <a:gdLst>
                  <a:gd name="T0" fmla="*/ 27 w 27"/>
                  <a:gd name="T1" fmla="*/ 321 h 323"/>
                  <a:gd name="T2" fmla="*/ 0 w 27"/>
                  <a:gd name="T3" fmla="*/ 323 h 323"/>
                  <a:gd name="T4" fmla="*/ 0 w 27"/>
                  <a:gd name="T5" fmla="*/ 0 h 323"/>
                  <a:gd name="T6" fmla="*/ 27 w 27"/>
                  <a:gd name="T7" fmla="*/ 3 h 323"/>
                  <a:gd name="T8" fmla="*/ 27 w 27"/>
                  <a:gd name="T9" fmla="*/ 321 h 323"/>
                </a:gdLst>
                <a:ahLst/>
                <a:cxnLst>
                  <a:cxn ang="0">
                    <a:pos x="T0" y="T1"/>
                  </a:cxn>
                  <a:cxn ang="0">
                    <a:pos x="T2" y="T3"/>
                  </a:cxn>
                  <a:cxn ang="0">
                    <a:pos x="T4" y="T5"/>
                  </a:cxn>
                  <a:cxn ang="0">
                    <a:pos x="T6" y="T7"/>
                  </a:cxn>
                  <a:cxn ang="0">
                    <a:pos x="T8" y="T9"/>
                  </a:cxn>
                </a:cxnLst>
                <a:rect l="0" t="0" r="r" b="b"/>
                <a:pathLst>
                  <a:path w="27" h="323">
                    <a:moveTo>
                      <a:pt x="27" y="321"/>
                    </a:moveTo>
                    <a:lnTo>
                      <a:pt x="0" y="323"/>
                    </a:lnTo>
                    <a:lnTo>
                      <a:pt x="0" y="0"/>
                    </a:lnTo>
                    <a:lnTo>
                      <a:pt x="27" y="3"/>
                    </a:lnTo>
                    <a:lnTo>
                      <a:pt x="27" y="32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29" name="Freeform 296"/>
              <p:cNvSpPr>
                <a:spLocks/>
              </p:cNvSpPr>
              <p:nvPr/>
            </p:nvSpPr>
            <p:spPr bwMode="auto">
              <a:xfrm>
                <a:off x="6478" y="2110"/>
                <a:ext cx="377" cy="323"/>
              </a:xfrm>
              <a:custGeom>
                <a:avLst/>
                <a:gdLst>
                  <a:gd name="T0" fmla="*/ 5 w 269"/>
                  <a:gd name="T1" fmla="*/ 204 h 231"/>
                  <a:gd name="T2" fmla="*/ 0 w 269"/>
                  <a:gd name="T3" fmla="*/ 199 h 231"/>
                  <a:gd name="T4" fmla="*/ 0 w 269"/>
                  <a:gd name="T5" fmla="*/ 22 h 231"/>
                  <a:gd name="T6" fmla="*/ 5 w 269"/>
                  <a:gd name="T7" fmla="*/ 17 h 231"/>
                  <a:gd name="T8" fmla="*/ 264 w 269"/>
                  <a:gd name="T9" fmla="*/ 0 h 231"/>
                  <a:gd name="T10" fmla="*/ 269 w 269"/>
                  <a:gd name="T11" fmla="*/ 6 h 231"/>
                  <a:gd name="T12" fmla="*/ 269 w 269"/>
                  <a:gd name="T13" fmla="*/ 225 h 231"/>
                  <a:gd name="T14" fmla="*/ 264 w 269"/>
                  <a:gd name="T15" fmla="*/ 231 h 231"/>
                  <a:gd name="T16" fmla="*/ 5 w 269"/>
                  <a:gd name="T17"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31">
                    <a:moveTo>
                      <a:pt x="5" y="204"/>
                    </a:moveTo>
                    <a:cubicBezTo>
                      <a:pt x="3" y="204"/>
                      <a:pt x="0" y="201"/>
                      <a:pt x="0" y="199"/>
                    </a:cubicBezTo>
                    <a:cubicBezTo>
                      <a:pt x="0" y="22"/>
                      <a:pt x="0" y="22"/>
                      <a:pt x="0" y="22"/>
                    </a:cubicBezTo>
                    <a:cubicBezTo>
                      <a:pt x="0" y="20"/>
                      <a:pt x="3" y="17"/>
                      <a:pt x="5" y="17"/>
                    </a:cubicBezTo>
                    <a:cubicBezTo>
                      <a:pt x="264" y="0"/>
                      <a:pt x="264" y="0"/>
                      <a:pt x="264" y="0"/>
                    </a:cubicBezTo>
                    <a:cubicBezTo>
                      <a:pt x="267" y="0"/>
                      <a:pt x="269" y="3"/>
                      <a:pt x="269" y="6"/>
                    </a:cubicBezTo>
                    <a:cubicBezTo>
                      <a:pt x="269" y="225"/>
                      <a:pt x="269" y="225"/>
                      <a:pt x="269" y="225"/>
                    </a:cubicBezTo>
                    <a:cubicBezTo>
                      <a:pt x="269" y="228"/>
                      <a:pt x="267" y="231"/>
                      <a:pt x="264" y="231"/>
                    </a:cubicBezTo>
                    <a:lnTo>
                      <a:pt x="5" y="204"/>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30" name="Freeform 297"/>
              <p:cNvSpPr>
                <a:spLocks/>
              </p:cNvSpPr>
              <p:nvPr/>
            </p:nvSpPr>
            <p:spPr bwMode="auto">
              <a:xfrm>
                <a:off x="6491" y="2125"/>
                <a:ext cx="350" cy="252"/>
              </a:xfrm>
              <a:custGeom>
                <a:avLst/>
                <a:gdLst>
                  <a:gd name="T0" fmla="*/ 0 w 350"/>
                  <a:gd name="T1" fmla="*/ 223 h 252"/>
                  <a:gd name="T2" fmla="*/ 350 w 350"/>
                  <a:gd name="T3" fmla="*/ 252 h 252"/>
                  <a:gd name="T4" fmla="*/ 350 w 350"/>
                  <a:gd name="T5" fmla="*/ 0 h 252"/>
                  <a:gd name="T6" fmla="*/ 0 w 350"/>
                  <a:gd name="T7" fmla="*/ 20 h 252"/>
                  <a:gd name="T8" fmla="*/ 0 w 350"/>
                  <a:gd name="T9" fmla="*/ 223 h 252"/>
                </a:gdLst>
                <a:ahLst/>
                <a:cxnLst>
                  <a:cxn ang="0">
                    <a:pos x="T0" y="T1"/>
                  </a:cxn>
                  <a:cxn ang="0">
                    <a:pos x="T2" y="T3"/>
                  </a:cxn>
                  <a:cxn ang="0">
                    <a:pos x="T4" y="T5"/>
                  </a:cxn>
                  <a:cxn ang="0">
                    <a:pos x="T6" y="T7"/>
                  </a:cxn>
                  <a:cxn ang="0">
                    <a:pos x="T8" y="T9"/>
                  </a:cxn>
                </a:cxnLst>
                <a:rect l="0" t="0" r="r" b="b"/>
                <a:pathLst>
                  <a:path w="350" h="252">
                    <a:moveTo>
                      <a:pt x="0" y="223"/>
                    </a:moveTo>
                    <a:lnTo>
                      <a:pt x="350" y="252"/>
                    </a:lnTo>
                    <a:lnTo>
                      <a:pt x="350" y="0"/>
                    </a:lnTo>
                    <a:lnTo>
                      <a:pt x="0" y="20"/>
                    </a:lnTo>
                    <a:lnTo>
                      <a:pt x="0" y="223"/>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31" name="Freeform 298"/>
              <p:cNvSpPr>
                <a:spLocks/>
              </p:cNvSpPr>
              <p:nvPr/>
            </p:nvSpPr>
            <p:spPr bwMode="auto">
              <a:xfrm>
                <a:off x="5724" y="2282"/>
                <a:ext cx="18" cy="70"/>
              </a:xfrm>
              <a:custGeom>
                <a:avLst/>
                <a:gdLst>
                  <a:gd name="T0" fmla="*/ 18 w 18"/>
                  <a:gd name="T1" fmla="*/ 0 h 70"/>
                  <a:gd name="T2" fmla="*/ 18 w 18"/>
                  <a:gd name="T3" fmla="*/ 69 h 70"/>
                  <a:gd name="T4" fmla="*/ 0 w 18"/>
                  <a:gd name="T5" fmla="*/ 70 h 70"/>
                  <a:gd name="T6" fmla="*/ 0 w 18"/>
                  <a:gd name="T7" fmla="*/ 2 h 70"/>
                  <a:gd name="T8" fmla="*/ 18 w 18"/>
                  <a:gd name="T9" fmla="*/ 0 h 70"/>
                </a:gdLst>
                <a:ahLst/>
                <a:cxnLst>
                  <a:cxn ang="0">
                    <a:pos x="T0" y="T1"/>
                  </a:cxn>
                  <a:cxn ang="0">
                    <a:pos x="T2" y="T3"/>
                  </a:cxn>
                  <a:cxn ang="0">
                    <a:pos x="T4" y="T5"/>
                  </a:cxn>
                  <a:cxn ang="0">
                    <a:pos x="T6" y="T7"/>
                  </a:cxn>
                  <a:cxn ang="0">
                    <a:pos x="T8" y="T9"/>
                  </a:cxn>
                </a:cxnLst>
                <a:rect l="0" t="0" r="r" b="b"/>
                <a:pathLst>
                  <a:path w="18" h="70">
                    <a:moveTo>
                      <a:pt x="18" y="0"/>
                    </a:moveTo>
                    <a:lnTo>
                      <a:pt x="18" y="69"/>
                    </a:lnTo>
                    <a:lnTo>
                      <a:pt x="0" y="70"/>
                    </a:lnTo>
                    <a:lnTo>
                      <a:pt x="0" y="2"/>
                    </a:lnTo>
                    <a:lnTo>
                      <a:pt x="18"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32" name="Freeform 299"/>
              <p:cNvSpPr>
                <a:spLocks/>
              </p:cNvSpPr>
              <p:nvPr/>
            </p:nvSpPr>
            <p:spPr bwMode="auto">
              <a:xfrm>
                <a:off x="5977" y="2201"/>
                <a:ext cx="49" cy="22"/>
              </a:xfrm>
              <a:custGeom>
                <a:avLst/>
                <a:gdLst>
                  <a:gd name="T0" fmla="*/ 33 w 35"/>
                  <a:gd name="T1" fmla="*/ 0 h 16"/>
                  <a:gd name="T2" fmla="*/ 34 w 35"/>
                  <a:gd name="T3" fmla="*/ 4 h 16"/>
                  <a:gd name="T4" fmla="*/ 35 w 35"/>
                  <a:gd name="T5" fmla="*/ 8 h 16"/>
                  <a:gd name="T6" fmla="*/ 35 w 35"/>
                  <a:gd name="T7" fmla="*/ 12 h 16"/>
                  <a:gd name="T8" fmla="*/ 35 w 35"/>
                  <a:gd name="T9" fmla="*/ 16 h 16"/>
                  <a:gd name="T10" fmla="*/ 0 w 35"/>
                  <a:gd name="T11" fmla="*/ 16 h 16"/>
                  <a:gd name="T12" fmla="*/ 33 w 3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5" h="16">
                    <a:moveTo>
                      <a:pt x="33" y="0"/>
                    </a:moveTo>
                    <a:cubicBezTo>
                      <a:pt x="33" y="1"/>
                      <a:pt x="34" y="3"/>
                      <a:pt x="34" y="4"/>
                    </a:cubicBezTo>
                    <a:cubicBezTo>
                      <a:pt x="34" y="5"/>
                      <a:pt x="35" y="7"/>
                      <a:pt x="35" y="8"/>
                    </a:cubicBezTo>
                    <a:cubicBezTo>
                      <a:pt x="35" y="9"/>
                      <a:pt x="35" y="11"/>
                      <a:pt x="35" y="12"/>
                    </a:cubicBezTo>
                    <a:cubicBezTo>
                      <a:pt x="35" y="13"/>
                      <a:pt x="35" y="15"/>
                      <a:pt x="35" y="16"/>
                    </a:cubicBezTo>
                    <a:cubicBezTo>
                      <a:pt x="0" y="16"/>
                      <a:pt x="0" y="16"/>
                      <a:pt x="0" y="16"/>
                    </a:cubicBezTo>
                    <a:lnTo>
                      <a:pt x="33"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33" name="Freeform 300"/>
              <p:cNvSpPr>
                <a:spLocks/>
              </p:cNvSpPr>
              <p:nvPr/>
            </p:nvSpPr>
            <p:spPr bwMode="auto">
              <a:xfrm>
                <a:off x="5977" y="2179"/>
                <a:ext cx="46" cy="44"/>
              </a:xfrm>
              <a:custGeom>
                <a:avLst/>
                <a:gdLst>
                  <a:gd name="T0" fmla="*/ 24 w 33"/>
                  <a:gd name="T1" fmla="*/ 0 h 32"/>
                  <a:gd name="T2" fmla="*/ 27 w 33"/>
                  <a:gd name="T3" fmla="*/ 4 h 32"/>
                  <a:gd name="T4" fmla="*/ 29 w 33"/>
                  <a:gd name="T5" fmla="*/ 8 h 32"/>
                  <a:gd name="T6" fmla="*/ 31 w 33"/>
                  <a:gd name="T7" fmla="*/ 12 h 32"/>
                  <a:gd name="T8" fmla="*/ 33 w 33"/>
                  <a:gd name="T9" fmla="*/ 16 h 32"/>
                  <a:gd name="T10" fmla="*/ 0 w 33"/>
                  <a:gd name="T11" fmla="*/ 32 h 32"/>
                  <a:gd name="T12" fmla="*/ 24 w 33"/>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3" h="32">
                    <a:moveTo>
                      <a:pt x="24" y="0"/>
                    </a:moveTo>
                    <a:cubicBezTo>
                      <a:pt x="25" y="1"/>
                      <a:pt x="26" y="3"/>
                      <a:pt x="27" y="4"/>
                    </a:cubicBezTo>
                    <a:cubicBezTo>
                      <a:pt x="28" y="5"/>
                      <a:pt x="29" y="6"/>
                      <a:pt x="29" y="8"/>
                    </a:cubicBezTo>
                    <a:cubicBezTo>
                      <a:pt x="30" y="9"/>
                      <a:pt x="31" y="10"/>
                      <a:pt x="31" y="12"/>
                    </a:cubicBezTo>
                    <a:cubicBezTo>
                      <a:pt x="32" y="13"/>
                      <a:pt x="32" y="15"/>
                      <a:pt x="33" y="16"/>
                    </a:cubicBezTo>
                    <a:cubicBezTo>
                      <a:pt x="0" y="32"/>
                      <a:pt x="0" y="32"/>
                      <a:pt x="0" y="32"/>
                    </a:cubicBezTo>
                    <a:lnTo>
                      <a:pt x="24"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34" name="Freeform 301"/>
              <p:cNvSpPr>
                <a:spLocks/>
              </p:cNvSpPr>
              <p:nvPr/>
            </p:nvSpPr>
            <p:spPr bwMode="auto">
              <a:xfrm>
                <a:off x="5953" y="2223"/>
                <a:ext cx="73" cy="62"/>
              </a:xfrm>
              <a:custGeom>
                <a:avLst/>
                <a:gdLst>
                  <a:gd name="T0" fmla="*/ 17 w 52"/>
                  <a:gd name="T1" fmla="*/ 0 h 44"/>
                  <a:gd name="T2" fmla="*/ 52 w 52"/>
                  <a:gd name="T3" fmla="*/ 0 h 44"/>
                  <a:gd name="T4" fmla="*/ 50 w 52"/>
                  <a:gd name="T5" fmla="*/ 17 h 44"/>
                  <a:gd name="T6" fmla="*/ 42 w 52"/>
                  <a:gd name="T7" fmla="*/ 30 h 44"/>
                  <a:gd name="T8" fmla="*/ 31 w 52"/>
                  <a:gd name="T9" fmla="*/ 40 h 44"/>
                  <a:gd name="T10" fmla="*/ 17 w 52"/>
                  <a:gd name="T11" fmla="*/ 44 h 44"/>
                  <a:gd name="T12" fmla="*/ 12 w 52"/>
                  <a:gd name="T13" fmla="*/ 44 h 44"/>
                  <a:gd name="T14" fmla="*/ 8 w 52"/>
                  <a:gd name="T15" fmla="*/ 43 h 44"/>
                  <a:gd name="T16" fmla="*/ 4 w 52"/>
                  <a:gd name="T17" fmla="*/ 41 h 44"/>
                  <a:gd name="T18" fmla="*/ 0 w 52"/>
                  <a:gd name="T19" fmla="*/ 39 h 44"/>
                  <a:gd name="T20" fmla="*/ 17 w 52"/>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44">
                    <a:moveTo>
                      <a:pt x="17" y="0"/>
                    </a:moveTo>
                    <a:cubicBezTo>
                      <a:pt x="52" y="0"/>
                      <a:pt x="52" y="0"/>
                      <a:pt x="52" y="0"/>
                    </a:cubicBezTo>
                    <a:cubicBezTo>
                      <a:pt x="52" y="6"/>
                      <a:pt x="52" y="12"/>
                      <a:pt x="50" y="17"/>
                    </a:cubicBezTo>
                    <a:cubicBezTo>
                      <a:pt x="48" y="22"/>
                      <a:pt x="46" y="26"/>
                      <a:pt x="42" y="30"/>
                    </a:cubicBezTo>
                    <a:cubicBezTo>
                      <a:pt x="39" y="34"/>
                      <a:pt x="35" y="38"/>
                      <a:pt x="31" y="40"/>
                    </a:cubicBezTo>
                    <a:cubicBezTo>
                      <a:pt x="27" y="42"/>
                      <a:pt x="22" y="44"/>
                      <a:pt x="17" y="44"/>
                    </a:cubicBezTo>
                    <a:cubicBezTo>
                      <a:pt x="15" y="44"/>
                      <a:pt x="14" y="44"/>
                      <a:pt x="12" y="44"/>
                    </a:cubicBezTo>
                    <a:cubicBezTo>
                      <a:pt x="11" y="43"/>
                      <a:pt x="9" y="43"/>
                      <a:pt x="8" y="43"/>
                    </a:cubicBezTo>
                    <a:cubicBezTo>
                      <a:pt x="6" y="42"/>
                      <a:pt x="5" y="42"/>
                      <a:pt x="4" y="41"/>
                    </a:cubicBezTo>
                    <a:cubicBezTo>
                      <a:pt x="2" y="41"/>
                      <a:pt x="1" y="40"/>
                      <a:pt x="0" y="39"/>
                    </a:cubicBezTo>
                    <a:lnTo>
                      <a:pt x="17"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35" name="Freeform 302"/>
              <p:cNvSpPr>
                <a:spLocks/>
              </p:cNvSpPr>
              <p:nvPr/>
            </p:nvSpPr>
            <p:spPr bwMode="auto">
              <a:xfrm>
                <a:off x="5977" y="2223"/>
                <a:ext cx="49" cy="62"/>
              </a:xfrm>
              <a:custGeom>
                <a:avLst/>
                <a:gdLst>
                  <a:gd name="T0" fmla="*/ 35 w 35"/>
                  <a:gd name="T1" fmla="*/ 0 h 44"/>
                  <a:gd name="T2" fmla="*/ 33 w 35"/>
                  <a:gd name="T3" fmla="*/ 17 h 44"/>
                  <a:gd name="T4" fmla="*/ 25 w 35"/>
                  <a:gd name="T5" fmla="*/ 30 h 44"/>
                  <a:gd name="T6" fmla="*/ 14 w 35"/>
                  <a:gd name="T7" fmla="*/ 40 h 44"/>
                  <a:gd name="T8" fmla="*/ 0 w 35"/>
                  <a:gd name="T9" fmla="*/ 44 h 44"/>
                  <a:gd name="T10" fmla="*/ 14 w 35"/>
                  <a:gd name="T11" fmla="*/ 40 h 44"/>
                  <a:gd name="T12" fmla="*/ 25 w 35"/>
                  <a:gd name="T13" fmla="*/ 30 h 44"/>
                  <a:gd name="T14" fmla="*/ 33 w 35"/>
                  <a:gd name="T15" fmla="*/ 17 h 44"/>
                  <a:gd name="T16" fmla="*/ 35 w 35"/>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4">
                    <a:moveTo>
                      <a:pt x="35" y="0"/>
                    </a:moveTo>
                    <a:cubicBezTo>
                      <a:pt x="35" y="6"/>
                      <a:pt x="35" y="12"/>
                      <a:pt x="33" y="17"/>
                    </a:cubicBezTo>
                    <a:cubicBezTo>
                      <a:pt x="31" y="22"/>
                      <a:pt x="29" y="26"/>
                      <a:pt x="25" y="30"/>
                    </a:cubicBezTo>
                    <a:cubicBezTo>
                      <a:pt x="22" y="34"/>
                      <a:pt x="18" y="38"/>
                      <a:pt x="14" y="40"/>
                    </a:cubicBezTo>
                    <a:cubicBezTo>
                      <a:pt x="10" y="42"/>
                      <a:pt x="5" y="44"/>
                      <a:pt x="0" y="44"/>
                    </a:cubicBezTo>
                    <a:cubicBezTo>
                      <a:pt x="5" y="44"/>
                      <a:pt x="10" y="42"/>
                      <a:pt x="14" y="40"/>
                    </a:cubicBezTo>
                    <a:cubicBezTo>
                      <a:pt x="18" y="38"/>
                      <a:pt x="22" y="34"/>
                      <a:pt x="25" y="30"/>
                    </a:cubicBezTo>
                    <a:cubicBezTo>
                      <a:pt x="29" y="26"/>
                      <a:pt x="31" y="22"/>
                      <a:pt x="33" y="17"/>
                    </a:cubicBezTo>
                    <a:cubicBezTo>
                      <a:pt x="35" y="12"/>
                      <a:pt x="35" y="6"/>
                      <a:pt x="35"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36" name="Freeform 303"/>
              <p:cNvSpPr>
                <a:spLocks/>
              </p:cNvSpPr>
              <p:nvPr/>
            </p:nvSpPr>
            <p:spPr bwMode="auto">
              <a:xfrm>
                <a:off x="5977" y="2160"/>
                <a:ext cx="34" cy="19"/>
              </a:xfrm>
              <a:custGeom>
                <a:avLst/>
                <a:gdLst>
                  <a:gd name="T0" fmla="*/ 0 w 24"/>
                  <a:gd name="T1" fmla="*/ 0 h 13"/>
                  <a:gd name="T2" fmla="*/ 7 w 24"/>
                  <a:gd name="T3" fmla="*/ 2 h 13"/>
                  <a:gd name="T4" fmla="*/ 13 w 24"/>
                  <a:gd name="T5" fmla="*/ 4 h 13"/>
                  <a:gd name="T6" fmla="*/ 19 w 24"/>
                  <a:gd name="T7" fmla="*/ 8 h 13"/>
                  <a:gd name="T8" fmla="*/ 24 w 24"/>
                  <a:gd name="T9" fmla="*/ 13 h 13"/>
                  <a:gd name="T10" fmla="*/ 19 w 24"/>
                  <a:gd name="T11" fmla="*/ 8 h 13"/>
                  <a:gd name="T12" fmla="*/ 13 w 24"/>
                  <a:gd name="T13" fmla="*/ 4 h 13"/>
                  <a:gd name="T14" fmla="*/ 7 w 24"/>
                  <a:gd name="T15" fmla="*/ 2 h 13"/>
                  <a:gd name="T16" fmla="*/ 0 w 2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
                    <a:moveTo>
                      <a:pt x="0" y="0"/>
                    </a:moveTo>
                    <a:cubicBezTo>
                      <a:pt x="2" y="0"/>
                      <a:pt x="5" y="1"/>
                      <a:pt x="7" y="2"/>
                    </a:cubicBezTo>
                    <a:cubicBezTo>
                      <a:pt x="9" y="2"/>
                      <a:pt x="11" y="3"/>
                      <a:pt x="13" y="4"/>
                    </a:cubicBezTo>
                    <a:cubicBezTo>
                      <a:pt x="15" y="5"/>
                      <a:pt x="17" y="7"/>
                      <a:pt x="19" y="8"/>
                    </a:cubicBezTo>
                    <a:cubicBezTo>
                      <a:pt x="21" y="10"/>
                      <a:pt x="23" y="11"/>
                      <a:pt x="24" y="13"/>
                    </a:cubicBezTo>
                    <a:cubicBezTo>
                      <a:pt x="23" y="11"/>
                      <a:pt x="21" y="10"/>
                      <a:pt x="19" y="8"/>
                    </a:cubicBezTo>
                    <a:cubicBezTo>
                      <a:pt x="17" y="7"/>
                      <a:pt x="15" y="5"/>
                      <a:pt x="13" y="4"/>
                    </a:cubicBezTo>
                    <a:cubicBezTo>
                      <a:pt x="11" y="3"/>
                      <a:pt x="9" y="2"/>
                      <a:pt x="7" y="2"/>
                    </a:cubicBezTo>
                    <a:cubicBezTo>
                      <a:pt x="5" y="1"/>
                      <a:pt x="2" y="0"/>
                      <a:pt x="0"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37" name="Freeform 304"/>
              <p:cNvSpPr>
                <a:spLocks/>
              </p:cNvSpPr>
              <p:nvPr/>
            </p:nvSpPr>
            <p:spPr bwMode="auto">
              <a:xfrm>
                <a:off x="5955" y="2160"/>
                <a:ext cx="56" cy="63"/>
              </a:xfrm>
              <a:custGeom>
                <a:avLst/>
                <a:gdLst>
                  <a:gd name="T0" fmla="*/ 16 w 40"/>
                  <a:gd name="T1" fmla="*/ 0 h 45"/>
                  <a:gd name="T2" fmla="*/ 23 w 40"/>
                  <a:gd name="T3" fmla="*/ 2 h 45"/>
                  <a:gd name="T4" fmla="*/ 29 w 40"/>
                  <a:gd name="T5" fmla="*/ 4 h 45"/>
                  <a:gd name="T6" fmla="*/ 35 w 40"/>
                  <a:gd name="T7" fmla="*/ 8 h 45"/>
                  <a:gd name="T8" fmla="*/ 40 w 40"/>
                  <a:gd name="T9" fmla="*/ 13 h 45"/>
                  <a:gd name="T10" fmla="*/ 16 w 40"/>
                  <a:gd name="T11" fmla="*/ 45 h 45"/>
                  <a:gd name="T12" fmla="*/ 0 w 40"/>
                  <a:gd name="T13" fmla="*/ 3 h 45"/>
                  <a:gd name="T14" fmla="*/ 3 w 40"/>
                  <a:gd name="T15" fmla="*/ 2 h 45"/>
                  <a:gd name="T16" fmla="*/ 8 w 40"/>
                  <a:gd name="T17" fmla="*/ 1 h 45"/>
                  <a:gd name="T18" fmla="*/ 12 w 40"/>
                  <a:gd name="T19" fmla="*/ 0 h 45"/>
                  <a:gd name="T20" fmla="*/ 16 w 40"/>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5">
                    <a:moveTo>
                      <a:pt x="16" y="0"/>
                    </a:moveTo>
                    <a:cubicBezTo>
                      <a:pt x="18" y="0"/>
                      <a:pt x="21" y="1"/>
                      <a:pt x="23" y="2"/>
                    </a:cubicBezTo>
                    <a:cubicBezTo>
                      <a:pt x="25" y="2"/>
                      <a:pt x="27" y="3"/>
                      <a:pt x="29" y="4"/>
                    </a:cubicBezTo>
                    <a:cubicBezTo>
                      <a:pt x="31" y="5"/>
                      <a:pt x="33" y="7"/>
                      <a:pt x="35" y="8"/>
                    </a:cubicBezTo>
                    <a:cubicBezTo>
                      <a:pt x="37" y="10"/>
                      <a:pt x="39" y="11"/>
                      <a:pt x="40" y="13"/>
                    </a:cubicBezTo>
                    <a:cubicBezTo>
                      <a:pt x="16" y="45"/>
                      <a:pt x="16" y="45"/>
                      <a:pt x="16" y="45"/>
                    </a:cubicBezTo>
                    <a:cubicBezTo>
                      <a:pt x="0" y="3"/>
                      <a:pt x="0" y="3"/>
                      <a:pt x="0" y="3"/>
                    </a:cubicBezTo>
                    <a:cubicBezTo>
                      <a:pt x="1" y="3"/>
                      <a:pt x="2" y="2"/>
                      <a:pt x="3" y="2"/>
                    </a:cubicBezTo>
                    <a:cubicBezTo>
                      <a:pt x="5" y="1"/>
                      <a:pt x="6" y="1"/>
                      <a:pt x="8" y="1"/>
                    </a:cubicBezTo>
                    <a:cubicBezTo>
                      <a:pt x="9" y="0"/>
                      <a:pt x="10" y="0"/>
                      <a:pt x="12" y="0"/>
                    </a:cubicBezTo>
                    <a:cubicBezTo>
                      <a:pt x="13" y="0"/>
                      <a:pt x="14" y="0"/>
                      <a:pt x="16"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38" name="Freeform 305"/>
              <p:cNvSpPr>
                <a:spLocks/>
              </p:cNvSpPr>
              <p:nvPr/>
            </p:nvSpPr>
            <p:spPr bwMode="auto">
              <a:xfrm>
                <a:off x="5938" y="2223"/>
                <a:ext cx="39" cy="55"/>
              </a:xfrm>
              <a:custGeom>
                <a:avLst/>
                <a:gdLst>
                  <a:gd name="T0" fmla="*/ 28 w 28"/>
                  <a:gd name="T1" fmla="*/ 0 h 39"/>
                  <a:gd name="T2" fmla="*/ 11 w 28"/>
                  <a:gd name="T3" fmla="*/ 39 h 39"/>
                  <a:gd name="T4" fmla="*/ 8 w 28"/>
                  <a:gd name="T5" fmla="*/ 38 h 39"/>
                  <a:gd name="T6" fmla="*/ 5 w 28"/>
                  <a:gd name="T7" fmla="*/ 36 h 39"/>
                  <a:gd name="T8" fmla="*/ 3 w 28"/>
                  <a:gd name="T9" fmla="*/ 34 h 39"/>
                  <a:gd name="T10" fmla="*/ 0 w 28"/>
                  <a:gd name="T11" fmla="*/ 31 h 39"/>
                  <a:gd name="T12" fmla="*/ 28 w 28"/>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28" h="39">
                    <a:moveTo>
                      <a:pt x="28" y="0"/>
                    </a:moveTo>
                    <a:cubicBezTo>
                      <a:pt x="11" y="39"/>
                      <a:pt x="11" y="39"/>
                      <a:pt x="11" y="39"/>
                    </a:cubicBezTo>
                    <a:cubicBezTo>
                      <a:pt x="10" y="39"/>
                      <a:pt x="9" y="38"/>
                      <a:pt x="8" y="38"/>
                    </a:cubicBezTo>
                    <a:cubicBezTo>
                      <a:pt x="7" y="37"/>
                      <a:pt x="6" y="36"/>
                      <a:pt x="5" y="36"/>
                    </a:cubicBezTo>
                    <a:cubicBezTo>
                      <a:pt x="4" y="35"/>
                      <a:pt x="3" y="34"/>
                      <a:pt x="3" y="34"/>
                    </a:cubicBezTo>
                    <a:cubicBezTo>
                      <a:pt x="2" y="33"/>
                      <a:pt x="1" y="32"/>
                      <a:pt x="0" y="31"/>
                    </a:cubicBezTo>
                    <a:lnTo>
                      <a:pt x="28"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39" name="Freeform 306"/>
              <p:cNvSpPr>
                <a:spLocks/>
              </p:cNvSpPr>
              <p:nvPr/>
            </p:nvSpPr>
            <p:spPr bwMode="auto">
              <a:xfrm>
                <a:off x="5927" y="2324"/>
                <a:ext cx="12" cy="11"/>
              </a:xfrm>
              <a:custGeom>
                <a:avLst/>
                <a:gdLst>
                  <a:gd name="T0" fmla="*/ 12 w 12"/>
                  <a:gd name="T1" fmla="*/ 0 h 11"/>
                  <a:gd name="T2" fmla="*/ 12 w 12"/>
                  <a:gd name="T3" fmla="*/ 10 h 11"/>
                  <a:gd name="T4" fmla="*/ 0 w 12"/>
                  <a:gd name="T5" fmla="*/ 11 h 11"/>
                  <a:gd name="T6" fmla="*/ 0 w 12"/>
                  <a:gd name="T7" fmla="*/ 2 h 11"/>
                  <a:gd name="T8" fmla="*/ 12 w 12"/>
                  <a:gd name="T9" fmla="*/ 0 h 11"/>
                </a:gdLst>
                <a:ahLst/>
                <a:cxnLst>
                  <a:cxn ang="0">
                    <a:pos x="T0" y="T1"/>
                  </a:cxn>
                  <a:cxn ang="0">
                    <a:pos x="T2" y="T3"/>
                  </a:cxn>
                  <a:cxn ang="0">
                    <a:pos x="T4" y="T5"/>
                  </a:cxn>
                  <a:cxn ang="0">
                    <a:pos x="T6" y="T7"/>
                  </a:cxn>
                  <a:cxn ang="0">
                    <a:pos x="T8" y="T9"/>
                  </a:cxn>
                </a:cxnLst>
                <a:rect l="0" t="0" r="r" b="b"/>
                <a:pathLst>
                  <a:path w="12" h="11">
                    <a:moveTo>
                      <a:pt x="12" y="0"/>
                    </a:moveTo>
                    <a:lnTo>
                      <a:pt x="12" y="10"/>
                    </a:lnTo>
                    <a:lnTo>
                      <a:pt x="0" y="11"/>
                    </a:lnTo>
                    <a:lnTo>
                      <a:pt x="0" y="2"/>
                    </a:lnTo>
                    <a:lnTo>
                      <a:pt x="12"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40" name="Freeform 307"/>
              <p:cNvSpPr>
                <a:spLocks/>
              </p:cNvSpPr>
              <p:nvPr/>
            </p:nvSpPr>
            <p:spPr bwMode="auto">
              <a:xfrm>
                <a:off x="5922" y="2165"/>
                <a:ext cx="55" cy="102"/>
              </a:xfrm>
              <a:custGeom>
                <a:avLst/>
                <a:gdLst>
                  <a:gd name="T0" fmla="*/ 23 w 39"/>
                  <a:gd name="T1" fmla="*/ 0 h 73"/>
                  <a:gd name="T2" fmla="*/ 39 w 39"/>
                  <a:gd name="T3" fmla="*/ 42 h 73"/>
                  <a:gd name="T4" fmla="*/ 11 w 39"/>
                  <a:gd name="T5" fmla="*/ 73 h 73"/>
                  <a:gd name="T6" fmla="*/ 6 w 39"/>
                  <a:gd name="T7" fmla="*/ 66 h 73"/>
                  <a:gd name="T8" fmla="*/ 3 w 39"/>
                  <a:gd name="T9" fmla="*/ 59 h 73"/>
                  <a:gd name="T10" fmla="*/ 0 w 39"/>
                  <a:gd name="T11" fmla="*/ 50 h 73"/>
                  <a:gd name="T12" fmla="*/ 0 w 39"/>
                  <a:gd name="T13" fmla="*/ 41 h 73"/>
                  <a:gd name="T14" fmla="*/ 1 w 39"/>
                  <a:gd name="T15" fmla="*/ 27 h 73"/>
                  <a:gd name="T16" fmla="*/ 6 w 39"/>
                  <a:gd name="T17" fmla="*/ 16 h 73"/>
                  <a:gd name="T18" fmla="*/ 13 w 39"/>
                  <a:gd name="T19" fmla="*/ 7 h 73"/>
                  <a:gd name="T20" fmla="*/ 23 w 39"/>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3">
                    <a:moveTo>
                      <a:pt x="23" y="0"/>
                    </a:moveTo>
                    <a:cubicBezTo>
                      <a:pt x="39" y="42"/>
                      <a:pt x="39" y="42"/>
                      <a:pt x="39" y="42"/>
                    </a:cubicBezTo>
                    <a:cubicBezTo>
                      <a:pt x="11" y="73"/>
                      <a:pt x="11" y="73"/>
                      <a:pt x="11" y="73"/>
                    </a:cubicBezTo>
                    <a:cubicBezTo>
                      <a:pt x="9" y="71"/>
                      <a:pt x="8" y="69"/>
                      <a:pt x="6" y="66"/>
                    </a:cubicBezTo>
                    <a:cubicBezTo>
                      <a:pt x="5" y="64"/>
                      <a:pt x="4" y="61"/>
                      <a:pt x="3" y="59"/>
                    </a:cubicBezTo>
                    <a:cubicBezTo>
                      <a:pt x="2" y="56"/>
                      <a:pt x="1" y="53"/>
                      <a:pt x="0" y="50"/>
                    </a:cubicBezTo>
                    <a:cubicBezTo>
                      <a:pt x="0" y="47"/>
                      <a:pt x="0" y="44"/>
                      <a:pt x="0" y="41"/>
                    </a:cubicBezTo>
                    <a:cubicBezTo>
                      <a:pt x="0" y="36"/>
                      <a:pt x="0" y="32"/>
                      <a:pt x="1" y="27"/>
                    </a:cubicBezTo>
                    <a:cubicBezTo>
                      <a:pt x="2" y="23"/>
                      <a:pt x="4" y="19"/>
                      <a:pt x="6" y="16"/>
                    </a:cubicBezTo>
                    <a:cubicBezTo>
                      <a:pt x="8" y="12"/>
                      <a:pt x="11" y="9"/>
                      <a:pt x="13" y="7"/>
                    </a:cubicBezTo>
                    <a:cubicBezTo>
                      <a:pt x="16" y="4"/>
                      <a:pt x="19" y="2"/>
                      <a:pt x="23" y="0"/>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41" name="Freeform 308"/>
              <p:cNvSpPr>
                <a:spLocks/>
              </p:cNvSpPr>
              <p:nvPr/>
            </p:nvSpPr>
            <p:spPr bwMode="auto">
              <a:xfrm>
                <a:off x="5907" y="2298"/>
                <a:ext cx="14" cy="39"/>
              </a:xfrm>
              <a:custGeom>
                <a:avLst/>
                <a:gdLst>
                  <a:gd name="T0" fmla="*/ 14 w 14"/>
                  <a:gd name="T1" fmla="*/ 0 h 39"/>
                  <a:gd name="T2" fmla="*/ 14 w 14"/>
                  <a:gd name="T3" fmla="*/ 37 h 39"/>
                  <a:gd name="T4" fmla="*/ 0 w 14"/>
                  <a:gd name="T5" fmla="*/ 39 h 39"/>
                  <a:gd name="T6" fmla="*/ 0 w 14"/>
                  <a:gd name="T7" fmla="*/ 1 h 39"/>
                  <a:gd name="T8" fmla="*/ 14 w 14"/>
                  <a:gd name="T9" fmla="*/ 0 h 39"/>
                </a:gdLst>
                <a:ahLst/>
                <a:cxnLst>
                  <a:cxn ang="0">
                    <a:pos x="T0" y="T1"/>
                  </a:cxn>
                  <a:cxn ang="0">
                    <a:pos x="T2" y="T3"/>
                  </a:cxn>
                  <a:cxn ang="0">
                    <a:pos x="T4" y="T5"/>
                  </a:cxn>
                  <a:cxn ang="0">
                    <a:pos x="T6" y="T7"/>
                  </a:cxn>
                  <a:cxn ang="0">
                    <a:pos x="T8" y="T9"/>
                  </a:cxn>
                </a:cxnLst>
                <a:rect l="0" t="0" r="r" b="b"/>
                <a:pathLst>
                  <a:path w="14" h="39">
                    <a:moveTo>
                      <a:pt x="14" y="0"/>
                    </a:moveTo>
                    <a:lnTo>
                      <a:pt x="14" y="37"/>
                    </a:lnTo>
                    <a:lnTo>
                      <a:pt x="0" y="39"/>
                    </a:lnTo>
                    <a:lnTo>
                      <a:pt x="0" y="1"/>
                    </a:lnTo>
                    <a:lnTo>
                      <a:pt x="14"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42" name="Freeform 309"/>
              <p:cNvSpPr>
                <a:spLocks/>
              </p:cNvSpPr>
              <p:nvPr/>
            </p:nvSpPr>
            <p:spPr bwMode="auto">
              <a:xfrm>
                <a:off x="5887" y="2317"/>
                <a:ext cx="14" cy="21"/>
              </a:xfrm>
              <a:custGeom>
                <a:avLst/>
                <a:gdLst>
                  <a:gd name="T0" fmla="*/ 14 w 14"/>
                  <a:gd name="T1" fmla="*/ 0 h 21"/>
                  <a:gd name="T2" fmla="*/ 14 w 14"/>
                  <a:gd name="T3" fmla="*/ 20 h 21"/>
                  <a:gd name="T4" fmla="*/ 0 w 14"/>
                  <a:gd name="T5" fmla="*/ 21 h 21"/>
                  <a:gd name="T6" fmla="*/ 0 w 14"/>
                  <a:gd name="T7" fmla="*/ 2 h 21"/>
                  <a:gd name="T8" fmla="*/ 14 w 14"/>
                  <a:gd name="T9" fmla="*/ 0 h 21"/>
                </a:gdLst>
                <a:ahLst/>
                <a:cxnLst>
                  <a:cxn ang="0">
                    <a:pos x="T0" y="T1"/>
                  </a:cxn>
                  <a:cxn ang="0">
                    <a:pos x="T2" y="T3"/>
                  </a:cxn>
                  <a:cxn ang="0">
                    <a:pos x="T4" y="T5"/>
                  </a:cxn>
                  <a:cxn ang="0">
                    <a:pos x="T6" y="T7"/>
                  </a:cxn>
                  <a:cxn ang="0">
                    <a:pos x="T8" y="T9"/>
                  </a:cxn>
                </a:cxnLst>
                <a:rect l="0" t="0" r="r" b="b"/>
                <a:pathLst>
                  <a:path w="14" h="21">
                    <a:moveTo>
                      <a:pt x="14" y="0"/>
                    </a:moveTo>
                    <a:lnTo>
                      <a:pt x="14" y="20"/>
                    </a:lnTo>
                    <a:lnTo>
                      <a:pt x="0" y="21"/>
                    </a:lnTo>
                    <a:lnTo>
                      <a:pt x="0" y="2"/>
                    </a:lnTo>
                    <a:lnTo>
                      <a:pt x="14"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43" name="Rectangle 310"/>
              <p:cNvSpPr>
                <a:spLocks noChangeArrowheads="1"/>
              </p:cNvSpPr>
              <p:nvPr/>
            </p:nvSpPr>
            <p:spPr bwMode="auto">
              <a:xfrm>
                <a:off x="5866" y="2264"/>
                <a:ext cx="14" cy="76"/>
              </a:xfrm>
              <a:prstGeom prst="rect">
                <a:avLst/>
              </a:prstGeom>
              <a:solidFill>
                <a:srgbClr val="682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44" name="Freeform 311"/>
              <p:cNvSpPr>
                <a:spLocks/>
              </p:cNvSpPr>
              <p:nvPr/>
            </p:nvSpPr>
            <p:spPr bwMode="auto">
              <a:xfrm>
                <a:off x="5845" y="2309"/>
                <a:ext cx="14" cy="33"/>
              </a:xfrm>
              <a:custGeom>
                <a:avLst/>
                <a:gdLst>
                  <a:gd name="T0" fmla="*/ 14 w 14"/>
                  <a:gd name="T1" fmla="*/ 0 h 33"/>
                  <a:gd name="T2" fmla="*/ 14 w 14"/>
                  <a:gd name="T3" fmla="*/ 32 h 33"/>
                  <a:gd name="T4" fmla="*/ 0 w 14"/>
                  <a:gd name="T5" fmla="*/ 33 h 33"/>
                  <a:gd name="T6" fmla="*/ 0 w 14"/>
                  <a:gd name="T7" fmla="*/ 1 h 33"/>
                  <a:gd name="T8" fmla="*/ 14 w 14"/>
                  <a:gd name="T9" fmla="*/ 0 h 33"/>
                </a:gdLst>
                <a:ahLst/>
                <a:cxnLst>
                  <a:cxn ang="0">
                    <a:pos x="T0" y="T1"/>
                  </a:cxn>
                  <a:cxn ang="0">
                    <a:pos x="T2" y="T3"/>
                  </a:cxn>
                  <a:cxn ang="0">
                    <a:pos x="T4" y="T5"/>
                  </a:cxn>
                  <a:cxn ang="0">
                    <a:pos x="T6" y="T7"/>
                  </a:cxn>
                  <a:cxn ang="0">
                    <a:pos x="T8" y="T9"/>
                  </a:cxn>
                </a:cxnLst>
                <a:rect l="0" t="0" r="r" b="b"/>
                <a:pathLst>
                  <a:path w="14" h="33">
                    <a:moveTo>
                      <a:pt x="14" y="0"/>
                    </a:moveTo>
                    <a:lnTo>
                      <a:pt x="14" y="32"/>
                    </a:lnTo>
                    <a:lnTo>
                      <a:pt x="0" y="33"/>
                    </a:lnTo>
                    <a:lnTo>
                      <a:pt x="0" y="1"/>
                    </a:lnTo>
                    <a:lnTo>
                      <a:pt x="14"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45" name="Freeform 312"/>
              <p:cNvSpPr>
                <a:spLocks/>
              </p:cNvSpPr>
              <p:nvPr/>
            </p:nvSpPr>
            <p:spPr bwMode="auto">
              <a:xfrm>
                <a:off x="5823" y="2323"/>
                <a:ext cx="15" cy="21"/>
              </a:xfrm>
              <a:custGeom>
                <a:avLst/>
                <a:gdLst>
                  <a:gd name="T0" fmla="*/ 15 w 15"/>
                  <a:gd name="T1" fmla="*/ 0 h 21"/>
                  <a:gd name="T2" fmla="*/ 15 w 15"/>
                  <a:gd name="T3" fmla="*/ 19 h 21"/>
                  <a:gd name="T4" fmla="*/ 0 w 15"/>
                  <a:gd name="T5" fmla="*/ 21 h 21"/>
                  <a:gd name="T6" fmla="*/ 0 w 15"/>
                  <a:gd name="T7" fmla="*/ 0 h 21"/>
                  <a:gd name="T8" fmla="*/ 15 w 15"/>
                  <a:gd name="T9" fmla="*/ 0 h 21"/>
                </a:gdLst>
                <a:ahLst/>
                <a:cxnLst>
                  <a:cxn ang="0">
                    <a:pos x="T0" y="T1"/>
                  </a:cxn>
                  <a:cxn ang="0">
                    <a:pos x="T2" y="T3"/>
                  </a:cxn>
                  <a:cxn ang="0">
                    <a:pos x="T4" y="T5"/>
                  </a:cxn>
                  <a:cxn ang="0">
                    <a:pos x="T6" y="T7"/>
                  </a:cxn>
                  <a:cxn ang="0">
                    <a:pos x="T8" y="T9"/>
                  </a:cxn>
                </a:cxnLst>
                <a:rect l="0" t="0" r="r" b="b"/>
                <a:pathLst>
                  <a:path w="15" h="21">
                    <a:moveTo>
                      <a:pt x="15" y="0"/>
                    </a:moveTo>
                    <a:lnTo>
                      <a:pt x="15" y="19"/>
                    </a:lnTo>
                    <a:lnTo>
                      <a:pt x="0" y="21"/>
                    </a:lnTo>
                    <a:lnTo>
                      <a:pt x="0" y="0"/>
                    </a:lnTo>
                    <a:lnTo>
                      <a:pt x="15"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46" name="Freeform 313"/>
              <p:cNvSpPr>
                <a:spLocks/>
              </p:cNvSpPr>
              <p:nvPr/>
            </p:nvSpPr>
            <p:spPr bwMode="auto">
              <a:xfrm>
                <a:off x="5799" y="2264"/>
                <a:ext cx="16" cy="81"/>
              </a:xfrm>
              <a:custGeom>
                <a:avLst/>
                <a:gdLst>
                  <a:gd name="T0" fmla="*/ 16 w 16"/>
                  <a:gd name="T1" fmla="*/ 0 h 81"/>
                  <a:gd name="T2" fmla="*/ 16 w 16"/>
                  <a:gd name="T3" fmla="*/ 80 h 81"/>
                  <a:gd name="T4" fmla="*/ 0 w 16"/>
                  <a:gd name="T5" fmla="*/ 81 h 81"/>
                  <a:gd name="T6" fmla="*/ 0 w 16"/>
                  <a:gd name="T7" fmla="*/ 0 h 81"/>
                  <a:gd name="T8" fmla="*/ 16 w 16"/>
                  <a:gd name="T9" fmla="*/ 0 h 81"/>
                </a:gdLst>
                <a:ahLst/>
                <a:cxnLst>
                  <a:cxn ang="0">
                    <a:pos x="T0" y="T1"/>
                  </a:cxn>
                  <a:cxn ang="0">
                    <a:pos x="T2" y="T3"/>
                  </a:cxn>
                  <a:cxn ang="0">
                    <a:pos x="T4" y="T5"/>
                  </a:cxn>
                  <a:cxn ang="0">
                    <a:pos x="T6" y="T7"/>
                  </a:cxn>
                  <a:cxn ang="0">
                    <a:pos x="T8" y="T9"/>
                  </a:cxn>
                </a:cxnLst>
                <a:rect l="0" t="0" r="r" b="b"/>
                <a:pathLst>
                  <a:path w="16" h="81">
                    <a:moveTo>
                      <a:pt x="16" y="0"/>
                    </a:moveTo>
                    <a:lnTo>
                      <a:pt x="16" y="80"/>
                    </a:lnTo>
                    <a:lnTo>
                      <a:pt x="0" y="81"/>
                    </a:lnTo>
                    <a:lnTo>
                      <a:pt x="0" y="0"/>
                    </a:lnTo>
                    <a:lnTo>
                      <a:pt x="16"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47" name="Freeform 314"/>
              <p:cNvSpPr>
                <a:spLocks/>
              </p:cNvSpPr>
              <p:nvPr/>
            </p:nvSpPr>
            <p:spPr bwMode="auto">
              <a:xfrm>
                <a:off x="5750" y="2188"/>
                <a:ext cx="17" cy="161"/>
              </a:xfrm>
              <a:custGeom>
                <a:avLst/>
                <a:gdLst>
                  <a:gd name="T0" fmla="*/ 17 w 17"/>
                  <a:gd name="T1" fmla="*/ 2 h 161"/>
                  <a:gd name="T2" fmla="*/ 17 w 17"/>
                  <a:gd name="T3" fmla="*/ 160 h 161"/>
                  <a:gd name="T4" fmla="*/ 0 w 17"/>
                  <a:gd name="T5" fmla="*/ 161 h 161"/>
                  <a:gd name="T6" fmla="*/ 0 w 17"/>
                  <a:gd name="T7" fmla="*/ 0 h 161"/>
                  <a:gd name="T8" fmla="*/ 17 w 17"/>
                  <a:gd name="T9" fmla="*/ 2 h 161"/>
                </a:gdLst>
                <a:ahLst/>
                <a:cxnLst>
                  <a:cxn ang="0">
                    <a:pos x="T0" y="T1"/>
                  </a:cxn>
                  <a:cxn ang="0">
                    <a:pos x="T2" y="T3"/>
                  </a:cxn>
                  <a:cxn ang="0">
                    <a:pos x="T4" y="T5"/>
                  </a:cxn>
                  <a:cxn ang="0">
                    <a:pos x="T6" y="T7"/>
                  </a:cxn>
                  <a:cxn ang="0">
                    <a:pos x="T8" y="T9"/>
                  </a:cxn>
                </a:cxnLst>
                <a:rect l="0" t="0" r="r" b="b"/>
                <a:pathLst>
                  <a:path w="17" h="161">
                    <a:moveTo>
                      <a:pt x="17" y="2"/>
                    </a:moveTo>
                    <a:lnTo>
                      <a:pt x="17" y="160"/>
                    </a:lnTo>
                    <a:lnTo>
                      <a:pt x="0" y="161"/>
                    </a:lnTo>
                    <a:lnTo>
                      <a:pt x="0" y="0"/>
                    </a:lnTo>
                    <a:lnTo>
                      <a:pt x="17" y="2"/>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48" name="Freeform 315"/>
              <p:cNvSpPr>
                <a:spLocks/>
              </p:cNvSpPr>
              <p:nvPr/>
            </p:nvSpPr>
            <p:spPr bwMode="auto">
              <a:xfrm>
                <a:off x="5775" y="2305"/>
                <a:ext cx="17" cy="43"/>
              </a:xfrm>
              <a:custGeom>
                <a:avLst/>
                <a:gdLst>
                  <a:gd name="T0" fmla="*/ 17 w 17"/>
                  <a:gd name="T1" fmla="*/ 0 h 43"/>
                  <a:gd name="T2" fmla="*/ 17 w 17"/>
                  <a:gd name="T3" fmla="*/ 42 h 43"/>
                  <a:gd name="T4" fmla="*/ 0 w 17"/>
                  <a:gd name="T5" fmla="*/ 43 h 43"/>
                  <a:gd name="T6" fmla="*/ 0 w 17"/>
                  <a:gd name="T7" fmla="*/ 0 h 43"/>
                  <a:gd name="T8" fmla="*/ 17 w 17"/>
                  <a:gd name="T9" fmla="*/ 0 h 43"/>
                </a:gdLst>
                <a:ahLst/>
                <a:cxnLst>
                  <a:cxn ang="0">
                    <a:pos x="T0" y="T1"/>
                  </a:cxn>
                  <a:cxn ang="0">
                    <a:pos x="T2" y="T3"/>
                  </a:cxn>
                  <a:cxn ang="0">
                    <a:pos x="T4" y="T5"/>
                  </a:cxn>
                  <a:cxn ang="0">
                    <a:pos x="T6" y="T7"/>
                  </a:cxn>
                  <a:cxn ang="0">
                    <a:pos x="T8" y="T9"/>
                  </a:cxn>
                </a:cxnLst>
                <a:rect l="0" t="0" r="r" b="b"/>
                <a:pathLst>
                  <a:path w="17" h="43">
                    <a:moveTo>
                      <a:pt x="17" y="0"/>
                    </a:moveTo>
                    <a:lnTo>
                      <a:pt x="17" y="42"/>
                    </a:lnTo>
                    <a:lnTo>
                      <a:pt x="0" y="43"/>
                    </a:lnTo>
                    <a:lnTo>
                      <a:pt x="0" y="0"/>
                    </a:lnTo>
                    <a:lnTo>
                      <a:pt x="17"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49" name="Freeform 316"/>
              <p:cNvSpPr>
                <a:spLocks/>
              </p:cNvSpPr>
              <p:nvPr/>
            </p:nvSpPr>
            <p:spPr bwMode="auto">
              <a:xfrm>
                <a:off x="6534" y="1987"/>
                <a:ext cx="18" cy="68"/>
              </a:xfrm>
              <a:custGeom>
                <a:avLst/>
                <a:gdLst>
                  <a:gd name="T0" fmla="*/ 17 w 18"/>
                  <a:gd name="T1" fmla="*/ 0 h 68"/>
                  <a:gd name="T2" fmla="*/ 18 w 18"/>
                  <a:gd name="T3" fmla="*/ 67 h 68"/>
                  <a:gd name="T4" fmla="*/ 2 w 18"/>
                  <a:gd name="T5" fmla="*/ 68 h 68"/>
                  <a:gd name="T6" fmla="*/ 0 w 18"/>
                  <a:gd name="T7" fmla="*/ 2 h 68"/>
                  <a:gd name="T8" fmla="*/ 17 w 18"/>
                  <a:gd name="T9" fmla="*/ 0 h 68"/>
                </a:gdLst>
                <a:ahLst/>
                <a:cxnLst>
                  <a:cxn ang="0">
                    <a:pos x="T0" y="T1"/>
                  </a:cxn>
                  <a:cxn ang="0">
                    <a:pos x="T2" y="T3"/>
                  </a:cxn>
                  <a:cxn ang="0">
                    <a:pos x="T4" y="T5"/>
                  </a:cxn>
                  <a:cxn ang="0">
                    <a:pos x="T6" y="T7"/>
                  </a:cxn>
                  <a:cxn ang="0">
                    <a:pos x="T8" y="T9"/>
                  </a:cxn>
                </a:cxnLst>
                <a:rect l="0" t="0" r="r" b="b"/>
                <a:pathLst>
                  <a:path w="18" h="68">
                    <a:moveTo>
                      <a:pt x="17" y="0"/>
                    </a:moveTo>
                    <a:lnTo>
                      <a:pt x="18" y="67"/>
                    </a:lnTo>
                    <a:lnTo>
                      <a:pt x="2" y="68"/>
                    </a:lnTo>
                    <a:lnTo>
                      <a:pt x="0" y="2"/>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50" name="Freeform 317"/>
              <p:cNvSpPr>
                <a:spLocks/>
              </p:cNvSpPr>
              <p:nvPr/>
            </p:nvSpPr>
            <p:spPr bwMode="auto">
              <a:xfrm>
                <a:off x="6583" y="2005"/>
                <a:ext cx="17" cy="45"/>
              </a:xfrm>
              <a:custGeom>
                <a:avLst/>
                <a:gdLst>
                  <a:gd name="T0" fmla="*/ 17 w 17"/>
                  <a:gd name="T1" fmla="*/ 0 h 45"/>
                  <a:gd name="T2" fmla="*/ 17 w 17"/>
                  <a:gd name="T3" fmla="*/ 42 h 45"/>
                  <a:gd name="T4" fmla="*/ 0 w 17"/>
                  <a:gd name="T5" fmla="*/ 45 h 45"/>
                  <a:gd name="T6" fmla="*/ 0 w 17"/>
                  <a:gd name="T7" fmla="*/ 1 h 45"/>
                  <a:gd name="T8" fmla="*/ 17 w 17"/>
                  <a:gd name="T9" fmla="*/ 0 h 45"/>
                </a:gdLst>
                <a:ahLst/>
                <a:cxnLst>
                  <a:cxn ang="0">
                    <a:pos x="T0" y="T1"/>
                  </a:cxn>
                  <a:cxn ang="0">
                    <a:pos x="T2" y="T3"/>
                  </a:cxn>
                  <a:cxn ang="0">
                    <a:pos x="T4" y="T5"/>
                  </a:cxn>
                  <a:cxn ang="0">
                    <a:pos x="T6" y="T7"/>
                  </a:cxn>
                  <a:cxn ang="0">
                    <a:pos x="T8" y="T9"/>
                  </a:cxn>
                </a:cxnLst>
                <a:rect l="0" t="0" r="r" b="b"/>
                <a:pathLst>
                  <a:path w="17" h="45">
                    <a:moveTo>
                      <a:pt x="17" y="0"/>
                    </a:moveTo>
                    <a:lnTo>
                      <a:pt x="17" y="42"/>
                    </a:lnTo>
                    <a:lnTo>
                      <a:pt x="0" y="45"/>
                    </a:lnTo>
                    <a:lnTo>
                      <a:pt x="0" y="1"/>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51" name="Freeform 318"/>
              <p:cNvSpPr>
                <a:spLocks/>
              </p:cNvSpPr>
              <p:nvPr/>
            </p:nvSpPr>
            <p:spPr bwMode="auto">
              <a:xfrm>
                <a:off x="6607" y="1960"/>
                <a:ext cx="17" cy="87"/>
              </a:xfrm>
              <a:custGeom>
                <a:avLst/>
                <a:gdLst>
                  <a:gd name="T0" fmla="*/ 16 w 17"/>
                  <a:gd name="T1" fmla="*/ 0 h 87"/>
                  <a:gd name="T2" fmla="*/ 17 w 17"/>
                  <a:gd name="T3" fmla="*/ 84 h 87"/>
                  <a:gd name="T4" fmla="*/ 0 w 17"/>
                  <a:gd name="T5" fmla="*/ 87 h 87"/>
                  <a:gd name="T6" fmla="*/ 0 w 17"/>
                  <a:gd name="T7" fmla="*/ 3 h 87"/>
                  <a:gd name="T8" fmla="*/ 16 w 17"/>
                  <a:gd name="T9" fmla="*/ 0 h 87"/>
                </a:gdLst>
                <a:ahLst/>
                <a:cxnLst>
                  <a:cxn ang="0">
                    <a:pos x="T0" y="T1"/>
                  </a:cxn>
                  <a:cxn ang="0">
                    <a:pos x="T2" y="T3"/>
                  </a:cxn>
                  <a:cxn ang="0">
                    <a:pos x="T4" y="T5"/>
                  </a:cxn>
                  <a:cxn ang="0">
                    <a:pos x="T6" y="T7"/>
                  </a:cxn>
                  <a:cxn ang="0">
                    <a:pos x="T8" y="T9"/>
                  </a:cxn>
                </a:cxnLst>
                <a:rect l="0" t="0" r="r" b="b"/>
                <a:pathLst>
                  <a:path w="17" h="87">
                    <a:moveTo>
                      <a:pt x="16" y="0"/>
                    </a:moveTo>
                    <a:lnTo>
                      <a:pt x="17" y="84"/>
                    </a:lnTo>
                    <a:lnTo>
                      <a:pt x="0" y="87"/>
                    </a:lnTo>
                    <a:lnTo>
                      <a:pt x="0" y="3"/>
                    </a:lnTo>
                    <a:lnTo>
                      <a:pt x="16"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52" name="Freeform 319"/>
              <p:cNvSpPr>
                <a:spLocks/>
              </p:cNvSpPr>
              <p:nvPr/>
            </p:nvSpPr>
            <p:spPr bwMode="auto">
              <a:xfrm>
                <a:off x="6631" y="2020"/>
                <a:ext cx="17" cy="23"/>
              </a:xfrm>
              <a:custGeom>
                <a:avLst/>
                <a:gdLst>
                  <a:gd name="T0" fmla="*/ 17 w 17"/>
                  <a:gd name="T1" fmla="*/ 0 h 23"/>
                  <a:gd name="T2" fmla="*/ 17 w 17"/>
                  <a:gd name="T3" fmla="*/ 21 h 23"/>
                  <a:gd name="T4" fmla="*/ 0 w 17"/>
                  <a:gd name="T5" fmla="*/ 23 h 23"/>
                  <a:gd name="T6" fmla="*/ 0 w 17"/>
                  <a:gd name="T7" fmla="*/ 2 h 23"/>
                  <a:gd name="T8" fmla="*/ 17 w 17"/>
                  <a:gd name="T9" fmla="*/ 0 h 23"/>
                </a:gdLst>
                <a:ahLst/>
                <a:cxnLst>
                  <a:cxn ang="0">
                    <a:pos x="T0" y="T1"/>
                  </a:cxn>
                  <a:cxn ang="0">
                    <a:pos x="T2" y="T3"/>
                  </a:cxn>
                  <a:cxn ang="0">
                    <a:pos x="T4" y="T5"/>
                  </a:cxn>
                  <a:cxn ang="0">
                    <a:pos x="T6" y="T7"/>
                  </a:cxn>
                  <a:cxn ang="0">
                    <a:pos x="T8" y="T9"/>
                  </a:cxn>
                </a:cxnLst>
                <a:rect l="0" t="0" r="r" b="b"/>
                <a:pathLst>
                  <a:path w="17" h="23">
                    <a:moveTo>
                      <a:pt x="17" y="0"/>
                    </a:moveTo>
                    <a:lnTo>
                      <a:pt x="17" y="21"/>
                    </a:lnTo>
                    <a:lnTo>
                      <a:pt x="0" y="23"/>
                    </a:lnTo>
                    <a:lnTo>
                      <a:pt x="0" y="2"/>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53" name="Freeform 320"/>
              <p:cNvSpPr>
                <a:spLocks/>
              </p:cNvSpPr>
              <p:nvPr/>
            </p:nvSpPr>
            <p:spPr bwMode="auto">
              <a:xfrm>
                <a:off x="6558" y="1890"/>
                <a:ext cx="18" cy="162"/>
              </a:xfrm>
              <a:custGeom>
                <a:avLst/>
                <a:gdLst>
                  <a:gd name="T0" fmla="*/ 17 w 18"/>
                  <a:gd name="T1" fmla="*/ 0 h 162"/>
                  <a:gd name="T2" fmla="*/ 18 w 18"/>
                  <a:gd name="T3" fmla="*/ 161 h 162"/>
                  <a:gd name="T4" fmla="*/ 2 w 18"/>
                  <a:gd name="T5" fmla="*/ 162 h 162"/>
                  <a:gd name="T6" fmla="*/ 0 w 18"/>
                  <a:gd name="T7" fmla="*/ 3 h 162"/>
                  <a:gd name="T8" fmla="*/ 17 w 18"/>
                  <a:gd name="T9" fmla="*/ 0 h 162"/>
                </a:gdLst>
                <a:ahLst/>
                <a:cxnLst>
                  <a:cxn ang="0">
                    <a:pos x="T0" y="T1"/>
                  </a:cxn>
                  <a:cxn ang="0">
                    <a:pos x="T2" y="T3"/>
                  </a:cxn>
                  <a:cxn ang="0">
                    <a:pos x="T4" y="T5"/>
                  </a:cxn>
                  <a:cxn ang="0">
                    <a:pos x="T6" y="T7"/>
                  </a:cxn>
                  <a:cxn ang="0">
                    <a:pos x="T8" y="T9"/>
                  </a:cxn>
                </a:cxnLst>
                <a:rect l="0" t="0" r="r" b="b"/>
                <a:pathLst>
                  <a:path w="18" h="162">
                    <a:moveTo>
                      <a:pt x="17" y="0"/>
                    </a:moveTo>
                    <a:lnTo>
                      <a:pt x="18" y="161"/>
                    </a:lnTo>
                    <a:lnTo>
                      <a:pt x="2" y="162"/>
                    </a:lnTo>
                    <a:lnTo>
                      <a:pt x="0" y="3"/>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54" name="Freeform 321"/>
              <p:cNvSpPr>
                <a:spLocks/>
              </p:cNvSpPr>
              <p:nvPr/>
            </p:nvSpPr>
            <p:spPr bwMode="auto">
              <a:xfrm>
                <a:off x="6655" y="2003"/>
                <a:ext cx="17" cy="37"/>
              </a:xfrm>
              <a:custGeom>
                <a:avLst/>
                <a:gdLst>
                  <a:gd name="T0" fmla="*/ 17 w 17"/>
                  <a:gd name="T1" fmla="*/ 0 h 37"/>
                  <a:gd name="T2" fmla="*/ 17 w 17"/>
                  <a:gd name="T3" fmla="*/ 35 h 37"/>
                  <a:gd name="T4" fmla="*/ 0 w 17"/>
                  <a:gd name="T5" fmla="*/ 37 h 37"/>
                  <a:gd name="T6" fmla="*/ 0 w 17"/>
                  <a:gd name="T7" fmla="*/ 3 h 37"/>
                  <a:gd name="T8" fmla="*/ 17 w 17"/>
                  <a:gd name="T9" fmla="*/ 0 h 37"/>
                </a:gdLst>
                <a:ahLst/>
                <a:cxnLst>
                  <a:cxn ang="0">
                    <a:pos x="T0" y="T1"/>
                  </a:cxn>
                  <a:cxn ang="0">
                    <a:pos x="T2" y="T3"/>
                  </a:cxn>
                  <a:cxn ang="0">
                    <a:pos x="T4" y="T5"/>
                  </a:cxn>
                  <a:cxn ang="0">
                    <a:pos x="T6" y="T7"/>
                  </a:cxn>
                  <a:cxn ang="0">
                    <a:pos x="T8" y="T9"/>
                  </a:cxn>
                </a:cxnLst>
                <a:rect l="0" t="0" r="r" b="b"/>
                <a:pathLst>
                  <a:path w="17" h="37">
                    <a:moveTo>
                      <a:pt x="17" y="0"/>
                    </a:moveTo>
                    <a:lnTo>
                      <a:pt x="17" y="35"/>
                    </a:lnTo>
                    <a:lnTo>
                      <a:pt x="0" y="37"/>
                    </a:lnTo>
                    <a:lnTo>
                      <a:pt x="0" y="3"/>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55" name="Freeform 322"/>
              <p:cNvSpPr>
                <a:spLocks/>
              </p:cNvSpPr>
              <p:nvPr/>
            </p:nvSpPr>
            <p:spPr bwMode="auto">
              <a:xfrm>
                <a:off x="6702" y="2009"/>
                <a:ext cx="17" cy="25"/>
              </a:xfrm>
              <a:custGeom>
                <a:avLst/>
                <a:gdLst>
                  <a:gd name="T0" fmla="*/ 17 w 17"/>
                  <a:gd name="T1" fmla="*/ 0 h 25"/>
                  <a:gd name="T2" fmla="*/ 17 w 17"/>
                  <a:gd name="T3" fmla="*/ 22 h 25"/>
                  <a:gd name="T4" fmla="*/ 2 w 17"/>
                  <a:gd name="T5" fmla="*/ 25 h 25"/>
                  <a:gd name="T6" fmla="*/ 0 w 17"/>
                  <a:gd name="T7" fmla="*/ 3 h 25"/>
                  <a:gd name="T8" fmla="*/ 17 w 17"/>
                  <a:gd name="T9" fmla="*/ 0 h 25"/>
                </a:gdLst>
                <a:ahLst/>
                <a:cxnLst>
                  <a:cxn ang="0">
                    <a:pos x="T0" y="T1"/>
                  </a:cxn>
                  <a:cxn ang="0">
                    <a:pos x="T2" y="T3"/>
                  </a:cxn>
                  <a:cxn ang="0">
                    <a:pos x="T4" y="T5"/>
                  </a:cxn>
                  <a:cxn ang="0">
                    <a:pos x="T6" y="T7"/>
                  </a:cxn>
                  <a:cxn ang="0">
                    <a:pos x="T8" y="T9"/>
                  </a:cxn>
                </a:cxnLst>
                <a:rect l="0" t="0" r="r" b="b"/>
                <a:pathLst>
                  <a:path w="17" h="25">
                    <a:moveTo>
                      <a:pt x="17" y="0"/>
                    </a:moveTo>
                    <a:lnTo>
                      <a:pt x="17" y="22"/>
                    </a:lnTo>
                    <a:lnTo>
                      <a:pt x="2" y="25"/>
                    </a:lnTo>
                    <a:lnTo>
                      <a:pt x="0" y="3"/>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56" name="Freeform 323"/>
              <p:cNvSpPr>
                <a:spLocks/>
              </p:cNvSpPr>
              <p:nvPr/>
            </p:nvSpPr>
            <p:spPr bwMode="auto">
              <a:xfrm>
                <a:off x="6726" y="1985"/>
                <a:ext cx="17" cy="46"/>
              </a:xfrm>
              <a:custGeom>
                <a:avLst/>
                <a:gdLst>
                  <a:gd name="T0" fmla="*/ 17 w 17"/>
                  <a:gd name="T1" fmla="*/ 0 h 46"/>
                  <a:gd name="T2" fmla="*/ 17 w 17"/>
                  <a:gd name="T3" fmla="*/ 44 h 46"/>
                  <a:gd name="T4" fmla="*/ 2 w 17"/>
                  <a:gd name="T5" fmla="*/ 46 h 46"/>
                  <a:gd name="T6" fmla="*/ 0 w 17"/>
                  <a:gd name="T7" fmla="*/ 2 h 46"/>
                  <a:gd name="T8" fmla="*/ 17 w 17"/>
                  <a:gd name="T9" fmla="*/ 0 h 46"/>
                </a:gdLst>
                <a:ahLst/>
                <a:cxnLst>
                  <a:cxn ang="0">
                    <a:pos x="T0" y="T1"/>
                  </a:cxn>
                  <a:cxn ang="0">
                    <a:pos x="T2" y="T3"/>
                  </a:cxn>
                  <a:cxn ang="0">
                    <a:pos x="T4" y="T5"/>
                  </a:cxn>
                  <a:cxn ang="0">
                    <a:pos x="T6" y="T7"/>
                  </a:cxn>
                  <a:cxn ang="0">
                    <a:pos x="T8" y="T9"/>
                  </a:cxn>
                </a:cxnLst>
                <a:rect l="0" t="0" r="r" b="b"/>
                <a:pathLst>
                  <a:path w="17" h="46">
                    <a:moveTo>
                      <a:pt x="17" y="0"/>
                    </a:moveTo>
                    <a:lnTo>
                      <a:pt x="17" y="44"/>
                    </a:lnTo>
                    <a:lnTo>
                      <a:pt x="2" y="46"/>
                    </a:lnTo>
                    <a:lnTo>
                      <a:pt x="0" y="2"/>
                    </a:lnTo>
                    <a:lnTo>
                      <a:pt x="17"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57" name="Freeform 324"/>
              <p:cNvSpPr>
                <a:spLocks/>
              </p:cNvSpPr>
              <p:nvPr/>
            </p:nvSpPr>
            <p:spPr bwMode="auto">
              <a:xfrm>
                <a:off x="6751" y="2015"/>
                <a:ext cx="16" cy="12"/>
              </a:xfrm>
              <a:custGeom>
                <a:avLst/>
                <a:gdLst>
                  <a:gd name="T0" fmla="*/ 16 w 16"/>
                  <a:gd name="T1" fmla="*/ 0 h 12"/>
                  <a:gd name="T2" fmla="*/ 16 w 16"/>
                  <a:gd name="T3" fmla="*/ 11 h 12"/>
                  <a:gd name="T4" fmla="*/ 0 w 16"/>
                  <a:gd name="T5" fmla="*/ 12 h 12"/>
                  <a:gd name="T6" fmla="*/ 0 w 16"/>
                  <a:gd name="T7" fmla="*/ 1 h 12"/>
                  <a:gd name="T8" fmla="*/ 16 w 16"/>
                  <a:gd name="T9" fmla="*/ 0 h 12"/>
                </a:gdLst>
                <a:ahLst/>
                <a:cxnLst>
                  <a:cxn ang="0">
                    <a:pos x="T0" y="T1"/>
                  </a:cxn>
                  <a:cxn ang="0">
                    <a:pos x="T2" y="T3"/>
                  </a:cxn>
                  <a:cxn ang="0">
                    <a:pos x="T4" y="T5"/>
                  </a:cxn>
                  <a:cxn ang="0">
                    <a:pos x="T6" y="T7"/>
                  </a:cxn>
                  <a:cxn ang="0">
                    <a:pos x="T8" y="T9"/>
                  </a:cxn>
                </a:cxnLst>
                <a:rect l="0" t="0" r="r" b="b"/>
                <a:pathLst>
                  <a:path w="16" h="12">
                    <a:moveTo>
                      <a:pt x="16" y="0"/>
                    </a:moveTo>
                    <a:lnTo>
                      <a:pt x="16" y="11"/>
                    </a:lnTo>
                    <a:lnTo>
                      <a:pt x="0" y="12"/>
                    </a:lnTo>
                    <a:lnTo>
                      <a:pt x="0" y="1"/>
                    </a:lnTo>
                    <a:lnTo>
                      <a:pt x="16"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58" name="Freeform 325"/>
              <p:cNvSpPr>
                <a:spLocks/>
              </p:cNvSpPr>
              <p:nvPr/>
            </p:nvSpPr>
            <p:spPr bwMode="auto">
              <a:xfrm>
                <a:off x="6679" y="1952"/>
                <a:ext cx="16" cy="85"/>
              </a:xfrm>
              <a:custGeom>
                <a:avLst/>
                <a:gdLst>
                  <a:gd name="T0" fmla="*/ 16 w 16"/>
                  <a:gd name="T1" fmla="*/ 0 h 85"/>
                  <a:gd name="T2" fmla="*/ 16 w 16"/>
                  <a:gd name="T3" fmla="*/ 84 h 85"/>
                  <a:gd name="T4" fmla="*/ 1 w 16"/>
                  <a:gd name="T5" fmla="*/ 85 h 85"/>
                  <a:gd name="T6" fmla="*/ 0 w 16"/>
                  <a:gd name="T7" fmla="*/ 2 h 85"/>
                  <a:gd name="T8" fmla="*/ 16 w 16"/>
                  <a:gd name="T9" fmla="*/ 0 h 85"/>
                </a:gdLst>
                <a:ahLst/>
                <a:cxnLst>
                  <a:cxn ang="0">
                    <a:pos x="T0" y="T1"/>
                  </a:cxn>
                  <a:cxn ang="0">
                    <a:pos x="T2" y="T3"/>
                  </a:cxn>
                  <a:cxn ang="0">
                    <a:pos x="T4" y="T5"/>
                  </a:cxn>
                  <a:cxn ang="0">
                    <a:pos x="T6" y="T7"/>
                  </a:cxn>
                  <a:cxn ang="0">
                    <a:pos x="T8" y="T9"/>
                  </a:cxn>
                </a:cxnLst>
                <a:rect l="0" t="0" r="r" b="b"/>
                <a:pathLst>
                  <a:path w="16" h="85">
                    <a:moveTo>
                      <a:pt x="16" y="0"/>
                    </a:moveTo>
                    <a:lnTo>
                      <a:pt x="16" y="84"/>
                    </a:lnTo>
                    <a:lnTo>
                      <a:pt x="1" y="85"/>
                    </a:lnTo>
                    <a:lnTo>
                      <a:pt x="0" y="2"/>
                    </a:lnTo>
                    <a:lnTo>
                      <a:pt x="16"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59" name="Freeform 326"/>
              <p:cNvSpPr>
                <a:spLocks/>
              </p:cNvSpPr>
              <p:nvPr/>
            </p:nvSpPr>
            <p:spPr bwMode="auto">
              <a:xfrm>
                <a:off x="5997" y="1987"/>
                <a:ext cx="18" cy="68"/>
              </a:xfrm>
              <a:custGeom>
                <a:avLst/>
                <a:gdLst>
                  <a:gd name="T0" fmla="*/ 0 w 18"/>
                  <a:gd name="T1" fmla="*/ 0 h 68"/>
                  <a:gd name="T2" fmla="*/ 0 w 18"/>
                  <a:gd name="T3" fmla="*/ 67 h 68"/>
                  <a:gd name="T4" fmla="*/ 16 w 18"/>
                  <a:gd name="T5" fmla="*/ 68 h 68"/>
                  <a:gd name="T6" fmla="*/ 18 w 18"/>
                  <a:gd name="T7" fmla="*/ 2 h 68"/>
                  <a:gd name="T8" fmla="*/ 0 w 18"/>
                  <a:gd name="T9" fmla="*/ 0 h 68"/>
                </a:gdLst>
                <a:ahLst/>
                <a:cxnLst>
                  <a:cxn ang="0">
                    <a:pos x="T0" y="T1"/>
                  </a:cxn>
                  <a:cxn ang="0">
                    <a:pos x="T2" y="T3"/>
                  </a:cxn>
                  <a:cxn ang="0">
                    <a:pos x="T4" y="T5"/>
                  </a:cxn>
                  <a:cxn ang="0">
                    <a:pos x="T6" y="T7"/>
                  </a:cxn>
                  <a:cxn ang="0">
                    <a:pos x="T8" y="T9"/>
                  </a:cxn>
                </a:cxnLst>
                <a:rect l="0" t="0" r="r" b="b"/>
                <a:pathLst>
                  <a:path w="18" h="68">
                    <a:moveTo>
                      <a:pt x="0" y="0"/>
                    </a:moveTo>
                    <a:lnTo>
                      <a:pt x="0" y="67"/>
                    </a:lnTo>
                    <a:lnTo>
                      <a:pt x="16" y="68"/>
                    </a:lnTo>
                    <a:lnTo>
                      <a:pt x="18" y="2"/>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60" name="Freeform 327"/>
              <p:cNvSpPr>
                <a:spLocks/>
              </p:cNvSpPr>
              <p:nvPr/>
            </p:nvSpPr>
            <p:spPr bwMode="auto">
              <a:xfrm>
                <a:off x="5943" y="2005"/>
                <a:ext cx="19" cy="45"/>
              </a:xfrm>
              <a:custGeom>
                <a:avLst/>
                <a:gdLst>
                  <a:gd name="T0" fmla="*/ 0 w 19"/>
                  <a:gd name="T1" fmla="*/ 0 h 45"/>
                  <a:gd name="T2" fmla="*/ 0 w 19"/>
                  <a:gd name="T3" fmla="*/ 42 h 45"/>
                  <a:gd name="T4" fmla="*/ 19 w 19"/>
                  <a:gd name="T5" fmla="*/ 45 h 45"/>
                  <a:gd name="T6" fmla="*/ 19 w 19"/>
                  <a:gd name="T7" fmla="*/ 1 h 45"/>
                  <a:gd name="T8" fmla="*/ 0 w 19"/>
                  <a:gd name="T9" fmla="*/ 0 h 45"/>
                </a:gdLst>
                <a:ahLst/>
                <a:cxnLst>
                  <a:cxn ang="0">
                    <a:pos x="T0" y="T1"/>
                  </a:cxn>
                  <a:cxn ang="0">
                    <a:pos x="T2" y="T3"/>
                  </a:cxn>
                  <a:cxn ang="0">
                    <a:pos x="T4" y="T5"/>
                  </a:cxn>
                  <a:cxn ang="0">
                    <a:pos x="T6" y="T7"/>
                  </a:cxn>
                  <a:cxn ang="0">
                    <a:pos x="T8" y="T9"/>
                  </a:cxn>
                </a:cxnLst>
                <a:rect l="0" t="0" r="r" b="b"/>
                <a:pathLst>
                  <a:path w="19" h="45">
                    <a:moveTo>
                      <a:pt x="0" y="0"/>
                    </a:moveTo>
                    <a:lnTo>
                      <a:pt x="0" y="42"/>
                    </a:lnTo>
                    <a:lnTo>
                      <a:pt x="19" y="45"/>
                    </a:lnTo>
                    <a:lnTo>
                      <a:pt x="19" y="1"/>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61" name="Freeform 328"/>
              <p:cNvSpPr>
                <a:spLocks/>
              </p:cNvSpPr>
              <p:nvPr/>
            </p:nvSpPr>
            <p:spPr bwMode="auto">
              <a:xfrm>
                <a:off x="5917" y="1960"/>
                <a:ext cx="19" cy="87"/>
              </a:xfrm>
              <a:custGeom>
                <a:avLst/>
                <a:gdLst>
                  <a:gd name="T0" fmla="*/ 1 w 19"/>
                  <a:gd name="T1" fmla="*/ 0 h 87"/>
                  <a:gd name="T2" fmla="*/ 0 w 19"/>
                  <a:gd name="T3" fmla="*/ 84 h 87"/>
                  <a:gd name="T4" fmla="*/ 18 w 19"/>
                  <a:gd name="T5" fmla="*/ 87 h 87"/>
                  <a:gd name="T6" fmla="*/ 19 w 19"/>
                  <a:gd name="T7" fmla="*/ 3 h 87"/>
                  <a:gd name="T8" fmla="*/ 1 w 19"/>
                  <a:gd name="T9" fmla="*/ 0 h 87"/>
                </a:gdLst>
                <a:ahLst/>
                <a:cxnLst>
                  <a:cxn ang="0">
                    <a:pos x="T0" y="T1"/>
                  </a:cxn>
                  <a:cxn ang="0">
                    <a:pos x="T2" y="T3"/>
                  </a:cxn>
                  <a:cxn ang="0">
                    <a:pos x="T4" y="T5"/>
                  </a:cxn>
                  <a:cxn ang="0">
                    <a:pos x="T6" y="T7"/>
                  </a:cxn>
                  <a:cxn ang="0">
                    <a:pos x="T8" y="T9"/>
                  </a:cxn>
                </a:cxnLst>
                <a:rect l="0" t="0" r="r" b="b"/>
                <a:pathLst>
                  <a:path w="19" h="87">
                    <a:moveTo>
                      <a:pt x="1" y="0"/>
                    </a:moveTo>
                    <a:lnTo>
                      <a:pt x="0" y="84"/>
                    </a:lnTo>
                    <a:lnTo>
                      <a:pt x="18" y="87"/>
                    </a:lnTo>
                    <a:lnTo>
                      <a:pt x="19" y="3"/>
                    </a:lnTo>
                    <a:lnTo>
                      <a:pt x="1"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62" name="Freeform 329"/>
              <p:cNvSpPr>
                <a:spLocks/>
              </p:cNvSpPr>
              <p:nvPr/>
            </p:nvSpPr>
            <p:spPr bwMode="auto">
              <a:xfrm>
                <a:off x="5892" y="2020"/>
                <a:ext cx="18" cy="23"/>
              </a:xfrm>
              <a:custGeom>
                <a:avLst/>
                <a:gdLst>
                  <a:gd name="T0" fmla="*/ 0 w 18"/>
                  <a:gd name="T1" fmla="*/ 0 h 23"/>
                  <a:gd name="T2" fmla="*/ 0 w 18"/>
                  <a:gd name="T3" fmla="*/ 21 h 23"/>
                  <a:gd name="T4" fmla="*/ 16 w 18"/>
                  <a:gd name="T5" fmla="*/ 23 h 23"/>
                  <a:gd name="T6" fmla="*/ 18 w 18"/>
                  <a:gd name="T7" fmla="*/ 2 h 23"/>
                  <a:gd name="T8" fmla="*/ 0 w 18"/>
                  <a:gd name="T9" fmla="*/ 0 h 23"/>
                </a:gdLst>
                <a:ahLst/>
                <a:cxnLst>
                  <a:cxn ang="0">
                    <a:pos x="T0" y="T1"/>
                  </a:cxn>
                  <a:cxn ang="0">
                    <a:pos x="T2" y="T3"/>
                  </a:cxn>
                  <a:cxn ang="0">
                    <a:pos x="T4" y="T5"/>
                  </a:cxn>
                  <a:cxn ang="0">
                    <a:pos x="T6" y="T7"/>
                  </a:cxn>
                  <a:cxn ang="0">
                    <a:pos x="T8" y="T9"/>
                  </a:cxn>
                </a:cxnLst>
                <a:rect l="0" t="0" r="r" b="b"/>
                <a:pathLst>
                  <a:path w="18" h="23">
                    <a:moveTo>
                      <a:pt x="0" y="0"/>
                    </a:moveTo>
                    <a:lnTo>
                      <a:pt x="0" y="21"/>
                    </a:lnTo>
                    <a:lnTo>
                      <a:pt x="16" y="23"/>
                    </a:lnTo>
                    <a:lnTo>
                      <a:pt x="18" y="2"/>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63" name="Freeform 330"/>
              <p:cNvSpPr>
                <a:spLocks/>
              </p:cNvSpPr>
              <p:nvPr/>
            </p:nvSpPr>
            <p:spPr bwMode="auto">
              <a:xfrm>
                <a:off x="5970" y="1890"/>
                <a:ext cx="20" cy="162"/>
              </a:xfrm>
              <a:custGeom>
                <a:avLst/>
                <a:gdLst>
                  <a:gd name="T0" fmla="*/ 1 w 20"/>
                  <a:gd name="T1" fmla="*/ 0 h 162"/>
                  <a:gd name="T2" fmla="*/ 0 w 20"/>
                  <a:gd name="T3" fmla="*/ 161 h 162"/>
                  <a:gd name="T4" fmla="*/ 18 w 20"/>
                  <a:gd name="T5" fmla="*/ 162 h 162"/>
                  <a:gd name="T6" fmla="*/ 20 w 20"/>
                  <a:gd name="T7" fmla="*/ 3 h 162"/>
                  <a:gd name="T8" fmla="*/ 1 w 20"/>
                  <a:gd name="T9" fmla="*/ 0 h 162"/>
                </a:gdLst>
                <a:ahLst/>
                <a:cxnLst>
                  <a:cxn ang="0">
                    <a:pos x="T0" y="T1"/>
                  </a:cxn>
                  <a:cxn ang="0">
                    <a:pos x="T2" y="T3"/>
                  </a:cxn>
                  <a:cxn ang="0">
                    <a:pos x="T4" y="T5"/>
                  </a:cxn>
                  <a:cxn ang="0">
                    <a:pos x="T6" y="T7"/>
                  </a:cxn>
                  <a:cxn ang="0">
                    <a:pos x="T8" y="T9"/>
                  </a:cxn>
                </a:cxnLst>
                <a:rect l="0" t="0" r="r" b="b"/>
                <a:pathLst>
                  <a:path w="20" h="162">
                    <a:moveTo>
                      <a:pt x="1" y="0"/>
                    </a:moveTo>
                    <a:lnTo>
                      <a:pt x="0" y="161"/>
                    </a:lnTo>
                    <a:lnTo>
                      <a:pt x="18" y="162"/>
                    </a:lnTo>
                    <a:lnTo>
                      <a:pt x="20" y="3"/>
                    </a:lnTo>
                    <a:lnTo>
                      <a:pt x="1"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64" name="Freeform 331"/>
              <p:cNvSpPr>
                <a:spLocks/>
              </p:cNvSpPr>
              <p:nvPr/>
            </p:nvSpPr>
            <p:spPr bwMode="auto">
              <a:xfrm>
                <a:off x="5865" y="2003"/>
                <a:ext cx="18" cy="37"/>
              </a:xfrm>
              <a:custGeom>
                <a:avLst/>
                <a:gdLst>
                  <a:gd name="T0" fmla="*/ 0 w 18"/>
                  <a:gd name="T1" fmla="*/ 0 h 37"/>
                  <a:gd name="T2" fmla="*/ 0 w 18"/>
                  <a:gd name="T3" fmla="*/ 35 h 37"/>
                  <a:gd name="T4" fmla="*/ 18 w 18"/>
                  <a:gd name="T5" fmla="*/ 37 h 37"/>
                  <a:gd name="T6" fmla="*/ 18 w 18"/>
                  <a:gd name="T7" fmla="*/ 3 h 37"/>
                  <a:gd name="T8" fmla="*/ 0 w 18"/>
                  <a:gd name="T9" fmla="*/ 0 h 37"/>
                </a:gdLst>
                <a:ahLst/>
                <a:cxnLst>
                  <a:cxn ang="0">
                    <a:pos x="T0" y="T1"/>
                  </a:cxn>
                  <a:cxn ang="0">
                    <a:pos x="T2" y="T3"/>
                  </a:cxn>
                  <a:cxn ang="0">
                    <a:pos x="T4" y="T5"/>
                  </a:cxn>
                  <a:cxn ang="0">
                    <a:pos x="T6" y="T7"/>
                  </a:cxn>
                  <a:cxn ang="0">
                    <a:pos x="T8" y="T9"/>
                  </a:cxn>
                </a:cxnLst>
                <a:rect l="0" t="0" r="r" b="b"/>
                <a:pathLst>
                  <a:path w="18" h="37">
                    <a:moveTo>
                      <a:pt x="0" y="0"/>
                    </a:moveTo>
                    <a:lnTo>
                      <a:pt x="0" y="35"/>
                    </a:lnTo>
                    <a:lnTo>
                      <a:pt x="18" y="37"/>
                    </a:lnTo>
                    <a:lnTo>
                      <a:pt x="18" y="3"/>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65" name="Freeform 332"/>
              <p:cNvSpPr>
                <a:spLocks/>
              </p:cNvSpPr>
              <p:nvPr/>
            </p:nvSpPr>
            <p:spPr bwMode="auto">
              <a:xfrm>
                <a:off x="5812" y="2009"/>
                <a:ext cx="18" cy="25"/>
              </a:xfrm>
              <a:custGeom>
                <a:avLst/>
                <a:gdLst>
                  <a:gd name="T0" fmla="*/ 0 w 18"/>
                  <a:gd name="T1" fmla="*/ 0 h 25"/>
                  <a:gd name="T2" fmla="*/ 0 w 18"/>
                  <a:gd name="T3" fmla="*/ 22 h 25"/>
                  <a:gd name="T4" fmla="*/ 18 w 18"/>
                  <a:gd name="T5" fmla="*/ 25 h 25"/>
                  <a:gd name="T6" fmla="*/ 18 w 18"/>
                  <a:gd name="T7" fmla="*/ 3 h 25"/>
                  <a:gd name="T8" fmla="*/ 0 w 18"/>
                  <a:gd name="T9" fmla="*/ 0 h 25"/>
                </a:gdLst>
                <a:ahLst/>
                <a:cxnLst>
                  <a:cxn ang="0">
                    <a:pos x="T0" y="T1"/>
                  </a:cxn>
                  <a:cxn ang="0">
                    <a:pos x="T2" y="T3"/>
                  </a:cxn>
                  <a:cxn ang="0">
                    <a:pos x="T4" y="T5"/>
                  </a:cxn>
                  <a:cxn ang="0">
                    <a:pos x="T6" y="T7"/>
                  </a:cxn>
                  <a:cxn ang="0">
                    <a:pos x="T8" y="T9"/>
                  </a:cxn>
                </a:cxnLst>
                <a:rect l="0" t="0" r="r" b="b"/>
                <a:pathLst>
                  <a:path w="18" h="25">
                    <a:moveTo>
                      <a:pt x="0" y="0"/>
                    </a:moveTo>
                    <a:lnTo>
                      <a:pt x="0" y="22"/>
                    </a:lnTo>
                    <a:lnTo>
                      <a:pt x="18" y="25"/>
                    </a:lnTo>
                    <a:lnTo>
                      <a:pt x="18" y="3"/>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66" name="Freeform 333"/>
              <p:cNvSpPr>
                <a:spLocks/>
              </p:cNvSpPr>
              <p:nvPr/>
            </p:nvSpPr>
            <p:spPr bwMode="auto">
              <a:xfrm>
                <a:off x="5787" y="1985"/>
                <a:ext cx="18" cy="46"/>
              </a:xfrm>
              <a:custGeom>
                <a:avLst/>
                <a:gdLst>
                  <a:gd name="T0" fmla="*/ 0 w 18"/>
                  <a:gd name="T1" fmla="*/ 0 h 46"/>
                  <a:gd name="T2" fmla="*/ 0 w 18"/>
                  <a:gd name="T3" fmla="*/ 44 h 46"/>
                  <a:gd name="T4" fmla="*/ 16 w 18"/>
                  <a:gd name="T5" fmla="*/ 46 h 46"/>
                  <a:gd name="T6" fmla="*/ 18 w 18"/>
                  <a:gd name="T7" fmla="*/ 2 h 46"/>
                  <a:gd name="T8" fmla="*/ 0 w 18"/>
                  <a:gd name="T9" fmla="*/ 0 h 46"/>
                </a:gdLst>
                <a:ahLst/>
                <a:cxnLst>
                  <a:cxn ang="0">
                    <a:pos x="T0" y="T1"/>
                  </a:cxn>
                  <a:cxn ang="0">
                    <a:pos x="T2" y="T3"/>
                  </a:cxn>
                  <a:cxn ang="0">
                    <a:pos x="T4" y="T5"/>
                  </a:cxn>
                  <a:cxn ang="0">
                    <a:pos x="T6" y="T7"/>
                  </a:cxn>
                  <a:cxn ang="0">
                    <a:pos x="T8" y="T9"/>
                  </a:cxn>
                </a:cxnLst>
                <a:rect l="0" t="0" r="r" b="b"/>
                <a:pathLst>
                  <a:path w="18" h="46">
                    <a:moveTo>
                      <a:pt x="0" y="0"/>
                    </a:moveTo>
                    <a:lnTo>
                      <a:pt x="0" y="44"/>
                    </a:lnTo>
                    <a:lnTo>
                      <a:pt x="16" y="46"/>
                    </a:lnTo>
                    <a:lnTo>
                      <a:pt x="18" y="2"/>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67" name="Freeform 334"/>
              <p:cNvSpPr>
                <a:spLocks/>
              </p:cNvSpPr>
              <p:nvPr/>
            </p:nvSpPr>
            <p:spPr bwMode="auto">
              <a:xfrm>
                <a:off x="5760" y="2015"/>
                <a:ext cx="18" cy="12"/>
              </a:xfrm>
              <a:custGeom>
                <a:avLst/>
                <a:gdLst>
                  <a:gd name="T0" fmla="*/ 0 w 18"/>
                  <a:gd name="T1" fmla="*/ 0 h 12"/>
                  <a:gd name="T2" fmla="*/ 0 w 18"/>
                  <a:gd name="T3" fmla="*/ 11 h 12"/>
                  <a:gd name="T4" fmla="*/ 18 w 18"/>
                  <a:gd name="T5" fmla="*/ 12 h 12"/>
                  <a:gd name="T6" fmla="*/ 18 w 18"/>
                  <a:gd name="T7" fmla="*/ 1 h 12"/>
                  <a:gd name="T8" fmla="*/ 0 w 18"/>
                  <a:gd name="T9" fmla="*/ 0 h 12"/>
                </a:gdLst>
                <a:ahLst/>
                <a:cxnLst>
                  <a:cxn ang="0">
                    <a:pos x="T0" y="T1"/>
                  </a:cxn>
                  <a:cxn ang="0">
                    <a:pos x="T2" y="T3"/>
                  </a:cxn>
                  <a:cxn ang="0">
                    <a:pos x="T4" y="T5"/>
                  </a:cxn>
                  <a:cxn ang="0">
                    <a:pos x="T6" y="T7"/>
                  </a:cxn>
                  <a:cxn ang="0">
                    <a:pos x="T8" y="T9"/>
                  </a:cxn>
                </a:cxnLst>
                <a:rect l="0" t="0" r="r" b="b"/>
                <a:pathLst>
                  <a:path w="18" h="12">
                    <a:moveTo>
                      <a:pt x="0" y="0"/>
                    </a:moveTo>
                    <a:lnTo>
                      <a:pt x="0" y="11"/>
                    </a:lnTo>
                    <a:lnTo>
                      <a:pt x="18" y="12"/>
                    </a:lnTo>
                    <a:lnTo>
                      <a:pt x="18" y="1"/>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68" name="Freeform 335"/>
              <p:cNvSpPr>
                <a:spLocks/>
              </p:cNvSpPr>
              <p:nvPr/>
            </p:nvSpPr>
            <p:spPr bwMode="auto">
              <a:xfrm>
                <a:off x="5838" y="1952"/>
                <a:ext cx="19" cy="85"/>
              </a:xfrm>
              <a:custGeom>
                <a:avLst/>
                <a:gdLst>
                  <a:gd name="T0" fmla="*/ 2 w 19"/>
                  <a:gd name="T1" fmla="*/ 0 h 85"/>
                  <a:gd name="T2" fmla="*/ 0 w 19"/>
                  <a:gd name="T3" fmla="*/ 84 h 85"/>
                  <a:gd name="T4" fmla="*/ 19 w 19"/>
                  <a:gd name="T5" fmla="*/ 85 h 85"/>
                  <a:gd name="T6" fmla="*/ 19 w 19"/>
                  <a:gd name="T7" fmla="*/ 2 h 85"/>
                  <a:gd name="T8" fmla="*/ 2 w 19"/>
                  <a:gd name="T9" fmla="*/ 0 h 85"/>
                </a:gdLst>
                <a:ahLst/>
                <a:cxnLst>
                  <a:cxn ang="0">
                    <a:pos x="T0" y="T1"/>
                  </a:cxn>
                  <a:cxn ang="0">
                    <a:pos x="T2" y="T3"/>
                  </a:cxn>
                  <a:cxn ang="0">
                    <a:pos x="T4" y="T5"/>
                  </a:cxn>
                  <a:cxn ang="0">
                    <a:pos x="T6" y="T7"/>
                  </a:cxn>
                  <a:cxn ang="0">
                    <a:pos x="T8" y="T9"/>
                  </a:cxn>
                </a:cxnLst>
                <a:rect l="0" t="0" r="r" b="b"/>
                <a:pathLst>
                  <a:path w="19" h="85">
                    <a:moveTo>
                      <a:pt x="2" y="0"/>
                    </a:moveTo>
                    <a:lnTo>
                      <a:pt x="0" y="84"/>
                    </a:lnTo>
                    <a:lnTo>
                      <a:pt x="19" y="85"/>
                    </a:lnTo>
                    <a:lnTo>
                      <a:pt x="19" y="2"/>
                    </a:lnTo>
                    <a:lnTo>
                      <a:pt x="2"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69" name="Rectangle 336"/>
              <p:cNvSpPr>
                <a:spLocks noChangeArrowheads="1"/>
              </p:cNvSpPr>
              <p:nvPr/>
            </p:nvSpPr>
            <p:spPr bwMode="auto">
              <a:xfrm>
                <a:off x="6781" y="2186"/>
                <a:ext cx="36" cy="2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70" name="Freeform 337"/>
              <p:cNvSpPr>
                <a:spLocks/>
              </p:cNvSpPr>
              <p:nvPr/>
            </p:nvSpPr>
            <p:spPr bwMode="auto">
              <a:xfrm>
                <a:off x="6515" y="2278"/>
                <a:ext cx="30" cy="21"/>
              </a:xfrm>
              <a:custGeom>
                <a:avLst/>
                <a:gdLst>
                  <a:gd name="T0" fmla="*/ 30 w 30"/>
                  <a:gd name="T1" fmla="*/ 1 h 21"/>
                  <a:gd name="T2" fmla="*/ 30 w 30"/>
                  <a:gd name="T3" fmla="*/ 21 h 21"/>
                  <a:gd name="T4" fmla="*/ 0 w 30"/>
                  <a:gd name="T5" fmla="*/ 20 h 21"/>
                  <a:gd name="T6" fmla="*/ 0 w 30"/>
                  <a:gd name="T7" fmla="*/ 0 h 21"/>
                  <a:gd name="T8" fmla="*/ 30 w 30"/>
                  <a:gd name="T9" fmla="*/ 1 h 21"/>
                </a:gdLst>
                <a:ahLst/>
                <a:cxnLst>
                  <a:cxn ang="0">
                    <a:pos x="T0" y="T1"/>
                  </a:cxn>
                  <a:cxn ang="0">
                    <a:pos x="T2" y="T3"/>
                  </a:cxn>
                  <a:cxn ang="0">
                    <a:pos x="T4" y="T5"/>
                  </a:cxn>
                  <a:cxn ang="0">
                    <a:pos x="T6" y="T7"/>
                  </a:cxn>
                  <a:cxn ang="0">
                    <a:pos x="T8" y="T9"/>
                  </a:cxn>
                </a:cxnLst>
                <a:rect l="0" t="0" r="r" b="b"/>
                <a:pathLst>
                  <a:path w="30" h="21">
                    <a:moveTo>
                      <a:pt x="30" y="1"/>
                    </a:moveTo>
                    <a:lnTo>
                      <a:pt x="30" y="21"/>
                    </a:lnTo>
                    <a:lnTo>
                      <a:pt x="0" y="20"/>
                    </a:lnTo>
                    <a:lnTo>
                      <a:pt x="0" y="0"/>
                    </a:lnTo>
                    <a:lnTo>
                      <a:pt x="30" y="1"/>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71" name="Freeform 338"/>
              <p:cNvSpPr>
                <a:spLocks/>
              </p:cNvSpPr>
              <p:nvPr/>
            </p:nvSpPr>
            <p:spPr bwMode="auto">
              <a:xfrm>
                <a:off x="6515" y="2306"/>
                <a:ext cx="50" cy="22"/>
              </a:xfrm>
              <a:custGeom>
                <a:avLst/>
                <a:gdLst>
                  <a:gd name="T0" fmla="*/ 50 w 50"/>
                  <a:gd name="T1" fmla="*/ 3 h 22"/>
                  <a:gd name="T2" fmla="*/ 50 w 50"/>
                  <a:gd name="T3" fmla="*/ 22 h 22"/>
                  <a:gd name="T4" fmla="*/ 0 w 50"/>
                  <a:gd name="T5" fmla="*/ 20 h 22"/>
                  <a:gd name="T6" fmla="*/ 0 w 50"/>
                  <a:gd name="T7" fmla="*/ 0 h 22"/>
                  <a:gd name="T8" fmla="*/ 50 w 50"/>
                  <a:gd name="T9" fmla="*/ 3 h 22"/>
                </a:gdLst>
                <a:ahLst/>
                <a:cxnLst>
                  <a:cxn ang="0">
                    <a:pos x="T0" y="T1"/>
                  </a:cxn>
                  <a:cxn ang="0">
                    <a:pos x="T2" y="T3"/>
                  </a:cxn>
                  <a:cxn ang="0">
                    <a:pos x="T4" y="T5"/>
                  </a:cxn>
                  <a:cxn ang="0">
                    <a:pos x="T6" y="T7"/>
                  </a:cxn>
                  <a:cxn ang="0">
                    <a:pos x="T8" y="T9"/>
                  </a:cxn>
                </a:cxnLst>
                <a:rect l="0" t="0" r="r" b="b"/>
                <a:pathLst>
                  <a:path w="50" h="22">
                    <a:moveTo>
                      <a:pt x="50" y="3"/>
                    </a:moveTo>
                    <a:lnTo>
                      <a:pt x="50" y="22"/>
                    </a:lnTo>
                    <a:lnTo>
                      <a:pt x="0" y="20"/>
                    </a:lnTo>
                    <a:lnTo>
                      <a:pt x="0" y="0"/>
                    </a:lnTo>
                    <a:lnTo>
                      <a:pt x="50" y="3"/>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72" name="Freeform 339"/>
              <p:cNvSpPr>
                <a:spLocks/>
              </p:cNvSpPr>
              <p:nvPr/>
            </p:nvSpPr>
            <p:spPr bwMode="auto">
              <a:xfrm>
                <a:off x="6515" y="2222"/>
                <a:ext cx="63" cy="20"/>
              </a:xfrm>
              <a:custGeom>
                <a:avLst/>
                <a:gdLst>
                  <a:gd name="T0" fmla="*/ 63 w 63"/>
                  <a:gd name="T1" fmla="*/ 0 h 20"/>
                  <a:gd name="T2" fmla="*/ 63 w 63"/>
                  <a:gd name="T3" fmla="*/ 20 h 20"/>
                  <a:gd name="T4" fmla="*/ 0 w 63"/>
                  <a:gd name="T5" fmla="*/ 20 h 20"/>
                  <a:gd name="T6" fmla="*/ 0 w 63"/>
                  <a:gd name="T7" fmla="*/ 1 h 20"/>
                  <a:gd name="T8" fmla="*/ 63 w 63"/>
                  <a:gd name="T9" fmla="*/ 0 h 20"/>
                </a:gdLst>
                <a:ahLst/>
                <a:cxnLst>
                  <a:cxn ang="0">
                    <a:pos x="T0" y="T1"/>
                  </a:cxn>
                  <a:cxn ang="0">
                    <a:pos x="T2" y="T3"/>
                  </a:cxn>
                  <a:cxn ang="0">
                    <a:pos x="T4" y="T5"/>
                  </a:cxn>
                  <a:cxn ang="0">
                    <a:pos x="T6" y="T7"/>
                  </a:cxn>
                  <a:cxn ang="0">
                    <a:pos x="T8" y="T9"/>
                  </a:cxn>
                </a:cxnLst>
                <a:rect l="0" t="0" r="r" b="b"/>
                <a:pathLst>
                  <a:path w="63" h="20">
                    <a:moveTo>
                      <a:pt x="63" y="0"/>
                    </a:moveTo>
                    <a:lnTo>
                      <a:pt x="63" y="20"/>
                    </a:lnTo>
                    <a:lnTo>
                      <a:pt x="0" y="20"/>
                    </a:lnTo>
                    <a:lnTo>
                      <a:pt x="0" y="1"/>
                    </a:lnTo>
                    <a:lnTo>
                      <a:pt x="63"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73" name="Rectangle 340"/>
              <p:cNvSpPr>
                <a:spLocks noChangeArrowheads="1"/>
              </p:cNvSpPr>
              <p:nvPr/>
            </p:nvSpPr>
            <p:spPr bwMode="auto">
              <a:xfrm>
                <a:off x="6578" y="2222"/>
                <a:ext cx="26" cy="2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74" name="Freeform 341"/>
              <p:cNvSpPr>
                <a:spLocks/>
              </p:cNvSpPr>
              <p:nvPr/>
            </p:nvSpPr>
            <p:spPr bwMode="auto">
              <a:xfrm>
                <a:off x="6515" y="2162"/>
                <a:ext cx="101" cy="25"/>
              </a:xfrm>
              <a:custGeom>
                <a:avLst/>
                <a:gdLst>
                  <a:gd name="T0" fmla="*/ 101 w 101"/>
                  <a:gd name="T1" fmla="*/ 0 h 25"/>
                  <a:gd name="T2" fmla="*/ 101 w 101"/>
                  <a:gd name="T3" fmla="*/ 21 h 25"/>
                  <a:gd name="T4" fmla="*/ 99 w 101"/>
                  <a:gd name="T5" fmla="*/ 21 h 25"/>
                  <a:gd name="T6" fmla="*/ 0 w 101"/>
                  <a:gd name="T7" fmla="*/ 25 h 25"/>
                  <a:gd name="T8" fmla="*/ 0 w 101"/>
                  <a:gd name="T9" fmla="*/ 5 h 25"/>
                  <a:gd name="T10" fmla="*/ 101 w 101"/>
                  <a:gd name="T11" fmla="*/ 0 h 25"/>
                </a:gdLst>
                <a:ahLst/>
                <a:cxnLst>
                  <a:cxn ang="0">
                    <a:pos x="T0" y="T1"/>
                  </a:cxn>
                  <a:cxn ang="0">
                    <a:pos x="T2" y="T3"/>
                  </a:cxn>
                  <a:cxn ang="0">
                    <a:pos x="T4" y="T5"/>
                  </a:cxn>
                  <a:cxn ang="0">
                    <a:pos x="T6" y="T7"/>
                  </a:cxn>
                  <a:cxn ang="0">
                    <a:pos x="T8" y="T9"/>
                  </a:cxn>
                  <a:cxn ang="0">
                    <a:pos x="T10" y="T11"/>
                  </a:cxn>
                </a:cxnLst>
                <a:rect l="0" t="0" r="r" b="b"/>
                <a:pathLst>
                  <a:path w="101" h="25">
                    <a:moveTo>
                      <a:pt x="101" y="0"/>
                    </a:moveTo>
                    <a:lnTo>
                      <a:pt x="101" y="21"/>
                    </a:lnTo>
                    <a:lnTo>
                      <a:pt x="99" y="21"/>
                    </a:lnTo>
                    <a:lnTo>
                      <a:pt x="0" y="25"/>
                    </a:lnTo>
                    <a:lnTo>
                      <a:pt x="0" y="5"/>
                    </a:lnTo>
                    <a:lnTo>
                      <a:pt x="101"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75" name="Freeform 342"/>
              <p:cNvSpPr>
                <a:spLocks/>
              </p:cNvSpPr>
              <p:nvPr/>
            </p:nvSpPr>
            <p:spPr bwMode="auto">
              <a:xfrm>
                <a:off x="6565" y="2309"/>
                <a:ext cx="74" cy="22"/>
              </a:xfrm>
              <a:custGeom>
                <a:avLst/>
                <a:gdLst>
                  <a:gd name="T0" fmla="*/ 74 w 74"/>
                  <a:gd name="T1" fmla="*/ 3 h 22"/>
                  <a:gd name="T2" fmla="*/ 74 w 74"/>
                  <a:gd name="T3" fmla="*/ 22 h 22"/>
                  <a:gd name="T4" fmla="*/ 0 w 74"/>
                  <a:gd name="T5" fmla="*/ 19 h 22"/>
                  <a:gd name="T6" fmla="*/ 0 w 74"/>
                  <a:gd name="T7" fmla="*/ 0 h 22"/>
                  <a:gd name="T8" fmla="*/ 74 w 74"/>
                  <a:gd name="T9" fmla="*/ 3 h 22"/>
                </a:gdLst>
                <a:ahLst/>
                <a:cxnLst>
                  <a:cxn ang="0">
                    <a:pos x="T0" y="T1"/>
                  </a:cxn>
                  <a:cxn ang="0">
                    <a:pos x="T2" y="T3"/>
                  </a:cxn>
                  <a:cxn ang="0">
                    <a:pos x="T4" y="T5"/>
                  </a:cxn>
                  <a:cxn ang="0">
                    <a:pos x="T6" y="T7"/>
                  </a:cxn>
                  <a:cxn ang="0">
                    <a:pos x="T8" y="T9"/>
                  </a:cxn>
                </a:cxnLst>
                <a:rect l="0" t="0" r="r" b="b"/>
                <a:pathLst>
                  <a:path w="74" h="22">
                    <a:moveTo>
                      <a:pt x="74" y="3"/>
                    </a:moveTo>
                    <a:lnTo>
                      <a:pt x="74" y="22"/>
                    </a:lnTo>
                    <a:lnTo>
                      <a:pt x="0" y="19"/>
                    </a:lnTo>
                    <a:lnTo>
                      <a:pt x="0" y="0"/>
                    </a:lnTo>
                    <a:lnTo>
                      <a:pt x="74" y="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76" name="Freeform 343"/>
              <p:cNvSpPr>
                <a:spLocks/>
              </p:cNvSpPr>
              <p:nvPr/>
            </p:nvSpPr>
            <p:spPr bwMode="auto">
              <a:xfrm>
                <a:off x="6515" y="2250"/>
                <a:ext cx="129" cy="21"/>
              </a:xfrm>
              <a:custGeom>
                <a:avLst/>
                <a:gdLst>
                  <a:gd name="T0" fmla="*/ 129 w 129"/>
                  <a:gd name="T1" fmla="*/ 1 h 21"/>
                  <a:gd name="T2" fmla="*/ 129 w 129"/>
                  <a:gd name="T3" fmla="*/ 21 h 21"/>
                  <a:gd name="T4" fmla="*/ 0 w 129"/>
                  <a:gd name="T5" fmla="*/ 20 h 21"/>
                  <a:gd name="T6" fmla="*/ 0 w 129"/>
                  <a:gd name="T7" fmla="*/ 0 h 21"/>
                  <a:gd name="T8" fmla="*/ 129 w 129"/>
                  <a:gd name="T9" fmla="*/ 1 h 21"/>
                </a:gdLst>
                <a:ahLst/>
                <a:cxnLst>
                  <a:cxn ang="0">
                    <a:pos x="T0" y="T1"/>
                  </a:cxn>
                  <a:cxn ang="0">
                    <a:pos x="T2" y="T3"/>
                  </a:cxn>
                  <a:cxn ang="0">
                    <a:pos x="T4" y="T5"/>
                  </a:cxn>
                  <a:cxn ang="0">
                    <a:pos x="T6" y="T7"/>
                  </a:cxn>
                  <a:cxn ang="0">
                    <a:pos x="T8" y="T9"/>
                  </a:cxn>
                </a:cxnLst>
                <a:rect l="0" t="0" r="r" b="b"/>
                <a:pathLst>
                  <a:path w="129" h="21">
                    <a:moveTo>
                      <a:pt x="129" y="1"/>
                    </a:moveTo>
                    <a:lnTo>
                      <a:pt x="129" y="21"/>
                    </a:lnTo>
                    <a:lnTo>
                      <a:pt x="0" y="20"/>
                    </a:lnTo>
                    <a:lnTo>
                      <a:pt x="0" y="0"/>
                    </a:lnTo>
                    <a:lnTo>
                      <a:pt x="129" y="1"/>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77" name="Freeform 344"/>
              <p:cNvSpPr>
                <a:spLocks/>
              </p:cNvSpPr>
              <p:nvPr/>
            </p:nvSpPr>
            <p:spPr bwMode="auto">
              <a:xfrm>
                <a:off x="6644" y="2251"/>
                <a:ext cx="85" cy="21"/>
              </a:xfrm>
              <a:custGeom>
                <a:avLst/>
                <a:gdLst>
                  <a:gd name="T0" fmla="*/ 85 w 85"/>
                  <a:gd name="T1" fmla="*/ 0 h 21"/>
                  <a:gd name="T2" fmla="*/ 85 w 85"/>
                  <a:gd name="T3" fmla="*/ 21 h 21"/>
                  <a:gd name="T4" fmla="*/ 0 w 85"/>
                  <a:gd name="T5" fmla="*/ 20 h 21"/>
                  <a:gd name="T6" fmla="*/ 0 w 85"/>
                  <a:gd name="T7" fmla="*/ 0 h 21"/>
                  <a:gd name="T8" fmla="*/ 85 w 85"/>
                  <a:gd name="T9" fmla="*/ 0 h 21"/>
                </a:gdLst>
                <a:ahLst/>
                <a:cxnLst>
                  <a:cxn ang="0">
                    <a:pos x="T0" y="T1"/>
                  </a:cxn>
                  <a:cxn ang="0">
                    <a:pos x="T2" y="T3"/>
                  </a:cxn>
                  <a:cxn ang="0">
                    <a:pos x="T4" y="T5"/>
                  </a:cxn>
                  <a:cxn ang="0">
                    <a:pos x="T6" y="T7"/>
                  </a:cxn>
                  <a:cxn ang="0">
                    <a:pos x="T8" y="T9"/>
                  </a:cxn>
                </a:cxnLst>
                <a:rect l="0" t="0" r="r" b="b"/>
                <a:pathLst>
                  <a:path w="85" h="21">
                    <a:moveTo>
                      <a:pt x="85" y="0"/>
                    </a:moveTo>
                    <a:lnTo>
                      <a:pt x="85" y="21"/>
                    </a:lnTo>
                    <a:lnTo>
                      <a:pt x="0" y="20"/>
                    </a:lnTo>
                    <a:lnTo>
                      <a:pt x="0" y="0"/>
                    </a:lnTo>
                    <a:lnTo>
                      <a:pt x="85"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78" name="Freeform 345"/>
              <p:cNvSpPr>
                <a:spLocks/>
              </p:cNvSpPr>
              <p:nvPr/>
            </p:nvSpPr>
            <p:spPr bwMode="auto">
              <a:xfrm>
                <a:off x="6515" y="2186"/>
                <a:ext cx="266" cy="28"/>
              </a:xfrm>
              <a:custGeom>
                <a:avLst/>
                <a:gdLst>
                  <a:gd name="T0" fmla="*/ 266 w 266"/>
                  <a:gd name="T1" fmla="*/ 0 h 28"/>
                  <a:gd name="T2" fmla="*/ 266 w 266"/>
                  <a:gd name="T3" fmla="*/ 22 h 28"/>
                  <a:gd name="T4" fmla="*/ 0 w 266"/>
                  <a:gd name="T5" fmla="*/ 28 h 28"/>
                  <a:gd name="T6" fmla="*/ 0 w 266"/>
                  <a:gd name="T7" fmla="*/ 9 h 28"/>
                  <a:gd name="T8" fmla="*/ 266 w 266"/>
                  <a:gd name="T9" fmla="*/ 0 h 28"/>
                </a:gdLst>
                <a:ahLst/>
                <a:cxnLst>
                  <a:cxn ang="0">
                    <a:pos x="T0" y="T1"/>
                  </a:cxn>
                  <a:cxn ang="0">
                    <a:pos x="T2" y="T3"/>
                  </a:cxn>
                  <a:cxn ang="0">
                    <a:pos x="T4" y="T5"/>
                  </a:cxn>
                  <a:cxn ang="0">
                    <a:pos x="T6" y="T7"/>
                  </a:cxn>
                  <a:cxn ang="0">
                    <a:pos x="T8" y="T9"/>
                  </a:cxn>
                </a:cxnLst>
                <a:rect l="0" t="0" r="r" b="b"/>
                <a:pathLst>
                  <a:path w="266" h="28">
                    <a:moveTo>
                      <a:pt x="266" y="0"/>
                    </a:moveTo>
                    <a:lnTo>
                      <a:pt x="266" y="22"/>
                    </a:lnTo>
                    <a:lnTo>
                      <a:pt x="0" y="28"/>
                    </a:lnTo>
                    <a:lnTo>
                      <a:pt x="0" y="9"/>
                    </a:lnTo>
                    <a:lnTo>
                      <a:pt x="266"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79" name="Freeform 346"/>
              <p:cNvSpPr>
                <a:spLocks/>
              </p:cNvSpPr>
              <p:nvPr/>
            </p:nvSpPr>
            <p:spPr bwMode="auto">
              <a:xfrm>
                <a:off x="6545" y="2279"/>
                <a:ext cx="75" cy="21"/>
              </a:xfrm>
              <a:custGeom>
                <a:avLst/>
                <a:gdLst>
                  <a:gd name="T0" fmla="*/ 75 w 75"/>
                  <a:gd name="T1" fmla="*/ 2 h 21"/>
                  <a:gd name="T2" fmla="*/ 75 w 75"/>
                  <a:gd name="T3" fmla="*/ 21 h 21"/>
                  <a:gd name="T4" fmla="*/ 0 w 75"/>
                  <a:gd name="T5" fmla="*/ 20 h 21"/>
                  <a:gd name="T6" fmla="*/ 0 w 75"/>
                  <a:gd name="T7" fmla="*/ 0 h 21"/>
                  <a:gd name="T8" fmla="*/ 75 w 75"/>
                  <a:gd name="T9" fmla="*/ 2 h 21"/>
                </a:gdLst>
                <a:ahLst/>
                <a:cxnLst>
                  <a:cxn ang="0">
                    <a:pos x="T0" y="T1"/>
                  </a:cxn>
                  <a:cxn ang="0">
                    <a:pos x="T2" y="T3"/>
                  </a:cxn>
                  <a:cxn ang="0">
                    <a:pos x="T4" y="T5"/>
                  </a:cxn>
                  <a:cxn ang="0">
                    <a:pos x="T6" y="T7"/>
                  </a:cxn>
                  <a:cxn ang="0">
                    <a:pos x="T8" y="T9"/>
                  </a:cxn>
                </a:cxnLst>
                <a:rect l="0" t="0" r="r" b="b"/>
                <a:pathLst>
                  <a:path w="75" h="21">
                    <a:moveTo>
                      <a:pt x="75" y="2"/>
                    </a:moveTo>
                    <a:lnTo>
                      <a:pt x="75" y="21"/>
                    </a:lnTo>
                    <a:lnTo>
                      <a:pt x="0" y="20"/>
                    </a:lnTo>
                    <a:lnTo>
                      <a:pt x="0" y="0"/>
                    </a:lnTo>
                    <a:lnTo>
                      <a:pt x="75" y="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80" name="Freeform 347"/>
              <p:cNvSpPr>
                <a:spLocks/>
              </p:cNvSpPr>
              <p:nvPr/>
            </p:nvSpPr>
            <p:spPr bwMode="auto">
              <a:xfrm>
                <a:off x="6614" y="2159"/>
                <a:ext cx="56" cy="24"/>
              </a:xfrm>
              <a:custGeom>
                <a:avLst/>
                <a:gdLst>
                  <a:gd name="T0" fmla="*/ 56 w 56"/>
                  <a:gd name="T1" fmla="*/ 0 h 24"/>
                  <a:gd name="T2" fmla="*/ 56 w 56"/>
                  <a:gd name="T3" fmla="*/ 21 h 24"/>
                  <a:gd name="T4" fmla="*/ 0 w 56"/>
                  <a:gd name="T5" fmla="*/ 24 h 24"/>
                  <a:gd name="T6" fmla="*/ 2 w 56"/>
                  <a:gd name="T7" fmla="*/ 24 h 24"/>
                  <a:gd name="T8" fmla="*/ 2 w 56"/>
                  <a:gd name="T9" fmla="*/ 3 h 24"/>
                  <a:gd name="T10" fmla="*/ 56 w 56"/>
                  <a:gd name="T11" fmla="*/ 0 h 24"/>
                </a:gdLst>
                <a:ahLst/>
                <a:cxnLst>
                  <a:cxn ang="0">
                    <a:pos x="T0" y="T1"/>
                  </a:cxn>
                  <a:cxn ang="0">
                    <a:pos x="T2" y="T3"/>
                  </a:cxn>
                  <a:cxn ang="0">
                    <a:pos x="T4" y="T5"/>
                  </a:cxn>
                  <a:cxn ang="0">
                    <a:pos x="T6" y="T7"/>
                  </a:cxn>
                  <a:cxn ang="0">
                    <a:pos x="T8" y="T9"/>
                  </a:cxn>
                  <a:cxn ang="0">
                    <a:pos x="T10" y="T11"/>
                  </a:cxn>
                </a:cxnLst>
                <a:rect l="0" t="0" r="r" b="b"/>
                <a:pathLst>
                  <a:path w="56" h="24">
                    <a:moveTo>
                      <a:pt x="56" y="0"/>
                    </a:moveTo>
                    <a:lnTo>
                      <a:pt x="56" y="21"/>
                    </a:lnTo>
                    <a:lnTo>
                      <a:pt x="0" y="24"/>
                    </a:lnTo>
                    <a:lnTo>
                      <a:pt x="2" y="24"/>
                    </a:lnTo>
                    <a:lnTo>
                      <a:pt x="2" y="3"/>
                    </a:lnTo>
                    <a:lnTo>
                      <a:pt x="56"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81" name="Freeform 348"/>
              <p:cNvSpPr>
                <a:spLocks/>
              </p:cNvSpPr>
              <p:nvPr/>
            </p:nvSpPr>
            <p:spPr bwMode="auto">
              <a:xfrm>
                <a:off x="6116" y="2216"/>
                <a:ext cx="313" cy="96"/>
              </a:xfrm>
              <a:custGeom>
                <a:avLst/>
                <a:gdLst>
                  <a:gd name="T0" fmla="*/ 1 w 313"/>
                  <a:gd name="T1" fmla="*/ 96 h 96"/>
                  <a:gd name="T2" fmla="*/ 0 w 313"/>
                  <a:gd name="T3" fmla="*/ 90 h 96"/>
                  <a:gd name="T4" fmla="*/ 67 w 313"/>
                  <a:gd name="T5" fmla="*/ 73 h 96"/>
                  <a:gd name="T6" fmla="*/ 123 w 313"/>
                  <a:gd name="T7" fmla="*/ 40 h 96"/>
                  <a:gd name="T8" fmla="*/ 190 w 313"/>
                  <a:gd name="T9" fmla="*/ 37 h 96"/>
                  <a:gd name="T10" fmla="*/ 245 w 313"/>
                  <a:gd name="T11" fmla="*/ 3 h 96"/>
                  <a:gd name="T12" fmla="*/ 313 w 313"/>
                  <a:gd name="T13" fmla="*/ 0 h 96"/>
                  <a:gd name="T14" fmla="*/ 313 w 313"/>
                  <a:gd name="T15" fmla="*/ 6 h 96"/>
                  <a:gd name="T16" fmla="*/ 246 w 313"/>
                  <a:gd name="T17" fmla="*/ 9 h 96"/>
                  <a:gd name="T18" fmla="*/ 191 w 313"/>
                  <a:gd name="T19" fmla="*/ 42 h 96"/>
                  <a:gd name="T20" fmla="*/ 124 w 313"/>
                  <a:gd name="T21" fmla="*/ 45 h 96"/>
                  <a:gd name="T22" fmla="*/ 70 w 313"/>
                  <a:gd name="T23" fmla="*/ 79 h 96"/>
                  <a:gd name="T24" fmla="*/ 1 w 313"/>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 h="96">
                    <a:moveTo>
                      <a:pt x="1" y="96"/>
                    </a:moveTo>
                    <a:lnTo>
                      <a:pt x="0" y="90"/>
                    </a:lnTo>
                    <a:lnTo>
                      <a:pt x="67" y="73"/>
                    </a:lnTo>
                    <a:lnTo>
                      <a:pt x="123" y="40"/>
                    </a:lnTo>
                    <a:lnTo>
                      <a:pt x="190" y="37"/>
                    </a:lnTo>
                    <a:lnTo>
                      <a:pt x="245" y="3"/>
                    </a:lnTo>
                    <a:lnTo>
                      <a:pt x="313" y="0"/>
                    </a:lnTo>
                    <a:lnTo>
                      <a:pt x="313" y="6"/>
                    </a:lnTo>
                    <a:lnTo>
                      <a:pt x="246" y="9"/>
                    </a:lnTo>
                    <a:lnTo>
                      <a:pt x="191" y="42"/>
                    </a:lnTo>
                    <a:lnTo>
                      <a:pt x="124" y="45"/>
                    </a:lnTo>
                    <a:lnTo>
                      <a:pt x="70" y="79"/>
                    </a:lnTo>
                    <a:lnTo>
                      <a:pt x="1" y="96"/>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82" name="Freeform 349"/>
              <p:cNvSpPr>
                <a:spLocks/>
              </p:cNvSpPr>
              <p:nvPr/>
            </p:nvSpPr>
            <p:spPr bwMode="auto">
              <a:xfrm>
                <a:off x="6113" y="2180"/>
                <a:ext cx="234" cy="133"/>
              </a:xfrm>
              <a:custGeom>
                <a:avLst/>
                <a:gdLst>
                  <a:gd name="T0" fmla="*/ 3 w 234"/>
                  <a:gd name="T1" fmla="*/ 133 h 133"/>
                  <a:gd name="T2" fmla="*/ 0 w 234"/>
                  <a:gd name="T3" fmla="*/ 127 h 133"/>
                  <a:gd name="T4" fmla="*/ 54 w 234"/>
                  <a:gd name="T5" fmla="*/ 102 h 133"/>
                  <a:gd name="T6" fmla="*/ 88 w 234"/>
                  <a:gd name="T7" fmla="*/ 63 h 133"/>
                  <a:gd name="T8" fmla="*/ 144 w 234"/>
                  <a:gd name="T9" fmla="*/ 52 h 133"/>
                  <a:gd name="T10" fmla="*/ 178 w 234"/>
                  <a:gd name="T11" fmla="*/ 13 h 133"/>
                  <a:gd name="T12" fmla="*/ 234 w 234"/>
                  <a:gd name="T13" fmla="*/ 0 h 133"/>
                  <a:gd name="T14" fmla="*/ 234 w 234"/>
                  <a:gd name="T15" fmla="*/ 6 h 133"/>
                  <a:gd name="T16" fmla="*/ 180 w 234"/>
                  <a:gd name="T17" fmla="*/ 17 h 133"/>
                  <a:gd name="T18" fmla="*/ 147 w 234"/>
                  <a:gd name="T19" fmla="*/ 56 h 133"/>
                  <a:gd name="T20" fmla="*/ 91 w 234"/>
                  <a:gd name="T21" fmla="*/ 67 h 133"/>
                  <a:gd name="T22" fmla="*/ 59 w 234"/>
                  <a:gd name="T23" fmla="*/ 106 h 133"/>
                  <a:gd name="T24" fmla="*/ 3 w 234"/>
                  <a:gd name="T2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133">
                    <a:moveTo>
                      <a:pt x="3" y="133"/>
                    </a:moveTo>
                    <a:lnTo>
                      <a:pt x="0" y="127"/>
                    </a:lnTo>
                    <a:lnTo>
                      <a:pt x="54" y="102"/>
                    </a:lnTo>
                    <a:lnTo>
                      <a:pt x="88" y="63"/>
                    </a:lnTo>
                    <a:lnTo>
                      <a:pt x="144" y="52"/>
                    </a:lnTo>
                    <a:lnTo>
                      <a:pt x="178" y="13"/>
                    </a:lnTo>
                    <a:lnTo>
                      <a:pt x="234" y="0"/>
                    </a:lnTo>
                    <a:lnTo>
                      <a:pt x="234" y="6"/>
                    </a:lnTo>
                    <a:lnTo>
                      <a:pt x="180" y="17"/>
                    </a:lnTo>
                    <a:lnTo>
                      <a:pt x="147" y="56"/>
                    </a:lnTo>
                    <a:lnTo>
                      <a:pt x="91" y="67"/>
                    </a:lnTo>
                    <a:lnTo>
                      <a:pt x="59" y="106"/>
                    </a:lnTo>
                    <a:lnTo>
                      <a:pt x="3" y="133"/>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83" name="Freeform 350"/>
              <p:cNvSpPr>
                <a:spLocks/>
              </p:cNvSpPr>
              <p:nvPr/>
            </p:nvSpPr>
            <p:spPr bwMode="auto">
              <a:xfrm>
                <a:off x="6117" y="2249"/>
                <a:ext cx="251" cy="63"/>
              </a:xfrm>
              <a:custGeom>
                <a:avLst/>
                <a:gdLst>
                  <a:gd name="T0" fmla="*/ 1 w 251"/>
                  <a:gd name="T1" fmla="*/ 63 h 63"/>
                  <a:gd name="T2" fmla="*/ 0 w 251"/>
                  <a:gd name="T3" fmla="*/ 57 h 63"/>
                  <a:gd name="T4" fmla="*/ 53 w 251"/>
                  <a:gd name="T5" fmla="*/ 49 h 63"/>
                  <a:gd name="T6" fmla="*/ 98 w 251"/>
                  <a:gd name="T7" fmla="*/ 22 h 63"/>
                  <a:gd name="T8" fmla="*/ 151 w 251"/>
                  <a:gd name="T9" fmla="*/ 28 h 63"/>
                  <a:gd name="T10" fmla="*/ 196 w 251"/>
                  <a:gd name="T11" fmla="*/ 0 h 63"/>
                  <a:gd name="T12" fmla="*/ 251 w 251"/>
                  <a:gd name="T13" fmla="*/ 5 h 63"/>
                  <a:gd name="T14" fmla="*/ 249 w 251"/>
                  <a:gd name="T15" fmla="*/ 11 h 63"/>
                  <a:gd name="T16" fmla="*/ 197 w 251"/>
                  <a:gd name="T17" fmla="*/ 5 h 63"/>
                  <a:gd name="T18" fmla="*/ 153 w 251"/>
                  <a:gd name="T19" fmla="*/ 33 h 63"/>
                  <a:gd name="T20" fmla="*/ 99 w 251"/>
                  <a:gd name="T21" fmla="*/ 28 h 63"/>
                  <a:gd name="T22" fmla="*/ 55 w 251"/>
                  <a:gd name="T23" fmla="*/ 54 h 63"/>
                  <a:gd name="T24" fmla="*/ 1 w 251"/>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3">
                    <a:moveTo>
                      <a:pt x="1" y="63"/>
                    </a:moveTo>
                    <a:lnTo>
                      <a:pt x="0" y="57"/>
                    </a:lnTo>
                    <a:lnTo>
                      <a:pt x="53" y="49"/>
                    </a:lnTo>
                    <a:lnTo>
                      <a:pt x="98" y="22"/>
                    </a:lnTo>
                    <a:lnTo>
                      <a:pt x="151" y="28"/>
                    </a:lnTo>
                    <a:lnTo>
                      <a:pt x="196" y="0"/>
                    </a:lnTo>
                    <a:lnTo>
                      <a:pt x="251" y="5"/>
                    </a:lnTo>
                    <a:lnTo>
                      <a:pt x="249" y="11"/>
                    </a:lnTo>
                    <a:lnTo>
                      <a:pt x="197" y="5"/>
                    </a:lnTo>
                    <a:lnTo>
                      <a:pt x="153" y="33"/>
                    </a:lnTo>
                    <a:lnTo>
                      <a:pt x="99" y="28"/>
                    </a:lnTo>
                    <a:lnTo>
                      <a:pt x="55" y="54"/>
                    </a:lnTo>
                    <a:lnTo>
                      <a:pt x="1" y="6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84" name="Rectangle 351"/>
              <p:cNvSpPr>
                <a:spLocks noChangeArrowheads="1"/>
              </p:cNvSpPr>
              <p:nvPr/>
            </p:nvSpPr>
            <p:spPr bwMode="auto">
              <a:xfrm>
                <a:off x="6114" y="2169"/>
                <a:ext cx="21" cy="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85" name="Rectangle 352"/>
              <p:cNvSpPr>
                <a:spLocks noChangeArrowheads="1"/>
              </p:cNvSpPr>
              <p:nvPr/>
            </p:nvSpPr>
            <p:spPr bwMode="auto">
              <a:xfrm>
                <a:off x="6114" y="2194"/>
                <a:ext cx="21" cy="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86" name="Rectangle 353"/>
              <p:cNvSpPr>
                <a:spLocks noChangeArrowheads="1"/>
              </p:cNvSpPr>
              <p:nvPr/>
            </p:nvSpPr>
            <p:spPr bwMode="auto">
              <a:xfrm>
                <a:off x="6114" y="2221"/>
                <a:ext cx="21" cy="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87" name="Rectangle 354"/>
              <p:cNvSpPr>
                <a:spLocks noChangeArrowheads="1"/>
              </p:cNvSpPr>
              <p:nvPr/>
            </p:nvSpPr>
            <p:spPr bwMode="auto">
              <a:xfrm>
                <a:off x="6114" y="2246"/>
                <a:ext cx="21" cy="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88" name="Rectangle 355"/>
              <p:cNvSpPr>
                <a:spLocks noChangeArrowheads="1"/>
              </p:cNvSpPr>
              <p:nvPr/>
            </p:nvSpPr>
            <p:spPr bwMode="auto">
              <a:xfrm>
                <a:off x="6114" y="2272"/>
                <a:ext cx="21" cy="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89" name="Rectangle 356"/>
              <p:cNvSpPr>
                <a:spLocks noChangeArrowheads="1"/>
              </p:cNvSpPr>
              <p:nvPr/>
            </p:nvSpPr>
            <p:spPr bwMode="auto">
              <a:xfrm>
                <a:off x="6114" y="2320"/>
                <a:ext cx="315" cy="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90" name="Freeform 357"/>
              <p:cNvSpPr>
                <a:spLocks/>
              </p:cNvSpPr>
              <p:nvPr/>
            </p:nvSpPr>
            <p:spPr bwMode="auto">
              <a:xfrm>
                <a:off x="5735" y="2473"/>
                <a:ext cx="101" cy="42"/>
              </a:xfrm>
              <a:custGeom>
                <a:avLst/>
                <a:gdLst>
                  <a:gd name="T0" fmla="*/ 101 w 101"/>
                  <a:gd name="T1" fmla="*/ 42 h 42"/>
                  <a:gd name="T2" fmla="*/ 101 w 101"/>
                  <a:gd name="T3" fmla="*/ 30 h 42"/>
                  <a:gd name="T4" fmla="*/ 0 w 101"/>
                  <a:gd name="T5" fmla="*/ 0 h 42"/>
                  <a:gd name="T6" fmla="*/ 0 w 101"/>
                  <a:gd name="T7" fmla="*/ 15 h 42"/>
                  <a:gd name="T8" fmla="*/ 101 w 101"/>
                  <a:gd name="T9" fmla="*/ 42 h 42"/>
                </a:gdLst>
                <a:ahLst/>
                <a:cxnLst>
                  <a:cxn ang="0">
                    <a:pos x="T0" y="T1"/>
                  </a:cxn>
                  <a:cxn ang="0">
                    <a:pos x="T2" y="T3"/>
                  </a:cxn>
                  <a:cxn ang="0">
                    <a:pos x="T4" y="T5"/>
                  </a:cxn>
                  <a:cxn ang="0">
                    <a:pos x="T6" y="T7"/>
                  </a:cxn>
                  <a:cxn ang="0">
                    <a:pos x="T8" y="T9"/>
                  </a:cxn>
                </a:cxnLst>
                <a:rect l="0" t="0" r="r" b="b"/>
                <a:pathLst>
                  <a:path w="101" h="42">
                    <a:moveTo>
                      <a:pt x="101" y="42"/>
                    </a:moveTo>
                    <a:lnTo>
                      <a:pt x="101" y="30"/>
                    </a:lnTo>
                    <a:lnTo>
                      <a:pt x="0" y="0"/>
                    </a:lnTo>
                    <a:lnTo>
                      <a:pt x="0" y="15"/>
                    </a:lnTo>
                    <a:lnTo>
                      <a:pt x="101" y="4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91" name="Freeform 358"/>
              <p:cNvSpPr>
                <a:spLocks/>
              </p:cNvSpPr>
              <p:nvPr/>
            </p:nvSpPr>
            <p:spPr bwMode="auto">
              <a:xfrm>
                <a:off x="5735" y="2438"/>
                <a:ext cx="368" cy="77"/>
              </a:xfrm>
              <a:custGeom>
                <a:avLst/>
                <a:gdLst>
                  <a:gd name="T0" fmla="*/ 368 w 368"/>
                  <a:gd name="T1" fmla="*/ 26 h 77"/>
                  <a:gd name="T2" fmla="*/ 368 w 368"/>
                  <a:gd name="T3" fmla="*/ 26 h 77"/>
                  <a:gd name="T4" fmla="*/ 368 w 368"/>
                  <a:gd name="T5" fmla="*/ 26 h 77"/>
                  <a:gd name="T6" fmla="*/ 267 w 368"/>
                  <a:gd name="T7" fmla="*/ 0 h 77"/>
                  <a:gd name="T8" fmla="*/ 0 w 368"/>
                  <a:gd name="T9" fmla="*/ 35 h 77"/>
                  <a:gd name="T10" fmla="*/ 101 w 368"/>
                  <a:gd name="T11" fmla="*/ 65 h 77"/>
                  <a:gd name="T12" fmla="*/ 101 w 368"/>
                  <a:gd name="T13" fmla="*/ 77 h 77"/>
                  <a:gd name="T14" fmla="*/ 368 w 368"/>
                  <a:gd name="T15" fmla="*/ 32 h 77"/>
                  <a:gd name="T16" fmla="*/ 368 w 368"/>
                  <a:gd name="T17"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77">
                    <a:moveTo>
                      <a:pt x="368" y="26"/>
                    </a:moveTo>
                    <a:lnTo>
                      <a:pt x="368" y="26"/>
                    </a:lnTo>
                    <a:lnTo>
                      <a:pt x="368" y="26"/>
                    </a:lnTo>
                    <a:lnTo>
                      <a:pt x="267" y="0"/>
                    </a:lnTo>
                    <a:lnTo>
                      <a:pt x="0" y="35"/>
                    </a:lnTo>
                    <a:lnTo>
                      <a:pt x="101" y="65"/>
                    </a:lnTo>
                    <a:lnTo>
                      <a:pt x="101" y="77"/>
                    </a:lnTo>
                    <a:lnTo>
                      <a:pt x="368" y="32"/>
                    </a:lnTo>
                    <a:lnTo>
                      <a:pt x="368" y="26"/>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92" name="Freeform 359"/>
              <p:cNvSpPr>
                <a:spLocks/>
              </p:cNvSpPr>
              <p:nvPr/>
            </p:nvSpPr>
            <p:spPr bwMode="auto">
              <a:xfrm>
                <a:off x="6704" y="2473"/>
                <a:ext cx="102" cy="42"/>
              </a:xfrm>
              <a:custGeom>
                <a:avLst/>
                <a:gdLst>
                  <a:gd name="T0" fmla="*/ 1 w 102"/>
                  <a:gd name="T1" fmla="*/ 42 h 42"/>
                  <a:gd name="T2" fmla="*/ 0 w 102"/>
                  <a:gd name="T3" fmla="*/ 30 h 42"/>
                  <a:gd name="T4" fmla="*/ 101 w 102"/>
                  <a:gd name="T5" fmla="*/ 0 h 42"/>
                  <a:gd name="T6" fmla="*/ 102 w 102"/>
                  <a:gd name="T7" fmla="*/ 15 h 42"/>
                  <a:gd name="T8" fmla="*/ 1 w 102"/>
                  <a:gd name="T9" fmla="*/ 42 h 42"/>
                </a:gdLst>
                <a:ahLst/>
                <a:cxnLst>
                  <a:cxn ang="0">
                    <a:pos x="T0" y="T1"/>
                  </a:cxn>
                  <a:cxn ang="0">
                    <a:pos x="T2" y="T3"/>
                  </a:cxn>
                  <a:cxn ang="0">
                    <a:pos x="T4" y="T5"/>
                  </a:cxn>
                  <a:cxn ang="0">
                    <a:pos x="T6" y="T7"/>
                  </a:cxn>
                  <a:cxn ang="0">
                    <a:pos x="T8" y="T9"/>
                  </a:cxn>
                </a:cxnLst>
                <a:rect l="0" t="0" r="r" b="b"/>
                <a:pathLst>
                  <a:path w="102" h="42">
                    <a:moveTo>
                      <a:pt x="1" y="42"/>
                    </a:moveTo>
                    <a:lnTo>
                      <a:pt x="0" y="30"/>
                    </a:lnTo>
                    <a:lnTo>
                      <a:pt x="101" y="0"/>
                    </a:lnTo>
                    <a:lnTo>
                      <a:pt x="102" y="15"/>
                    </a:lnTo>
                    <a:lnTo>
                      <a:pt x="1" y="4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93" name="Freeform 360"/>
              <p:cNvSpPr>
                <a:spLocks/>
              </p:cNvSpPr>
              <p:nvPr/>
            </p:nvSpPr>
            <p:spPr bwMode="auto">
              <a:xfrm>
                <a:off x="6436" y="2438"/>
                <a:ext cx="369" cy="77"/>
              </a:xfrm>
              <a:custGeom>
                <a:avLst/>
                <a:gdLst>
                  <a:gd name="T0" fmla="*/ 0 w 369"/>
                  <a:gd name="T1" fmla="*/ 26 h 77"/>
                  <a:gd name="T2" fmla="*/ 0 w 369"/>
                  <a:gd name="T3" fmla="*/ 26 h 77"/>
                  <a:gd name="T4" fmla="*/ 0 w 369"/>
                  <a:gd name="T5" fmla="*/ 26 h 77"/>
                  <a:gd name="T6" fmla="*/ 100 w 369"/>
                  <a:gd name="T7" fmla="*/ 0 h 77"/>
                  <a:gd name="T8" fmla="*/ 369 w 369"/>
                  <a:gd name="T9" fmla="*/ 35 h 77"/>
                  <a:gd name="T10" fmla="*/ 268 w 369"/>
                  <a:gd name="T11" fmla="*/ 65 h 77"/>
                  <a:gd name="T12" fmla="*/ 269 w 369"/>
                  <a:gd name="T13" fmla="*/ 77 h 77"/>
                  <a:gd name="T14" fmla="*/ 0 w 369"/>
                  <a:gd name="T15" fmla="*/ 32 h 77"/>
                  <a:gd name="T16" fmla="*/ 0 w 369"/>
                  <a:gd name="T17"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77">
                    <a:moveTo>
                      <a:pt x="0" y="26"/>
                    </a:moveTo>
                    <a:lnTo>
                      <a:pt x="0" y="26"/>
                    </a:lnTo>
                    <a:lnTo>
                      <a:pt x="0" y="26"/>
                    </a:lnTo>
                    <a:lnTo>
                      <a:pt x="100" y="0"/>
                    </a:lnTo>
                    <a:lnTo>
                      <a:pt x="369" y="35"/>
                    </a:lnTo>
                    <a:lnTo>
                      <a:pt x="268" y="65"/>
                    </a:lnTo>
                    <a:lnTo>
                      <a:pt x="269" y="77"/>
                    </a:lnTo>
                    <a:lnTo>
                      <a:pt x="0" y="32"/>
                    </a:lnTo>
                    <a:lnTo>
                      <a:pt x="0" y="26"/>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94" name="Freeform 361"/>
              <p:cNvSpPr>
                <a:spLocks/>
              </p:cNvSpPr>
              <p:nvPr/>
            </p:nvSpPr>
            <p:spPr bwMode="auto">
              <a:xfrm>
                <a:off x="6103" y="2425"/>
                <a:ext cx="28" cy="43"/>
              </a:xfrm>
              <a:custGeom>
                <a:avLst/>
                <a:gdLst>
                  <a:gd name="T0" fmla="*/ 28 w 28"/>
                  <a:gd name="T1" fmla="*/ 43 h 43"/>
                  <a:gd name="T2" fmla="*/ 28 w 28"/>
                  <a:gd name="T3" fmla="*/ 32 h 43"/>
                  <a:gd name="T4" fmla="*/ 0 w 28"/>
                  <a:gd name="T5" fmla="*/ 0 h 43"/>
                  <a:gd name="T6" fmla="*/ 0 w 28"/>
                  <a:gd name="T7" fmla="*/ 17 h 43"/>
                  <a:gd name="T8" fmla="*/ 28 w 28"/>
                  <a:gd name="T9" fmla="*/ 43 h 43"/>
                </a:gdLst>
                <a:ahLst/>
                <a:cxnLst>
                  <a:cxn ang="0">
                    <a:pos x="T0" y="T1"/>
                  </a:cxn>
                  <a:cxn ang="0">
                    <a:pos x="T2" y="T3"/>
                  </a:cxn>
                  <a:cxn ang="0">
                    <a:pos x="T4" y="T5"/>
                  </a:cxn>
                  <a:cxn ang="0">
                    <a:pos x="T6" y="T7"/>
                  </a:cxn>
                  <a:cxn ang="0">
                    <a:pos x="T8" y="T9"/>
                  </a:cxn>
                </a:cxnLst>
                <a:rect l="0" t="0" r="r" b="b"/>
                <a:pathLst>
                  <a:path w="28" h="43">
                    <a:moveTo>
                      <a:pt x="28" y="43"/>
                    </a:moveTo>
                    <a:lnTo>
                      <a:pt x="28" y="32"/>
                    </a:lnTo>
                    <a:lnTo>
                      <a:pt x="0" y="0"/>
                    </a:lnTo>
                    <a:lnTo>
                      <a:pt x="0" y="17"/>
                    </a:lnTo>
                    <a:lnTo>
                      <a:pt x="28" y="4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95" name="Freeform 362"/>
              <p:cNvSpPr>
                <a:spLocks/>
              </p:cNvSpPr>
              <p:nvPr/>
            </p:nvSpPr>
            <p:spPr bwMode="auto">
              <a:xfrm>
                <a:off x="6407" y="2425"/>
                <a:ext cx="29" cy="43"/>
              </a:xfrm>
              <a:custGeom>
                <a:avLst/>
                <a:gdLst>
                  <a:gd name="T0" fmla="*/ 1 w 29"/>
                  <a:gd name="T1" fmla="*/ 43 h 43"/>
                  <a:gd name="T2" fmla="*/ 0 w 29"/>
                  <a:gd name="T3" fmla="*/ 32 h 43"/>
                  <a:gd name="T4" fmla="*/ 29 w 29"/>
                  <a:gd name="T5" fmla="*/ 0 h 43"/>
                  <a:gd name="T6" fmla="*/ 29 w 29"/>
                  <a:gd name="T7" fmla="*/ 17 h 43"/>
                  <a:gd name="T8" fmla="*/ 1 w 29"/>
                  <a:gd name="T9" fmla="*/ 43 h 43"/>
                </a:gdLst>
                <a:ahLst/>
                <a:cxnLst>
                  <a:cxn ang="0">
                    <a:pos x="T0" y="T1"/>
                  </a:cxn>
                  <a:cxn ang="0">
                    <a:pos x="T2" y="T3"/>
                  </a:cxn>
                  <a:cxn ang="0">
                    <a:pos x="T4" y="T5"/>
                  </a:cxn>
                  <a:cxn ang="0">
                    <a:pos x="T6" y="T7"/>
                  </a:cxn>
                  <a:cxn ang="0">
                    <a:pos x="T8" y="T9"/>
                  </a:cxn>
                </a:cxnLst>
                <a:rect l="0" t="0" r="r" b="b"/>
                <a:pathLst>
                  <a:path w="29" h="43">
                    <a:moveTo>
                      <a:pt x="1" y="43"/>
                    </a:moveTo>
                    <a:lnTo>
                      <a:pt x="0" y="32"/>
                    </a:lnTo>
                    <a:lnTo>
                      <a:pt x="29" y="0"/>
                    </a:lnTo>
                    <a:lnTo>
                      <a:pt x="29" y="17"/>
                    </a:lnTo>
                    <a:lnTo>
                      <a:pt x="1" y="4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96" name="Freeform 363"/>
              <p:cNvSpPr>
                <a:spLocks/>
              </p:cNvSpPr>
              <p:nvPr/>
            </p:nvSpPr>
            <p:spPr bwMode="auto">
              <a:xfrm>
                <a:off x="6103" y="2425"/>
                <a:ext cx="333" cy="32"/>
              </a:xfrm>
              <a:custGeom>
                <a:avLst/>
                <a:gdLst>
                  <a:gd name="T0" fmla="*/ 304 w 333"/>
                  <a:gd name="T1" fmla="*/ 32 h 32"/>
                  <a:gd name="T2" fmla="*/ 28 w 333"/>
                  <a:gd name="T3" fmla="*/ 32 h 32"/>
                  <a:gd name="T4" fmla="*/ 0 w 333"/>
                  <a:gd name="T5" fmla="*/ 0 h 32"/>
                  <a:gd name="T6" fmla="*/ 333 w 333"/>
                  <a:gd name="T7" fmla="*/ 0 h 32"/>
                  <a:gd name="T8" fmla="*/ 304 w 333"/>
                  <a:gd name="T9" fmla="*/ 32 h 32"/>
                </a:gdLst>
                <a:ahLst/>
                <a:cxnLst>
                  <a:cxn ang="0">
                    <a:pos x="T0" y="T1"/>
                  </a:cxn>
                  <a:cxn ang="0">
                    <a:pos x="T2" y="T3"/>
                  </a:cxn>
                  <a:cxn ang="0">
                    <a:pos x="T4" y="T5"/>
                  </a:cxn>
                  <a:cxn ang="0">
                    <a:pos x="T6" y="T7"/>
                  </a:cxn>
                  <a:cxn ang="0">
                    <a:pos x="T8" y="T9"/>
                  </a:cxn>
                </a:cxnLst>
                <a:rect l="0" t="0" r="r" b="b"/>
                <a:pathLst>
                  <a:path w="333" h="32">
                    <a:moveTo>
                      <a:pt x="304" y="32"/>
                    </a:moveTo>
                    <a:lnTo>
                      <a:pt x="28" y="32"/>
                    </a:lnTo>
                    <a:lnTo>
                      <a:pt x="0" y="0"/>
                    </a:lnTo>
                    <a:lnTo>
                      <a:pt x="333" y="0"/>
                    </a:lnTo>
                    <a:lnTo>
                      <a:pt x="304" y="3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97" name="Freeform 364"/>
              <p:cNvSpPr>
                <a:spLocks/>
              </p:cNvSpPr>
              <p:nvPr/>
            </p:nvSpPr>
            <p:spPr bwMode="auto">
              <a:xfrm>
                <a:off x="6131" y="2457"/>
                <a:ext cx="277" cy="11"/>
              </a:xfrm>
              <a:custGeom>
                <a:avLst/>
                <a:gdLst>
                  <a:gd name="T0" fmla="*/ 276 w 277"/>
                  <a:gd name="T1" fmla="*/ 0 h 11"/>
                  <a:gd name="T2" fmla="*/ 0 w 277"/>
                  <a:gd name="T3" fmla="*/ 0 h 11"/>
                  <a:gd name="T4" fmla="*/ 0 w 277"/>
                  <a:gd name="T5" fmla="*/ 11 h 11"/>
                  <a:gd name="T6" fmla="*/ 277 w 277"/>
                  <a:gd name="T7" fmla="*/ 11 h 11"/>
                  <a:gd name="T8" fmla="*/ 276 w 277"/>
                  <a:gd name="T9" fmla="*/ 0 h 11"/>
                </a:gdLst>
                <a:ahLst/>
                <a:cxnLst>
                  <a:cxn ang="0">
                    <a:pos x="T0" y="T1"/>
                  </a:cxn>
                  <a:cxn ang="0">
                    <a:pos x="T2" y="T3"/>
                  </a:cxn>
                  <a:cxn ang="0">
                    <a:pos x="T4" y="T5"/>
                  </a:cxn>
                  <a:cxn ang="0">
                    <a:pos x="T6" y="T7"/>
                  </a:cxn>
                  <a:cxn ang="0">
                    <a:pos x="T8" y="T9"/>
                  </a:cxn>
                </a:cxnLst>
                <a:rect l="0" t="0" r="r" b="b"/>
                <a:pathLst>
                  <a:path w="277" h="11">
                    <a:moveTo>
                      <a:pt x="276" y="0"/>
                    </a:moveTo>
                    <a:lnTo>
                      <a:pt x="0" y="0"/>
                    </a:lnTo>
                    <a:lnTo>
                      <a:pt x="0" y="11"/>
                    </a:lnTo>
                    <a:lnTo>
                      <a:pt x="277" y="11"/>
                    </a:lnTo>
                    <a:lnTo>
                      <a:pt x="276"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98" name="Freeform 365"/>
              <p:cNvSpPr>
                <a:spLocks/>
              </p:cNvSpPr>
              <p:nvPr/>
            </p:nvSpPr>
            <p:spPr bwMode="auto">
              <a:xfrm>
                <a:off x="6242" y="2481"/>
                <a:ext cx="61" cy="28"/>
              </a:xfrm>
              <a:custGeom>
                <a:avLst/>
                <a:gdLst>
                  <a:gd name="T0" fmla="*/ 35 w 44"/>
                  <a:gd name="T1" fmla="*/ 11 h 20"/>
                  <a:gd name="T2" fmla="*/ 22 w 44"/>
                  <a:gd name="T3" fmla="*/ 0 h 20"/>
                  <a:gd name="T4" fmla="*/ 9 w 44"/>
                  <a:gd name="T5" fmla="*/ 11 h 20"/>
                  <a:gd name="T6" fmla="*/ 0 w 44"/>
                  <a:gd name="T7" fmla="*/ 15 h 20"/>
                  <a:gd name="T8" fmla="*/ 10 w 44"/>
                  <a:gd name="T9" fmla="*/ 19 h 20"/>
                  <a:gd name="T10" fmla="*/ 22 w 44"/>
                  <a:gd name="T11" fmla="*/ 20 h 20"/>
                  <a:gd name="T12" fmla="*/ 35 w 44"/>
                  <a:gd name="T13" fmla="*/ 19 h 20"/>
                  <a:gd name="T14" fmla="*/ 44 w 44"/>
                  <a:gd name="T15" fmla="*/ 15 h 20"/>
                  <a:gd name="T16" fmla="*/ 35 w 44"/>
                  <a:gd name="T17"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0">
                    <a:moveTo>
                      <a:pt x="35" y="11"/>
                    </a:moveTo>
                    <a:cubicBezTo>
                      <a:pt x="34" y="5"/>
                      <a:pt x="29" y="0"/>
                      <a:pt x="22" y="0"/>
                    </a:cubicBezTo>
                    <a:cubicBezTo>
                      <a:pt x="16" y="0"/>
                      <a:pt x="10" y="5"/>
                      <a:pt x="9" y="11"/>
                    </a:cubicBezTo>
                    <a:cubicBezTo>
                      <a:pt x="4" y="12"/>
                      <a:pt x="0" y="13"/>
                      <a:pt x="0" y="15"/>
                    </a:cubicBezTo>
                    <a:cubicBezTo>
                      <a:pt x="0" y="16"/>
                      <a:pt x="4" y="18"/>
                      <a:pt x="10" y="19"/>
                    </a:cubicBezTo>
                    <a:cubicBezTo>
                      <a:pt x="13" y="19"/>
                      <a:pt x="18" y="20"/>
                      <a:pt x="22" y="20"/>
                    </a:cubicBezTo>
                    <a:cubicBezTo>
                      <a:pt x="27" y="20"/>
                      <a:pt x="31" y="19"/>
                      <a:pt x="35" y="19"/>
                    </a:cubicBezTo>
                    <a:cubicBezTo>
                      <a:pt x="41" y="18"/>
                      <a:pt x="44" y="17"/>
                      <a:pt x="44" y="15"/>
                    </a:cubicBezTo>
                    <a:cubicBezTo>
                      <a:pt x="44" y="13"/>
                      <a:pt x="41" y="12"/>
                      <a:pt x="35" y="11"/>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199" name="Rectangle 366"/>
              <p:cNvSpPr>
                <a:spLocks noChangeArrowheads="1"/>
              </p:cNvSpPr>
              <p:nvPr/>
            </p:nvSpPr>
            <p:spPr bwMode="auto">
              <a:xfrm>
                <a:off x="6068" y="1863"/>
                <a:ext cx="407" cy="21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00" name="Rectangle 367"/>
              <p:cNvSpPr>
                <a:spLocks noChangeArrowheads="1"/>
              </p:cNvSpPr>
              <p:nvPr/>
            </p:nvSpPr>
            <p:spPr bwMode="auto">
              <a:xfrm>
                <a:off x="6068" y="1863"/>
                <a:ext cx="407"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01" name="Freeform 368"/>
              <p:cNvSpPr>
                <a:spLocks/>
              </p:cNvSpPr>
              <p:nvPr/>
            </p:nvSpPr>
            <p:spPr bwMode="auto">
              <a:xfrm>
                <a:off x="6272" y="1971"/>
                <a:ext cx="75" cy="80"/>
              </a:xfrm>
              <a:custGeom>
                <a:avLst/>
                <a:gdLst>
                  <a:gd name="T0" fmla="*/ 3 w 53"/>
                  <a:gd name="T1" fmla="*/ 57 h 57"/>
                  <a:gd name="T2" fmla="*/ 40 w 53"/>
                  <a:gd name="T3" fmla="*/ 40 h 57"/>
                  <a:gd name="T4" fmla="*/ 53 w 53"/>
                  <a:gd name="T5" fmla="*/ 19 h 57"/>
                  <a:gd name="T6" fmla="*/ 0 w 53"/>
                  <a:gd name="T7" fmla="*/ 0 h 57"/>
                  <a:gd name="T8" fmla="*/ 3 w 53"/>
                  <a:gd name="T9" fmla="*/ 57 h 57"/>
                </a:gdLst>
                <a:ahLst/>
                <a:cxnLst>
                  <a:cxn ang="0">
                    <a:pos x="T0" y="T1"/>
                  </a:cxn>
                  <a:cxn ang="0">
                    <a:pos x="T2" y="T3"/>
                  </a:cxn>
                  <a:cxn ang="0">
                    <a:pos x="T4" y="T5"/>
                  </a:cxn>
                  <a:cxn ang="0">
                    <a:pos x="T6" y="T7"/>
                  </a:cxn>
                  <a:cxn ang="0">
                    <a:pos x="T8" y="T9"/>
                  </a:cxn>
                </a:cxnLst>
                <a:rect l="0" t="0" r="r" b="b"/>
                <a:pathLst>
                  <a:path w="53" h="57">
                    <a:moveTo>
                      <a:pt x="3" y="57"/>
                    </a:moveTo>
                    <a:cubicBezTo>
                      <a:pt x="17" y="56"/>
                      <a:pt x="30" y="50"/>
                      <a:pt x="40" y="40"/>
                    </a:cubicBezTo>
                    <a:cubicBezTo>
                      <a:pt x="46" y="34"/>
                      <a:pt x="51" y="27"/>
                      <a:pt x="53" y="19"/>
                    </a:cubicBezTo>
                    <a:cubicBezTo>
                      <a:pt x="0" y="0"/>
                      <a:pt x="0" y="0"/>
                      <a:pt x="0" y="0"/>
                    </a:cubicBezTo>
                    <a:lnTo>
                      <a:pt x="3" y="57"/>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02" name="Freeform 369"/>
              <p:cNvSpPr>
                <a:spLocks/>
              </p:cNvSpPr>
              <p:nvPr/>
            </p:nvSpPr>
            <p:spPr bwMode="auto">
              <a:xfrm>
                <a:off x="6242" y="1971"/>
                <a:ext cx="35" cy="80"/>
              </a:xfrm>
              <a:custGeom>
                <a:avLst/>
                <a:gdLst>
                  <a:gd name="T0" fmla="*/ 0 w 25"/>
                  <a:gd name="T1" fmla="*/ 52 h 57"/>
                  <a:gd name="T2" fmla="*/ 25 w 25"/>
                  <a:gd name="T3" fmla="*/ 57 h 57"/>
                  <a:gd name="T4" fmla="*/ 22 w 25"/>
                  <a:gd name="T5" fmla="*/ 0 h 57"/>
                  <a:gd name="T6" fmla="*/ 0 w 25"/>
                  <a:gd name="T7" fmla="*/ 52 h 57"/>
                </a:gdLst>
                <a:ahLst/>
                <a:cxnLst>
                  <a:cxn ang="0">
                    <a:pos x="T0" y="T1"/>
                  </a:cxn>
                  <a:cxn ang="0">
                    <a:pos x="T2" y="T3"/>
                  </a:cxn>
                  <a:cxn ang="0">
                    <a:pos x="T4" y="T5"/>
                  </a:cxn>
                  <a:cxn ang="0">
                    <a:pos x="T6" y="T7"/>
                  </a:cxn>
                </a:cxnLst>
                <a:rect l="0" t="0" r="r" b="b"/>
                <a:pathLst>
                  <a:path w="25" h="57">
                    <a:moveTo>
                      <a:pt x="0" y="52"/>
                    </a:moveTo>
                    <a:cubicBezTo>
                      <a:pt x="8" y="56"/>
                      <a:pt x="17" y="57"/>
                      <a:pt x="25" y="57"/>
                    </a:cubicBezTo>
                    <a:cubicBezTo>
                      <a:pt x="22" y="0"/>
                      <a:pt x="22" y="0"/>
                      <a:pt x="22" y="0"/>
                    </a:cubicBezTo>
                    <a:lnTo>
                      <a:pt x="0" y="52"/>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03" name="Freeform 370"/>
              <p:cNvSpPr>
                <a:spLocks/>
              </p:cNvSpPr>
              <p:nvPr/>
            </p:nvSpPr>
            <p:spPr bwMode="auto">
              <a:xfrm>
                <a:off x="6272" y="1891"/>
                <a:ext cx="86" cy="107"/>
              </a:xfrm>
              <a:custGeom>
                <a:avLst/>
                <a:gdLst>
                  <a:gd name="T0" fmla="*/ 53 w 61"/>
                  <a:gd name="T1" fmla="*/ 76 h 76"/>
                  <a:gd name="T2" fmla="*/ 40 w 61"/>
                  <a:gd name="T3" fmla="*/ 17 h 76"/>
                  <a:gd name="T4" fmla="*/ 1 w 61"/>
                  <a:gd name="T5" fmla="*/ 0 h 76"/>
                  <a:gd name="T6" fmla="*/ 0 w 61"/>
                  <a:gd name="T7" fmla="*/ 57 h 76"/>
                  <a:gd name="T8" fmla="*/ 53 w 61"/>
                  <a:gd name="T9" fmla="*/ 76 h 76"/>
                </a:gdLst>
                <a:ahLst/>
                <a:cxnLst>
                  <a:cxn ang="0">
                    <a:pos x="T0" y="T1"/>
                  </a:cxn>
                  <a:cxn ang="0">
                    <a:pos x="T2" y="T3"/>
                  </a:cxn>
                  <a:cxn ang="0">
                    <a:pos x="T4" y="T5"/>
                  </a:cxn>
                  <a:cxn ang="0">
                    <a:pos x="T6" y="T7"/>
                  </a:cxn>
                  <a:cxn ang="0">
                    <a:pos x="T8" y="T9"/>
                  </a:cxn>
                </a:cxnLst>
                <a:rect l="0" t="0" r="r" b="b"/>
                <a:pathLst>
                  <a:path w="61" h="76">
                    <a:moveTo>
                      <a:pt x="53" y="76"/>
                    </a:moveTo>
                    <a:cubicBezTo>
                      <a:pt x="61" y="56"/>
                      <a:pt x="56" y="33"/>
                      <a:pt x="40" y="17"/>
                    </a:cubicBezTo>
                    <a:cubicBezTo>
                      <a:pt x="29" y="6"/>
                      <a:pt x="15" y="0"/>
                      <a:pt x="1" y="0"/>
                    </a:cubicBezTo>
                    <a:cubicBezTo>
                      <a:pt x="0" y="57"/>
                      <a:pt x="0" y="57"/>
                      <a:pt x="0" y="57"/>
                    </a:cubicBezTo>
                    <a:cubicBezTo>
                      <a:pt x="53" y="76"/>
                      <a:pt x="53" y="76"/>
                      <a:pt x="53" y="76"/>
                    </a:cubicBezTo>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04" name="Freeform 371"/>
              <p:cNvSpPr>
                <a:spLocks/>
              </p:cNvSpPr>
              <p:nvPr/>
            </p:nvSpPr>
            <p:spPr bwMode="auto">
              <a:xfrm>
                <a:off x="6216" y="1971"/>
                <a:ext cx="56" cy="73"/>
              </a:xfrm>
              <a:custGeom>
                <a:avLst/>
                <a:gdLst>
                  <a:gd name="T0" fmla="*/ 40 w 40"/>
                  <a:gd name="T1" fmla="*/ 0 h 52"/>
                  <a:gd name="T2" fmla="*/ 0 w 40"/>
                  <a:gd name="T3" fmla="*/ 40 h 52"/>
                  <a:gd name="T4" fmla="*/ 18 w 40"/>
                  <a:gd name="T5" fmla="*/ 52 h 52"/>
                  <a:gd name="T6" fmla="*/ 40 w 40"/>
                  <a:gd name="T7" fmla="*/ 0 h 52"/>
                </a:gdLst>
                <a:ahLst/>
                <a:cxnLst>
                  <a:cxn ang="0">
                    <a:pos x="T0" y="T1"/>
                  </a:cxn>
                  <a:cxn ang="0">
                    <a:pos x="T2" y="T3"/>
                  </a:cxn>
                  <a:cxn ang="0">
                    <a:pos x="T4" y="T5"/>
                  </a:cxn>
                  <a:cxn ang="0">
                    <a:pos x="T6" y="T7"/>
                  </a:cxn>
                </a:cxnLst>
                <a:rect l="0" t="0" r="r" b="b"/>
                <a:pathLst>
                  <a:path w="40" h="52">
                    <a:moveTo>
                      <a:pt x="40" y="0"/>
                    </a:moveTo>
                    <a:cubicBezTo>
                      <a:pt x="0" y="40"/>
                      <a:pt x="0" y="40"/>
                      <a:pt x="0" y="40"/>
                    </a:cubicBezTo>
                    <a:cubicBezTo>
                      <a:pt x="5" y="45"/>
                      <a:pt x="12" y="50"/>
                      <a:pt x="18" y="52"/>
                    </a:cubicBezTo>
                    <a:lnTo>
                      <a:pt x="40"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05" name="Freeform 372"/>
              <p:cNvSpPr>
                <a:spLocks/>
              </p:cNvSpPr>
              <p:nvPr/>
            </p:nvSpPr>
            <p:spPr bwMode="auto">
              <a:xfrm>
                <a:off x="6249" y="1891"/>
                <a:ext cx="25" cy="80"/>
              </a:xfrm>
              <a:custGeom>
                <a:avLst/>
                <a:gdLst>
                  <a:gd name="T0" fmla="*/ 18 w 18"/>
                  <a:gd name="T1" fmla="*/ 0 h 57"/>
                  <a:gd name="T2" fmla="*/ 0 w 18"/>
                  <a:gd name="T3" fmla="*/ 3 h 57"/>
                  <a:gd name="T4" fmla="*/ 17 w 18"/>
                  <a:gd name="T5" fmla="*/ 57 h 57"/>
                  <a:gd name="T6" fmla="*/ 18 w 18"/>
                  <a:gd name="T7" fmla="*/ 0 h 57"/>
                </a:gdLst>
                <a:ahLst/>
                <a:cxnLst>
                  <a:cxn ang="0">
                    <a:pos x="T0" y="T1"/>
                  </a:cxn>
                  <a:cxn ang="0">
                    <a:pos x="T2" y="T3"/>
                  </a:cxn>
                  <a:cxn ang="0">
                    <a:pos x="T4" y="T5"/>
                  </a:cxn>
                  <a:cxn ang="0">
                    <a:pos x="T6" y="T7"/>
                  </a:cxn>
                </a:cxnLst>
                <a:rect l="0" t="0" r="r" b="b"/>
                <a:pathLst>
                  <a:path w="18" h="57">
                    <a:moveTo>
                      <a:pt x="18" y="0"/>
                    </a:moveTo>
                    <a:cubicBezTo>
                      <a:pt x="12" y="0"/>
                      <a:pt x="5" y="1"/>
                      <a:pt x="0" y="3"/>
                    </a:cubicBezTo>
                    <a:cubicBezTo>
                      <a:pt x="17" y="57"/>
                      <a:pt x="17" y="57"/>
                      <a:pt x="17" y="57"/>
                    </a:cubicBezTo>
                    <a:cubicBezTo>
                      <a:pt x="18" y="0"/>
                      <a:pt x="18" y="0"/>
                      <a:pt x="18" y="0"/>
                    </a:cubicBezTo>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06" name="Freeform 373"/>
              <p:cNvSpPr>
                <a:spLocks/>
              </p:cNvSpPr>
              <p:nvPr/>
            </p:nvSpPr>
            <p:spPr bwMode="auto">
              <a:xfrm>
                <a:off x="6186" y="1896"/>
                <a:ext cx="86" cy="131"/>
              </a:xfrm>
              <a:custGeom>
                <a:avLst/>
                <a:gdLst>
                  <a:gd name="T0" fmla="*/ 45 w 62"/>
                  <a:gd name="T1" fmla="*/ 0 h 94"/>
                  <a:gd name="T2" fmla="*/ 22 w 62"/>
                  <a:gd name="T3" fmla="*/ 14 h 94"/>
                  <a:gd name="T4" fmla="*/ 22 w 62"/>
                  <a:gd name="T5" fmla="*/ 94 h 94"/>
                  <a:gd name="T6" fmla="*/ 62 w 62"/>
                  <a:gd name="T7" fmla="*/ 54 h 94"/>
                  <a:gd name="T8" fmla="*/ 45 w 62"/>
                  <a:gd name="T9" fmla="*/ 0 h 94"/>
                </a:gdLst>
                <a:ahLst/>
                <a:cxnLst>
                  <a:cxn ang="0">
                    <a:pos x="T0" y="T1"/>
                  </a:cxn>
                  <a:cxn ang="0">
                    <a:pos x="T2" y="T3"/>
                  </a:cxn>
                  <a:cxn ang="0">
                    <a:pos x="T4" y="T5"/>
                  </a:cxn>
                  <a:cxn ang="0">
                    <a:pos x="T6" y="T7"/>
                  </a:cxn>
                  <a:cxn ang="0">
                    <a:pos x="T8" y="T9"/>
                  </a:cxn>
                </a:cxnLst>
                <a:rect l="0" t="0" r="r" b="b"/>
                <a:pathLst>
                  <a:path w="62" h="94">
                    <a:moveTo>
                      <a:pt x="45" y="0"/>
                    </a:moveTo>
                    <a:cubicBezTo>
                      <a:pt x="36" y="3"/>
                      <a:pt x="29" y="7"/>
                      <a:pt x="22" y="14"/>
                    </a:cubicBezTo>
                    <a:cubicBezTo>
                      <a:pt x="0" y="36"/>
                      <a:pt x="0" y="72"/>
                      <a:pt x="22" y="94"/>
                    </a:cubicBezTo>
                    <a:cubicBezTo>
                      <a:pt x="62" y="54"/>
                      <a:pt x="62" y="54"/>
                      <a:pt x="62" y="54"/>
                    </a:cubicBezTo>
                    <a:cubicBezTo>
                      <a:pt x="45" y="0"/>
                      <a:pt x="45" y="0"/>
                      <a:pt x="45" y="0"/>
                    </a:cubicBezTo>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07" name="Freeform 374"/>
              <p:cNvSpPr>
                <a:spLocks/>
              </p:cNvSpPr>
              <p:nvPr/>
            </p:nvSpPr>
            <p:spPr bwMode="auto">
              <a:xfrm>
                <a:off x="6068" y="1863"/>
                <a:ext cx="407" cy="56"/>
              </a:xfrm>
              <a:custGeom>
                <a:avLst/>
                <a:gdLst>
                  <a:gd name="T0" fmla="*/ 291 w 291"/>
                  <a:gd name="T1" fmla="*/ 0 h 40"/>
                  <a:gd name="T2" fmla="*/ 0 w 291"/>
                  <a:gd name="T3" fmla="*/ 0 h 40"/>
                  <a:gd name="T4" fmla="*/ 0 w 291"/>
                  <a:gd name="T5" fmla="*/ 40 h 40"/>
                  <a:gd name="T6" fmla="*/ 103 w 291"/>
                  <a:gd name="T7" fmla="*/ 40 h 40"/>
                  <a:gd name="T8" fmla="*/ 106 w 291"/>
                  <a:gd name="T9" fmla="*/ 37 h 40"/>
                  <a:gd name="T10" fmla="*/ 129 w 291"/>
                  <a:gd name="T11" fmla="*/ 23 h 40"/>
                  <a:gd name="T12" fmla="*/ 129 w 291"/>
                  <a:gd name="T13" fmla="*/ 23 h 40"/>
                  <a:gd name="T14" fmla="*/ 146 w 291"/>
                  <a:gd name="T15" fmla="*/ 20 h 40"/>
                  <a:gd name="T16" fmla="*/ 147 w 291"/>
                  <a:gd name="T17" fmla="*/ 20 h 40"/>
                  <a:gd name="T18" fmla="*/ 146 w 291"/>
                  <a:gd name="T19" fmla="*/ 40 h 40"/>
                  <a:gd name="T20" fmla="*/ 147 w 291"/>
                  <a:gd name="T21" fmla="*/ 20 h 40"/>
                  <a:gd name="T22" fmla="*/ 186 w 291"/>
                  <a:gd name="T23" fmla="*/ 37 h 40"/>
                  <a:gd name="T24" fmla="*/ 189 w 291"/>
                  <a:gd name="T25" fmla="*/ 40 h 40"/>
                  <a:gd name="T26" fmla="*/ 291 w 291"/>
                  <a:gd name="T27" fmla="*/ 40 h 40"/>
                  <a:gd name="T28" fmla="*/ 291 w 291"/>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40">
                    <a:moveTo>
                      <a:pt x="291" y="0"/>
                    </a:moveTo>
                    <a:cubicBezTo>
                      <a:pt x="0" y="0"/>
                      <a:pt x="0" y="0"/>
                      <a:pt x="0" y="0"/>
                    </a:cubicBezTo>
                    <a:cubicBezTo>
                      <a:pt x="0" y="40"/>
                      <a:pt x="0" y="40"/>
                      <a:pt x="0" y="40"/>
                    </a:cubicBezTo>
                    <a:cubicBezTo>
                      <a:pt x="103" y="40"/>
                      <a:pt x="103" y="40"/>
                      <a:pt x="103" y="40"/>
                    </a:cubicBezTo>
                    <a:cubicBezTo>
                      <a:pt x="104" y="39"/>
                      <a:pt x="105" y="38"/>
                      <a:pt x="106" y="37"/>
                    </a:cubicBezTo>
                    <a:cubicBezTo>
                      <a:pt x="113" y="30"/>
                      <a:pt x="120" y="26"/>
                      <a:pt x="129" y="23"/>
                    </a:cubicBezTo>
                    <a:cubicBezTo>
                      <a:pt x="129" y="23"/>
                      <a:pt x="129" y="23"/>
                      <a:pt x="129" y="23"/>
                    </a:cubicBezTo>
                    <a:cubicBezTo>
                      <a:pt x="134" y="21"/>
                      <a:pt x="140" y="20"/>
                      <a:pt x="146" y="20"/>
                    </a:cubicBezTo>
                    <a:cubicBezTo>
                      <a:pt x="146" y="20"/>
                      <a:pt x="146" y="20"/>
                      <a:pt x="147" y="20"/>
                    </a:cubicBezTo>
                    <a:cubicBezTo>
                      <a:pt x="146" y="40"/>
                      <a:pt x="146" y="40"/>
                      <a:pt x="146" y="40"/>
                    </a:cubicBezTo>
                    <a:cubicBezTo>
                      <a:pt x="147" y="20"/>
                      <a:pt x="147" y="20"/>
                      <a:pt x="147" y="20"/>
                    </a:cubicBezTo>
                    <a:cubicBezTo>
                      <a:pt x="161" y="20"/>
                      <a:pt x="175" y="26"/>
                      <a:pt x="186" y="37"/>
                    </a:cubicBezTo>
                    <a:cubicBezTo>
                      <a:pt x="187" y="38"/>
                      <a:pt x="188" y="39"/>
                      <a:pt x="189" y="40"/>
                    </a:cubicBezTo>
                    <a:cubicBezTo>
                      <a:pt x="291" y="40"/>
                      <a:pt x="291" y="40"/>
                      <a:pt x="291" y="40"/>
                    </a:cubicBezTo>
                    <a:cubicBezTo>
                      <a:pt x="291" y="0"/>
                      <a:pt x="291" y="0"/>
                      <a:pt x="291" y="0"/>
                    </a:cubicBezTo>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08" name="Freeform 375"/>
              <p:cNvSpPr>
                <a:spLocks/>
              </p:cNvSpPr>
              <p:nvPr/>
            </p:nvSpPr>
            <p:spPr bwMode="auto">
              <a:xfrm>
                <a:off x="6272" y="1891"/>
                <a:ext cx="61" cy="28"/>
              </a:xfrm>
              <a:custGeom>
                <a:avLst/>
                <a:gdLst>
                  <a:gd name="T0" fmla="*/ 1 w 43"/>
                  <a:gd name="T1" fmla="*/ 0 h 20"/>
                  <a:gd name="T2" fmla="*/ 0 w 43"/>
                  <a:gd name="T3" fmla="*/ 20 h 20"/>
                  <a:gd name="T4" fmla="*/ 43 w 43"/>
                  <a:gd name="T5" fmla="*/ 20 h 20"/>
                  <a:gd name="T6" fmla="*/ 40 w 43"/>
                  <a:gd name="T7" fmla="*/ 17 h 20"/>
                  <a:gd name="T8" fmla="*/ 1 w 43"/>
                  <a:gd name="T9" fmla="*/ 0 h 20"/>
                </a:gdLst>
                <a:ahLst/>
                <a:cxnLst>
                  <a:cxn ang="0">
                    <a:pos x="T0" y="T1"/>
                  </a:cxn>
                  <a:cxn ang="0">
                    <a:pos x="T2" y="T3"/>
                  </a:cxn>
                  <a:cxn ang="0">
                    <a:pos x="T4" y="T5"/>
                  </a:cxn>
                  <a:cxn ang="0">
                    <a:pos x="T6" y="T7"/>
                  </a:cxn>
                  <a:cxn ang="0">
                    <a:pos x="T8" y="T9"/>
                  </a:cxn>
                </a:cxnLst>
                <a:rect l="0" t="0" r="r" b="b"/>
                <a:pathLst>
                  <a:path w="43" h="20">
                    <a:moveTo>
                      <a:pt x="1" y="0"/>
                    </a:moveTo>
                    <a:cubicBezTo>
                      <a:pt x="0" y="20"/>
                      <a:pt x="0" y="20"/>
                      <a:pt x="0" y="20"/>
                    </a:cubicBezTo>
                    <a:cubicBezTo>
                      <a:pt x="43" y="20"/>
                      <a:pt x="43" y="20"/>
                      <a:pt x="43" y="20"/>
                    </a:cubicBezTo>
                    <a:cubicBezTo>
                      <a:pt x="42" y="19"/>
                      <a:pt x="41" y="18"/>
                      <a:pt x="40" y="17"/>
                    </a:cubicBezTo>
                    <a:cubicBezTo>
                      <a:pt x="29" y="6"/>
                      <a:pt x="15" y="0"/>
                      <a:pt x="1" y="0"/>
                    </a:cubicBezTo>
                  </a:path>
                </a:pathLst>
              </a:custGeom>
              <a:solidFill>
                <a:srgbClr val="4A3A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09" name="Freeform 376"/>
              <p:cNvSpPr>
                <a:spLocks/>
              </p:cNvSpPr>
              <p:nvPr/>
            </p:nvSpPr>
            <p:spPr bwMode="auto">
              <a:xfrm>
                <a:off x="6249" y="1891"/>
                <a:ext cx="25" cy="28"/>
              </a:xfrm>
              <a:custGeom>
                <a:avLst/>
                <a:gdLst>
                  <a:gd name="T0" fmla="*/ 17 w 18"/>
                  <a:gd name="T1" fmla="*/ 0 h 20"/>
                  <a:gd name="T2" fmla="*/ 0 w 18"/>
                  <a:gd name="T3" fmla="*/ 3 h 20"/>
                  <a:gd name="T4" fmla="*/ 5 w 18"/>
                  <a:gd name="T5" fmla="*/ 20 h 20"/>
                  <a:gd name="T6" fmla="*/ 17 w 18"/>
                  <a:gd name="T7" fmla="*/ 20 h 20"/>
                  <a:gd name="T8" fmla="*/ 18 w 18"/>
                  <a:gd name="T9" fmla="*/ 0 h 20"/>
                  <a:gd name="T10" fmla="*/ 17 w 18"/>
                  <a:gd name="T11" fmla="*/ 0 h 20"/>
                </a:gdLst>
                <a:ahLst/>
                <a:cxnLst>
                  <a:cxn ang="0">
                    <a:pos x="T0" y="T1"/>
                  </a:cxn>
                  <a:cxn ang="0">
                    <a:pos x="T2" y="T3"/>
                  </a:cxn>
                  <a:cxn ang="0">
                    <a:pos x="T4" y="T5"/>
                  </a:cxn>
                  <a:cxn ang="0">
                    <a:pos x="T6" y="T7"/>
                  </a:cxn>
                  <a:cxn ang="0">
                    <a:pos x="T8" y="T9"/>
                  </a:cxn>
                  <a:cxn ang="0">
                    <a:pos x="T10" y="T11"/>
                  </a:cxn>
                </a:cxnLst>
                <a:rect l="0" t="0" r="r" b="b"/>
                <a:pathLst>
                  <a:path w="18" h="20">
                    <a:moveTo>
                      <a:pt x="17" y="0"/>
                    </a:moveTo>
                    <a:cubicBezTo>
                      <a:pt x="11" y="0"/>
                      <a:pt x="5" y="1"/>
                      <a:pt x="0" y="3"/>
                    </a:cubicBezTo>
                    <a:cubicBezTo>
                      <a:pt x="5" y="20"/>
                      <a:pt x="5" y="20"/>
                      <a:pt x="5" y="20"/>
                    </a:cubicBezTo>
                    <a:cubicBezTo>
                      <a:pt x="17" y="20"/>
                      <a:pt x="17" y="20"/>
                      <a:pt x="17" y="20"/>
                    </a:cubicBezTo>
                    <a:cubicBezTo>
                      <a:pt x="18" y="0"/>
                      <a:pt x="18" y="0"/>
                      <a:pt x="18" y="0"/>
                    </a:cubicBezTo>
                    <a:cubicBezTo>
                      <a:pt x="17" y="0"/>
                      <a:pt x="17" y="0"/>
                      <a:pt x="17" y="0"/>
                    </a:cubicBezTo>
                  </a:path>
                </a:pathLst>
              </a:custGeom>
              <a:solidFill>
                <a:srgbClr val="2861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10" name="Freeform 377"/>
              <p:cNvSpPr>
                <a:spLocks/>
              </p:cNvSpPr>
              <p:nvPr/>
            </p:nvSpPr>
            <p:spPr bwMode="auto">
              <a:xfrm>
                <a:off x="6212" y="1896"/>
                <a:ext cx="44" cy="23"/>
              </a:xfrm>
              <a:custGeom>
                <a:avLst/>
                <a:gdLst>
                  <a:gd name="T0" fmla="*/ 26 w 31"/>
                  <a:gd name="T1" fmla="*/ 0 h 17"/>
                  <a:gd name="T2" fmla="*/ 3 w 31"/>
                  <a:gd name="T3" fmla="*/ 14 h 17"/>
                  <a:gd name="T4" fmla="*/ 0 w 31"/>
                  <a:gd name="T5" fmla="*/ 17 h 17"/>
                  <a:gd name="T6" fmla="*/ 31 w 31"/>
                  <a:gd name="T7" fmla="*/ 17 h 17"/>
                  <a:gd name="T8" fmla="*/ 26 w 31"/>
                  <a:gd name="T9" fmla="*/ 0 h 17"/>
                </a:gdLst>
                <a:ahLst/>
                <a:cxnLst>
                  <a:cxn ang="0">
                    <a:pos x="T0" y="T1"/>
                  </a:cxn>
                  <a:cxn ang="0">
                    <a:pos x="T2" y="T3"/>
                  </a:cxn>
                  <a:cxn ang="0">
                    <a:pos x="T4" y="T5"/>
                  </a:cxn>
                  <a:cxn ang="0">
                    <a:pos x="T6" y="T7"/>
                  </a:cxn>
                  <a:cxn ang="0">
                    <a:pos x="T8" y="T9"/>
                  </a:cxn>
                </a:cxnLst>
                <a:rect l="0" t="0" r="r" b="b"/>
                <a:pathLst>
                  <a:path w="31" h="17">
                    <a:moveTo>
                      <a:pt x="26" y="0"/>
                    </a:moveTo>
                    <a:cubicBezTo>
                      <a:pt x="17" y="3"/>
                      <a:pt x="10" y="7"/>
                      <a:pt x="3" y="14"/>
                    </a:cubicBezTo>
                    <a:cubicBezTo>
                      <a:pt x="2" y="15"/>
                      <a:pt x="1" y="16"/>
                      <a:pt x="0" y="17"/>
                    </a:cubicBezTo>
                    <a:cubicBezTo>
                      <a:pt x="31" y="17"/>
                      <a:pt x="31" y="17"/>
                      <a:pt x="31" y="17"/>
                    </a:cubicBezTo>
                    <a:cubicBezTo>
                      <a:pt x="26" y="0"/>
                      <a:pt x="26" y="0"/>
                      <a:pt x="26" y="0"/>
                    </a:cubicBezTo>
                  </a:path>
                </a:pathLst>
              </a:custGeom>
              <a:solidFill>
                <a:srgbClr val="2886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11" name="Freeform 378"/>
              <p:cNvSpPr>
                <a:spLocks/>
              </p:cNvSpPr>
              <p:nvPr/>
            </p:nvSpPr>
            <p:spPr bwMode="auto">
              <a:xfrm>
                <a:off x="6384" y="1975"/>
                <a:ext cx="30" cy="31"/>
              </a:xfrm>
              <a:custGeom>
                <a:avLst/>
                <a:gdLst>
                  <a:gd name="T0" fmla="*/ 20 w 21"/>
                  <a:gd name="T1" fmla="*/ 0 h 22"/>
                  <a:gd name="T2" fmla="*/ 5 w 21"/>
                  <a:gd name="T3" fmla="*/ 7 h 22"/>
                  <a:gd name="T4" fmla="*/ 0 w 21"/>
                  <a:gd name="T5" fmla="*/ 15 h 22"/>
                  <a:gd name="T6" fmla="*/ 21 w 21"/>
                  <a:gd name="T7" fmla="*/ 22 h 22"/>
                  <a:gd name="T8" fmla="*/ 20 w 21"/>
                  <a:gd name="T9" fmla="*/ 0 h 22"/>
                </a:gdLst>
                <a:ahLst/>
                <a:cxnLst>
                  <a:cxn ang="0">
                    <a:pos x="T0" y="T1"/>
                  </a:cxn>
                  <a:cxn ang="0">
                    <a:pos x="T2" y="T3"/>
                  </a:cxn>
                  <a:cxn ang="0">
                    <a:pos x="T4" y="T5"/>
                  </a:cxn>
                  <a:cxn ang="0">
                    <a:pos x="T6" y="T7"/>
                  </a:cxn>
                  <a:cxn ang="0">
                    <a:pos x="T8" y="T9"/>
                  </a:cxn>
                </a:cxnLst>
                <a:rect l="0" t="0" r="r" b="b"/>
                <a:pathLst>
                  <a:path w="21" h="22">
                    <a:moveTo>
                      <a:pt x="20" y="0"/>
                    </a:moveTo>
                    <a:cubicBezTo>
                      <a:pt x="14" y="1"/>
                      <a:pt x="9" y="3"/>
                      <a:pt x="5" y="7"/>
                    </a:cubicBezTo>
                    <a:cubicBezTo>
                      <a:pt x="3" y="9"/>
                      <a:pt x="1" y="12"/>
                      <a:pt x="0" y="15"/>
                    </a:cubicBezTo>
                    <a:cubicBezTo>
                      <a:pt x="21" y="22"/>
                      <a:pt x="21" y="22"/>
                      <a:pt x="21" y="22"/>
                    </a:cubicBezTo>
                    <a:lnTo>
                      <a:pt x="2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12" name="Freeform 379"/>
              <p:cNvSpPr>
                <a:spLocks/>
              </p:cNvSpPr>
              <p:nvPr/>
            </p:nvSpPr>
            <p:spPr bwMode="auto">
              <a:xfrm>
                <a:off x="6412" y="1975"/>
                <a:ext cx="13" cy="31"/>
              </a:xfrm>
              <a:custGeom>
                <a:avLst/>
                <a:gdLst>
                  <a:gd name="T0" fmla="*/ 9 w 9"/>
                  <a:gd name="T1" fmla="*/ 2 h 22"/>
                  <a:gd name="T2" fmla="*/ 0 w 9"/>
                  <a:gd name="T3" fmla="*/ 0 h 22"/>
                  <a:gd name="T4" fmla="*/ 1 w 9"/>
                  <a:gd name="T5" fmla="*/ 22 h 22"/>
                  <a:gd name="T6" fmla="*/ 9 w 9"/>
                  <a:gd name="T7" fmla="*/ 2 h 22"/>
                </a:gdLst>
                <a:ahLst/>
                <a:cxnLst>
                  <a:cxn ang="0">
                    <a:pos x="T0" y="T1"/>
                  </a:cxn>
                  <a:cxn ang="0">
                    <a:pos x="T2" y="T3"/>
                  </a:cxn>
                  <a:cxn ang="0">
                    <a:pos x="T4" y="T5"/>
                  </a:cxn>
                  <a:cxn ang="0">
                    <a:pos x="T6" y="T7"/>
                  </a:cxn>
                </a:cxnLst>
                <a:rect l="0" t="0" r="r" b="b"/>
                <a:pathLst>
                  <a:path w="9" h="22">
                    <a:moveTo>
                      <a:pt x="9" y="2"/>
                    </a:moveTo>
                    <a:cubicBezTo>
                      <a:pt x="6" y="1"/>
                      <a:pt x="3" y="0"/>
                      <a:pt x="0" y="0"/>
                    </a:cubicBezTo>
                    <a:cubicBezTo>
                      <a:pt x="1" y="22"/>
                      <a:pt x="1" y="22"/>
                      <a:pt x="1" y="22"/>
                    </a:cubicBezTo>
                    <a:lnTo>
                      <a:pt x="9" y="2"/>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13" name="Freeform 380"/>
              <p:cNvSpPr>
                <a:spLocks/>
              </p:cNvSpPr>
              <p:nvPr/>
            </p:nvSpPr>
            <p:spPr bwMode="auto">
              <a:xfrm>
                <a:off x="6380" y="1996"/>
                <a:ext cx="34" cy="41"/>
              </a:xfrm>
              <a:custGeom>
                <a:avLst/>
                <a:gdLst>
                  <a:gd name="T0" fmla="*/ 3 w 24"/>
                  <a:gd name="T1" fmla="*/ 0 h 29"/>
                  <a:gd name="T2" fmla="*/ 8 w 24"/>
                  <a:gd name="T3" fmla="*/ 23 h 29"/>
                  <a:gd name="T4" fmla="*/ 24 w 24"/>
                  <a:gd name="T5" fmla="*/ 29 h 29"/>
                  <a:gd name="T6" fmla="*/ 24 w 24"/>
                  <a:gd name="T7" fmla="*/ 7 h 29"/>
                  <a:gd name="T8" fmla="*/ 3 w 24"/>
                  <a:gd name="T9" fmla="*/ 0 h 29"/>
                </a:gdLst>
                <a:ahLst/>
                <a:cxnLst>
                  <a:cxn ang="0">
                    <a:pos x="T0" y="T1"/>
                  </a:cxn>
                  <a:cxn ang="0">
                    <a:pos x="T2" y="T3"/>
                  </a:cxn>
                  <a:cxn ang="0">
                    <a:pos x="T4" y="T5"/>
                  </a:cxn>
                  <a:cxn ang="0">
                    <a:pos x="T6" y="T7"/>
                  </a:cxn>
                  <a:cxn ang="0">
                    <a:pos x="T8" y="T9"/>
                  </a:cxn>
                </a:cxnLst>
                <a:rect l="0" t="0" r="r" b="b"/>
                <a:pathLst>
                  <a:path w="24" h="29">
                    <a:moveTo>
                      <a:pt x="3" y="0"/>
                    </a:moveTo>
                    <a:cubicBezTo>
                      <a:pt x="0" y="8"/>
                      <a:pt x="2" y="17"/>
                      <a:pt x="8" y="23"/>
                    </a:cubicBezTo>
                    <a:cubicBezTo>
                      <a:pt x="12" y="27"/>
                      <a:pt x="18" y="29"/>
                      <a:pt x="24" y="29"/>
                    </a:cubicBezTo>
                    <a:cubicBezTo>
                      <a:pt x="24" y="7"/>
                      <a:pt x="24" y="7"/>
                      <a:pt x="24" y="7"/>
                    </a:cubicBezTo>
                    <a:lnTo>
                      <a:pt x="3"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14" name="Freeform 381"/>
              <p:cNvSpPr>
                <a:spLocks/>
              </p:cNvSpPr>
              <p:nvPr/>
            </p:nvSpPr>
            <p:spPr bwMode="auto">
              <a:xfrm>
                <a:off x="6414" y="1978"/>
                <a:ext cx="21" cy="28"/>
              </a:xfrm>
              <a:custGeom>
                <a:avLst/>
                <a:gdLst>
                  <a:gd name="T0" fmla="*/ 0 w 15"/>
                  <a:gd name="T1" fmla="*/ 20 h 20"/>
                  <a:gd name="T2" fmla="*/ 15 w 15"/>
                  <a:gd name="T3" fmla="*/ 5 h 20"/>
                  <a:gd name="T4" fmla="*/ 8 w 15"/>
                  <a:gd name="T5" fmla="*/ 0 h 20"/>
                  <a:gd name="T6" fmla="*/ 0 w 15"/>
                  <a:gd name="T7" fmla="*/ 20 h 20"/>
                </a:gdLst>
                <a:ahLst/>
                <a:cxnLst>
                  <a:cxn ang="0">
                    <a:pos x="T0" y="T1"/>
                  </a:cxn>
                  <a:cxn ang="0">
                    <a:pos x="T2" y="T3"/>
                  </a:cxn>
                  <a:cxn ang="0">
                    <a:pos x="T4" y="T5"/>
                  </a:cxn>
                  <a:cxn ang="0">
                    <a:pos x="T6" y="T7"/>
                  </a:cxn>
                </a:cxnLst>
                <a:rect l="0" t="0" r="r" b="b"/>
                <a:pathLst>
                  <a:path w="15" h="20">
                    <a:moveTo>
                      <a:pt x="0" y="20"/>
                    </a:moveTo>
                    <a:cubicBezTo>
                      <a:pt x="15" y="5"/>
                      <a:pt x="15" y="5"/>
                      <a:pt x="15" y="5"/>
                    </a:cubicBezTo>
                    <a:cubicBezTo>
                      <a:pt x="13" y="3"/>
                      <a:pt x="11" y="1"/>
                      <a:pt x="8" y="0"/>
                    </a:cubicBezTo>
                    <a:lnTo>
                      <a:pt x="0" y="2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15" name="Freeform 382"/>
              <p:cNvSpPr>
                <a:spLocks/>
              </p:cNvSpPr>
              <p:nvPr/>
            </p:nvSpPr>
            <p:spPr bwMode="auto">
              <a:xfrm>
                <a:off x="6414" y="2006"/>
                <a:ext cx="10" cy="31"/>
              </a:xfrm>
              <a:custGeom>
                <a:avLst/>
                <a:gdLst>
                  <a:gd name="T0" fmla="*/ 0 w 7"/>
                  <a:gd name="T1" fmla="*/ 22 h 22"/>
                  <a:gd name="T2" fmla="*/ 7 w 7"/>
                  <a:gd name="T3" fmla="*/ 21 h 22"/>
                  <a:gd name="T4" fmla="*/ 0 w 7"/>
                  <a:gd name="T5" fmla="*/ 0 h 22"/>
                  <a:gd name="T6" fmla="*/ 0 w 7"/>
                  <a:gd name="T7" fmla="*/ 22 h 22"/>
                </a:gdLst>
                <a:ahLst/>
                <a:cxnLst>
                  <a:cxn ang="0">
                    <a:pos x="T0" y="T1"/>
                  </a:cxn>
                  <a:cxn ang="0">
                    <a:pos x="T2" y="T3"/>
                  </a:cxn>
                  <a:cxn ang="0">
                    <a:pos x="T4" y="T5"/>
                  </a:cxn>
                  <a:cxn ang="0">
                    <a:pos x="T6" y="T7"/>
                  </a:cxn>
                </a:cxnLst>
                <a:rect l="0" t="0" r="r" b="b"/>
                <a:pathLst>
                  <a:path w="7" h="22">
                    <a:moveTo>
                      <a:pt x="0" y="22"/>
                    </a:moveTo>
                    <a:cubicBezTo>
                      <a:pt x="2" y="22"/>
                      <a:pt x="4" y="22"/>
                      <a:pt x="7" y="21"/>
                    </a:cubicBezTo>
                    <a:cubicBezTo>
                      <a:pt x="0" y="0"/>
                      <a:pt x="0" y="0"/>
                      <a:pt x="0" y="0"/>
                    </a:cubicBezTo>
                    <a:lnTo>
                      <a:pt x="0" y="2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16" name="Freeform 383"/>
              <p:cNvSpPr>
                <a:spLocks/>
              </p:cNvSpPr>
              <p:nvPr/>
            </p:nvSpPr>
            <p:spPr bwMode="auto">
              <a:xfrm>
                <a:off x="6414" y="1985"/>
                <a:ext cx="33" cy="51"/>
              </a:xfrm>
              <a:custGeom>
                <a:avLst/>
                <a:gdLst>
                  <a:gd name="T0" fmla="*/ 7 w 24"/>
                  <a:gd name="T1" fmla="*/ 36 h 36"/>
                  <a:gd name="T2" fmla="*/ 15 w 24"/>
                  <a:gd name="T3" fmla="*/ 31 h 36"/>
                  <a:gd name="T4" fmla="*/ 15 w 24"/>
                  <a:gd name="T5" fmla="*/ 0 h 36"/>
                  <a:gd name="T6" fmla="*/ 0 w 24"/>
                  <a:gd name="T7" fmla="*/ 15 h 36"/>
                  <a:gd name="T8" fmla="*/ 7 w 24"/>
                  <a:gd name="T9" fmla="*/ 36 h 36"/>
                </a:gdLst>
                <a:ahLst/>
                <a:cxnLst>
                  <a:cxn ang="0">
                    <a:pos x="T0" y="T1"/>
                  </a:cxn>
                  <a:cxn ang="0">
                    <a:pos x="T2" y="T3"/>
                  </a:cxn>
                  <a:cxn ang="0">
                    <a:pos x="T4" y="T5"/>
                  </a:cxn>
                  <a:cxn ang="0">
                    <a:pos x="T6" y="T7"/>
                  </a:cxn>
                  <a:cxn ang="0">
                    <a:pos x="T8" y="T9"/>
                  </a:cxn>
                </a:cxnLst>
                <a:rect l="0" t="0" r="r" b="b"/>
                <a:pathLst>
                  <a:path w="24" h="36">
                    <a:moveTo>
                      <a:pt x="7" y="36"/>
                    </a:moveTo>
                    <a:cubicBezTo>
                      <a:pt x="10" y="35"/>
                      <a:pt x="13" y="33"/>
                      <a:pt x="15" y="31"/>
                    </a:cubicBezTo>
                    <a:cubicBezTo>
                      <a:pt x="24" y="22"/>
                      <a:pt x="24" y="8"/>
                      <a:pt x="15" y="0"/>
                    </a:cubicBezTo>
                    <a:cubicBezTo>
                      <a:pt x="0" y="15"/>
                      <a:pt x="0" y="15"/>
                      <a:pt x="0" y="15"/>
                    </a:cubicBezTo>
                    <a:lnTo>
                      <a:pt x="7" y="36"/>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17" name="Freeform 384"/>
              <p:cNvSpPr>
                <a:spLocks/>
              </p:cNvSpPr>
              <p:nvPr/>
            </p:nvSpPr>
            <p:spPr bwMode="auto">
              <a:xfrm>
                <a:off x="6103" y="1975"/>
                <a:ext cx="29" cy="31"/>
              </a:xfrm>
              <a:custGeom>
                <a:avLst/>
                <a:gdLst>
                  <a:gd name="T0" fmla="*/ 19 w 21"/>
                  <a:gd name="T1" fmla="*/ 0 h 22"/>
                  <a:gd name="T2" fmla="*/ 5 w 21"/>
                  <a:gd name="T3" fmla="*/ 7 h 22"/>
                  <a:gd name="T4" fmla="*/ 0 w 21"/>
                  <a:gd name="T5" fmla="*/ 15 h 22"/>
                  <a:gd name="T6" fmla="*/ 21 w 21"/>
                  <a:gd name="T7" fmla="*/ 22 h 22"/>
                  <a:gd name="T8" fmla="*/ 19 w 21"/>
                  <a:gd name="T9" fmla="*/ 0 h 22"/>
                </a:gdLst>
                <a:ahLst/>
                <a:cxnLst>
                  <a:cxn ang="0">
                    <a:pos x="T0" y="T1"/>
                  </a:cxn>
                  <a:cxn ang="0">
                    <a:pos x="T2" y="T3"/>
                  </a:cxn>
                  <a:cxn ang="0">
                    <a:pos x="T4" y="T5"/>
                  </a:cxn>
                  <a:cxn ang="0">
                    <a:pos x="T6" y="T7"/>
                  </a:cxn>
                  <a:cxn ang="0">
                    <a:pos x="T8" y="T9"/>
                  </a:cxn>
                </a:cxnLst>
                <a:rect l="0" t="0" r="r" b="b"/>
                <a:pathLst>
                  <a:path w="21" h="22">
                    <a:moveTo>
                      <a:pt x="19" y="0"/>
                    </a:moveTo>
                    <a:cubicBezTo>
                      <a:pt x="14" y="1"/>
                      <a:pt x="9" y="3"/>
                      <a:pt x="5" y="7"/>
                    </a:cubicBezTo>
                    <a:cubicBezTo>
                      <a:pt x="3" y="9"/>
                      <a:pt x="1" y="12"/>
                      <a:pt x="0" y="15"/>
                    </a:cubicBezTo>
                    <a:cubicBezTo>
                      <a:pt x="21" y="22"/>
                      <a:pt x="21" y="22"/>
                      <a:pt x="21" y="22"/>
                    </a:cubicBezTo>
                    <a:lnTo>
                      <a:pt x="1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18" name="Freeform 385"/>
              <p:cNvSpPr>
                <a:spLocks/>
              </p:cNvSpPr>
              <p:nvPr/>
            </p:nvSpPr>
            <p:spPr bwMode="auto">
              <a:xfrm>
                <a:off x="6130" y="1975"/>
                <a:ext cx="14" cy="31"/>
              </a:xfrm>
              <a:custGeom>
                <a:avLst/>
                <a:gdLst>
                  <a:gd name="T0" fmla="*/ 10 w 10"/>
                  <a:gd name="T1" fmla="*/ 2 h 22"/>
                  <a:gd name="T2" fmla="*/ 0 w 10"/>
                  <a:gd name="T3" fmla="*/ 0 h 22"/>
                  <a:gd name="T4" fmla="*/ 2 w 10"/>
                  <a:gd name="T5" fmla="*/ 22 h 22"/>
                  <a:gd name="T6" fmla="*/ 10 w 10"/>
                  <a:gd name="T7" fmla="*/ 2 h 22"/>
                </a:gdLst>
                <a:ahLst/>
                <a:cxnLst>
                  <a:cxn ang="0">
                    <a:pos x="T0" y="T1"/>
                  </a:cxn>
                  <a:cxn ang="0">
                    <a:pos x="T2" y="T3"/>
                  </a:cxn>
                  <a:cxn ang="0">
                    <a:pos x="T4" y="T5"/>
                  </a:cxn>
                  <a:cxn ang="0">
                    <a:pos x="T6" y="T7"/>
                  </a:cxn>
                </a:cxnLst>
                <a:rect l="0" t="0" r="r" b="b"/>
                <a:pathLst>
                  <a:path w="10" h="22">
                    <a:moveTo>
                      <a:pt x="10" y="2"/>
                    </a:moveTo>
                    <a:cubicBezTo>
                      <a:pt x="7" y="1"/>
                      <a:pt x="4" y="0"/>
                      <a:pt x="0" y="0"/>
                    </a:cubicBezTo>
                    <a:cubicBezTo>
                      <a:pt x="2" y="22"/>
                      <a:pt x="2" y="22"/>
                      <a:pt x="2" y="22"/>
                    </a:cubicBezTo>
                    <a:lnTo>
                      <a:pt x="10" y="2"/>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19" name="Freeform 386"/>
              <p:cNvSpPr>
                <a:spLocks/>
              </p:cNvSpPr>
              <p:nvPr/>
            </p:nvSpPr>
            <p:spPr bwMode="auto">
              <a:xfrm>
                <a:off x="6099" y="1996"/>
                <a:ext cx="33" cy="41"/>
              </a:xfrm>
              <a:custGeom>
                <a:avLst/>
                <a:gdLst>
                  <a:gd name="T0" fmla="*/ 3 w 24"/>
                  <a:gd name="T1" fmla="*/ 0 h 29"/>
                  <a:gd name="T2" fmla="*/ 8 w 24"/>
                  <a:gd name="T3" fmla="*/ 23 h 29"/>
                  <a:gd name="T4" fmla="*/ 23 w 24"/>
                  <a:gd name="T5" fmla="*/ 29 h 29"/>
                  <a:gd name="T6" fmla="*/ 24 w 24"/>
                  <a:gd name="T7" fmla="*/ 7 h 29"/>
                  <a:gd name="T8" fmla="*/ 3 w 24"/>
                  <a:gd name="T9" fmla="*/ 0 h 29"/>
                </a:gdLst>
                <a:ahLst/>
                <a:cxnLst>
                  <a:cxn ang="0">
                    <a:pos x="T0" y="T1"/>
                  </a:cxn>
                  <a:cxn ang="0">
                    <a:pos x="T2" y="T3"/>
                  </a:cxn>
                  <a:cxn ang="0">
                    <a:pos x="T4" y="T5"/>
                  </a:cxn>
                  <a:cxn ang="0">
                    <a:pos x="T6" y="T7"/>
                  </a:cxn>
                  <a:cxn ang="0">
                    <a:pos x="T8" y="T9"/>
                  </a:cxn>
                </a:cxnLst>
                <a:rect l="0" t="0" r="r" b="b"/>
                <a:pathLst>
                  <a:path w="24" h="29">
                    <a:moveTo>
                      <a:pt x="3" y="0"/>
                    </a:moveTo>
                    <a:cubicBezTo>
                      <a:pt x="0" y="8"/>
                      <a:pt x="2" y="17"/>
                      <a:pt x="8" y="23"/>
                    </a:cubicBezTo>
                    <a:cubicBezTo>
                      <a:pt x="12" y="27"/>
                      <a:pt x="18" y="29"/>
                      <a:pt x="23" y="29"/>
                    </a:cubicBezTo>
                    <a:cubicBezTo>
                      <a:pt x="24" y="7"/>
                      <a:pt x="24" y="7"/>
                      <a:pt x="24" y="7"/>
                    </a:cubicBezTo>
                    <a:lnTo>
                      <a:pt x="3"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20" name="Freeform 387"/>
              <p:cNvSpPr>
                <a:spLocks/>
              </p:cNvSpPr>
              <p:nvPr/>
            </p:nvSpPr>
            <p:spPr bwMode="auto">
              <a:xfrm>
                <a:off x="6132" y="1978"/>
                <a:ext cx="21" cy="28"/>
              </a:xfrm>
              <a:custGeom>
                <a:avLst/>
                <a:gdLst>
                  <a:gd name="T0" fmla="*/ 0 w 15"/>
                  <a:gd name="T1" fmla="*/ 20 h 20"/>
                  <a:gd name="T2" fmla="*/ 15 w 15"/>
                  <a:gd name="T3" fmla="*/ 5 h 20"/>
                  <a:gd name="T4" fmla="*/ 8 w 15"/>
                  <a:gd name="T5" fmla="*/ 0 h 20"/>
                  <a:gd name="T6" fmla="*/ 0 w 15"/>
                  <a:gd name="T7" fmla="*/ 20 h 20"/>
                </a:gdLst>
                <a:ahLst/>
                <a:cxnLst>
                  <a:cxn ang="0">
                    <a:pos x="T0" y="T1"/>
                  </a:cxn>
                  <a:cxn ang="0">
                    <a:pos x="T2" y="T3"/>
                  </a:cxn>
                  <a:cxn ang="0">
                    <a:pos x="T4" y="T5"/>
                  </a:cxn>
                  <a:cxn ang="0">
                    <a:pos x="T6" y="T7"/>
                  </a:cxn>
                </a:cxnLst>
                <a:rect l="0" t="0" r="r" b="b"/>
                <a:pathLst>
                  <a:path w="15" h="20">
                    <a:moveTo>
                      <a:pt x="0" y="20"/>
                    </a:moveTo>
                    <a:cubicBezTo>
                      <a:pt x="15" y="5"/>
                      <a:pt x="15" y="5"/>
                      <a:pt x="15" y="5"/>
                    </a:cubicBezTo>
                    <a:cubicBezTo>
                      <a:pt x="13" y="3"/>
                      <a:pt x="11" y="1"/>
                      <a:pt x="8" y="0"/>
                    </a:cubicBezTo>
                    <a:lnTo>
                      <a:pt x="0" y="2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21" name="Freeform 388"/>
              <p:cNvSpPr>
                <a:spLocks/>
              </p:cNvSpPr>
              <p:nvPr/>
            </p:nvSpPr>
            <p:spPr bwMode="auto">
              <a:xfrm>
                <a:off x="6131" y="2006"/>
                <a:ext cx="10" cy="31"/>
              </a:xfrm>
              <a:custGeom>
                <a:avLst/>
                <a:gdLst>
                  <a:gd name="T0" fmla="*/ 0 w 7"/>
                  <a:gd name="T1" fmla="*/ 22 h 22"/>
                  <a:gd name="T2" fmla="*/ 7 w 7"/>
                  <a:gd name="T3" fmla="*/ 21 h 22"/>
                  <a:gd name="T4" fmla="*/ 1 w 7"/>
                  <a:gd name="T5" fmla="*/ 0 h 22"/>
                  <a:gd name="T6" fmla="*/ 0 w 7"/>
                  <a:gd name="T7" fmla="*/ 22 h 22"/>
                </a:gdLst>
                <a:ahLst/>
                <a:cxnLst>
                  <a:cxn ang="0">
                    <a:pos x="T0" y="T1"/>
                  </a:cxn>
                  <a:cxn ang="0">
                    <a:pos x="T2" y="T3"/>
                  </a:cxn>
                  <a:cxn ang="0">
                    <a:pos x="T4" y="T5"/>
                  </a:cxn>
                  <a:cxn ang="0">
                    <a:pos x="T6" y="T7"/>
                  </a:cxn>
                </a:cxnLst>
                <a:rect l="0" t="0" r="r" b="b"/>
                <a:pathLst>
                  <a:path w="7" h="22">
                    <a:moveTo>
                      <a:pt x="0" y="22"/>
                    </a:moveTo>
                    <a:cubicBezTo>
                      <a:pt x="3" y="22"/>
                      <a:pt x="5" y="22"/>
                      <a:pt x="7" y="21"/>
                    </a:cubicBezTo>
                    <a:cubicBezTo>
                      <a:pt x="1" y="0"/>
                      <a:pt x="1" y="0"/>
                      <a:pt x="1" y="0"/>
                    </a:cubicBezTo>
                    <a:lnTo>
                      <a:pt x="0" y="2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22" name="Freeform 389"/>
              <p:cNvSpPr>
                <a:spLocks/>
              </p:cNvSpPr>
              <p:nvPr/>
            </p:nvSpPr>
            <p:spPr bwMode="auto">
              <a:xfrm>
                <a:off x="6132" y="1985"/>
                <a:ext cx="34" cy="51"/>
              </a:xfrm>
              <a:custGeom>
                <a:avLst/>
                <a:gdLst>
                  <a:gd name="T0" fmla="*/ 6 w 24"/>
                  <a:gd name="T1" fmla="*/ 36 h 36"/>
                  <a:gd name="T2" fmla="*/ 15 w 24"/>
                  <a:gd name="T3" fmla="*/ 31 h 36"/>
                  <a:gd name="T4" fmla="*/ 15 w 24"/>
                  <a:gd name="T5" fmla="*/ 0 h 36"/>
                  <a:gd name="T6" fmla="*/ 0 w 24"/>
                  <a:gd name="T7" fmla="*/ 15 h 36"/>
                  <a:gd name="T8" fmla="*/ 6 w 24"/>
                  <a:gd name="T9" fmla="*/ 36 h 36"/>
                </a:gdLst>
                <a:ahLst/>
                <a:cxnLst>
                  <a:cxn ang="0">
                    <a:pos x="T0" y="T1"/>
                  </a:cxn>
                  <a:cxn ang="0">
                    <a:pos x="T2" y="T3"/>
                  </a:cxn>
                  <a:cxn ang="0">
                    <a:pos x="T4" y="T5"/>
                  </a:cxn>
                  <a:cxn ang="0">
                    <a:pos x="T6" y="T7"/>
                  </a:cxn>
                  <a:cxn ang="0">
                    <a:pos x="T8" y="T9"/>
                  </a:cxn>
                </a:cxnLst>
                <a:rect l="0" t="0" r="r" b="b"/>
                <a:pathLst>
                  <a:path w="24" h="36">
                    <a:moveTo>
                      <a:pt x="6" y="36"/>
                    </a:moveTo>
                    <a:cubicBezTo>
                      <a:pt x="10" y="35"/>
                      <a:pt x="13" y="33"/>
                      <a:pt x="15" y="31"/>
                    </a:cubicBezTo>
                    <a:cubicBezTo>
                      <a:pt x="24" y="22"/>
                      <a:pt x="24" y="8"/>
                      <a:pt x="15" y="0"/>
                    </a:cubicBezTo>
                    <a:cubicBezTo>
                      <a:pt x="0" y="15"/>
                      <a:pt x="0" y="15"/>
                      <a:pt x="0" y="15"/>
                    </a:cubicBezTo>
                    <a:lnTo>
                      <a:pt x="6" y="36"/>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23" name="Freeform 390"/>
              <p:cNvSpPr>
                <a:spLocks/>
              </p:cNvSpPr>
              <p:nvPr/>
            </p:nvSpPr>
            <p:spPr bwMode="auto">
              <a:xfrm>
                <a:off x="5997" y="1807"/>
                <a:ext cx="554" cy="93"/>
              </a:xfrm>
              <a:custGeom>
                <a:avLst/>
                <a:gdLst>
                  <a:gd name="T0" fmla="*/ 396 w 396"/>
                  <a:gd name="T1" fmla="*/ 59 h 66"/>
                  <a:gd name="T2" fmla="*/ 389 w 396"/>
                  <a:gd name="T3" fmla="*/ 66 h 66"/>
                  <a:gd name="T4" fmla="*/ 7 w 396"/>
                  <a:gd name="T5" fmla="*/ 66 h 66"/>
                  <a:gd name="T6" fmla="*/ 0 w 396"/>
                  <a:gd name="T7" fmla="*/ 59 h 66"/>
                  <a:gd name="T8" fmla="*/ 0 w 396"/>
                  <a:gd name="T9" fmla="*/ 7 h 66"/>
                  <a:gd name="T10" fmla="*/ 7 w 396"/>
                  <a:gd name="T11" fmla="*/ 0 h 66"/>
                  <a:gd name="T12" fmla="*/ 389 w 396"/>
                  <a:gd name="T13" fmla="*/ 0 h 66"/>
                  <a:gd name="T14" fmla="*/ 396 w 396"/>
                  <a:gd name="T15" fmla="*/ 7 h 66"/>
                  <a:gd name="T16" fmla="*/ 396 w 396"/>
                  <a:gd name="T17"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66">
                    <a:moveTo>
                      <a:pt x="396" y="59"/>
                    </a:moveTo>
                    <a:cubicBezTo>
                      <a:pt x="396" y="63"/>
                      <a:pt x="393" y="66"/>
                      <a:pt x="389" y="66"/>
                    </a:cubicBezTo>
                    <a:cubicBezTo>
                      <a:pt x="7" y="66"/>
                      <a:pt x="7" y="66"/>
                      <a:pt x="7" y="66"/>
                    </a:cubicBezTo>
                    <a:cubicBezTo>
                      <a:pt x="4" y="66"/>
                      <a:pt x="0" y="63"/>
                      <a:pt x="0" y="59"/>
                    </a:cubicBezTo>
                    <a:cubicBezTo>
                      <a:pt x="0" y="7"/>
                      <a:pt x="0" y="7"/>
                      <a:pt x="0" y="7"/>
                    </a:cubicBezTo>
                    <a:cubicBezTo>
                      <a:pt x="0" y="3"/>
                      <a:pt x="4" y="0"/>
                      <a:pt x="7" y="0"/>
                    </a:cubicBezTo>
                    <a:cubicBezTo>
                      <a:pt x="389" y="0"/>
                      <a:pt x="389" y="0"/>
                      <a:pt x="389" y="0"/>
                    </a:cubicBezTo>
                    <a:cubicBezTo>
                      <a:pt x="393" y="0"/>
                      <a:pt x="396" y="3"/>
                      <a:pt x="396" y="7"/>
                    </a:cubicBezTo>
                    <a:lnTo>
                      <a:pt x="396" y="59"/>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24" name="Rectangle 391"/>
              <p:cNvSpPr>
                <a:spLocks noChangeArrowheads="1"/>
              </p:cNvSpPr>
              <p:nvPr/>
            </p:nvSpPr>
            <p:spPr bwMode="auto">
              <a:xfrm>
                <a:off x="6009" y="1820"/>
                <a:ext cx="531" cy="69"/>
              </a:xfrm>
              <a:prstGeom prst="rect">
                <a:avLst/>
              </a:prstGeom>
              <a:solidFill>
                <a:srgbClr val="4423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25" name="Freeform 392"/>
              <p:cNvSpPr>
                <a:spLocks noEditPoints="1"/>
              </p:cNvSpPr>
              <p:nvPr/>
            </p:nvSpPr>
            <p:spPr bwMode="auto">
              <a:xfrm>
                <a:off x="6116" y="1833"/>
                <a:ext cx="35" cy="42"/>
              </a:xfrm>
              <a:custGeom>
                <a:avLst/>
                <a:gdLst>
                  <a:gd name="T0" fmla="*/ 2 w 25"/>
                  <a:gd name="T1" fmla="*/ 7 h 30"/>
                  <a:gd name="T2" fmla="*/ 6 w 25"/>
                  <a:gd name="T3" fmla="*/ 7 h 30"/>
                  <a:gd name="T4" fmla="*/ 5 w 25"/>
                  <a:gd name="T5" fmla="*/ 11 h 30"/>
                  <a:gd name="T6" fmla="*/ 2 w 25"/>
                  <a:gd name="T7" fmla="*/ 11 h 30"/>
                  <a:gd name="T8" fmla="*/ 1 w 25"/>
                  <a:gd name="T9" fmla="*/ 15 h 30"/>
                  <a:gd name="T10" fmla="*/ 3 w 25"/>
                  <a:gd name="T11" fmla="*/ 13 h 30"/>
                  <a:gd name="T12" fmla="*/ 6 w 25"/>
                  <a:gd name="T13" fmla="*/ 15 h 30"/>
                  <a:gd name="T14" fmla="*/ 3 w 25"/>
                  <a:gd name="T15" fmla="*/ 17 h 30"/>
                  <a:gd name="T16" fmla="*/ 1 w 25"/>
                  <a:gd name="T17" fmla="*/ 15 h 30"/>
                  <a:gd name="T18" fmla="*/ 1 w 25"/>
                  <a:gd name="T19" fmla="*/ 20 h 30"/>
                  <a:gd name="T20" fmla="*/ 4 w 25"/>
                  <a:gd name="T21" fmla="*/ 20 h 30"/>
                  <a:gd name="T22" fmla="*/ 4 w 25"/>
                  <a:gd name="T23" fmla="*/ 23 h 30"/>
                  <a:gd name="T24" fmla="*/ 1 w 25"/>
                  <a:gd name="T25" fmla="*/ 23 h 30"/>
                  <a:gd name="T26" fmla="*/ 0 w 25"/>
                  <a:gd name="T27" fmla="*/ 27 h 30"/>
                  <a:gd name="T28" fmla="*/ 2 w 25"/>
                  <a:gd name="T29" fmla="*/ 25 h 30"/>
                  <a:gd name="T30" fmla="*/ 5 w 25"/>
                  <a:gd name="T31" fmla="*/ 27 h 30"/>
                  <a:gd name="T32" fmla="*/ 2 w 25"/>
                  <a:gd name="T33" fmla="*/ 30 h 30"/>
                  <a:gd name="T34" fmla="*/ 0 w 25"/>
                  <a:gd name="T35" fmla="*/ 27 h 30"/>
                  <a:gd name="T36" fmla="*/ 9 w 25"/>
                  <a:gd name="T37" fmla="*/ 1 h 30"/>
                  <a:gd name="T38" fmla="*/ 12 w 25"/>
                  <a:gd name="T39" fmla="*/ 1 h 30"/>
                  <a:gd name="T40" fmla="*/ 12 w 25"/>
                  <a:gd name="T41" fmla="*/ 4 h 30"/>
                  <a:gd name="T42" fmla="*/ 9 w 25"/>
                  <a:gd name="T43" fmla="*/ 4 h 30"/>
                  <a:gd name="T44" fmla="*/ 7 w 25"/>
                  <a:gd name="T45" fmla="*/ 15 h 30"/>
                  <a:gd name="T46" fmla="*/ 10 w 25"/>
                  <a:gd name="T47" fmla="*/ 13 h 30"/>
                  <a:gd name="T48" fmla="*/ 12 w 25"/>
                  <a:gd name="T49" fmla="*/ 15 h 30"/>
                  <a:gd name="T50" fmla="*/ 9 w 25"/>
                  <a:gd name="T51" fmla="*/ 17 h 30"/>
                  <a:gd name="T52" fmla="*/ 7 w 25"/>
                  <a:gd name="T53" fmla="*/ 15 h 30"/>
                  <a:gd name="T54" fmla="*/ 15 w 25"/>
                  <a:gd name="T55" fmla="*/ 1 h 30"/>
                  <a:gd name="T56" fmla="*/ 18 w 25"/>
                  <a:gd name="T57" fmla="*/ 1 h 30"/>
                  <a:gd name="T58" fmla="*/ 18 w 25"/>
                  <a:gd name="T59" fmla="*/ 4 h 30"/>
                  <a:gd name="T60" fmla="*/ 15 w 25"/>
                  <a:gd name="T61" fmla="*/ 4 h 30"/>
                  <a:gd name="T62" fmla="*/ 13 w 25"/>
                  <a:gd name="T63" fmla="*/ 15 h 30"/>
                  <a:gd name="T64" fmla="*/ 16 w 25"/>
                  <a:gd name="T65" fmla="*/ 13 h 30"/>
                  <a:gd name="T66" fmla="*/ 18 w 25"/>
                  <a:gd name="T67" fmla="*/ 15 h 30"/>
                  <a:gd name="T68" fmla="*/ 15 w 25"/>
                  <a:gd name="T69" fmla="*/ 17 h 30"/>
                  <a:gd name="T70" fmla="*/ 13 w 25"/>
                  <a:gd name="T71" fmla="*/ 15 h 30"/>
                  <a:gd name="T72" fmla="*/ 21 w 25"/>
                  <a:gd name="T73" fmla="*/ 7 h 30"/>
                  <a:gd name="T74" fmla="*/ 24 w 25"/>
                  <a:gd name="T75" fmla="*/ 7 h 30"/>
                  <a:gd name="T76" fmla="*/ 24 w 25"/>
                  <a:gd name="T77" fmla="*/ 11 h 30"/>
                  <a:gd name="T78" fmla="*/ 21 w 25"/>
                  <a:gd name="T79" fmla="*/ 11 h 30"/>
                  <a:gd name="T80" fmla="*/ 19 w 25"/>
                  <a:gd name="T81" fmla="*/ 15 h 30"/>
                  <a:gd name="T82" fmla="*/ 22 w 25"/>
                  <a:gd name="T83" fmla="*/ 13 h 30"/>
                  <a:gd name="T84" fmla="*/ 24 w 25"/>
                  <a:gd name="T85" fmla="*/ 15 h 30"/>
                  <a:gd name="T86" fmla="*/ 22 w 25"/>
                  <a:gd name="T87" fmla="*/ 17 h 30"/>
                  <a:gd name="T88" fmla="*/ 19 w 25"/>
                  <a:gd name="T89" fmla="*/ 15 h 30"/>
                  <a:gd name="T90" fmla="*/ 20 w 25"/>
                  <a:gd name="T91" fmla="*/ 20 h 30"/>
                  <a:gd name="T92" fmla="*/ 23 w 25"/>
                  <a:gd name="T93" fmla="*/ 20 h 30"/>
                  <a:gd name="T94" fmla="*/ 23 w 25"/>
                  <a:gd name="T95" fmla="*/ 23 h 30"/>
                  <a:gd name="T96" fmla="*/ 19 w 25"/>
                  <a:gd name="T97" fmla="*/ 23 h 30"/>
                  <a:gd name="T98" fmla="*/ 18 w 25"/>
                  <a:gd name="T99" fmla="*/ 27 h 30"/>
                  <a:gd name="T100" fmla="*/ 21 w 25"/>
                  <a:gd name="T101" fmla="*/ 25 h 30"/>
                  <a:gd name="T102" fmla="*/ 23 w 25"/>
                  <a:gd name="T103" fmla="*/ 27 h 30"/>
                  <a:gd name="T104" fmla="*/ 21 w 25"/>
                  <a:gd name="T105" fmla="*/ 30 h 30"/>
                  <a:gd name="T106" fmla="*/ 18 w 25"/>
                  <a:gd name="T10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 h="30">
                    <a:moveTo>
                      <a:pt x="1" y="9"/>
                    </a:moveTo>
                    <a:cubicBezTo>
                      <a:pt x="1" y="8"/>
                      <a:pt x="2" y="8"/>
                      <a:pt x="2" y="7"/>
                    </a:cubicBezTo>
                    <a:cubicBezTo>
                      <a:pt x="3" y="7"/>
                      <a:pt x="3" y="6"/>
                      <a:pt x="4" y="6"/>
                    </a:cubicBezTo>
                    <a:cubicBezTo>
                      <a:pt x="5" y="6"/>
                      <a:pt x="5" y="7"/>
                      <a:pt x="6" y="7"/>
                    </a:cubicBezTo>
                    <a:cubicBezTo>
                      <a:pt x="6" y="8"/>
                      <a:pt x="6" y="8"/>
                      <a:pt x="6" y="9"/>
                    </a:cubicBezTo>
                    <a:cubicBezTo>
                      <a:pt x="6" y="9"/>
                      <a:pt x="6" y="10"/>
                      <a:pt x="5" y="11"/>
                    </a:cubicBezTo>
                    <a:cubicBezTo>
                      <a:pt x="5" y="11"/>
                      <a:pt x="4" y="11"/>
                      <a:pt x="4" y="11"/>
                    </a:cubicBezTo>
                    <a:cubicBezTo>
                      <a:pt x="3" y="11"/>
                      <a:pt x="2" y="11"/>
                      <a:pt x="2" y="11"/>
                    </a:cubicBezTo>
                    <a:cubicBezTo>
                      <a:pt x="1" y="10"/>
                      <a:pt x="1" y="9"/>
                      <a:pt x="1" y="9"/>
                    </a:cubicBezTo>
                    <a:close/>
                    <a:moveTo>
                      <a:pt x="1" y="15"/>
                    </a:moveTo>
                    <a:cubicBezTo>
                      <a:pt x="1" y="14"/>
                      <a:pt x="1" y="14"/>
                      <a:pt x="2" y="13"/>
                    </a:cubicBezTo>
                    <a:cubicBezTo>
                      <a:pt x="2" y="13"/>
                      <a:pt x="3" y="13"/>
                      <a:pt x="3" y="13"/>
                    </a:cubicBezTo>
                    <a:cubicBezTo>
                      <a:pt x="4" y="13"/>
                      <a:pt x="5" y="13"/>
                      <a:pt x="5" y="13"/>
                    </a:cubicBezTo>
                    <a:cubicBezTo>
                      <a:pt x="6" y="14"/>
                      <a:pt x="6" y="14"/>
                      <a:pt x="6" y="15"/>
                    </a:cubicBezTo>
                    <a:cubicBezTo>
                      <a:pt x="6" y="16"/>
                      <a:pt x="5" y="16"/>
                      <a:pt x="5" y="17"/>
                    </a:cubicBezTo>
                    <a:cubicBezTo>
                      <a:pt x="4" y="17"/>
                      <a:pt x="4" y="17"/>
                      <a:pt x="3" y="17"/>
                    </a:cubicBezTo>
                    <a:cubicBezTo>
                      <a:pt x="2" y="17"/>
                      <a:pt x="2" y="17"/>
                      <a:pt x="1" y="17"/>
                    </a:cubicBezTo>
                    <a:cubicBezTo>
                      <a:pt x="1" y="16"/>
                      <a:pt x="1" y="16"/>
                      <a:pt x="1" y="15"/>
                    </a:cubicBezTo>
                    <a:close/>
                    <a:moveTo>
                      <a:pt x="0" y="21"/>
                    </a:moveTo>
                    <a:cubicBezTo>
                      <a:pt x="0" y="21"/>
                      <a:pt x="0" y="20"/>
                      <a:pt x="1" y="20"/>
                    </a:cubicBezTo>
                    <a:cubicBezTo>
                      <a:pt x="1" y="19"/>
                      <a:pt x="2" y="19"/>
                      <a:pt x="3" y="19"/>
                    </a:cubicBezTo>
                    <a:cubicBezTo>
                      <a:pt x="3" y="19"/>
                      <a:pt x="4" y="19"/>
                      <a:pt x="4" y="20"/>
                    </a:cubicBezTo>
                    <a:cubicBezTo>
                      <a:pt x="5" y="20"/>
                      <a:pt x="5" y="21"/>
                      <a:pt x="5" y="21"/>
                    </a:cubicBezTo>
                    <a:cubicBezTo>
                      <a:pt x="5" y="22"/>
                      <a:pt x="5" y="23"/>
                      <a:pt x="4" y="23"/>
                    </a:cubicBezTo>
                    <a:cubicBezTo>
                      <a:pt x="4" y="23"/>
                      <a:pt x="3" y="24"/>
                      <a:pt x="2" y="24"/>
                    </a:cubicBezTo>
                    <a:cubicBezTo>
                      <a:pt x="2" y="24"/>
                      <a:pt x="1" y="23"/>
                      <a:pt x="1" y="23"/>
                    </a:cubicBezTo>
                    <a:cubicBezTo>
                      <a:pt x="0" y="23"/>
                      <a:pt x="0" y="22"/>
                      <a:pt x="0" y="21"/>
                    </a:cubicBezTo>
                    <a:close/>
                    <a:moveTo>
                      <a:pt x="0" y="27"/>
                    </a:moveTo>
                    <a:cubicBezTo>
                      <a:pt x="0" y="27"/>
                      <a:pt x="0" y="26"/>
                      <a:pt x="0" y="26"/>
                    </a:cubicBezTo>
                    <a:cubicBezTo>
                      <a:pt x="1" y="25"/>
                      <a:pt x="2" y="25"/>
                      <a:pt x="2" y="25"/>
                    </a:cubicBezTo>
                    <a:cubicBezTo>
                      <a:pt x="3" y="25"/>
                      <a:pt x="3" y="25"/>
                      <a:pt x="4" y="26"/>
                    </a:cubicBezTo>
                    <a:cubicBezTo>
                      <a:pt x="4" y="26"/>
                      <a:pt x="5" y="27"/>
                      <a:pt x="5" y="27"/>
                    </a:cubicBezTo>
                    <a:cubicBezTo>
                      <a:pt x="5" y="28"/>
                      <a:pt x="4" y="29"/>
                      <a:pt x="4" y="29"/>
                    </a:cubicBezTo>
                    <a:cubicBezTo>
                      <a:pt x="3" y="30"/>
                      <a:pt x="3" y="30"/>
                      <a:pt x="2" y="30"/>
                    </a:cubicBezTo>
                    <a:cubicBezTo>
                      <a:pt x="1" y="30"/>
                      <a:pt x="1" y="30"/>
                      <a:pt x="0" y="29"/>
                    </a:cubicBezTo>
                    <a:cubicBezTo>
                      <a:pt x="0" y="29"/>
                      <a:pt x="0" y="28"/>
                      <a:pt x="0" y="27"/>
                    </a:cubicBezTo>
                    <a:close/>
                    <a:moveTo>
                      <a:pt x="8" y="3"/>
                    </a:moveTo>
                    <a:cubicBezTo>
                      <a:pt x="8" y="2"/>
                      <a:pt x="8" y="1"/>
                      <a:pt x="9" y="1"/>
                    </a:cubicBezTo>
                    <a:cubicBezTo>
                      <a:pt x="9" y="0"/>
                      <a:pt x="10" y="0"/>
                      <a:pt x="11" y="0"/>
                    </a:cubicBezTo>
                    <a:cubicBezTo>
                      <a:pt x="11" y="0"/>
                      <a:pt x="12" y="0"/>
                      <a:pt x="12" y="1"/>
                    </a:cubicBezTo>
                    <a:cubicBezTo>
                      <a:pt x="13" y="1"/>
                      <a:pt x="13" y="2"/>
                      <a:pt x="13" y="3"/>
                    </a:cubicBezTo>
                    <a:cubicBezTo>
                      <a:pt x="13" y="3"/>
                      <a:pt x="13" y="4"/>
                      <a:pt x="12" y="4"/>
                    </a:cubicBezTo>
                    <a:cubicBezTo>
                      <a:pt x="12" y="5"/>
                      <a:pt x="11" y="5"/>
                      <a:pt x="10" y="5"/>
                    </a:cubicBezTo>
                    <a:cubicBezTo>
                      <a:pt x="10" y="5"/>
                      <a:pt x="9" y="5"/>
                      <a:pt x="9" y="4"/>
                    </a:cubicBezTo>
                    <a:cubicBezTo>
                      <a:pt x="8" y="4"/>
                      <a:pt x="8" y="3"/>
                      <a:pt x="8" y="3"/>
                    </a:cubicBezTo>
                    <a:close/>
                    <a:moveTo>
                      <a:pt x="7" y="15"/>
                    </a:moveTo>
                    <a:cubicBezTo>
                      <a:pt x="7" y="14"/>
                      <a:pt x="7" y="14"/>
                      <a:pt x="8" y="13"/>
                    </a:cubicBezTo>
                    <a:cubicBezTo>
                      <a:pt x="8" y="13"/>
                      <a:pt x="9" y="13"/>
                      <a:pt x="10" y="13"/>
                    </a:cubicBezTo>
                    <a:cubicBezTo>
                      <a:pt x="10" y="13"/>
                      <a:pt x="11" y="13"/>
                      <a:pt x="11" y="13"/>
                    </a:cubicBezTo>
                    <a:cubicBezTo>
                      <a:pt x="12" y="14"/>
                      <a:pt x="12" y="14"/>
                      <a:pt x="12" y="15"/>
                    </a:cubicBezTo>
                    <a:cubicBezTo>
                      <a:pt x="12" y="16"/>
                      <a:pt x="11" y="16"/>
                      <a:pt x="11" y="17"/>
                    </a:cubicBezTo>
                    <a:cubicBezTo>
                      <a:pt x="10" y="17"/>
                      <a:pt x="10" y="17"/>
                      <a:pt x="9" y="17"/>
                    </a:cubicBezTo>
                    <a:cubicBezTo>
                      <a:pt x="8" y="17"/>
                      <a:pt x="8" y="17"/>
                      <a:pt x="7" y="17"/>
                    </a:cubicBezTo>
                    <a:cubicBezTo>
                      <a:pt x="7" y="16"/>
                      <a:pt x="7" y="16"/>
                      <a:pt x="7" y="15"/>
                    </a:cubicBezTo>
                    <a:close/>
                    <a:moveTo>
                      <a:pt x="14" y="3"/>
                    </a:moveTo>
                    <a:cubicBezTo>
                      <a:pt x="14" y="2"/>
                      <a:pt x="14" y="1"/>
                      <a:pt x="15" y="1"/>
                    </a:cubicBezTo>
                    <a:cubicBezTo>
                      <a:pt x="15" y="0"/>
                      <a:pt x="16" y="0"/>
                      <a:pt x="17" y="0"/>
                    </a:cubicBezTo>
                    <a:cubicBezTo>
                      <a:pt x="17" y="0"/>
                      <a:pt x="18" y="0"/>
                      <a:pt x="18" y="1"/>
                    </a:cubicBezTo>
                    <a:cubicBezTo>
                      <a:pt x="19" y="1"/>
                      <a:pt x="19" y="2"/>
                      <a:pt x="19" y="3"/>
                    </a:cubicBezTo>
                    <a:cubicBezTo>
                      <a:pt x="19" y="3"/>
                      <a:pt x="19" y="4"/>
                      <a:pt x="18" y="4"/>
                    </a:cubicBezTo>
                    <a:cubicBezTo>
                      <a:pt x="18" y="5"/>
                      <a:pt x="17" y="5"/>
                      <a:pt x="17" y="5"/>
                    </a:cubicBezTo>
                    <a:cubicBezTo>
                      <a:pt x="16" y="5"/>
                      <a:pt x="15" y="5"/>
                      <a:pt x="15" y="4"/>
                    </a:cubicBezTo>
                    <a:cubicBezTo>
                      <a:pt x="14" y="4"/>
                      <a:pt x="14" y="3"/>
                      <a:pt x="14" y="3"/>
                    </a:cubicBezTo>
                    <a:close/>
                    <a:moveTo>
                      <a:pt x="13" y="15"/>
                    </a:moveTo>
                    <a:cubicBezTo>
                      <a:pt x="13" y="14"/>
                      <a:pt x="14" y="14"/>
                      <a:pt x="14" y="13"/>
                    </a:cubicBezTo>
                    <a:cubicBezTo>
                      <a:pt x="15" y="13"/>
                      <a:pt x="15" y="13"/>
                      <a:pt x="16" y="13"/>
                    </a:cubicBezTo>
                    <a:cubicBezTo>
                      <a:pt x="17" y="13"/>
                      <a:pt x="17" y="13"/>
                      <a:pt x="18" y="13"/>
                    </a:cubicBezTo>
                    <a:cubicBezTo>
                      <a:pt x="18" y="14"/>
                      <a:pt x="18" y="14"/>
                      <a:pt x="18" y="15"/>
                    </a:cubicBezTo>
                    <a:cubicBezTo>
                      <a:pt x="18" y="16"/>
                      <a:pt x="18" y="16"/>
                      <a:pt x="17" y="17"/>
                    </a:cubicBezTo>
                    <a:cubicBezTo>
                      <a:pt x="17" y="17"/>
                      <a:pt x="16" y="17"/>
                      <a:pt x="15" y="17"/>
                    </a:cubicBezTo>
                    <a:cubicBezTo>
                      <a:pt x="15" y="17"/>
                      <a:pt x="14" y="17"/>
                      <a:pt x="14" y="17"/>
                    </a:cubicBezTo>
                    <a:cubicBezTo>
                      <a:pt x="13" y="16"/>
                      <a:pt x="13" y="16"/>
                      <a:pt x="13" y="15"/>
                    </a:cubicBezTo>
                    <a:close/>
                    <a:moveTo>
                      <a:pt x="20" y="9"/>
                    </a:moveTo>
                    <a:cubicBezTo>
                      <a:pt x="20" y="8"/>
                      <a:pt x="20" y="8"/>
                      <a:pt x="21" y="7"/>
                    </a:cubicBezTo>
                    <a:cubicBezTo>
                      <a:pt x="21" y="7"/>
                      <a:pt x="22" y="6"/>
                      <a:pt x="23" y="6"/>
                    </a:cubicBezTo>
                    <a:cubicBezTo>
                      <a:pt x="23" y="6"/>
                      <a:pt x="24" y="7"/>
                      <a:pt x="24" y="7"/>
                    </a:cubicBezTo>
                    <a:cubicBezTo>
                      <a:pt x="25" y="8"/>
                      <a:pt x="25" y="8"/>
                      <a:pt x="25" y="9"/>
                    </a:cubicBezTo>
                    <a:cubicBezTo>
                      <a:pt x="25" y="9"/>
                      <a:pt x="25" y="10"/>
                      <a:pt x="24" y="11"/>
                    </a:cubicBezTo>
                    <a:cubicBezTo>
                      <a:pt x="24" y="11"/>
                      <a:pt x="23" y="11"/>
                      <a:pt x="22" y="11"/>
                    </a:cubicBezTo>
                    <a:cubicBezTo>
                      <a:pt x="22" y="11"/>
                      <a:pt x="21" y="11"/>
                      <a:pt x="21" y="11"/>
                    </a:cubicBezTo>
                    <a:cubicBezTo>
                      <a:pt x="20" y="10"/>
                      <a:pt x="20" y="9"/>
                      <a:pt x="20" y="9"/>
                    </a:cubicBezTo>
                    <a:close/>
                    <a:moveTo>
                      <a:pt x="19" y="15"/>
                    </a:moveTo>
                    <a:cubicBezTo>
                      <a:pt x="19" y="14"/>
                      <a:pt x="20" y="14"/>
                      <a:pt x="20" y="13"/>
                    </a:cubicBezTo>
                    <a:cubicBezTo>
                      <a:pt x="21" y="13"/>
                      <a:pt x="21" y="13"/>
                      <a:pt x="22" y="13"/>
                    </a:cubicBezTo>
                    <a:cubicBezTo>
                      <a:pt x="23" y="13"/>
                      <a:pt x="23" y="13"/>
                      <a:pt x="24" y="13"/>
                    </a:cubicBezTo>
                    <a:cubicBezTo>
                      <a:pt x="24" y="14"/>
                      <a:pt x="24" y="14"/>
                      <a:pt x="24" y="15"/>
                    </a:cubicBezTo>
                    <a:cubicBezTo>
                      <a:pt x="24" y="16"/>
                      <a:pt x="24" y="16"/>
                      <a:pt x="23" y="17"/>
                    </a:cubicBezTo>
                    <a:cubicBezTo>
                      <a:pt x="23" y="17"/>
                      <a:pt x="22" y="17"/>
                      <a:pt x="22" y="17"/>
                    </a:cubicBezTo>
                    <a:cubicBezTo>
                      <a:pt x="21" y="17"/>
                      <a:pt x="20" y="17"/>
                      <a:pt x="20" y="17"/>
                    </a:cubicBezTo>
                    <a:cubicBezTo>
                      <a:pt x="19" y="16"/>
                      <a:pt x="19" y="16"/>
                      <a:pt x="19" y="15"/>
                    </a:cubicBezTo>
                    <a:close/>
                    <a:moveTo>
                      <a:pt x="19" y="21"/>
                    </a:moveTo>
                    <a:cubicBezTo>
                      <a:pt x="19" y="21"/>
                      <a:pt x="19" y="20"/>
                      <a:pt x="20" y="20"/>
                    </a:cubicBezTo>
                    <a:cubicBezTo>
                      <a:pt x="20" y="19"/>
                      <a:pt x="21" y="19"/>
                      <a:pt x="21" y="19"/>
                    </a:cubicBezTo>
                    <a:cubicBezTo>
                      <a:pt x="22" y="19"/>
                      <a:pt x="23" y="19"/>
                      <a:pt x="23" y="20"/>
                    </a:cubicBezTo>
                    <a:cubicBezTo>
                      <a:pt x="24" y="20"/>
                      <a:pt x="24" y="21"/>
                      <a:pt x="24" y="21"/>
                    </a:cubicBezTo>
                    <a:cubicBezTo>
                      <a:pt x="24" y="22"/>
                      <a:pt x="23" y="23"/>
                      <a:pt x="23" y="23"/>
                    </a:cubicBezTo>
                    <a:cubicBezTo>
                      <a:pt x="22" y="23"/>
                      <a:pt x="22" y="24"/>
                      <a:pt x="21" y="24"/>
                    </a:cubicBezTo>
                    <a:cubicBezTo>
                      <a:pt x="20" y="24"/>
                      <a:pt x="20" y="23"/>
                      <a:pt x="19" y="23"/>
                    </a:cubicBezTo>
                    <a:cubicBezTo>
                      <a:pt x="19" y="23"/>
                      <a:pt x="19" y="22"/>
                      <a:pt x="19" y="21"/>
                    </a:cubicBezTo>
                    <a:close/>
                    <a:moveTo>
                      <a:pt x="18" y="27"/>
                    </a:moveTo>
                    <a:cubicBezTo>
                      <a:pt x="18" y="27"/>
                      <a:pt x="19" y="26"/>
                      <a:pt x="19" y="26"/>
                    </a:cubicBezTo>
                    <a:cubicBezTo>
                      <a:pt x="20" y="25"/>
                      <a:pt x="20" y="25"/>
                      <a:pt x="21" y="25"/>
                    </a:cubicBezTo>
                    <a:cubicBezTo>
                      <a:pt x="22" y="25"/>
                      <a:pt x="22" y="25"/>
                      <a:pt x="23" y="26"/>
                    </a:cubicBezTo>
                    <a:cubicBezTo>
                      <a:pt x="23" y="26"/>
                      <a:pt x="23" y="27"/>
                      <a:pt x="23" y="27"/>
                    </a:cubicBezTo>
                    <a:cubicBezTo>
                      <a:pt x="23" y="28"/>
                      <a:pt x="23" y="29"/>
                      <a:pt x="23" y="29"/>
                    </a:cubicBezTo>
                    <a:cubicBezTo>
                      <a:pt x="22" y="30"/>
                      <a:pt x="21" y="30"/>
                      <a:pt x="21" y="30"/>
                    </a:cubicBezTo>
                    <a:cubicBezTo>
                      <a:pt x="20" y="30"/>
                      <a:pt x="20" y="30"/>
                      <a:pt x="19" y="29"/>
                    </a:cubicBezTo>
                    <a:cubicBezTo>
                      <a:pt x="19" y="29"/>
                      <a:pt x="18" y="28"/>
                      <a:pt x="18" y="27"/>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26" name="Freeform 393"/>
              <p:cNvSpPr>
                <a:spLocks noEditPoints="1"/>
              </p:cNvSpPr>
              <p:nvPr/>
            </p:nvSpPr>
            <p:spPr bwMode="auto">
              <a:xfrm>
                <a:off x="6155" y="1833"/>
                <a:ext cx="35" cy="42"/>
              </a:xfrm>
              <a:custGeom>
                <a:avLst/>
                <a:gdLst>
                  <a:gd name="T0" fmla="*/ 2 w 25"/>
                  <a:gd name="T1" fmla="*/ 1 h 30"/>
                  <a:gd name="T2" fmla="*/ 6 w 25"/>
                  <a:gd name="T3" fmla="*/ 1 h 30"/>
                  <a:gd name="T4" fmla="*/ 6 w 25"/>
                  <a:gd name="T5" fmla="*/ 4 h 30"/>
                  <a:gd name="T6" fmla="*/ 2 w 25"/>
                  <a:gd name="T7" fmla="*/ 4 h 30"/>
                  <a:gd name="T8" fmla="*/ 1 w 25"/>
                  <a:gd name="T9" fmla="*/ 9 h 30"/>
                  <a:gd name="T10" fmla="*/ 4 w 25"/>
                  <a:gd name="T11" fmla="*/ 6 h 30"/>
                  <a:gd name="T12" fmla="*/ 6 w 25"/>
                  <a:gd name="T13" fmla="*/ 9 h 30"/>
                  <a:gd name="T14" fmla="*/ 3 w 25"/>
                  <a:gd name="T15" fmla="*/ 11 h 30"/>
                  <a:gd name="T16" fmla="*/ 1 w 25"/>
                  <a:gd name="T17" fmla="*/ 9 h 30"/>
                  <a:gd name="T18" fmla="*/ 1 w 25"/>
                  <a:gd name="T19" fmla="*/ 13 h 30"/>
                  <a:gd name="T20" fmla="*/ 5 w 25"/>
                  <a:gd name="T21" fmla="*/ 13 h 30"/>
                  <a:gd name="T22" fmla="*/ 5 w 25"/>
                  <a:gd name="T23" fmla="*/ 17 h 30"/>
                  <a:gd name="T24" fmla="*/ 1 w 25"/>
                  <a:gd name="T25" fmla="*/ 17 h 30"/>
                  <a:gd name="T26" fmla="*/ 0 w 25"/>
                  <a:gd name="T27" fmla="*/ 21 h 30"/>
                  <a:gd name="T28" fmla="*/ 3 w 25"/>
                  <a:gd name="T29" fmla="*/ 19 h 30"/>
                  <a:gd name="T30" fmla="*/ 5 w 25"/>
                  <a:gd name="T31" fmla="*/ 21 h 30"/>
                  <a:gd name="T32" fmla="*/ 2 w 25"/>
                  <a:gd name="T33" fmla="*/ 24 h 30"/>
                  <a:gd name="T34" fmla="*/ 0 w 25"/>
                  <a:gd name="T35" fmla="*/ 21 h 30"/>
                  <a:gd name="T36" fmla="*/ 7 w 25"/>
                  <a:gd name="T37" fmla="*/ 26 h 30"/>
                  <a:gd name="T38" fmla="*/ 10 w 25"/>
                  <a:gd name="T39" fmla="*/ 26 h 30"/>
                  <a:gd name="T40" fmla="*/ 10 w 25"/>
                  <a:gd name="T41" fmla="*/ 29 h 30"/>
                  <a:gd name="T42" fmla="*/ 6 w 25"/>
                  <a:gd name="T43" fmla="*/ 29 h 30"/>
                  <a:gd name="T44" fmla="*/ 12 w 25"/>
                  <a:gd name="T45" fmla="*/ 27 h 30"/>
                  <a:gd name="T46" fmla="*/ 15 w 25"/>
                  <a:gd name="T47" fmla="*/ 25 h 30"/>
                  <a:gd name="T48" fmla="*/ 17 w 25"/>
                  <a:gd name="T49" fmla="*/ 27 h 30"/>
                  <a:gd name="T50" fmla="*/ 14 w 25"/>
                  <a:gd name="T51" fmla="*/ 30 h 30"/>
                  <a:gd name="T52" fmla="*/ 12 w 25"/>
                  <a:gd name="T53" fmla="*/ 27 h 30"/>
                  <a:gd name="T54" fmla="*/ 21 w 25"/>
                  <a:gd name="T55" fmla="*/ 1 h 30"/>
                  <a:gd name="T56" fmla="*/ 25 w 25"/>
                  <a:gd name="T57" fmla="*/ 1 h 30"/>
                  <a:gd name="T58" fmla="*/ 24 w 25"/>
                  <a:gd name="T59" fmla="*/ 4 h 30"/>
                  <a:gd name="T60" fmla="*/ 21 w 25"/>
                  <a:gd name="T61" fmla="*/ 4 h 30"/>
                  <a:gd name="T62" fmla="*/ 20 w 25"/>
                  <a:gd name="T63" fmla="*/ 9 h 30"/>
                  <a:gd name="T64" fmla="*/ 23 w 25"/>
                  <a:gd name="T65" fmla="*/ 6 h 30"/>
                  <a:gd name="T66" fmla="*/ 25 w 25"/>
                  <a:gd name="T67" fmla="*/ 9 h 30"/>
                  <a:gd name="T68" fmla="*/ 22 w 25"/>
                  <a:gd name="T69" fmla="*/ 11 h 30"/>
                  <a:gd name="T70" fmla="*/ 20 w 25"/>
                  <a:gd name="T71" fmla="*/ 9 h 30"/>
                  <a:gd name="T72" fmla="*/ 20 w 25"/>
                  <a:gd name="T73" fmla="*/ 13 h 30"/>
                  <a:gd name="T74" fmla="*/ 24 w 25"/>
                  <a:gd name="T75" fmla="*/ 13 h 30"/>
                  <a:gd name="T76" fmla="*/ 23 w 25"/>
                  <a:gd name="T77" fmla="*/ 17 h 30"/>
                  <a:gd name="T78" fmla="*/ 20 w 25"/>
                  <a:gd name="T79" fmla="*/ 17 h 30"/>
                  <a:gd name="T80" fmla="*/ 19 w 25"/>
                  <a:gd name="T81" fmla="*/ 21 h 30"/>
                  <a:gd name="T82" fmla="*/ 21 w 25"/>
                  <a:gd name="T83" fmla="*/ 19 h 30"/>
                  <a:gd name="T84" fmla="*/ 24 w 25"/>
                  <a:gd name="T85" fmla="*/ 21 h 30"/>
                  <a:gd name="T86" fmla="*/ 21 w 25"/>
                  <a:gd name="T87" fmla="*/ 24 h 30"/>
                  <a:gd name="T88" fmla="*/ 19 w 25"/>
                  <a:gd name="T8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30">
                    <a:moveTo>
                      <a:pt x="2" y="3"/>
                    </a:moveTo>
                    <a:cubicBezTo>
                      <a:pt x="2" y="2"/>
                      <a:pt x="2" y="1"/>
                      <a:pt x="2" y="1"/>
                    </a:cubicBezTo>
                    <a:cubicBezTo>
                      <a:pt x="3" y="0"/>
                      <a:pt x="3" y="0"/>
                      <a:pt x="4" y="0"/>
                    </a:cubicBezTo>
                    <a:cubicBezTo>
                      <a:pt x="5" y="0"/>
                      <a:pt x="5" y="0"/>
                      <a:pt x="6" y="1"/>
                    </a:cubicBezTo>
                    <a:cubicBezTo>
                      <a:pt x="6" y="1"/>
                      <a:pt x="7" y="2"/>
                      <a:pt x="7" y="3"/>
                    </a:cubicBezTo>
                    <a:cubicBezTo>
                      <a:pt x="7" y="3"/>
                      <a:pt x="6" y="4"/>
                      <a:pt x="6" y="4"/>
                    </a:cubicBezTo>
                    <a:cubicBezTo>
                      <a:pt x="5" y="5"/>
                      <a:pt x="5" y="5"/>
                      <a:pt x="4" y="5"/>
                    </a:cubicBezTo>
                    <a:cubicBezTo>
                      <a:pt x="3" y="5"/>
                      <a:pt x="3" y="5"/>
                      <a:pt x="2" y="4"/>
                    </a:cubicBezTo>
                    <a:cubicBezTo>
                      <a:pt x="2" y="4"/>
                      <a:pt x="2" y="3"/>
                      <a:pt x="2" y="3"/>
                    </a:cubicBezTo>
                    <a:close/>
                    <a:moveTo>
                      <a:pt x="1" y="9"/>
                    </a:moveTo>
                    <a:cubicBezTo>
                      <a:pt x="1" y="8"/>
                      <a:pt x="2" y="8"/>
                      <a:pt x="2" y="7"/>
                    </a:cubicBezTo>
                    <a:cubicBezTo>
                      <a:pt x="3" y="7"/>
                      <a:pt x="3" y="6"/>
                      <a:pt x="4" y="6"/>
                    </a:cubicBezTo>
                    <a:cubicBezTo>
                      <a:pt x="5" y="6"/>
                      <a:pt x="5" y="7"/>
                      <a:pt x="6" y="7"/>
                    </a:cubicBezTo>
                    <a:cubicBezTo>
                      <a:pt x="6" y="8"/>
                      <a:pt x="6" y="8"/>
                      <a:pt x="6" y="9"/>
                    </a:cubicBezTo>
                    <a:cubicBezTo>
                      <a:pt x="6" y="9"/>
                      <a:pt x="6" y="10"/>
                      <a:pt x="5" y="11"/>
                    </a:cubicBezTo>
                    <a:cubicBezTo>
                      <a:pt x="5" y="11"/>
                      <a:pt x="4" y="11"/>
                      <a:pt x="3" y="11"/>
                    </a:cubicBezTo>
                    <a:cubicBezTo>
                      <a:pt x="3" y="11"/>
                      <a:pt x="2" y="11"/>
                      <a:pt x="2" y="11"/>
                    </a:cubicBezTo>
                    <a:cubicBezTo>
                      <a:pt x="1" y="10"/>
                      <a:pt x="1" y="9"/>
                      <a:pt x="1" y="9"/>
                    </a:cubicBezTo>
                    <a:close/>
                    <a:moveTo>
                      <a:pt x="1" y="15"/>
                    </a:moveTo>
                    <a:cubicBezTo>
                      <a:pt x="1" y="14"/>
                      <a:pt x="1" y="14"/>
                      <a:pt x="1" y="13"/>
                    </a:cubicBezTo>
                    <a:cubicBezTo>
                      <a:pt x="2" y="13"/>
                      <a:pt x="3" y="13"/>
                      <a:pt x="3" y="13"/>
                    </a:cubicBezTo>
                    <a:cubicBezTo>
                      <a:pt x="4" y="13"/>
                      <a:pt x="5" y="13"/>
                      <a:pt x="5" y="13"/>
                    </a:cubicBezTo>
                    <a:cubicBezTo>
                      <a:pt x="5" y="14"/>
                      <a:pt x="6" y="14"/>
                      <a:pt x="6" y="15"/>
                    </a:cubicBezTo>
                    <a:cubicBezTo>
                      <a:pt x="5" y="16"/>
                      <a:pt x="5" y="16"/>
                      <a:pt x="5" y="17"/>
                    </a:cubicBezTo>
                    <a:cubicBezTo>
                      <a:pt x="4" y="17"/>
                      <a:pt x="3" y="17"/>
                      <a:pt x="3" y="17"/>
                    </a:cubicBezTo>
                    <a:cubicBezTo>
                      <a:pt x="2" y="17"/>
                      <a:pt x="2" y="17"/>
                      <a:pt x="1" y="17"/>
                    </a:cubicBezTo>
                    <a:cubicBezTo>
                      <a:pt x="1" y="16"/>
                      <a:pt x="1" y="16"/>
                      <a:pt x="1" y="15"/>
                    </a:cubicBezTo>
                    <a:close/>
                    <a:moveTo>
                      <a:pt x="0" y="21"/>
                    </a:moveTo>
                    <a:cubicBezTo>
                      <a:pt x="0" y="21"/>
                      <a:pt x="0" y="20"/>
                      <a:pt x="1" y="20"/>
                    </a:cubicBezTo>
                    <a:cubicBezTo>
                      <a:pt x="1" y="19"/>
                      <a:pt x="2" y="19"/>
                      <a:pt x="3" y="19"/>
                    </a:cubicBezTo>
                    <a:cubicBezTo>
                      <a:pt x="3" y="19"/>
                      <a:pt x="4" y="19"/>
                      <a:pt x="4" y="20"/>
                    </a:cubicBezTo>
                    <a:cubicBezTo>
                      <a:pt x="5" y="20"/>
                      <a:pt x="5" y="21"/>
                      <a:pt x="5" y="21"/>
                    </a:cubicBezTo>
                    <a:cubicBezTo>
                      <a:pt x="5" y="22"/>
                      <a:pt x="5" y="23"/>
                      <a:pt x="4" y="23"/>
                    </a:cubicBezTo>
                    <a:cubicBezTo>
                      <a:pt x="3" y="23"/>
                      <a:pt x="3" y="24"/>
                      <a:pt x="2" y="24"/>
                    </a:cubicBezTo>
                    <a:cubicBezTo>
                      <a:pt x="2" y="24"/>
                      <a:pt x="1" y="23"/>
                      <a:pt x="1" y="23"/>
                    </a:cubicBezTo>
                    <a:cubicBezTo>
                      <a:pt x="0" y="23"/>
                      <a:pt x="0" y="22"/>
                      <a:pt x="0" y="21"/>
                    </a:cubicBezTo>
                    <a:close/>
                    <a:moveTo>
                      <a:pt x="6" y="27"/>
                    </a:moveTo>
                    <a:cubicBezTo>
                      <a:pt x="6" y="27"/>
                      <a:pt x="6" y="26"/>
                      <a:pt x="7" y="26"/>
                    </a:cubicBezTo>
                    <a:cubicBezTo>
                      <a:pt x="7" y="25"/>
                      <a:pt x="8" y="25"/>
                      <a:pt x="8" y="25"/>
                    </a:cubicBezTo>
                    <a:cubicBezTo>
                      <a:pt x="9" y="25"/>
                      <a:pt x="10" y="25"/>
                      <a:pt x="10" y="26"/>
                    </a:cubicBezTo>
                    <a:cubicBezTo>
                      <a:pt x="10" y="26"/>
                      <a:pt x="11" y="27"/>
                      <a:pt x="11" y="27"/>
                    </a:cubicBezTo>
                    <a:cubicBezTo>
                      <a:pt x="11" y="28"/>
                      <a:pt x="10" y="29"/>
                      <a:pt x="10" y="29"/>
                    </a:cubicBezTo>
                    <a:cubicBezTo>
                      <a:pt x="9" y="30"/>
                      <a:pt x="9" y="30"/>
                      <a:pt x="8" y="30"/>
                    </a:cubicBezTo>
                    <a:cubicBezTo>
                      <a:pt x="8" y="30"/>
                      <a:pt x="7" y="30"/>
                      <a:pt x="6" y="29"/>
                    </a:cubicBezTo>
                    <a:cubicBezTo>
                      <a:pt x="6" y="29"/>
                      <a:pt x="6" y="28"/>
                      <a:pt x="6" y="27"/>
                    </a:cubicBezTo>
                    <a:close/>
                    <a:moveTo>
                      <a:pt x="12" y="27"/>
                    </a:moveTo>
                    <a:cubicBezTo>
                      <a:pt x="12" y="27"/>
                      <a:pt x="12" y="26"/>
                      <a:pt x="13" y="26"/>
                    </a:cubicBezTo>
                    <a:cubicBezTo>
                      <a:pt x="13" y="25"/>
                      <a:pt x="14" y="25"/>
                      <a:pt x="15" y="25"/>
                    </a:cubicBezTo>
                    <a:cubicBezTo>
                      <a:pt x="15" y="25"/>
                      <a:pt x="16" y="25"/>
                      <a:pt x="16" y="26"/>
                    </a:cubicBezTo>
                    <a:cubicBezTo>
                      <a:pt x="17" y="26"/>
                      <a:pt x="17" y="27"/>
                      <a:pt x="17" y="27"/>
                    </a:cubicBezTo>
                    <a:cubicBezTo>
                      <a:pt x="17" y="28"/>
                      <a:pt x="17" y="29"/>
                      <a:pt x="16" y="29"/>
                    </a:cubicBezTo>
                    <a:cubicBezTo>
                      <a:pt x="16" y="30"/>
                      <a:pt x="15" y="30"/>
                      <a:pt x="14" y="30"/>
                    </a:cubicBezTo>
                    <a:cubicBezTo>
                      <a:pt x="14" y="30"/>
                      <a:pt x="13" y="30"/>
                      <a:pt x="13" y="29"/>
                    </a:cubicBezTo>
                    <a:cubicBezTo>
                      <a:pt x="12" y="29"/>
                      <a:pt x="12" y="28"/>
                      <a:pt x="12" y="27"/>
                    </a:cubicBezTo>
                    <a:close/>
                    <a:moveTo>
                      <a:pt x="20" y="3"/>
                    </a:moveTo>
                    <a:cubicBezTo>
                      <a:pt x="20" y="2"/>
                      <a:pt x="21" y="1"/>
                      <a:pt x="21" y="1"/>
                    </a:cubicBezTo>
                    <a:cubicBezTo>
                      <a:pt x="22" y="0"/>
                      <a:pt x="22" y="0"/>
                      <a:pt x="23" y="0"/>
                    </a:cubicBezTo>
                    <a:cubicBezTo>
                      <a:pt x="24" y="0"/>
                      <a:pt x="24" y="0"/>
                      <a:pt x="25" y="1"/>
                    </a:cubicBezTo>
                    <a:cubicBezTo>
                      <a:pt x="25" y="1"/>
                      <a:pt x="25" y="2"/>
                      <a:pt x="25" y="3"/>
                    </a:cubicBezTo>
                    <a:cubicBezTo>
                      <a:pt x="25" y="3"/>
                      <a:pt x="25" y="4"/>
                      <a:pt x="24" y="4"/>
                    </a:cubicBezTo>
                    <a:cubicBezTo>
                      <a:pt x="24" y="5"/>
                      <a:pt x="23" y="5"/>
                      <a:pt x="23" y="5"/>
                    </a:cubicBezTo>
                    <a:cubicBezTo>
                      <a:pt x="22" y="5"/>
                      <a:pt x="21" y="5"/>
                      <a:pt x="21" y="4"/>
                    </a:cubicBezTo>
                    <a:cubicBezTo>
                      <a:pt x="21" y="4"/>
                      <a:pt x="20" y="3"/>
                      <a:pt x="20" y="3"/>
                    </a:cubicBezTo>
                    <a:close/>
                    <a:moveTo>
                      <a:pt x="20" y="9"/>
                    </a:moveTo>
                    <a:cubicBezTo>
                      <a:pt x="20" y="8"/>
                      <a:pt x="20" y="8"/>
                      <a:pt x="21" y="7"/>
                    </a:cubicBezTo>
                    <a:cubicBezTo>
                      <a:pt x="21" y="7"/>
                      <a:pt x="22" y="6"/>
                      <a:pt x="23" y="6"/>
                    </a:cubicBezTo>
                    <a:cubicBezTo>
                      <a:pt x="23" y="6"/>
                      <a:pt x="24" y="7"/>
                      <a:pt x="24" y="7"/>
                    </a:cubicBezTo>
                    <a:cubicBezTo>
                      <a:pt x="25" y="8"/>
                      <a:pt x="25" y="8"/>
                      <a:pt x="25" y="9"/>
                    </a:cubicBezTo>
                    <a:cubicBezTo>
                      <a:pt x="25" y="9"/>
                      <a:pt x="24" y="10"/>
                      <a:pt x="24" y="11"/>
                    </a:cubicBezTo>
                    <a:cubicBezTo>
                      <a:pt x="23" y="11"/>
                      <a:pt x="23" y="11"/>
                      <a:pt x="22" y="11"/>
                    </a:cubicBezTo>
                    <a:cubicBezTo>
                      <a:pt x="21" y="11"/>
                      <a:pt x="21" y="11"/>
                      <a:pt x="20" y="11"/>
                    </a:cubicBezTo>
                    <a:cubicBezTo>
                      <a:pt x="20" y="10"/>
                      <a:pt x="20" y="9"/>
                      <a:pt x="20" y="9"/>
                    </a:cubicBezTo>
                    <a:close/>
                    <a:moveTo>
                      <a:pt x="19" y="15"/>
                    </a:moveTo>
                    <a:cubicBezTo>
                      <a:pt x="19" y="14"/>
                      <a:pt x="20" y="14"/>
                      <a:pt x="20" y="13"/>
                    </a:cubicBezTo>
                    <a:cubicBezTo>
                      <a:pt x="21" y="13"/>
                      <a:pt x="21" y="13"/>
                      <a:pt x="22" y="13"/>
                    </a:cubicBezTo>
                    <a:cubicBezTo>
                      <a:pt x="23" y="13"/>
                      <a:pt x="23" y="13"/>
                      <a:pt x="24" y="13"/>
                    </a:cubicBezTo>
                    <a:cubicBezTo>
                      <a:pt x="24" y="14"/>
                      <a:pt x="24" y="14"/>
                      <a:pt x="24" y="15"/>
                    </a:cubicBezTo>
                    <a:cubicBezTo>
                      <a:pt x="24" y="16"/>
                      <a:pt x="24" y="16"/>
                      <a:pt x="23" y="17"/>
                    </a:cubicBezTo>
                    <a:cubicBezTo>
                      <a:pt x="23" y="17"/>
                      <a:pt x="22" y="17"/>
                      <a:pt x="21" y="17"/>
                    </a:cubicBezTo>
                    <a:cubicBezTo>
                      <a:pt x="21" y="17"/>
                      <a:pt x="20" y="17"/>
                      <a:pt x="20" y="17"/>
                    </a:cubicBezTo>
                    <a:cubicBezTo>
                      <a:pt x="19" y="16"/>
                      <a:pt x="19" y="16"/>
                      <a:pt x="19" y="15"/>
                    </a:cubicBezTo>
                    <a:close/>
                    <a:moveTo>
                      <a:pt x="19" y="21"/>
                    </a:moveTo>
                    <a:cubicBezTo>
                      <a:pt x="19" y="21"/>
                      <a:pt x="19" y="20"/>
                      <a:pt x="20" y="20"/>
                    </a:cubicBezTo>
                    <a:cubicBezTo>
                      <a:pt x="20" y="19"/>
                      <a:pt x="21" y="19"/>
                      <a:pt x="21" y="19"/>
                    </a:cubicBezTo>
                    <a:cubicBezTo>
                      <a:pt x="22" y="19"/>
                      <a:pt x="23" y="19"/>
                      <a:pt x="23" y="20"/>
                    </a:cubicBezTo>
                    <a:cubicBezTo>
                      <a:pt x="23" y="20"/>
                      <a:pt x="24" y="21"/>
                      <a:pt x="24" y="21"/>
                    </a:cubicBezTo>
                    <a:cubicBezTo>
                      <a:pt x="23" y="22"/>
                      <a:pt x="23" y="23"/>
                      <a:pt x="23" y="23"/>
                    </a:cubicBezTo>
                    <a:cubicBezTo>
                      <a:pt x="22" y="23"/>
                      <a:pt x="22" y="24"/>
                      <a:pt x="21" y="24"/>
                    </a:cubicBezTo>
                    <a:cubicBezTo>
                      <a:pt x="20" y="24"/>
                      <a:pt x="20" y="23"/>
                      <a:pt x="19" y="23"/>
                    </a:cubicBezTo>
                    <a:cubicBezTo>
                      <a:pt x="19" y="23"/>
                      <a:pt x="19" y="22"/>
                      <a:pt x="19" y="21"/>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27" name="Freeform 394"/>
              <p:cNvSpPr>
                <a:spLocks noEditPoints="1"/>
              </p:cNvSpPr>
              <p:nvPr/>
            </p:nvSpPr>
            <p:spPr bwMode="auto">
              <a:xfrm>
                <a:off x="6195" y="1833"/>
                <a:ext cx="42" cy="42"/>
              </a:xfrm>
              <a:custGeom>
                <a:avLst/>
                <a:gdLst>
                  <a:gd name="T0" fmla="*/ 1 w 30"/>
                  <a:gd name="T1" fmla="*/ 1 h 30"/>
                  <a:gd name="T2" fmla="*/ 5 w 30"/>
                  <a:gd name="T3" fmla="*/ 1 h 30"/>
                  <a:gd name="T4" fmla="*/ 5 w 30"/>
                  <a:gd name="T5" fmla="*/ 4 h 30"/>
                  <a:gd name="T6" fmla="*/ 1 w 30"/>
                  <a:gd name="T7" fmla="*/ 4 h 30"/>
                  <a:gd name="T8" fmla="*/ 7 w 30"/>
                  <a:gd name="T9" fmla="*/ 3 h 30"/>
                  <a:gd name="T10" fmla="*/ 9 w 30"/>
                  <a:gd name="T11" fmla="*/ 0 h 30"/>
                  <a:gd name="T12" fmla="*/ 12 w 30"/>
                  <a:gd name="T13" fmla="*/ 3 h 30"/>
                  <a:gd name="T14" fmla="*/ 9 w 30"/>
                  <a:gd name="T15" fmla="*/ 5 h 30"/>
                  <a:gd name="T16" fmla="*/ 7 w 30"/>
                  <a:gd name="T17" fmla="*/ 3 h 30"/>
                  <a:gd name="T18" fmla="*/ 14 w 30"/>
                  <a:gd name="T19" fmla="*/ 1 h 30"/>
                  <a:gd name="T20" fmla="*/ 17 w 30"/>
                  <a:gd name="T21" fmla="*/ 1 h 30"/>
                  <a:gd name="T22" fmla="*/ 17 w 30"/>
                  <a:gd name="T23" fmla="*/ 4 h 30"/>
                  <a:gd name="T24" fmla="*/ 14 w 30"/>
                  <a:gd name="T25" fmla="*/ 4 h 30"/>
                  <a:gd name="T26" fmla="*/ 13 w 30"/>
                  <a:gd name="T27" fmla="*/ 9 h 30"/>
                  <a:gd name="T28" fmla="*/ 15 w 30"/>
                  <a:gd name="T29" fmla="*/ 6 h 30"/>
                  <a:gd name="T30" fmla="*/ 17 w 30"/>
                  <a:gd name="T31" fmla="*/ 9 h 30"/>
                  <a:gd name="T32" fmla="*/ 15 w 30"/>
                  <a:gd name="T33" fmla="*/ 11 h 30"/>
                  <a:gd name="T34" fmla="*/ 13 w 30"/>
                  <a:gd name="T35" fmla="*/ 9 h 30"/>
                  <a:gd name="T36" fmla="*/ 13 w 30"/>
                  <a:gd name="T37" fmla="*/ 13 h 30"/>
                  <a:gd name="T38" fmla="*/ 16 w 30"/>
                  <a:gd name="T39" fmla="*/ 13 h 30"/>
                  <a:gd name="T40" fmla="*/ 16 w 30"/>
                  <a:gd name="T41" fmla="*/ 17 h 30"/>
                  <a:gd name="T42" fmla="*/ 12 w 30"/>
                  <a:gd name="T43" fmla="*/ 17 h 30"/>
                  <a:gd name="T44" fmla="*/ 11 w 30"/>
                  <a:gd name="T45" fmla="*/ 21 h 30"/>
                  <a:gd name="T46" fmla="*/ 14 w 30"/>
                  <a:gd name="T47" fmla="*/ 19 h 30"/>
                  <a:gd name="T48" fmla="*/ 16 w 30"/>
                  <a:gd name="T49" fmla="*/ 21 h 30"/>
                  <a:gd name="T50" fmla="*/ 14 w 30"/>
                  <a:gd name="T51" fmla="*/ 24 h 30"/>
                  <a:gd name="T52" fmla="*/ 11 w 30"/>
                  <a:gd name="T53" fmla="*/ 21 h 30"/>
                  <a:gd name="T54" fmla="*/ 12 w 30"/>
                  <a:gd name="T55" fmla="*/ 26 h 30"/>
                  <a:gd name="T56" fmla="*/ 15 w 30"/>
                  <a:gd name="T57" fmla="*/ 26 h 30"/>
                  <a:gd name="T58" fmla="*/ 15 w 30"/>
                  <a:gd name="T59" fmla="*/ 29 h 30"/>
                  <a:gd name="T60" fmla="*/ 12 w 30"/>
                  <a:gd name="T61" fmla="*/ 29 h 30"/>
                  <a:gd name="T62" fmla="*/ 19 w 30"/>
                  <a:gd name="T63" fmla="*/ 3 h 30"/>
                  <a:gd name="T64" fmla="*/ 22 w 30"/>
                  <a:gd name="T65" fmla="*/ 0 h 30"/>
                  <a:gd name="T66" fmla="*/ 24 w 30"/>
                  <a:gd name="T67" fmla="*/ 3 h 30"/>
                  <a:gd name="T68" fmla="*/ 22 w 30"/>
                  <a:gd name="T69" fmla="*/ 5 h 30"/>
                  <a:gd name="T70" fmla="*/ 19 w 30"/>
                  <a:gd name="T71" fmla="*/ 3 h 30"/>
                  <a:gd name="T72" fmla="*/ 26 w 30"/>
                  <a:gd name="T73" fmla="*/ 1 h 30"/>
                  <a:gd name="T74" fmla="*/ 30 w 30"/>
                  <a:gd name="T75" fmla="*/ 1 h 30"/>
                  <a:gd name="T76" fmla="*/ 30 w 30"/>
                  <a:gd name="T77" fmla="*/ 4 h 30"/>
                  <a:gd name="T78" fmla="*/ 26 w 30"/>
                  <a:gd name="T7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0">
                    <a:moveTo>
                      <a:pt x="0" y="3"/>
                    </a:moveTo>
                    <a:cubicBezTo>
                      <a:pt x="0" y="2"/>
                      <a:pt x="1" y="1"/>
                      <a:pt x="1" y="1"/>
                    </a:cubicBezTo>
                    <a:cubicBezTo>
                      <a:pt x="2" y="0"/>
                      <a:pt x="2" y="0"/>
                      <a:pt x="3" y="0"/>
                    </a:cubicBezTo>
                    <a:cubicBezTo>
                      <a:pt x="4" y="0"/>
                      <a:pt x="4" y="0"/>
                      <a:pt x="5" y="1"/>
                    </a:cubicBezTo>
                    <a:cubicBezTo>
                      <a:pt x="5" y="1"/>
                      <a:pt x="5" y="2"/>
                      <a:pt x="5" y="3"/>
                    </a:cubicBezTo>
                    <a:cubicBezTo>
                      <a:pt x="5" y="3"/>
                      <a:pt x="5" y="4"/>
                      <a:pt x="5" y="4"/>
                    </a:cubicBezTo>
                    <a:cubicBezTo>
                      <a:pt x="4" y="5"/>
                      <a:pt x="3" y="5"/>
                      <a:pt x="3" y="5"/>
                    </a:cubicBezTo>
                    <a:cubicBezTo>
                      <a:pt x="2" y="5"/>
                      <a:pt x="2" y="5"/>
                      <a:pt x="1" y="4"/>
                    </a:cubicBezTo>
                    <a:cubicBezTo>
                      <a:pt x="1" y="4"/>
                      <a:pt x="0" y="3"/>
                      <a:pt x="0" y="3"/>
                    </a:cubicBezTo>
                    <a:close/>
                    <a:moveTo>
                      <a:pt x="7" y="3"/>
                    </a:moveTo>
                    <a:cubicBezTo>
                      <a:pt x="7" y="2"/>
                      <a:pt x="7" y="1"/>
                      <a:pt x="7" y="1"/>
                    </a:cubicBezTo>
                    <a:cubicBezTo>
                      <a:pt x="8" y="0"/>
                      <a:pt x="9" y="0"/>
                      <a:pt x="9" y="0"/>
                    </a:cubicBezTo>
                    <a:cubicBezTo>
                      <a:pt x="10" y="0"/>
                      <a:pt x="10" y="0"/>
                      <a:pt x="11" y="1"/>
                    </a:cubicBezTo>
                    <a:cubicBezTo>
                      <a:pt x="11" y="1"/>
                      <a:pt x="12" y="2"/>
                      <a:pt x="12" y="3"/>
                    </a:cubicBezTo>
                    <a:cubicBezTo>
                      <a:pt x="12" y="3"/>
                      <a:pt x="11" y="4"/>
                      <a:pt x="11" y="4"/>
                    </a:cubicBezTo>
                    <a:cubicBezTo>
                      <a:pt x="10" y="5"/>
                      <a:pt x="10" y="5"/>
                      <a:pt x="9" y="5"/>
                    </a:cubicBezTo>
                    <a:cubicBezTo>
                      <a:pt x="8" y="5"/>
                      <a:pt x="8" y="5"/>
                      <a:pt x="7" y="4"/>
                    </a:cubicBezTo>
                    <a:cubicBezTo>
                      <a:pt x="7" y="4"/>
                      <a:pt x="7" y="3"/>
                      <a:pt x="7" y="3"/>
                    </a:cubicBezTo>
                    <a:close/>
                    <a:moveTo>
                      <a:pt x="13" y="3"/>
                    </a:moveTo>
                    <a:cubicBezTo>
                      <a:pt x="13" y="2"/>
                      <a:pt x="13" y="1"/>
                      <a:pt x="14" y="1"/>
                    </a:cubicBezTo>
                    <a:cubicBezTo>
                      <a:pt x="14" y="0"/>
                      <a:pt x="15" y="0"/>
                      <a:pt x="15" y="0"/>
                    </a:cubicBezTo>
                    <a:cubicBezTo>
                      <a:pt x="16" y="0"/>
                      <a:pt x="17" y="0"/>
                      <a:pt x="17" y="1"/>
                    </a:cubicBezTo>
                    <a:cubicBezTo>
                      <a:pt x="18" y="1"/>
                      <a:pt x="18" y="2"/>
                      <a:pt x="18" y="3"/>
                    </a:cubicBezTo>
                    <a:cubicBezTo>
                      <a:pt x="18" y="3"/>
                      <a:pt x="18" y="4"/>
                      <a:pt x="17" y="4"/>
                    </a:cubicBezTo>
                    <a:cubicBezTo>
                      <a:pt x="17" y="5"/>
                      <a:pt x="16" y="5"/>
                      <a:pt x="15" y="5"/>
                    </a:cubicBezTo>
                    <a:cubicBezTo>
                      <a:pt x="15" y="5"/>
                      <a:pt x="14" y="5"/>
                      <a:pt x="14" y="4"/>
                    </a:cubicBezTo>
                    <a:cubicBezTo>
                      <a:pt x="13" y="4"/>
                      <a:pt x="13" y="3"/>
                      <a:pt x="13" y="3"/>
                    </a:cubicBezTo>
                    <a:close/>
                    <a:moveTo>
                      <a:pt x="13" y="9"/>
                    </a:moveTo>
                    <a:cubicBezTo>
                      <a:pt x="13" y="8"/>
                      <a:pt x="13" y="8"/>
                      <a:pt x="13" y="7"/>
                    </a:cubicBezTo>
                    <a:cubicBezTo>
                      <a:pt x="14" y="7"/>
                      <a:pt x="15" y="6"/>
                      <a:pt x="15" y="6"/>
                    </a:cubicBezTo>
                    <a:cubicBezTo>
                      <a:pt x="16" y="6"/>
                      <a:pt x="16" y="7"/>
                      <a:pt x="17" y="7"/>
                    </a:cubicBezTo>
                    <a:cubicBezTo>
                      <a:pt x="17" y="8"/>
                      <a:pt x="18" y="8"/>
                      <a:pt x="17" y="9"/>
                    </a:cubicBezTo>
                    <a:cubicBezTo>
                      <a:pt x="17" y="9"/>
                      <a:pt x="17" y="10"/>
                      <a:pt x="17" y="11"/>
                    </a:cubicBezTo>
                    <a:cubicBezTo>
                      <a:pt x="16" y="11"/>
                      <a:pt x="15" y="11"/>
                      <a:pt x="15" y="11"/>
                    </a:cubicBezTo>
                    <a:cubicBezTo>
                      <a:pt x="14" y="11"/>
                      <a:pt x="14" y="11"/>
                      <a:pt x="13" y="11"/>
                    </a:cubicBezTo>
                    <a:cubicBezTo>
                      <a:pt x="13" y="10"/>
                      <a:pt x="12" y="9"/>
                      <a:pt x="13" y="9"/>
                    </a:cubicBezTo>
                    <a:close/>
                    <a:moveTo>
                      <a:pt x="12" y="15"/>
                    </a:moveTo>
                    <a:cubicBezTo>
                      <a:pt x="12" y="14"/>
                      <a:pt x="12" y="14"/>
                      <a:pt x="13" y="13"/>
                    </a:cubicBezTo>
                    <a:cubicBezTo>
                      <a:pt x="13" y="13"/>
                      <a:pt x="14" y="13"/>
                      <a:pt x="15" y="13"/>
                    </a:cubicBezTo>
                    <a:cubicBezTo>
                      <a:pt x="15" y="13"/>
                      <a:pt x="16" y="13"/>
                      <a:pt x="16" y="13"/>
                    </a:cubicBezTo>
                    <a:cubicBezTo>
                      <a:pt x="17" y="14"/>
                      <a:pt x="17" y="14"/>
                      <a:pt x="17" y="15"/>
                    </a:cubicBezTo>
                    <a:cubicBezTo>
                      <a:pt x="17" y="16"/>
                      <a:pt x="16" y="16"/>
                      <a:pt x="16" y="17"/>
                    </a:cubicBezTo>
                    <a:cubicBezTo>
                      <a:pt x="15" y="17"/>
                      <a:pt x="15" y="17"/>
                      <a:pt x="14" y="17"/>
                    </a:cubicBezTo>
                    <a:cubicBezTo>
                      <a:pt x="13" y="17"/>
                      <a:pt x="13" y="17"/>
                      <a:pt x="12" y="17"/>
                    </a:cubicBezTo>
                    <a:cubicBezTo>
                      <a:pt x="12" y="16"/>
                      <a:pt x="12" y="16"/>
                      <a:pt x="12" y="15"/>
                    </a:cubicBezTo>
                    <a:close/>
                    <a:moveTo>
                      <a:pt x="11" y="21"/>
                    </a:moveTo>
                    <a:cubicBezTo>
                      <a:pt x="11" y="21"/>
                      <a:pt x="12" y="20"/>
                      <a:pt x="12" y="20"/>
                    </a:cubicBezTo>
                    <a:cubicBezTo>
                      <a:pt x="13" y="19"/>
                      <a:pt x="13" y="19"/>
                      <a:pt x="14" y="19"/>
                    </a:cubicBezTo>
                    <a:cubicBezTo>
                      <a:pt x="15" y="19"/>
                      <a:pt x="15" y="19"/>
                      <a:pt x="16" y="20"/>
                    </a:cubicBezTo>
                    <a:cubicBezTo>
                      <a:pt x="16" y="20"/>
                      <a:pt x="16" y="21"/>
                      <a:pt x="16" y="21"/>
                    </a:cubicBezTo>
                    <a:cubicBezTo>
                      <a:pt x="16" y="22"/>
                      <a:pt x="16" y="23"/>
                      <a:pt x="15" y="23"/>
                    </a:cubicBezTo>
                    <a:cubicBezTo>
                      <a:pt x="15" y="23"/>
                      <a:pt x="14" y="24"/>
                      <a:pt x="14" y="24"/>
                    </a:cubicBezTo>
                    <a:cubicBezTo>
                      <a:pt x="13" y="24"/>
                      <a:pt x="12" y="23"/>
                      <a:pt x="12" y="23"/>
                    </a:cubicBezTo>
                    <a:cubicBezTo>
                      <a:pt x="11" y="23"/>
                      <a:pt x="11" y="22"/>
                      <a:pt x="11" y="21"/>
                    </a:cubicBezTo>
                    <a:close/>
                    <a:moveTo>
                      <a:pt x="11" y="27"/>
                    </a:moveTo>
                    <a:cubicBezTo>
                      <a:pt x="11" y="27"/>
                      <a:pt x="11" y="26"/>
                      <a:pt x="12" y="26"/>
                    </a:cubicBezTo>
                    <a:cubicBezTo>
                      <a:pt x="12" y="25"/>
                      <a:pt x="13" y="25"/>
                      <a:pt x="13" y="25"/>
                    </a:cubicBezTo>
                    <a:cubicBezTo>
                      <a:pt x="14" y="25"/>
                      <a:pt x="15" y="25"/>
                      <a:pt x="15" y="26"/>
                    </a:cubicBezTo>
                    <a:cubicBezTo>
                      <a:pt x="16" y="26"/>
                      <a:pt x="16" y="27"/>
                      <a:pt x="16" y="27"/>
                    </a:cubicBezTo>
                    <a:cubicBezTo>
                      <a:pt x="16" y="28"/>
                      <a:pt x="16" y="29"/>
                      <a:pt x="15" y="29"/>
                    </a:cubicBezTo>
                    <a:cubicBezTo>
                      <a:pt x="15" y="30"/>
                      <a:pt x="14" y="30"/>
                      <a:pt x="13" y="30"/>
                    </a:cubicBezTo>
                    <a:cubicBezTo>
                      <a:pt x="13" y="30"/>
                      <a:pt x="12" y="30"/>
                      <a:pt x="12" y="29"/>
                    </a:cubicBezTo>
                    <a:cubicBezTo>
                      <a:pt x="11" y="29"/>
                      <a:pt x="11" y="28"/>
                      <a:pt x="11" y="27"/>
                    </a:cubicBezTo>
                    <a:close/>
                    <a:moveTo>
                      <a:pt x="19" y="3"/>
                    </a:moveTo>
                    <a:cubicBezTo>
                      <a:pt x="19" y="2"/>
                      <a:pt x="19" y="1"/>
                      <a:pt x="20" y="1"/>
                    </a:cubicBezTo>
                    <a:cubicBezTo>
                      <a:pt x="20" y="0"/>
                      <a:pt x="21" y="0"/>
                      <a:pt x="22" y="0"/>
                    </a:cubicBezTo>
                    <a:cubicBezTo>
                      <a:pt x="22" y="0"/>
                      <a:pt x="23" y="0"/>
                      <a:pt x="23" y="1"/>
                    </a:cubicBezTo>
                    <a:cubicBezTo>
                      <a:pt x="24" y="1"/>
                      <a:pt x="24" y="2"/>
                      <a:pt x="24" y="3"/>
                    </a:cubicBezTo>
                    <a:cubicBezTo>
                      <a:pt x="24" y="3"/>
                      <a:pt x="24" y="4"/>
                      <a:pt x="23" y="4"/>
                    </a:cubicBezTo>
                    <a:cubicBezTo>
                      <a:pt x="23" y="5"/>
                      <a:pt x="22" y="5"/>
                      <a:pt x="22" y="5"/>
                    </a:cubicBezTo>
                    <a:cubicBezTo>
                      <a:pt x="21" y="5"/>
                      <a:pt x="20" y="5"/>
                      <a:pt x="20" y="4"/>
                    </a:cubicBezTo>
                    <a:cubicBezTo>
                      <a:pt x="19" y="4"/>
                      <a:pt x="19" y="3"/>
                      <a:pt x="19" y="3"/>
                    </a:cubicBezTo>
                    <a:close/>
                    <a:moveTo>
                      <a:pt x="25" y="3"/>
                    </a:moveTo>
                    <a:cubicBezTo>
                      <a:pt x="25" y="2"/>
                      <a:pt x="26" y="1"/>
                      <a:pt x="26" y="1"/>
                    </a:cubicBezTo>
                    <a:cubicBezTo>
                      <a:pt x="27" y="0"/>
                      <a:pt x="27" y="0"/>
                      <a:pt x="28" y="0"/>
                    </a:cubicBezTo>
                    <a:cubicBezTo>
                      <a:pt x="29" y="0"/>
                      <a:pt x="29" y="0"/>
                      <a:pt x="30" y="1"/>
                    </a:cubicBezTo>
                    <a:cubicBezTo>
                      <a:pt x="30" y="1"/>
                      <a:pt x="30" y="2"/>
                      <a:pt x="30" y="3"/>
                    </a:cubicBezTo>
                    <a:cubicBezTo>
                      <a:pt x="30" y="3"/>
                      <a:pt x="30" y="4"/>
                      <a:pt x="30" y="4"/>
                    </a:cubicBezTo>
                    <a:cubicBezTo>
                      <a:pt x="29" y="5"/>
                      <a:pt x="28" y="5"/>
                      <a:pt x="28" y="5"/>
                    </a:cubicBezTo>
                    <a:cubicBezTo>
                      <a:pt x="27" y="5"/>
                      <a:pt x="27" y="5"/>
                      <a:pt x="26" y="4"/>
                    </a:cubicBezTo>
                    <a:cubicBezTo>
                      <a:pt x="26" y="4"/>
                      <a:pt x="25" y="3"/>
                      <a:pt x="25" y="3"/>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28" name="Freeform 395"/>
              <p:cNvSpPr>
                <a:spLocks noEditPoints="1"/>
              </p:cNvSpPr>
              <p:nvPr/>
            </p:nvSpPr>
            <p:spPr bwMode="auto">
              <a:xfrm>
                <a:off x="6242" y="1833"/>
                <a:ext cx="35" cy="42"/>
              </a:xfrm>
              <a:custGeom>
                <a:avLst/>
                <a:gdLst>
                  <a:gd name="T0" fmla="*/ 2 w 25"/>
                  <a:gd name="T1" fmla="*/ 7 h 30"/>
                  <a:gd name="T2" fmla="*/ 6 w 25"/>
                  <a:gd name="T3" fmla="*/ 7 h 30"/>
                  <a:gd name="T4" fmla="*/ 5 w 25"/>
                  <a:gd name="T5" fmla="*/ 11 h 30"/>
                  <a:gd name="T6" fmla="*/ 2 w 25"/>
                  <a:gd name="T7" fmla="*/ 11 h 30"/>
                  <a:gd name="T8" fmla="*/ 1 w 25"/>
                  <a:gd name="T9" fmla="*/ 15 h 30"/>
                  <a:gd name="T10" fmla="*/ 3 w 25"/>
                  <a:gd name="T11" fmla="*/ 13 h 30"/>
                  <a:gd name="T12" fmla="*/ 5 w 25"/>
                  <a:gd name="T13" fmla="*/ 15 h 30"/>
                  <a:gd name="T14" fmla="*/ 3 w 25"/>
                  <a:gd name="T15" fmla="*/ 17 h 30"/>
                  <a:gd name="T16" fmla="*/ 1 w 25"/>
                  <a:gd name="T17" fmla="*/ 15 h 30"/>
                  <a:gd name="T18" fmla="*/ 1 w 25"/>
                  <a:gd name="T19" fmla="*/ 20 h 30"/>
                  <a:gd name="T20" fmla="*/ 4 w 25"/>
                  <a:gd name="T21" fmla="*/ 20 h 30"/>
                  <a:gd name="T22" fmla="*/ 4 w 25"/>
                  <a:gd name="T23" fmla="*/ 23 h 30"/>
                  <a:gd name="T24" fmla="*/ 0 w 25"/>
                  <a:gd name="T25" fmla="*/ 23 h 30"/>
                  <a:gd name="T26" fmla="*/ 8 w 25"/>
                  <a:gd name="T27" fmla="*/ 3 h 30"/>
                  <a:gd name="T28" fmla="*/ 10 w 25"/>
                  <a:gd name="T29" fmla="*/ 0 h 30"/>
                  <a:gd name="T30" fmla="*/ 13 w 25"/>
                  <a:gd name="T31" fmla="*/ 3 h 30"/>
                  <a:gd name="T32" fmla="*/ 10 w 25"/>
                  <a:gd name="T33" fmla="*/ 5 h 30"/>
                  <a:gd name="T34" fmla="*/ 8 w 25"/>
                  <a:gd name="T35" fmla="*/ 3 h 30"/>
                  <a:gd name="T36" fmla="*/ 6 w 25"/>
                  <a:gd name="T37" fmla="*/ 26 h 30"/>
                  <a:gd name="T38" fmla="*/ 10 w 25"/>
                  <a:gd name="T39" fmla="*/ 26 h 30"/>
                  <a:gd name="T40" fmla="*/ 10 w 25"/>
                  <a:gd name="T41" fmla="*/ 29 h 30"/>
                  <a:gd name="T42" fmla="*/ 6 w 25"/>
                  <a:gd name="T43" fmla="*/ 29 h 30"/>
                  <a:gd name="T44" fmla="*/ 14 w 25"/>
                  <a:gd name="T45" fmla="*/ 3 h 30"/>
                  <a:gd name="T46" fmla="*/ 17 w 25"/>
                  <a:gd name="T47" fmla="*/ 0 h 30"/>
                  <a:gd name="T48" fmla="*/ 19 w 25"/>
                  <a:gd name="T49" fmla="*/ 3 h 30"/>
                  <a:gd name="T50" fmla="*/ 16 w 25"/>
                  <a:gd name="T51" fmla="*/ 5 h 30"/>
                  <a:gd name="T52" fmla="*/ 14 w 25"/>
                  <a:gd name="T53" fmla="*/ 3 h 30"/>
                  <a:gd name="T54" fmla="*/ 13 w 25"/>
                  <a:gd name="T55" fmla="*/ 26 h 30"/>
                  <a:gd name="T56" fmla="*/ 16 w 25"/>
                  <a:gd name="T57" fmla="*/ 26 h 30"/>
                  <a:gd name="T58" fmla="*/ 16 w 25"/>
                  <a:gd name="T59" fmla="*/ 29 h 30"/>
                  <a:gd name="T60" fmla="*/ 13 w 25"/>
                  <a:gd name="T61" fmla="*/ 29 h 30"/>
                  <a:gd name="T62" fmla="*/ 20 w 25"/>
                  <a:gd name="T63" fmla="*/ 9 h 30"/>
                  <a:gd name="T64" fmla="*/ 22 w 25"/>
                  <a:gd name="T65" fmla="*/ 6 h 30"/>
                  <a:gd name="T66" fmla="*/ 25 w 25"/>
                  <a:gd name="T67" fmla="*/ 9 h 30"/>
                  <a:gd name="T68" fmla="*/ 22 w 25"/>
                  <a:gd name="T69" fmla="*/ 11 h 30"/>
                  <a:gd name="T70" fmla="*/ 20 w 25"/>
                  <a:gd name="T71" fmla="*/ 9 h 30"/>
                  <a:gd name="T72" fmla="*/ 20 w 25"/>
                  <a:gd name="T73" fmla="*/ 13 h 30"/>
                  <a:gd name="T74" fmla="*/ 24 w 25"/>
                  <a:gd name="T75" fmla="*/ 13 h 30"/>
                  <a:gd name="T76" fmla="*/ 23 w 25"/>
                  <a:gd name="T77" fmla="*/ 17 h 30"/>
                  <a:gd name="T78" fmla="*/ 20 w 25"/>
                  <a:gd name="T79" fmla="*/ 17 h 30"/>
                  <a:gd name="T80" fmla="*/ 19 w 25"/>
                  <a:gd name="T81" fmla="*/ 21 h 30"/>
                  <a:gd name="T82" fmla="*/ 21 w 25"/>
                  <a:gd name="T83" fmla="*/ 19 h 30"/>
                  <a:gd name="T84" fmla="*/ 23 w 25"/>
                  <a:gd name="T85" fmla="*/ 21 h 30"/>
                  <a:gd name="T86" fmla="*/ 21 w 25"/>
                  <a:gd name="T87" fmla="*/ 24 h 30"/>
                  <a:gd name="T88" fmla="*/ 19 w 25"/>
                  <a:gd name="T8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30">
                    <a:moveTo>
                      <a:pt x="1" y="9"/>
                    </a:moveTo>
                    <a:cubicBezTo>
                      <a:pt x="1" y="8"/>
                      <a:pt x="2" y="8"/>
                      <a:pt x="2" y="7"/>
                    </a:cubicBezTo>
                    <a:cubicBezTo>
                      <a:pt x="3" y="7"/>
                      <a:pt x="3" y="6"/>
                      <a:pt x="4" y="6"/>
                    </a:cubicBezTo>
                    <a:cubicBezTo>
                      <a:pt x="5" y="6"/>
                      <a:pt x="5" y="7"/>
                      <a:pt x="6" y="7"/>
                    </a:cubicBezTo>
                    <a:cubicBezTo>
                      <a:pt x="6" y="8"/>
                      <a:pt x="6" y="8"/>
                      <a:pt x="6" y="9"/>
                    </a:cubicBezTo>
                    <a:cubicBezTo>
                      <a:pt x="6" y="9"/>
                      <a:pt x="6" y="10"/>
                      <a:pt x="5" y="11"/>
                    </a:cubicBezTo>
                    <a:cubicBezTo>
                      <a:pt x="5" y="11"/>
                      <a:pt x="4" y="11"/>
                      <a:pt x="3" y="11"/>
                    </a:cubicBezTo>
                    <a:cubicBezTo>
                      <a:pt x="3" y="11"/>
                      <a:pt x="2" y="11"/>
                      <a:pt x="2" y="11"/>
                    </a:cubicBezTo>
                    <a:cubicBezTo>
                      <a:pt x="1" y="10"/>
                      <a:pt x="1" y="9"/>
                      <a:pt x="1" y="9"/>
                    </a:cubicBezTo>
                    <a:close/>
                    <a:moveTo>
                      <a:pt x="1" y="15"/>
                    </a:moveTo>
                    <a:cubicBezTo>
                      <a:pt x="1" y="14"/>
                      <a:pt x="1" y="14"/>
                      <a:pt x="1" y="13"/>
                    </a:cubicBezTo>
                    <a:cubicBezTo>
                      <a:pt x="2" y="13"/>
                      <a:pt x="3" y="13"/>
                      <a:pt x="3" y="13"/>
                    </a:cubicBezTo>
                    <a:cubicBezTo>
                      <a:pt x="4" y="13"/>
                      <a:pt x="4" y="13"/>
                      <a:pt x="5" y="13"/>
                    </a:cubicBezTo>
                    <a:cubicBezTo>
                      <a:pt x="5" y="14"/>
                      <a:pt x="6" y="14"/>
                      <a:pt x="5" y="15"/>
                    </a:cubicBezTo>
                    <a:cubicBezTo>
                      <a:pt x="5" y="16"/>
                      <a:pt x="5" y="16"/>
                      <a:pt x="5" y="17"/>
                    </a:cubicBezTo>
                    <a:cubicBezTo>
                      <a:pt x="4" y="17"/>
                      <a:pt x="3" y="17"/>
                      <a:pt x="3" y="17"/>
                    </a:cubicBezTo>
                    <a:cubicBezTo>
                      <a:pt x="2" y="17"/>
                      <a:pt x="1" y="17"/>
                      <a:pt x="1" y="17"/>
                    </a:cubicBezTo>
                    <a:cubicBezTo>
                      <a:pt x="1" y="16"/>
                      <a:pt x="0" y="16"/>
                      <a:pt x="1" y="15"/>
                    </a:cubicBezTo>
                    <a:close/>
                    <a:moveTo>
                      <a:pt x="0" y="21"/>
                    </a:moveTo>
                    <a:cubicBezTo>
                      <a:pt x="0" y="21"/>
                      <a:pt x="0" y="20"/>
                      <a:pt x="1" y="20"/>
                    </a:cubicBezTo>
                    <a:cubicBezTo>
                      <a:pt x="1" y="19"/>
                      <a:pt x="2" y="19"/>
                      <a:pt x="3" y="19"/>
                    </a:cubicBezTo>
                    <a:cubicBezTo>
                      <a:pt x="3" y="19"/>
                      <a:pt x="4" y="19"/>
                      <a:pt x="4" y="20"/>
                    </a:cubicBezTo>
                    <a:cubicBezTo>
                      <a:pt x="5" y="20"/>
                      <a:pt x="5" y="21"/>
                      <a:pt x="5" y="21"/>
                    </a:cubicBezTo>
                    <a:cubicBezTo>
                      <a:pt x="5" y="22"/>
                      <a:pt x="4" y="23"/>
                      <a:pt x="4" y="23"/>
                    </a:cubicBezTo>
                    <a:cubicBezTo>
                      <a:pt x="3" y="23"/>
                      <a:pt x="3" y="24"/>
                      <a:pt x="2" y="24"/>
                    </a:cubicBezTo>
                    <a:cubicBezTo>
                      <a:pt x="1" y="24"/>
                      <a:pt x="1" y="23"/>
                      <a:pt x="0" y="23"/>
                    </a:cubicBezTo>
                    <a:cubicBezTo>
                      <a:pt x="0" y="23"/>
                      <a:pt x="0" y="22"/>
                      <a:pt x="0" y="21"/>
                    </a:cubicBezTo>
                    <a:close/>
                    <a:moveTo>
                      <a:pt x="8" y="3"/>
                    </a:moveTo>
                    <a:cubicBezTo>
                      <a:pt x="8" y="2"/>
                      <a:pt x="8" y="1"/>
                      <a:pt x="9" y="1"/>
                    </a:cubicBezTo>
                    <a:cubicBezTo>
                      <a:pt x="9" y="0"/>
                      <a:pt x="10" y="0"/>
                      <a:pt x="10" y="0"/>
                    </a:cubicBezTo>
                    <a:cubicBezTo>
                      <a:pt x="11" y="0"/>
                      <a:pt x="12" y="0"/>
                      <a:pt x="12" y="1"/>
                    </a:cubicBezTo>
                    <a:cubicBezTo>
                      <a:pt x="13" y="1"/>
                      <a:pt x="13" y="2"/>
                      <a:pt x="13" y="3"/>
                    </a:cubicBezTo>
                    <a:cubicBezTo>
                      <a:pt x="13" y="3"/>
                      <a:pt x="12" y="4"/>
                      <a:pt x="12" y="4"/>
                    </a:cubicBezTo>
                    <a:cubicBezTo>
                      <a:pt x="11" y="5"/>
                      <a:pt x="11" y="5"/>
                      <a:pt x="10" y="5"/>
                    </a:cubicBezTo>
                    <a:cubicBezTo>
                      <a:pt x="9" y="5"/>
                      <a:pt x="9" y="5"/>
                      <a:pt x="8" y="4"/>
                    </a:cubicBezTo>
                    <a:cubicBezTo>
                      <a:pt x="8" y="4"/>
                      <a:pt x="8" y="3"/>
                      <a:pt x="8" y="3"/>
                    </a:cubicBezTo>
                    <a:close/>
                    <a:moveTo>
                      <a:pt x="6" y="27"/>
                    </a:moveTo>
                    <a:cubicBezTo>
                      <a:pt x="6" y="27"/>
                      <a:pt x="6" y="26"/>
                      <a:pt x="6" y="26"/>
                    </a:cubicBezTo>
                    <a:cubicBezTo>
                      <a:pt x="7" y="25"/>
                      <a:pt x="8" y="25"/>
                      <a:pt x="8" y="25"/>
                    </a:cubicBezTo>
                    <a:cubicBezTo>
                      <a:pt x="9" y="25"/>
                      <a:pt x="10" y="25"/>
                      <a:pt x="10" y="26"/>
                    </a:cubicBezTo>
                    <a:cubicBezTo>
                      <a:pt x="10" y="26"/>
                      <a:pt x="11" y="27"/>
                      <a:pt x="11" y="27"/>
                    </a:cubicBezTo>
                    <a:cubicBezTo>
                      <a:pt x="11" y="28"/>
                      <a:pt x="10" y="29"/>
                      <a:pt x="10" y="29"/>
                    </a:cubicBezTo>
                    <a:cubicBezTo>
                      <a:pt x="9" y="30"/>
                      <a:pt x="9" y="30"/>
                      <a:pt x="8" y="30"/>
                    </a:cubicBezTo>
                    <a:cubicBezTo>
                      <a:pt x="7" y="30"/>
                      <a:pt x="7" y="30"/>
                      <a:pt x="6" y="29"/>
                    </a:cubicBezTo>
                    <a:cubicBezTo>
                      <a:pt x="6" y="29"/>
                      <a:pt x="6" y="28"/>
                      <a:pt x="6" y="27"/>
                    </a:cubicBezTo>
                    <a:close/>
                    <a:moveTo>
                      <a:pt x="14" y="3"/>
                    </a:moveTo>
                    <a:cubicBezTo>
                      <a:pt x="14" y="2"/>
                      <a:pt x="14" y="1"/>
                      <a:pt x="15" y="1"/>
                    </a:cubicBezTo>
                    <a:cubicBezTo>
                      <a:pt x="15" y="0"/>
                      <a:pt x="16" y="0"/>
                      <a:pt x="17" y="0"/>
                    </a:cubicBezTo>
                    <a:cubicBezTo>
                      <a:pt x="17" y="0"/>
                      <a:pt x="18" y="0"/>
                      <a:pt x="18" y="1"/>
                    </a:cubicBezTo>
                    <a:cubicBezTo>
                      <a:pt x="19" y="1"/>
                      <a:pt x="19" y="2"/>
                      <a:pt x="19" y="3"/>
                    </a:cubicBezTo>
                    <a:cubicBezTo>
                      <a:pt x="19" y="3"/>
                      <a:pt x="19" y="4"/>
                      <a:pt x="18" y="4"/>
                    </a:cubicBezTo>
                    <a:cubicBezTo>
                      <a:pt x="18" y="5"/>
                      <a:pt x="17" y="5"/>
                      <a:pt x="16" y="5"/>
                    </a:cubicBezTo>
                    <a:cubicBezTo>
                      <a:pt x="16" y="5"/>
                      <a:pt x="15" y="5"/>
                      <a:pt x="15" y="4"/>
                    </a:cubicBezTo>
                    <a:cubicBezTo>
                      <a:pt x="14" y="4"/>
                      <a:pt x="14" y="3"/>
                      <a:pt x="14" y="3"/>
                    </a:cubicBezTo>
                    <a:close/>
                    <a:moveTo>
                      <a:pt x="12" y="27"/>
                    </a:moveTo>
                    <a:cubicBezTo>
                      <a:pt x="12" y="27"/>
                      <a:pt x="12" y="26"/>
                      <a:pt x="13" y="26"/>
                    </a:cubicBezTo>
                    <a:cubicBezTo>
                      <a:pt x="13" y="25"/>
                      <a:pt x="14" y="25"/>
                      <a:pt x="14" y="25"/>
                    </a:cubicBezTo>
                    <a:cubicBezTo>
                      <a:pt x="15" y="25"/>
                      <a:pt x="16" y="25"/>
                      <a:pt x="16" y="26"/>
                    </a:cubicBezTo>
                    <a:cubicBezTo>
                      <a:pt x="17" y="26"/>
                      <a:pt x="17" y="27"/>
                      <a:pt x="17" y="27"/>
                    </a:cubicBezTo>
                    <a:cubicBezTo>
                      <a:pt x="17" y="28"/>
                      <a:pt x="17" y="29"/>
                      <a:pt x="16" y="29"/>
                    </a:cubicBezTo>
                    <a:cubicBezTo>
                      <a:pt x="16" y="30"/>
                      <a:pt x="15" y="30"/>
                      <a:pt x="14" y="30"/>
                    </a:cubicBezTo>
                    <a:cubicBezTo>
                      <a:pt x="14" y="30"/>
                      <a:pt x="13" y="30"/>
                      <a:pt x="13" y="29"/>
                    </a:cubicBezTo>
                    <a:cubicBezTo>
                      <a:pt x="12" y="29"/>
                      <a:pt x="12" y="28"/>
                      <a:pt x="12" y="27"/>
                    </a:cubicBezTo>
                    <a:close/>
                    <a:moveTo>
                      <a:pt x="20" y="9"/>
                    </a:moveTo>
                    <a:cubicBezTo>
                      <a:pt x="20" y="8"/>
                      <a:pt x="20" y="8"/>
                      <a:pt x="21" y="7"/>
                    </a:cubicBezTo>
                    <a:cubicBezTo>
                      <a:pt x="21" y="7"/>
                      <a:pt x="22" y="6"/>
                      <a:pt x="22" y="6"/>
                    </a:cubicBezTo>
                    <a:cubicBezTo>
                      <a:pt x="23" y="6"/>
                      <a:pt x="24" y="7"/>
                      <a:pt x="24" y="7"/>
                    </a:cubicBezTo>
                    <a:cubicBezTo>
                      <a:pt x="25" y="8"/>
                      <a:pt x="25" y="8"/>
                      <a:pt x="25" y="9"/>
                    </a:cubicBezTo>
                    <a:cubicBezTo>
                      <a:pt x="25" y="9"/>
                      <a:pt x="24" y="10"/>
                      <a:pt x="24" y="11"/>
                    </a:cubicBezTo>
                    <a:cubicBezTo>
                      <a:pt x="23" y="11"/>
                      <a:pt x="23" y="11"/>
                      <a:pt x="22" y="11"/>
                    </a:cubicBezTo>
                    <a:cubicBezTo>
                      <a:pt x="21" y="11"/>
                      <a:pt x="21" y="11"/>
                      <a:pt x="20" y="11"/>
                    </a:cubicBezTo>
                    <a:cubicBezTo>
                      <a:pt x="20" y="10"/>
                      <a:pt x="20" y="9"/>
                      <a:pt x="20" y="9"/>
                    </a:cubicBezTo>
                    <a:close/>
                    <a:moveTo>
                      <a:pt x="19" y="15"/>
                    </a:moveTo>
                    <a:cubicBezTo>
                      <a:pt x="19" y="14"/>
                      <a:pt x="20" y="14"/>
                      <a:pt x="20" y="13"/>
                    </a:cubicBezTo>
                    <a:cubicBezTo>
                      <a:pt x="21" y="13"/>
                      <a:pt x="21" y="13"/>
                      <a:pt x="22" y="13"/>
                    </a:cubicBezTo>
                    <a:cubicBezTo>
                      <a:pt x="23" y="13"/>
                      <a:pt x="23" y="13"/>
                      <a:pt x="24" y="13"/>
                    </a:cubicBezTo>
                    <a:cubicBezTo>
                      <a:pt x="24" y="14"/>
                      <a:pt x="24" y="14"/>
                      <a:pt x="24" y="15"/>
                    </a:cubicBezTo>
                    <a:cubicBezTo>
                      <a:pt x="24" y="16"/>
                      <a:pt x="24" y="16"/>
                      <a:pt x="23" y="17"/>
                    </a:cubicBezTo>
                    <a:cubicBezTo>
                      <a:pt x="23" y="17"/>
                      <a:pt x="22" y="17"/>
                      <a:pt x="21" y="17"/>
                    </a:cubicBezTo>
                    <a:cubicBezTo>
                      <a:pt x="21" y="17"/>
                      <a:pt x="20" y="17"/>
                      <a:pt x="20" y="17"/>
                    </a:cubicBezTo>
                    <a:cubicBezTo>
                      <a:pt x="19" y="16"/>
                      <a:pt x="19" y="16"/>
                      <a:pt x="19" y="15"/>
                    </a:cubicBezTo>
                    <a:close/>
                    <a:moveTo>
                      <a:pt x="19" y="21"/>
                    </a:moveTo>
                    <a:cubicBezTo>
                      <a:pt x="19" y="21"/>
                      <a:pt x="19" y="20"/>
                      <a:pt x="19" y="20"/>
                    </a:cubicBezTo>
                    <a:cubicBezTo>
                      <a:pt x="20" y="19"/>
                      <a:pt x="21" y="19"/>
                      <a:pt x="21" y="19"/>
                    </a:cubicBezTo>
                    <a:cubicBezTo>
                      <a:pt x="22" y="19"/>
                      <a:pt x="22" y="19"/>
                      <a:pt x="23" y="20"/>
                    </a:cubicBezTo>
                    <a:cubicBezTo>
                      <a:pt x="23" y="20"/>
                      <a:pt x="24" y="21"/>
                      <a:pt x="23" y="21"/>
                    </a:cubicBezTo>
                    <a:cubicBezTo>
                      <a:pt x="23" y="22"/>
                      <a:pt x="23" y="23"/>
                      <a:pt x="23" y="23"/>
                    </a:cubicBezTo>
                    <a:cubicBezTo>
                      <a:pt x="22" y="23"/>
                      <a:pt x="21" y="24"/>
                      <a:pt x="21" y="24"/>
                    </a:cubicBezTo>
                    <a:cubicBezTo>
                      <a:pt x="20" y="24"/>
                      <a:pt x="20" y="23"/>
                      <a:pt x="19" y="23"/>
                    </a:cubicBezTo>
                    <a:cubicBezTo>
                      <a:pt x="19" y="23"/>
                      <a:pt x="18" y="22"/>
                      <a:pt x="19" y="21"/>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29" name="Freeform 396"/>
              <p:cNvSpPr>
                <a:spLocks noEditPoints="1"/>
              </p:cNvSpPr>
              <p:nvPr/>
            </p:nvSpPr>
            <p:spPr bwMode="auto">
              <a:xfrm>
                <a:off x="6279" y="1833"/>
                <a:ext cx="45" cy="42"/>
              </a:xfrm>
              <a:custGeom>
                <a:avLst/>
                <a:gdLst>
                  <a:gd name="T0" fmla="*/ 3 w 32"/>
                  <a:gd name="T1" fmla="*/ 1 h 30"/>
                  <a:gd name="T2" fmla="*/ 7 w 32"/>
                  <a:gd name="T3" fmla="*/ 1 h 30"/>
                  <a:gd name="T4" fmla="*/ 7 w 32"/>
                  <a:gd name="T5" fmla="*/ 4 h 30"/>
                  <a:gd name="T6" fmla="*/ 3 w 32"/>
                  <a:gd name="T7" fmla="*/ 4 h 30"/>
                  <a:gd name="T8" fmla="*/ 2 w 32"/>
                  <a:gd name="T9" fmla="*/ 9 h 30"/>
                  <a:gd name="T10" fmla="*/ 5 w 32"/>
                  <a:gd name="T11" fmla="*/ 6 h 30"/>
                  <a:gd name="T12" fmla="*/ 7 w 32"/>
                  <a:gd name="T13" fmla="*/ 9 h 30"/>
                  <a:gd name="T14" fmla="*/ 4 w 32"/>
                  <a:gd name="T15" fmla="*/ 11 h 30"/>
                  <a:gd name="T16" fmla="*/ 2 w 32"/>
                  <a:gd name="T17" fmla="*/ 9 h 30"/>
                  <a:gd name="T18" fmla="*/ 2 w 32"/>
                  <a:gd name="T19" fmla="*/ 13 h 30"/>
                  <a:gd name="T20" fmla="*/ 6 w 32"/>
                  <a:gd name="T21" fmla="*/ 13 h 30"/>
                  <a:gd name="T22" fmla="*/ 5 w 32"/>
                  <a:gd name="T23" fmla="*/ 17 h 30"/>
                  <a:gd name="T24" fmla="*/ 2 w 32"/>
                  <a:gd name="T25" fmla="*/ 17 h 30"/>
                  <a:gd name="T26" fmla="*/ 1 w 32"/>
                  <a:gd name="T27" fmla="*/ 21 h 30"/>
                  <a:gd name="T28" fmla="*/ 3 w 32"/>
                  <a:gd name="T29" fmla="*/ 19 h 30"/>
                  <a:gd name="T30" fmla="*/ 6 w 32"/>
                  <a:gd name="T31" fmla="*/ 21 h 30"/>
                  <a:gd name="T32" fmla="*/ 3 w 32"/>
                  <a:gd name="T33" fmla="*/ 24 h 30"/>
                  <a:gd name="T34" fmla="*/ 1 w 32"/>
                  <a:gd name="T35" fmla="*/ 21 h 30"/>
                  <a:gd name="T36" fmla="*/ 1 w 32"/>
                  <a:gd name="T37" fmla="*/ 26 h 30"/>
                  <a:gd name="T38" fmla="*/ 5 w 32"/>
                  <a:gd name="T39" fmla="*/ 26 h 30"/>
                  <a:gd name="T40" fmla="*/ 4 w 32"/>
                  <a:gd name="T41" fmla="*/ 29 h 30"/>
                  <a:gd name="T42" fmla="*/ 1 w 32"/>
                  <a:gd name="T43" fmla="*/ 29 h 30"/>
                  <a:gd name="T44" fmla="*/ 8 w 32"/>
                  <a:gd name="T45" fmla="*/ 9 h 30"/>
                  <a:gd name="T46" fmla="*/ 11 w 32"/>
                  <a:gd name="T47" fmla="*/ 6 h 30"/>
                  <a:gd name="T48" fmla="*/ 13 w 32"/>
                  <a:gd name="T49" fmla="*/ 9 h 30"/>
                  <a:gd name="T50" fmla="*/ 10 w 32"/>
                  <a:gd name="T51" fmla="*/ 11 h 30"/>
                  <a:gd name="T52" fmla="*/ 8 w 32"/>
                  <a:gd name="T53" fmla="*/ 9 h 30"/>
                  <a:gd name="T54" fmla="*/ 15 w 32"/>
                  <a:gd name="T55" fmla="*/ 13 h 30"/>
                  <a:gd name="T56" fmla="*/ 18 w 32"/>
                  <a:gd name="T57" fmla="*/ 13 h 30"/>
                  <a:gd name="T58" fmla="*/ 18 w 32"/>
                  <a:gd name="T59" fmla="*/ 17 h 30"/>
                  <a:gd name="T60" fmla="*/ 14 w 32"/>
                  <a:gd name="T61" fmla="*/ 17 h 30"/>
                  <a:gd name="T62" fmla="*/ 21 w 32"/>
                  <a:gd name="T63" fmla="*/ 9 h 30"/>
                  <a:gd name="T64" fmla="*/ 23 w 32"/>
                  <a:gd name="T65" fmla="*/ 6 h 30"/>
                  <a:gd name="T66" fmla="*/ 26 w 32"/>
                  <a:gd name="T67" fmla="*/ 9 h 30"/>
                  <a:gd name="T68" fmla="*/ 23 w 32"/>
                  <a:gd name="T69" fmla="*/ 11 h 30"/>
                  <a:gd name="T70" fmla="*/ 21 w 32"/>
                  <a:gd name="T71" fmla="*/ 9 h 30"/>
                  <a:gd name="T72" fmla="*/ 28 w 32"/>
                  <a:gd name="T73" fmla="*/ 1 h 30"/>
                  <a:gd name="T74" fmla="*/ 32 w 32"/>
                  <a:gd name="T75" fmla="*/ 1 h 30"/>
                  <a:gd name="T76" fmla="*/ 31 w 32"/>
                  <a:gd name="T77" fmla="*/ 4 h 30"/>
                  <a:gd name="T78" fmla="*/ 28 w 32"/>
                  <a:gd name="T79" fmla="*/ 4 h 30"/>
                  <a:gd name="T80" fmla="*/ 27 w 32"/>
                  <a:gd name="T81" fmla="*/ 9 h 30"/>
                  <a:gd name="T82" fmla="*/ 30 w 32"/>
                  <a:gd name="T83" fmla="*/ 6 h 30"/>
                  <a:gd name="T84" fmla="*/ 32 w 32"/>
                  <a:gd name="T85" fmla="*/ 9 h 30"/>
                  <a:gd name="T86" fmla="*/ 29 w 32"/>
                  <a:gd name="T87" fmla="*/ 11 h 30"/>
                  <a:gd name="T88" fmla="*/ 27 w 32"/>
                  <a:gd name="T89" fmla="*/ 9 h 30"/>
                  <a:gd name="T90" fmla="*/ 27 w 32"/>
                  <a:gd name="T91" fmla="*/ 13 h 30"/>
                  <a:gd name="T92" fmla="*/ 31 w 32"/>
                  <a:gd name="T93" fmla="*/ 13 h 30"/>
                  <a:gd name="T94" fmla="*/ 30 w 32"/>
                  <a:gd name="T95" fmla="*/ 17 h 30"/>
                  <a:gd name="T96" fmla="*/ 27 w 32"/>
                  <a:gd name="T97" fmla="*/ 17 h 30"/>
                  <a:gd name="T98" fmla="*/ 26 w 32"/>
                  <a:gd name="T99" fmla="*/ 21 h 30"/>
                  <a:gd name="T100" fmla="*/ 28 w 32"/>
                  <a:gd name="T101" fmla="*/ 19 h 30"/>
                  <a:gd name="T102" fmla="*/ 31 w 32"/>
                  <a:gd name="T103" fmla="*/ 21 h 30"/>
                  <a:gd name="T104" fmla="*/ 28 w 32"/>
                  <a:gd name="T105" fmla="*/ 24 h 30"/>
                  <a:gd name="T106" fmla="*/ 26 w 32"/>
                  <a:gd name="T107" fmla="*/ 21 h 30"/>
                  <a:gd name="T108" fmla="*/ 26 w 32"/>
                  <a:gd name="T109" fmla="*/ 26 h 30"/>
                  <a:gd name="T110" fmla="*/ 30 w 32"/>
                  <a:gd name="T111" fmla="*/ 26 h 30"/>
                  <a:gd name="T112" fmla="*/ 29 w 32"/>
                  <a:gd name="T113" fmla="*/ 29 h 30"/>
                  <a:gd name="T114" fmla="*/ 26 w 32"/>
                  <a:gd name="T115"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 h="30">
                    <a:moveTo>
                      <a:pt x="2" y="3"/>
                    </a:moveTo>
                    <a:cubicBezTo>
                      <a:pt x="2" y="2"/>
                      <a:pt x="3" y="1"/>
                      <a:pt x="3" y="1"/>
                    </a:cubicBezTo>
                    <a:cubicBezTo>
                      <a:pt x="4" y="0"/>
                      <a:pt x="4" y="0"/>
                      <a:pt x="5" y="0"/>
                    </a:cubicBezTo>
                    <a:cubicBezTo>
                      <a:pt x="6" y="0"/>
                      <a:pt x="6" y="0"/>
                      <a:pt x="7" y="1"/>
                    </a:cubicBezTo>
                    <a:cubicBezTo>
                      <a:pt x="7" y="1"/>
                      <a:pt x="7" y="2"/>
                      <a:pt x="7" y="3"/>
                    </a:cubicBezTo>
                    <a:cubicBezTo>
                      <a:pt x="7" y="3"/>
                      <a:pt x="7" y="4"/>
                      <a:pt x="7" y="4"/>
                    </a:cubicBezTo>
                    <a:cubicBezTo>
                      <a:pt x="6" y="5"/>
                      <a:pt x="5" y="5"/>
                      <a:pt x="5" y="5"/>
                    </a:cubicBezTo>
                    <a:cubicBezTo>
                      <a:pt x="4" y="5"/>
                      <a:pt x="4" y="5"/>
                      <a:pt x="3" y="4"/>
                    </a:cubicBezTo>
                    <a:cubicBezTo>
                      <a:pt x="3" y="4"/>
                      <a:pt x="2" y="3"/>
                      <a:pt x="2" y="3"/>
                    </a:cubicBezTo>
                    <a:close/>
                    <a:moveTo>
                      <a:pt x="2" y="9"/>
                    </a:moveTo>
                    <a:cubicBezTo>
                      <a:pt x="2" y="8"/>
                      <a:pt x="2" y="8"/>
                      <a:pt x="3" y="7"/>
                    </a:cubicBezTo>
                    <a:cubicBezTo>
                      <a:pt x="3" y="7"/>
                      <a:pt x="4" y="6"/>
                      <a:pt x="5" y="6"/>
                    </a:cubicBezTo>
                    <a:cubicBezTo>
                      <a:pt x="5" y="6"/>
                      <a:pt x="6" y="7"/>
                      <a:pt x="6" y="7"/>
                    </a:cubicBezTo>
                    <a:cubicBezTo>
                      <a:pt x="7" y="8"/>
                      <a:pt x="7" y="8"/>
                      <a:pt x="7" y="9"/>
                    </a:cubicBezTo>
                    <a:cubicBezTo>
                      <a:pt x="7" y="9"/>
                      <a:pt x="7" y="10"/>
                      <a:pt x="6" y="11"/>
                    </a:cubicBezTo>
                    <a:cubicBezTo>
                      <a:pt x="6" y="11"/>
                      <a:pt x="5" y="11"/>
                      <a:pt x="4" y="11"/>
                    </a:cubicBezTo>
                    <a:cubicBezTo>
                      <a:pt x="4" y="11"/>
                      <a:pt x="3" y="11"/>
                      <a:pt x="3" y="11"/>
                    </a:cubicBezTo>
                    <a:cubicBezTo>
                      <a:pt x="2" y="10"/>
                      <a:pt x="2" y="9"/>
                      <a:pt x="2" y="9"/>
                    </a:cubicBezTo>
                    <a:close/>
                    <a:moveTo>
                      <a:pt x="1" y="15"/>
                    </a:moveTo>
                    <a:cubicBezTo>
                      <a:pt x="1" y="14"/>
                      <a:pt x="2" y="14"/>
                      <a:pt x="2" y="13"/>
                    </a:cubicBezTo>
                    <a:cubicBezTo>
                      <a:pt x="3" y="13"/>
                      <a:pt x="3" y="13"/>
                      <a:pt x="4" y="13"/>
                    </a:cubicBezTo>
                    <a:cubicBezTo>
                      <a:pt x="5" y="13"/>
                      <a:pt x="5" y="13"/>
                      <a:pt x="6" y="13"/>
                    </a:cubicBezTo>
                    <a:cubicBezTo>
                      <a:pt x="6" y="14"/>
                      <a:pt x="6" y="14"/>
                      <a:pt x="6" y="15"/>
                    </a:cubicBezTo>
                    <a:cubicBezTo>
                      <a:pt x="6" y="16"/>
                      <a:pt x="6" y="16"/>
                      <a:pt x="5" y="17"/>
                    </a:cubicBezTo>
                    <a:cubicBezTo>
                      <a:pt x="5" y="17"/>
                      <a:pt x="4" y="17"/>
                      <a:pt x="4" y="17"/>
                    </a:cubicBezTo>
                    <a:cubicBezTo>
                      <a:pt x="3" y="17"/>
                      <a:pt x="2" y="17"/>
                      <a:pt x="2" y="17"/>
                    </a:cubicBezTo>
                    <a:cubicBezTo>
                      <a:pt x="1" y="16"/>
                      <a:pt x="1" y="16"/>
                      <a:pt x="1" y="15"/>
                    </a:cubicBezTo>
                    <a:close/>
                    <a:moveTo>
                      <a:pt x="1" y="21"/>
                    </a:moveTo>
                    <a:cubicBezTo>
                      <a:pt x="1" y="21"/>
                      <a:pt x="1" y="20"/>
                      <a:pt x="2" y="20"/>
                    </a:cubicBezTo>
                    <a:cubicBezTo>
                      <a:pt x="2" y="19"/>
                      <a:pt x="3" y="19"/>
                      <a:pt x="3" y="19"/>
                    </a:cubicBezTo>
                    <a:cubicBezTo>
                      <a:pt x="4" y="19"/>
                      <a:pt x="5" y="19"/>
                      <a:pt x="5" y="20"/>
                    </a:cubicBezTo>
                    <a:cubicBezTo>
                      <a:pt x="6" y="20"/>
                      <a:pt x="6" y="21"/>
                      <a:pt x="6" y="21"/>
                    </a:cubicBezTo>
                    <a:cubicBezTo>
                      <a:pt x="6" y="22"/>
                      <a:pt x="5" y="23"/>
                      <a:pt x="5" y="23"/>
                    </a:cubicBezTo>
                    <a:cubicBezTo>
                      <a:pt x="4" y="23"/>
                      <a:pt x="4" y="24"/>
                      <a:pt x="3" y="24"/>
                    </a:cubicBezTo>
                    <a:cubicBezTo>
                      <a:pt x="2" y="24"/>
                      <a:pt x="2" y="23"/>
                      <a:pt x="1" y="23"/>
                    </a:cubicBezTo>
                    <a:cubicBezTo>
                      <a:pt x="1" y="23"/>
                      <a:pt x="1" y="22"/>
                      <a:pt x="1" y="21"/>
                    </a:cubicBezTo>
                    <a:close/>
                    <a:moveTo>
                      <a:pt x="0" y="27"/>
                    </a:moveTo>
                    <a:cubicBezTo>
                      <a:pt x="0" y="27"/>
                      <a:pt x="1" y="26"/>
                      <a:pt x="1" y="26"/>
                    </a:cubicBezTo>
                    <a:cubicBezTo>
                      <a:pt x="2" y="25"/>
                      <a:pt x="2" y="25"/>
                      <a:pt x="3" y="25"/>
                    </a:cubicBezTo>
                    <a:cubicBezTo>
                      <a:pt x="4" y="25"/>
                      <a:pt x="4" y="25"/>
                      <a:pt x="5" y="26"/>
                    </a:cubicBezTo>
                    <a:cubicBezTo>
                      <a:pt x="5" y="26"/>
                      <a:pt x="5" y="27"/>
                      <a:pt x="5" y="27"/>
                    </a:cubicBezTo>
                    <a:cubicBezTo>
                      <a:pt x="5" y="28"/>
                      <a:pt x="5" y="29"/>
                      <a:pt x="4" y="29"/>
                    </a:cubicBezTo>
                    <a:cubicBezTo>
                      <a:pt x="4" y="30"/>
                      <a:pt x="3" y="30"/>
                      <a:pt x="3" y="30"/>
                    </a:cubicBezTo>
                    <a:cubicBezTo>
                      <a:pt x="2" y="30"/>
                      <a:pt x="1" y="30"/>
                      <a:pt x="1" y="29"/>
                    </a:cubicBezTo>
                    <a:cubicBezTo>
                      <a:pt x="1" y="29"/>
                      <a:pt x="0" y="28"/>
                      <a:pt x="0" y="27"/>
                    </a:cubicBezTo>
                    <a:close/>
                    <a:moveTo>
                      <a:pt x="8" y="9"/>
                    </a:moveTo>
                    <a:cubicBezTo>
                      <a:pt x="8" y="8"/>
                      <a:pt x="9" y="8"/>
                      <a:pt x="9" y="7"/>
                    </a:cubicBezTo>
                    <a:cubicBezTo>
                      <a:pt x="10" y="7"/>
                      <a:pt x="10" y="6"/>
                      <a:pt x="11" y="6"/>
                    </a:cubicBezTo>
                    <a:cubicBezTo>
                      <a:pt x="12" y="6"/>
                      <a:pt x="12" y="7"/>
                      <a:pt x="13" y="7"/>
                    </a:cubicBezTo>
                    <a:cubicBezTo>
                      <a:pt x="13" y="8"/>
                      <a:pt x="13" y="8"/>
                      <a:pt x="13" y="9"/>
                    </a:cubicBezTo>
                    <a:cubicBezTo>
                      <a:pt x="13" y="9"/>
                      <a:pt x="13" y="10"/>
                      <a:pt x="12" y="11"/>
                    </a:cubicBezTo>
                    <a:cubicBezTo>
                      <a:pt x="12" y="11"/>
                      <a:pt x="11" y="11"/>
                      <a:pt x="10" y="11"/>
                    </a:cubicBezTo>
                    <a:cubicBezTo>
                      <a:pt x="10" y="11"/>
                      <a:pt x="9" y="11"/>
                      <a:pt x="9" y="11"/>
                    </a:cubicBezTo>
                    <a:cubicBezTo>
                      <a:pt x="8" y="10"/>
                      <a:pt x="8" y="9"/>
                      <a:pt x="8" y="9"/>
                    </a:cubicBezTo>
                    <a:close/>
                    <a:moveTo>
                      <a:pt x="14" y="15"/>
                    </a:moveTo>
                    <a:cubicBezTo>
                      <a:pt x="14" y="14"/>
                      <a:pt x="14" y="14"/>
                      <a:pt x="15" y="13"/>
                    </a:cubicBezTo>
                    <a:cubicBezTo>
                      <a:pt x="15" y="13"/>
                      <a:pt x="16" y="13"/>
                      <a:pt x="17" y="13"/>
                    </a:cubicBezTo>
                    <a:cubicBezTo>
                      <a:pt x="17" y="13"/>
                      <a:pt x="18" y="13"/>
                      <a:pt x="18" y="13"/>
                    </a:cubicBezTo>
                    <a:cubicBezTo>
                      <a:pt x="19" y="14"/>
                      <a:pt x="19" y="14"/>
                      <a:pt x="19" y="15"/>
                    </a:cubicBezTo>
                    <a:cubicBezTo>
                      <a:pt x="19" y="16"/>
                      <a:pt x="18" y="16"/>
                      <a:pt x="18" y="17"/>
                    </a:cubicBezTo>
                    <a:cubicBezTo>
                      <a:pt x="17" y="17"/>
                      <a:pt x="17" y="17"/>
                      <a:pt x="16" y="17"/>
                    </a:cubicBezTo>
                    <a:cubicBezTo>
                      <a:pt x="15" y="17"/>
                      <a:pt x="15" y="17"/>
                      <a:pt x="14" y="17"/>
                    </a:cubicBezTo>
                    <a:cubicBezTo>
                      <a:pt x="14" y="16"/>
                      <a:pt x="14" y="16"/>
                      <a:pt x="14" y="15"/>
                    </a:cubicBezTo>
                    <a:close/>
                    <a:moveTo>
                      <a:pt x="21" y="9"/>
                    </a:moveTo>
                    <a:cubicBezTo>
                      <a:pt x="21" y="8"/>
                      <a:pt x="21" y="8"/>
                      <a:pt x="22" y="7"/>
                    </a:cubicBezTo>
                    <a:cubicBezTo>
                      <a:pt x="22" y="7"/>
                      <a:pt x="23" y="6"/>
                      <a:pt x="23" y="6"/>
                    </a:cubicBezTo>
                    <a:cubicBezTo>
                      <a:pt x="24" y="6"/>
                      <a:pt x="25" y="7"/>
                      <a:pt x="25" y="7"/>
                    </a:cubicBezTo>
                    <a:cubicBezTo>
                      <a:pt x="26" y="8"/>
                      <a:pt x="26" y="8"/>
                      <a:pt x="26" y="9"/>
                    </a:cubicBezTo>
                    <a:cubicBezTo>
                      <a:pt x="26" y="9"/>
                      <a:pt x="25" y="10"/>
                      <a:pt x="25" y="11"/>
                    </a:cubicBezTo>
                    <a:cubicBezTo>
                      <a:pt x="24" y="11"/>
                      <a:pt x="24" y="11"/>
                      <a:pt x="23" y="11"/>
                    </a:cubicBezTo>
                    <a:cubicBezTo>
                      <a:pt x="22" y="11"/>
                      <a:pt x="22" y="11"/>
                      <a:pt x="21" y="11"/>
                    </a:cubicBezTo>
                    <a:cubicBezTo>
                      <a:pt x="21" y="10"/>
                      <a:pt x="21" y="9"/>
                      <a:pt x="21" y="9"/>
                    </a:cubicBezTo>
                    <a:close/>
                    <a:moveTo>
                      <a:pt x="27" y="3"/>
                    </a:moveTo>
                    <a:cubicBezTo>
                      <a:pt x="27" y="2"/>
                      <a:pt x="28" y="1"/>
                      <a:pt x="28" y="1"/>
                    </a:cubicBezTo>
                    <a:cubicBezTo>
                      <a:pt x="29" y="0"/>
                      <a:pt x="29" y="0"/>
                      <a:pt x="30" y="0"/>
                    </a:cubicBezTo>
                    <a:cubicBezTo>
                      <a:pt x="31" y="0"/>
                      <a:pt x="31" y="0"/>
                      <a:pt x="32" y="1"/>
                    </a:cubicBezTo>
                    <a:cubicBezTo>
                      <a:pt x="32" y="1"/>
                      <a:pt x="32" y="2"/>
                      <a:pt x="32" y="3"/>
                    </a:cubicBezTo>
                    <a:cubicBezTo>
                      <a:pt x="32" y="3"/>
                      <a:pt x="32" y="4"/>
                      <a:pt x="31" y="4"/>
                    </a:cubicBezTo>
                    <a:cubicBezTo>
                      <a:pt x="31" y="5"/>
                      <a:pt x="30" y="5"/>
                      <a:pt x="30" y="5"/>
                    </a:cubicBezTo>
                    <a:cubicBezTo>
                      <a:pt x="29" y="5"/>
                      <a:pt x="28" y="5"/>
                      <a:pt x="28" y="4"/>
                    </a:cubicBezTo>
                    <a:cubicBezTo>
                      <a:pt x="28" y="4"/>
                      <a:pt x="27" y="3"/>
                      <a:pt x="27" y="3"/>
                    </a:cubicBezTo>
                    <a:close/>
                    <a:moveTo>
                      <a:pt x="27" y="9"/>
                    </a:moveTo>
                    <a:cubicBezTo>
                      <a:pt x="27" y="8"/>
                      <a:pt x="27" y="8"/>
                      <a:pt x="28" y="7"/>
                    </a:cubicBezTo>
                    <a:cubicBezTo>
                      <a:pt x="28" y="7"/>
                      <a:pt x="29" y="6"/>
                      <a:pt x="30" y="6"/>
                    </a:cubicBezTo>
                    <a:cubicBezTo>
                      <a:pt x="30" y="6"/>
                      <a:pt x="31" y="7"/>
                      <a:pt x="31" y="7"/>
                    </a:cubicBezTo>
                    <a:cubicBezTo>
                      <a:pt x="32" y="8"/>
                      <a:pt x="32" y="8"/>
                      <a:pt x="32" y="9"/>
                    </a:cubicBezTo>
                    <a:cubicBezTo>
                      <a:pt x="32" y="9"/>
                      <a:pt x="32" y="10"/>
                      <a:pt x="31" y="11"/>
                    </a:cubicBezTo>
                    <a:cubicBezTo>
                      <a:pt x="30" y="11"/>
                      <a:pt x="30" y="11"/>
                      <a:pt x="29" y="11"/>
                    </a:cubicBezTo>
                    <a:cubicBezTo>
                      <a:pt x="28" y="11"/>
                      <a:pt x="28" y="11"/>
                      <a:pt x="27" y="11"/>
                    </a:cubicBezTo>
                    <a:cubicBezTo>
                      <a:pt x="27" y="10"/>
                      <a:pt x="27" y="9"/>
                      <a:pt x="27" y="9"/>
                    </a:cubicBezTo>
                    <a:close/>
                    <a:moveTo>
                      <a:pt x="26" y="15"/>
                    </a:moveTo>
                    <a:cubicBezTo>
                      <a:pt x="26" y="14"/>
                      <a:pt x="27" y="14"/>
                      <a:pt x="27" y="13"/>
                    </a:cubicBezTo>
                    <a:cubicBezTo>
                      <a:pt x="28" y="13"/>
                      <a:pt x="28" y="13"/>
                      <a:pt x="29" y="13"/>
                    </a:cubicBezTo>
                    <a:cubicBezTo>
                      <a:pt x="30" y="13"/>
                      <a:pt x="30" y="13"/>
                      <a:pt x="31" y="13"/>
                    </a:cubicBezTo>
                    <a:cubicBezTo>
                      <a:pt x="31" y="14"/>
                      <a:pt x="31" y="14"/>
                      <a:pt x="31" y="15"/>
                    </a:cubicBezTo>
                    <a:cubicBezTo>
                      <a:pt x="31" y="16"/>
                      <a:pt x="31" y="16"/>
                      <a:pt x="30" y="17"/>
                    </a:cubicBezTo>
                    <a:cubicBezTo>
                      <a:pt x="30" y="17"/>
                      <a:pt x="29" y="17"/>
                      <a:pt x="28" y="17"/>
                    </a:cubicBezTo>
                    <a:cubicBezTo>
                      <a:pt x="28" y="17"/>
                      <a:pt x="27" y="17"/>
                      <a:pt x="27" y="17"/>
                    </a:cubicBezTo>
                    <a:cubicBezTo>
                      <a:pt x="26" y="16"/>
                      <a:pt x="26" y="16"/>
                      <a:pt x="26" y="15"/>
                    </a:cubicBezTo>
                    <a:close/>
                    <a:moveTo>
                      <a:pt x="26" y="21"/>
                    </a:moveTo>
                    <a:cubicBezTo>
                      <a:pt x="26" y="21"/>
                      <a:pt x="26" y="20"/>
                      <a:pt x="27" y="20"/>
                    </a:cubicBezTo>
                    <a:cubicBezTo>
                      <a:pt x="27" y="19"/>
                      <a:pt x="28" y="19"/>
                      <a:pt x="28" y="19"/>
                    </a:cubicBezTo>
                    <a:cubicBezTo>
                      <a:pt x="29" y="19"/>
                      <a:pt x="30" y="19"/>
                      <a:pt x="30" y="20"/>
                    </a:cubicBezTo>
                    <a:cubicBezTo>
                      <a:pt x="30" y="20"/>
                      <a:pt x="31" y="21"/>
                      <a:pt x="31" y="21"/>
                    </a:cubicBezTo>
                    <a:cubicBezTo>
                      <a:pt x="31" y="22"/>
                      <a:pt x="30" y="23"/>
                      <a:pt x="30" y="23"/>
                    </a:cubicBezTo>
                    <a:cubicBezTo>
                      <a:pt x="29" y="23"/>
                      <a:pt x="29" y="24"/>
                      <a:pt x="28" y="24"/>
                    </a:cubicBezTo>
                    <a:cubicBezTo>
                      <a:pt x="27" y="24"/>
                      <a:pt x="27" y="23"/>
                      <a:pt x="26" y="23"/>
                    </a:cubicBezTo>
                    <a:cubicBezTo>
                      <a:pt x="26" y="23"/>
                      <a:pt x="26" y="22"/>
                      <a:pt x="26" y="21"/>
                    </a:cubicBezTo>
                    <a:close/>
                    <a:moveTo>
                      <a:pt x="25" y="27"/>
                    </a:moveTo>
                    <a:cubicBezTo>
                      <a:pt x="25" y="27"/>
                      <a:pt x="26" y="26"/>
                      <a:pt x="26" y="26"/>
                    </a:cubicBezTo>
                    <a:cubicBezTo>
                      <a:pt x="27" y="25"/>
                      <a:pt x="27" y="25"/>
                      <a:pt x="28" y="25"/>
                    </a:cubicBezTo>
                    <a:cubicBezTo>
                      <a:pt x="28" y="25"/>
                      <a:pt x="29" y="25"/>
                      <a:pt x="30" y="26"/>
                    </a:cubicBezTo>
                    <a:cubicBezTo>
                      <a:pt x="30" y="26"/>
                      <a:pt x="30" y="27"/>
                      <a:pt x="30" y="27"/>
                    </a:cubicBezTo>
                    <a:cubicBezTo>
                      <a:pt x="30" y="28"/>
                      <a:pt x="30" y="29"/>
                      <a:pt x="29" y="29"/>
                    </a:cubicBezTo>
                    <a:cubicBezTo>
                      <a:pt x="29" y="30"/>
                      <a:pt x="28" y="30"/>
                      <a:pt x="28" y="30"/>
                    </a:cubicBezTo>
                    <a:cubicBezTo>
                      <a:pt x="27" y="30"/>
                      <a:pt x="26" y="30"/>
                      <a:pt x="26" y="29"/>
                    </a:cubicBezTo>
                    <a:cubicBezTo>
                      <a:pt x="25" y="29"/>
                      <a:pt x="25" y="28"/>
                      <a:pt x="25" y="27"/>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30" name="Freeform 397"/>
              <p:cNvSpPr>
                <a:spLocks noEditPoints="1"/>
              </p:cNvSpPr>
              <p:nvPr/>
            </p:nvSpPr>
            <p:spPr bwMode="auto">
              <a:xfrm>
                <a:off x="6327" y="1833"/>
                <a:ext cx="36" cy="42"/>
              </a:xfrm>
              <a:custGeom>
                <a:avLst/>
                <a:gdLst>
                  <a:gd name="T0" fmla="*/ 3 w 26"/>
                  <a:gd name="T1" fmla="*/ 7 h 30"/>
                  <a:gd name="T2" fmla="*/ 6 w 26"/>
                  <a:gd name="T3" fmla="*/ 7 h 30"/>
                  <a:gd name="T4" fmla="*/ 6 w 26"/>
                  <a:gd name="T5" fmla="*/ 11 h 30"/>
                  <a:gd name="T6" fmla="*/ 3 w 26"/>
                  <a:gd name="T7" fmla="*/ 11 h 30"/>
                  <a:gd name="T8" fmla="*/ 1 w 26"/>
                  <a:gd name="T9" fmla="*/ 15 h 30"/>
                  <a:gd name="T10" fmla="*/ 4 w 26"/>
                  <a:gd name="T11" fmla="*/ 13 h 30"/>
                  <a:gd name="T12" fmla="*/ 6 w 26"/>
                  <a:gd name="T13" fmla="*/ 15 h 30"/>
                  <a:gd name="T14" fmla="*/ 4 w 26"/>
                  <a:gd name="T15" fmla="*/ 17 h 30"/>
                  <a:gd name="T16" fmla="*/ 1 w 26"/>
                  <a:gd name="T17" fmla="*/ 15 h 30"/>
                  <a:gd name="T18" fmla="*/ 2 w 26"/>
                  <a:gd name="T19" fmla="*/ 20 h 30"/>
                  <a:gd name="T20" fmla="*/ 5 w 26"/>
                  <a:gd name="T21" fmla="*/ 20 h 30"/>
                  <a:gd name="T22" fmla="*/ 5 w 26"/>
                  <a:gd name="T23" fmla="*/ 23 h 30"/>
                  <a:gd name="T24" fmla="*/ 1 w 26"/>
                  <a:gd name="T25" fmla="*/ 23 h 30"/>
                  <a:gd name="T26" fmla="*/ 0 w 26"/>
                  <a:gd name="T27" fmla="*/ 27 h 30"/>
                  <a:gd name="T28" fmla="*/ 3 w 26"/>
                  <a:gd name="T29" fmla="*/ 25 h 30"/>
                  <a:gd name="T30" fmla="*/ 5 w 26"/>
                  <a:gd name="T31" fmla="*/ 27 h 30"/>
                  <a:gd name="T32" fmla="*/ 3 w 26"/>
                  <a:gd name="T33" fmla="*/ 30 h 30"/>
                  <a:gd name="T34" fmla="*/ 0 w 26"/>
                  <a:gd name="T35" fmla="*/ 27 h 30"/>
                  <a:gd name="T36" fmla="*/ 9 w 26"/>
                  <a:gd name="T37" fmla="*/ 1 h 30"/>
                  <a:gd name="T38" fmla="*/ 13 w 26"/>
                  <a:gd name="T39" fmla="*/ 1 h 30"/>
                  <a:gd name="T40" fmla="*/ 13 w 26"/>
                  <a:gd name="T41" fmla="*/ 4 h 30"/>
                  <a:gd name="T42" fmla="*/ 9 w 26"/>
                  <a:gd name="T43" fmla="*/ 4 h 30"/>
                  <a:gd name="T44" fmla="*/ 8 w 26"/>
                  <a:gd name="T45" fmla="*/ 15 h 30"/>
                  <a:gd name="T46" fmla="*/ 10 w 26"/>
                  <a:gd name="T47" fmla="*/ 13 h 30"/>
                  <a:gd name="T48" fmla="*/ 13 w 26"/>
                  <a:gd name="T49" fmla="*/ 15 h 30"/>
                  <a:gd name="T50" fmla="*/ 10 w 26"/>
                  <a:gd name="T51" fmla="*/ 17 h 30"/>
                  <a:gd name="T52" fmla="*/ 8 w 26"/>
                  <a:gd name="T53" fmla="*/ 15 h 30"/>
                  <a:gd name="T54" fmla="*/ 16 w 26"/>
                  <a:gd name="T55" fmla="*/ 1 h 30"/>
                  <a:gd name="T56" fmla="*/ 19 w 26"/>
                  <a:gd name="T57" fmla="*/ 1 h 30"/>
                  <a:gd name="T58" fmla="*/ 19 w 26"/>
                  <a:gd name="T59" fmla="*/ 4 h 30"/>
                  <a:gd name="T60" fmla="*/ 16 w 26"/>
                  <a:gd name="T61" fmla="*/ 4 h 30"/>
                  <a:gd name="T62" fmla="*/ 14 w 26"/>
                  <a:gd name="T63" fmla="*/ 15 h 30"/>
                  <a:gd name="T64" fmla="*/ 17 w 26"/>
                  <a:gd name="T65" fmla="*/ 13 h 30"/>
                  <a:gd name="T66" fmla="*/ 19 w 26"/>
                  <a:gd name="T67" fmla="*/ 15 h 30"/>
                  <a:gd name="T68" fmla="*/ 16 w 26"/>
                  <a:gd name="T69" fmla="*/ 17 h 30"/>
                  <a:gd name="T70" fmla="*/ 14 w 26"/>
                  <a:gd name="T71" fmla="*/ 15 h 30"/>
                  <a:gd name="T72" fmla="*/ 22 w 26"/>
                  <a:gd name="T73" fmla="*/ 7 h 30"/>
                  <a:gd name="T74" fmla="*/ 25 w 26"/>
                  <a:gd name="T75" fmla="*/ 7 h 30"/>
                  <a:gd name="T76" fmla="*/ 25 w 26"/>
                  <a:gd name="T77" fmla="*/ 11 h 30"/>
                  <a:gd name="T78" fmla="*/ 21 w 26"/>
                  <a:gd name="T79" fmla="*/ 11 h 30"/>
                  <a:gd name="T80" fmla="*/ 20 w 26"/>
                  <a:gd name="T81" fmla="*/ 15 h 30"/>
                  <a:gd name="T82" fmla="*/ 23 w 26"/>
                  <a:gd name="T83" fmla="*/ 13 h 30"/>
                  <a:gd name="T84" fmla="*/ 25 w 26"/>
                  <a:gd name="T85" fmla="*/ 15 h 30"/>
                  <a:gd name="T86" fmla="*/ 22 w 26"/>
                  <a:gd name="T87" fmla="*/ 17 h 30"/>
                  <a:gd name="T88" fmla="*/ 20 w 26"/>
                  <a:gd name="T89" fmla="*/ 15 h 30"/>
                  <a:gd name="T90" fmla="*/ 20 w 26"/>
                  <a:gd name="T91" fmla="*/ 20 h 30"/>
                  <a:gd name="T92" fmla="*/ 24 w 26"/>
                  <a:gd name="T93" fmla="*/ 20 h 30"/>
                  <a:gd name="T94" fmla="*/ 24 w 26"/>
                  <a:gd name="T95" fmla="*/ 23 h 30"/>
                  <a:gd name="T96" fmla="*/ 20 w 26"/>
                  <a:gd name="T97" fmla="*/ 23 h 30"/>
                  <a:gd name="T98" fmla="*/ 19 w 26"/>
                  <a:gd name="T99" fmla="*/ 27 h 30"/>
                  <a:gd name="T100" fmla="*/ 22 w 26"/>
                  <a:gd name="T101" fmla="*/ 25 h 30"/>
                  <a:gd name="T102" fmla="*/ 24 w 26"/>
                  <a:gd name="T103" fmla="*/ 27 h 30"/>
                  <a:gd name="T104" fmla="*/ 21 w 26"/>
                  <a:gd name="T105" fmla="*/ 30 h 30"/>
                  <a:gd name="T106" fmla="*/ 19 w 26"/>
                  <a:gd name="T10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 h="30">
                    <a:moveTo>
                      <a:pt x="2" y="9"/>
                    </a:moveTo>
                    <a:cubicBezTo>
                      <a:pt x="2" y="8"/>
                      <a:pt x="2" y="8"/>
                      <a:pt x="3" y="7"/>
                    </a:cubicBezTo>
                    <a:cubicBezTo>
                      <a:pt x="3" y="7"/>
                      <a:pt x="4" y="6"/>
                      <a:pt x="5" y="6"/>
                    </a:cubicBezTo>
                    <a:cubicBezTo>
                      <a:pt x="5" y="6"/>
                      <a:pt x="6" y="7"/>
                      <a:pt x="6" y="7"/>
                    </a:cubicBezTo>
                    <a:cubicBezTo>
                      <a:pt x="7" y="8"/>
                      <a:pt x="7" y="8"/>
                      <a:pt x="7" y="9"/>
                    </a:cubicBezTo>
                    <a:cubicBezTo>
                      <a:pt x="7" y="9"/>
                      <a:pt x="7" y="10"/>
                      <a:pt x="6" y="11"/>
                    </a:cubicBezTo>
                    <a:cubicBezTo>
                      <a:pt x="6" y="11"/>
                      <a:pt x="5" y="11"/>
                      <a:pt x="4" y="11"/>
                    </a:cubicBezTo>
                    <a:cubicBezTo>
                      <a:pt x="4" y="11"/>
                      <a:pt x="3" y="11"/>
                      <a:pt x="3" y="11"/>
                    </a:cubicBezTo>
                    <a:cubicBezTo>
                      <a:pt x="2" y="10"/>
                      <a:pt x="2" y="9"/>
                      <a:pt x="2" y="9"/>
                    </a:cubicBezTo>
                    <a:close/>
                    <a:moveTo>
                      <a:pt x="1" y="15"/>
                    </a:moveTo>
                    <a:cubicBezTo>
                      <a:pt x="2" y="14"/>
                      <a:pt x="2" y="14"/>
                      <a:pt x="2" y="13"/>
                    </a:cubicBezTo>
                    <a:cubicBezTo>
                      <a:pt x="3" y="13"/>
                      <a:pt x="4" y="13"/>
                      <a:pt x="4" y="13"/>
                    </a:cubicBezTo>
                    <a:cubicBezTo>
                      <a:pt x="5" y="13"/>
                      <a:pt x="5" y="13"/>
                      <a:pt x="6" y="13"/>
                    </a:cubicBezTo>
                    <a:cubicBezTo>
                      <a:pt x="6" y="14"/>
                      <a:pt x="6" y="14"/>
                      <a:pt x="6" y="15"/>
                    </a:cubicBezTo>
                    <a:cubicBezTo>
                      <a:pt x="6" y="16"/>
                      <a:pt x="6" y="16"/>
                      <a:pt x="5" y="17"/>
                    </a:cubicBezTo>
                    <a:cubicBezTo>
                      <a:pt x="5" y="17"/>
                      <a:pt x="4" y="17"/>
                      <a:pt x="4" y="17"/>
                    </a:cubicBezTo>
                    <a:cubicBezTo>
                      <a:pt x="3" y="17"/>
                      <a:pt x="2" y="17"/>
                      <a:pt x="2" y="17"/>
                    </a:cubicBezTo>
                    <a:cubicBezTo>
                      <a:pt x="2" y="16"/>
                      <a:pt x="1" y="16"/>
                      <a:pt x="1" y="15"/>
                    </a:cubicBezTo>
                    <a:close/>
                    <a:moveTo>
                      <a:pt x="1" y="21"/>
                    </a:moveTo>
                    <a:cubicBezTo>
                      <a:pt x="1" y="21"/>
                      <a:pt x="1" y="20"/>
                      <a:pt x="2" y="20"/>
                    </a:cubicBezTo>
                    <a:cubicBezTo>
                      <a:pt x="2" y="19"/>
                      <a:pt x="3" y="19"/>
                      <a:pt x="4" y="19"/>
                    </a:cubicBezTo>
                    <a:cubicBezTo>
                      <a:pt x="4" y="19"/>
                      <a:pt x="5" y="19"/>
                      <a:pt x="5" y="20"/>
                    </a:cubicBezTo>
                    <a:cubicBezTo>
                      <a:pt x="6" y="20"/>
                      <a:pt x="6" y="21"/>
                      <a:pt x="6" y="21"/>
                    </a:cubicBezTo>
                    <a:cubicBezTo>
                      <a:pt x="6" y="22"/>
                      <a:pt x="5" y="23"/>
                      <a:pt x="5" y="23"/>
                    </a:cubicBezTo>
                    <a:cubicBezTo>
                      <a:pt x="4" y="23"/>
                      <a:pt x="4" y="24"/>
                      <a:pt x="3" y="24"/>
                    </a:cubicBezTo>
                    <a:cubicBezTo>
                      <a:pt x="2" y="24"/>
                      <a:pt x="2" y="23"/>
                      <a:pt x="1" y="23"/>
                    </a:cubicBezTo>
                    <a:cubicBezTo>
                      <a:pt x="1" y="23"/>
                      <a:pt x="1" y="22"/>
                      <a:pt x="1" y="21"/>
                    </a:cubicBezTo>
                    <a:close/>
                    <a:moveTo>
                      <a:pt x="0" y="27"/>
                    </a:moveTo>
                    <a:cubicBezTo>
                      <a:pt x="0" y="27"/>
                      <a:pt x="1" y="26"/>
                      <a:pt x="1" y="26"/>
                    </a:cubicBezTo>
                    <a:cubicBezTo>
                      <a:pt x="2" y="25"/>
                      <a:pt x="2" y="25"/>
                      <a:pt x="3" y="25"/>
                    </a:cubicBezTo>
                    <a:cubicBezTo>
                      <a:pt x="4" y="25"/>
                      <a:pt x="4" y="25"/>
                      <a:pt x="5" y="26"/>
                    </a:cubicBezTo>
                    <a:cubicBezTo>
                      <a:pt x="5" y="26"/>
                      <a:pt x="5" y="27"/>
                      <a:pt x="5" y="27"/>
                    </a:cubicBezTo>
                    <a:cubicBezTo>
                      <a:pt x="5" y="28"/>
                      <a:pt x="5" y="29"/>
                      <a:pt x="5" y="29"/>
                    </a:cubicBezTo>
                    <a:cubicBezTo>
                      <a:pt x="4" y="30"/>
                      <a:pt x="4" y="30"/>
                      <a:pt x="3" y="30"/>
                    </a:cubicBezTo>
                    <a:cubicBezTo>
                      <a:pt x="2" y="30"/>
                      <a:pt x="2" y="30"/>
                      <a:pt x="1" y="29"/>
                    </a:cubicBezTo>
                    <a:cubicBezTo>
                      <a:pt x="1" y="29"/>
                      <a:pt x="0" y="28"/>
                      <a:pt x="0" y="27"/>
                    </a:cubicBezTo>
                    <a:close/>
                    <a:moveTo>
                      <a:pt x="9" y="3"/>
                    </a:moveTo>
                    <a:cubicBezTo>
                      <a:pt x="9" y="2"/>
                      <a:pt x="9" y="1"/>
                      <a:pt x="9" y="1"/>
                    </a:cubicBezTo>
                    <a:cubicBezTo>
                      <a:pt x="10" y="0"/>
                      <a:pt x="11" y="0"/>
                      <a:pt x="11" y="0"/>
                    </a:cubicBezTo>
                    <a:cubicBezTo>
                      <a:pt x="12" y="0"/>
                      <a:pt x="12" y="0"/>
                      <a:pt x="13" y="1"/>
                    </a:cubicBezTo>
                    <a:cubicBezTo>
                      <a:pt x="13" y="1"/>
                      <a:pt x="14" y="2"/>
                      <a:pt x="14" y="3"/>
                    </a:cubicBezTo>
                    <a:cubicBezTo>
                      <a:pt x="14" y="3"/>
                      <a:pt x="13" y="4"/>
                      <a:pt x="13" y="4"/>
                    </a:cubicBezTo>
                    <a:cubicBezTo>
                      <a:pt x="12" y="5"/>
                      <a:pt x="12" y="5"/>
                      <a:pt x="11" y="5"/>
                    </a:cubicBezTo>
                    <a:cubicBezTo>
                      <a:pt x="10" y="5"/>
                      <a:pt x="10" y="5"/>
                      <a:pt x="9" y="4"/>
                    </a:cubicBezTo>
                    <a:cubicBezTo>
                      <a:pt x="9" y="4"/>
                      <a:pt x="9" y="3"/>
                      <a:pt x="9" y="3"/>
                    </a:cubicBezTo>
                    <a:close/>
                    <a:moveTo>
                      <a:pt x="8" y="15"/>
                    </a:moveTo>
                    <a:cubicBezTo>
                      <a:pt x="8" y="14"/>
                      <a:pt x="8" y="14"/>
                      <a:pt x="9" y="13"/>
                    </a:cubicBezTo>
                    <a:cubicBezTo>
                      <a:pt x="9" y="13"/>
                      <a:pt x="10" y="13"/>
                      <a:pt x="10" y="13"/>
                    </a:cubicBezTo>
                    <a:cubicBezTo>
                      <a:pt x="11" y="13"/>
                      <a:pt x="12" y="13"/>
                      <a:pt x="12" y="13"/>
                    </a:cubicBezTo>
                    <a:cubicBezTo>
                      <a:pt x="13" y="14"/>
                      <a:pt x="13" y="14"/>
                      <a:pt x="13" y="15"/>
                    </a:cubicBezTo>
                    <a:cubicBezTo>
                      <a:pt x="13" y="16"/>
                      <a:pt x="12" y="16"/>
                      <a:pt x="12" y="17"/>
                    </a:cubicBezTo>
                    <a:cubicBezTo>
                      <a:pt x="11" y="17"/>
                      <a:pt x="11" y="17"/>
                      <a:pt x="10" y="17"/>
                    </a:cubicBezTo>
                    <a:cubicBezTo>
                      <a:pt x="9" y="17"/>
                      <a:pt x="9" y="17"/>
                      <a:pt x="8" y="17"/>
                    </a:cubicBezTo>
                    <a:cubicBezTo>
                      <a:pt x="8" y="16"/>
                      <a:pt x="8" y="16"/>
                      <a:pt x="8" y="15"/>
                    </a:cubicBezTo>
                    <a:close/>
                    <a:moveTo>
                      <a:pt x="15" y="3"/>
                    </a:moveTo>
                    <a:cubicBezTo>
                      <a:pt x="15" y="2"/>
                      <a:pt x="15" y="1"/>
                      <a:pt x="16" y="1"/>
                    </a:cubicBezTo>
                    <a:cubicBezTo>
                      <a:pt x="16" y="0"/>
                      <a:pt x="17" y="0"/>
                      <a:pt x="17" y="0"/>
                    </a:cubicBezTo>
                    <a:cubicBezTo>
                      <a:pt x="18" y="0"/>
                      <a:pt x="19" y="0"/>
                      <a:pt x="19" y="1"/>
                    </a:cubicBezTo>
                    <a:cubicBezTo>
                      <a:pt x="20" y="1"/>
                      <a:pt x="20" y="2"/>
                      <a:pt x="20" y="3"/>
                    </a:cubicBezTo>
                    <a:cubicBezTo>
                      <a:pt x="20" y="3"/>
                      <a:pt x="20" y="4"/>
                      <a:pt x="19" y="4"/>
                    </a:cubicBezTo>
                    <a:cubicBezTo>
                      <a:pt x="19" y="5"/>
                      <a:pt x="18" y="5"/>
                      <a:pt x="17" y="5"/>
                    </a:cubicBezTo>
                    <a:cubicBezTo>
                      <a:pt x="17" y="5"/>
                      <a:pt x="16" y="5"/>
                      <a:pt x="16" y="4"/>
                    </a:cubicBezTo>
                    <a:cubicBezTo>
                      <a:pt x="15" y="4"/>
                      <a:pt x="15" y="3"/>
                      <a:pt x="15" y="3"/>
                    </a:cubicBezTo>
                    <a:close/>
                    <a:moveTo>
                      <a:pt x="14" y="15"/>
                    </a:moveTo>
                    <a:cubicBezTo>
                      <a:pt x="14" y="14"/>
                      <a:pt x="14" y="14"/>
                      <a:pt x="15" y="13"/>
                    </a:cubicBezTo>
                    <a:cubicBezTo>
                      <a:pt x="15" y="13"/>
                      <a:pt x="16" y="13"/>
                      <a:pt x="17" y="13"/>
                    </a:cubicBezTo>
                    <a:cubicBezTo>
                      <a:pt x="17" y="13"/>
                      <a:pt x="18" y="13"/>
                      <a:pt x="18" y="13"/>
                    </a:cubicBezTo>
                    <a:cubicBezTo>
                      <a:pt x="19" y="14"/>
                      <a:pt x="19" y="14"/>
                      <a:pt x="19" y="15"/>
                    </a:cubicBezTo>
                    <a:cubicBezTo>
                      <a:pt x="19" y="16"/>
                      <a:pt x="18" y="16"/>
                      <a:pt x="18" y="17"/>
                    </a:cubicBezTo>
                    <a:cubicBezTo>
                      <a:pt x="17" y="17"/>
                      <a:pt x="17" y="17"/>
                      <a:pt x="16" y="17"/>
                    </a:cubicBezTo>
                    <a:cubicBezTo>
                      <a:pt x="15" y="17"/>
                      <a:pt x="15" y="17"/>
                      <a:pt x="14" y="17"/>
                    </a:cubicBezTo>
                    <a:cubicBezTo>
                      <a:pt x="14" y="16"/>
                      <a:pt x="14" y="16"/>
                      <a:pt x="14" y="15"/>
                    </a:cubicBezTo>
                    <a:close/>
                    <a:moveTo>
                      <a:pt x="21" y="9"/>
                    </a:moveTo>
                    <a:cubicBezTo>
                      <a:pt x="21" y="8"/>
                      <a:pt x="21" y="8"/>
                      <a:pt x="22" y="7"/>
                    </a:cubicBezTo>
                    <a:cubicBezTo>
                      <a:pt x="22" y="7"/>
                      <a:pt x="23" y="6"/>
                      <a:pt x="23" y="6"/>
                    </a:cubicBezTo>
                    <a:cubicBezTo>
                      <a:pt x="24" y="6"/>
                      <a:pt x="25" y="7"/>
                      <a:pt x="25" y="7"/>
                    </a:cubicBezTo>
                    <a:cubicBezTo>
                      <a:pt x="26" y="8"/>
                      <a:pt x="26" y="8"/>
                      <a:pt x="26" y="9"/>
                    </a:cubicBezTo>
                    <a:cubicBezTo>
                      <a:pt x="26" y="9"/>
                      <a:pt x="25" y="10"/>
                      <a:pt x="25" y="11"/>
                    </a:cubicBezTo>
                    <a:cubicBezTo>
                      <a:pt x="24" y="11"/>
                      <a:pt x="24" y="11"/>
                      <a:pt x="23" y="11"/>
                    </a:cubicBezTo>
                    <a:cubicBezTo>
                      <a:pt x="22" y="11"/>
                      <a:pt x="22" y="11"/>
                      <a:pt x="21" y="11"/>
                    </a:cubicBezTo>
                    <a:cubicBezTo>
                      <a:pt x="21" y="10"/>
                      <a:pt x="21" y="9"/>
                      <a:pt x="21" y="9"/>
                    </a:cubicBezTo>
                    <a:close/>
                    <a:moveTo>
                      <a:pt x="20" y="15"/>
                    </a:moveTo>
                    <a:cubicBezTo>
                      <a:pt x="20" y="14"/>
                      <a:pt x="21" y="14"/>
                      <a:pt x="21" y="13"/>
                    </a:cubicBezTo>
                    <a:cubicBezTo>
                      <a:pt x="22" y="13"/>
                      <a:pt x="22" y="13"/>
                      <a:pt x="23" y="13"/>
                    </a:cubicBezTo>
                    <a:cubicBezTo>
                      <a:pt x="24" y="13"/>
                      <a:pt x="24" y="13"/>
                      <a:pt x="25" y="13"/>
                    </a:cubicBezTo>
                    <a:cubicBezTo>
                      <a:pt x="25" y="14"/>
                      <a:pt x="25" y="14"/>
                      <a:pt x="25" y="15"/>
                    </a:cubicBezTo>
                    <a:cubicBezTo>
                      <a:pt x="25" y="16"/>
                      <a:pt x="25" y="16"/>
                      <a:pt x="24" y="17"/>
                    </a:cubicBezTo>
                    <a:cubicBezTo>
                      <a:pt x="24" y="17"/>
                      <a:pt x="23" y="17"/>
                      <a:pt x="22" y="17"/>
                    </a:cubicBezTo>
                    <a:cubicBezTo>
                      <a:pt x="22" y="17"/>
                      <a:pt x="21" y="17"/>
                      <a:pt x="21" y="17"/>
                    </a:cubicBezTo>
                    <a:cubicBezTo>
                      <a:pt x="20" y="16"/>
                      <a:pt x="20" y="16"/>
                      <a:pt x="20" y="15"/>
                    </a:cubicBezTo>
                    <a:close/>
                    <a:moveTo>
                      <a:pt x="19" y="21"/>
                    </a:moveTo>
                    <a:cubicBezTo>
                      <a:pt x="20" y="21"/>
                      <a:pt x="20" y="20"/>
                      <a:pt x="20" y="20"/>
                    </a:cubicBezTo>
                    <a:cubicBezTo>
                      <a:pt x="21" y="19"/>
                      <a:pt x="21" y="19"/>
                      <a:pt x="22" y="19"/>
                    </a:cubicBezTo>
                    <a:cubicBezTo>
                      <a:pt x="23" y="19"/>
                      <a:pt x="23" y="19"/>
                      <a:pt x="24" y="20"/>
                    </a:cubicBezTo>
                    <a:cubicBezTo>
                      <a:pt x="24" y="20"/>
                      <a:pt x="24" y="21"/>
                      <a:pt x="24" y="21"/>
                    </a:cubicBezTo>
                    <a:cubicBezTo>
                      <a:pt x="24" y="22"/>
                      <a:pt x="24" y="23"/>
                      <a:pt x="24" y="23"/>
                    </a:cubicBezTo>
                    <a:cubicBezTo>
                      <a:pt x="23" y="23"/>
                      <a:pt x="22" y="24"/>
                      <a:pt x="22" y="24"/>
                    </a:cubicBezTo>
                    <a:cubicBezTo>
                      <a:pt x="21" y="24"/>
                      <a:pt x="20" y="23"/>
                      <a:pt x="20" y="23"/>
                    </a:cubicBezTo>
                    <a:cubicBezTo>
                      <a:pt x="20" y="23"/>
                      <a:pt x="19" y="22"/>
                      <a:pt x="19" y="21"/>
                    </a:cubicBezTo>
                    <a:close/>
                    <a:moveTo>
                      <a:pt x="19" y="27"/>
                    </a:moveTo>
                    <a:cubicBezTo>
                      <a:pt x="19" y="27"/>
                      <a:pt x="19" y="26"/>
                      <a:pt x="20" y="26"/>
                    </a:cubicBezTo>
                    <a:cubicBezTo>
                      <a:pt x="20" y="25"/>
                      <a:pt x="21" y="25"/>
                      <a:pt x="22" y="25"/>
                    </a:cubicBezTo>
                    <a:cubicBezTo>
                      <a:pt x="22" y="25"/>
                      <a:pt x="23" y="25"/>
                      <a:pt x="23" y="26"/>
                    </a:cubicBezTo>
                    <a:cubicBezTo>
                      <a:pt x="24" y="26"/>
                      <a:pt x="24" y="27"/>
                      <a:pt x="24" y="27"/>
                    </a:cubicBezTo>
                    <a:cubicBezTo>
                      <a:pt x="24" y="28"/>
                      <a:pt x="24" y="29"/>
                      <a:pt x="23" y="29"/>
                    </a:cubicBezTo>
                    <a:cubicBezTo>
                      <a:pt x="23" y="30"/>
                      <a:pt x="22" y="30"/>
                      <a:pt x="21" y="30"/>
                    </a:cubicBezTo>
                    <a:cubicBezTo>
                      <a:pt x="21" y="30"/>
                      <a:pt x="20" y="30"/>
                      <a:pt x="20" y="29"/>
                    </a:cubicBezTo>
                    <a:cubicBezTo>
                      <a:pt x="19" y="29"/>
                      <a:pt x="19" y="28"/>
                      <a:pt x="19" y="27"/>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31" name="Freeform 398"/>
              <p:cNvSpPr>
                <a:spLocks noEditPoints="1"/>
              </p:cNvSpPr>
              <p:nvPr/>
            </p:nvSpPr>
            <p:spPr bwMode="auto">
              <a:xfrm>
                <a:off x="6369" y="1833"/>
                <a:ext cx="42" cy="42"/>
              </a:xfrm>
              <a:custGeom>
                <a:avLst/>
                <a:gdLst>
                  <a:gd name="T0" fmla="*/ 1 w 30"/>
                  <a:gd name="T1" fmla="*/ 1 h 30"/>
                  <a:gd name="T2" fmla="*/ 5 w 30"/>
                  <a:gd name="T3" fmla="*/ 1 h 30"/>
                  <a:gd name="T4" fmla="*/ 4 w 30"/>
                  <a:gd name="T5" fmla="*/ 4 h 30"/>
                  <a:gd name="T6" fmla="*/ 1 w 30"/>
                  <a:gd name="T7" fmla="*/ 4 h 30"/>
                  <a:gd name="T8" fmla="*/ 7 w 30"/>
                  <a:gd name="T9" fmla="*/ 3 h 30"/>
                  <a:gd name="T10" fmla="*/ 9 w 30"/>
                  <a:gd name="T11" fmla="*/ 0 h 30"/>
                  <a:gd name="T12" fmla="*/ 12 w 30"/>
                  <a:gd name="T13" fmla="*/ 3 h 30"/>
                  <a:gd name="T14" fmla="*/ 9 w 30"/>
                  <a:gd name="T15" fmla="*/ 5 h 30"/>
                  <a:gd name="T16" fmla="*/ 7 w 30"/>
                  <a:gd name="T17" fmla="*/ 3 h 30"/>
                  <a:gd name="T18" fmla="*/ 14 w 30"/>
                  <a:gd name="T19" fmla="*/ 1 h 30"/>
                  <a:gd name="T20" fmla="*/ 17 w 30"/>
                  <a:gd name="T21" fmla="*/ 1 h 30"/>
                  <a:gd name="T22" fmla="*/ 17 w 30"/>
                  <a:gd name="T23" fmla="*/ 4 h 30"/>
                  <a:gd name="T24" fmla="*/ 13 w 30"/>
                  <a:gd name="T25" fmla="*/ 4 h 30"/>
                  <a:gd name="T26" fmla="*/ 12 w 30"/>
                  <a:gd name="T27" fmla="*/ 9 h 30"/>
                  <a:gd name="T28" fmla="*/ 15 w 30"/>
                  <a:gd name="T29" fmla="*/ 6 h 30"/>
                  <a:gd name="T30" fmla="*/ 17 w 30"/>
                  <a:gd name="T31" fmla="*/ 9 h 30"/>
                  <a:gd name="T32" fmla="*/ 15 w 30"/>
                  <a:gd name="T33" fmla="*/ 11 h 30"/>
                  <a:gd name="T34" fmla="*/ 12 w 30"/>
                  <a:gd name="T35" fmla="*/ 9 h 30"/>
                  <a:gd name="T36" fmla="*/ 13 w 30"/>
                  <a:gd name="T37" fmla="*/ 13 h 30"/>
                  <a:gd name="T38" fmla="*/ 16 w 30"/>
                  <a:gd name="T39" fmla="*/ 13 h 30"/>
                  <a:gd name="T40" fmla="*/ 16 w 30"/>
                  <a:gd name="T41" fmla="*/ 17 h 30"/>
                  <a:gd name="T42" fmla="*/ 12 w 30"/>
                  <a:gd name="T43" fmla="*/ 17 h 30"/>
                  <a:gd name="T44" fmla="*/ 11 w 30"/>
                  <a:gd name="T45" fmla="*/ 21 h 30"/>
                  <a:gd name="T46" fmla="*/ 14 w 30"/>
                  <a:gd name="T47" fmla="*/ 19 h 30"/>
                  <a:gd name="T48" fmla="*/ 16 w 30"/>
                  <a:gd name="T49" fmla="*/ 21 h 30"/>
                  <a:gd name="T50" fmla="*/ 13 w 30"/>
                  <a:gd name="T51" fmla="*/ 24 h 30"/>
                  <a:gd name="T52" fmla="*/ 11 w 30"/>
                  <a:gd name="T53" fmla="*/ 21 h 30"/>
                  <a:gd name="T54" fmla="*/ 12 w 30"/>
                  <a:gd name="T55" fmla="*/ 26 h 30"/>
                  <a:gd name="T56" fmla="*/ 15 w 30"/>
                  <a:gd name="T57" fmla="*/ 26 h 30"/>
                  <a:gd name="T58" fmla="*/ 15 w 30"/>
                  <a:gd name="T59" fmla="*/ 29 h 30"/>
                  <a:gd name="T60" fmla="*/ 11 w 30"/>
                  <a:gd name="T61" fmla="*/ 29 h 30"/>
                  <a:gd name="T62" fmla="*/ 19 w 30"/>
                  <a:gd name="T63" fmla="*/ 3 h 30"/>
                  <a:gd name="T64" fmla="*/ 22 w 30"/>
                  <a:gd name="T65" fmla="*/ 0 h 30"/>
                  <a:gd name="T66" fmla="*/ 24 w 30"/>
                  <a:gd name="T67" fmla="*/ 3 h 30"/>
                  <a:gd name="T68" fmla="*/ 21 w 30"/>
                  <a:gd name="T69" fmla="*/ 5 h 30"/>
                  <a:gd name="T70" fmla="*/ 19 w 30"/>
                  <a:gd name="T71" fmla="*/ 3 h 30"/>
                  <a:gd name="T72" fmla="*/ 26 w 30"/>
                  <a:gd name="T73" fmla="*/ 1 h 30"/>
                  <a:gd name="T74" fmla="*/ 30 w 30"/>
                  <a:gd name="T75" fmla="*/ 1 h 30"/>
                  <a:gd name="T76" fmla="*/ 29 w 30"/>
                  <a:gd name="T77" fmla="*/ 4 h 30"/>
                  <a:gd name="T78" fmla="*/ 26 w 30"/>
                  <a:gd name="T7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 h="30">
                    <a:moveTo>
                      <a:pt x="0" y="3"/>
                    </a:moveTo>
                    <a:cubicBezTo>
                      <a:pt x="0" y="2"/>
                      <a:pt x="1" y="1"/>
                      <a:pt x="1" y="1"/>
                    </a:cubicBezTo>
                    <a:cubicBezTo>
                      <a:pt x="2" y="0"/>
                      <a:pt x="2" y="0"/>
                      <a:pt x="3" y="0"/>
                    </a:cubicBezTo>
                    <a:cubicBezTo>
                      <a:pt x="4" y="0"/>
                      <a:pt x="4" y="0"/>
                      <a:pt x="5" y="1"/>
                    </a:cubicBezTo>
                    <a:cubicBezTo>
                      <a:pt x="5" y="1"/>
                      <a:pt x="5" y="2"/>
                      <a:pt x="5" y="3"/>
                    </a:cubicBezTo>
                    <a:cubicBezTo>
                      <a:pt x="5" y="3"/>
                      <a:pt x="5" y="4"/>
                      <a:pt x="4" y="4"/>
                    </a:cubicBezTo>
                    <a:cubicBezTo>
                      <a:pt x="4" y="5"/>
                      <a:pt x="3" y="5"/>
                      <a:pt x="3" y="5"/>
                    </a:cubicBezTo>
                    <a:cubicBezTo>
                      <a:pt x="2" y="5"/>
                      <a:pt x="1" y="5"/>
                      <a:pt x="1" y="4"/>
                    </a:cubicBezTo>
                    <a:cubicBezTo>
                      <a:pt x="1" y="4"/>
                      <a:pt x="0" y="3"/>
                      <a:pt x="0" y="3"/>
                    </a:cubicBezTo>
                    <a:close/>
                    <a:moveTo>
                      <a:pt x="7" y="3"/>
                    </a:moveTo>
                    <a:cubicBezTo>
                      <a:pt x="7" y="2"/>
                      <a:pt x="7" y="1"/>
                      <a:pt x="7" y="1"/>
                    </a:cubicBezTo>
                    <a:cubicBezTo>
                      <a:pt x="8" y="0"/>
                      <a:pt x="8" y="0"/>
                      <a:pt x="9" y="0"/>
                    </a:cubicBezTo>
                    <a:cubicBezTo>
                      <a:pt x="10" y="0"/>
                      <a:pt x="10" y="0"/>
                      <a:pt x="11" y="1"/>
                    </a:cubicBezTo>
                    <a:cubicBezTo>
                      <a:pt x="11" y="1"/>
                      <a:pt x="12" y="2"/>
                      <a:pt x="12" y="3"/>
                    </a:cubicBezTo>
                    <a:cubicBezTo>
                      <a:pt x="11" y="3"/>
                      <a:pt x="11" y="4"/>
                      <a:pt x="11" y="4"/>
                    </a:cubicBezTo>
                    <a:cubicBezTo>
                      <a:pt x="10" y="5"/>
                      <a:pt x="10" y="5"/>
                      <a:pt x="9" y="5"/>
                    </a:cubicBezTo>
                    <a:cubicBezTo>
                      <a:pt x="8" y="5"/>
                      <a:pt x="8" y="5"/>
                      <a:pt x="7" y="4"/>
                    </a:cubicBezTo>
                    <a:cubicBezTo>
                      <a:pt x="7" y="4"/>
                      <a:pt x="7" y="3"/>
                      <a:pt x="7" y="3"/>
                    </a:cubicBezTo>
                    <a:close/>
                    <a:moveTo>
                      <a:pt x="13" y="3"/>
                    </a:moveTo>
                    <a:cubicBezTo>
                      <a:pt x="13" y="2"/>
                      <a:pt x="13" y="1"/>
                      <a:pt x="14" y="1"/>
                    </a:cubicBezTo>
                    <a:cubicBezTo>
                      <a:pt x="14" y="0"/>
                      <a:pt x="15" y="0"/>
                      <a:pt x="15" y="0"/>
                    </a:cubicBezTo>
                    <a:cubicBezTo>
                      <a:pt x="16" y="0"/>
                      <a:pt x="17" y="0"/>
                      <a:pt x="17" y="1"/>
                    </a:cubicBezTo>
                    <a:cubicBezTo>
                      <a:pt x="18" y="1"/>
                      <a:pt x="18" y="2"/>
                      <a:pt x="18" y="3"/>
                    </a:cubicBezTo>
                    <a:cubicBezTo>
                      <a:pt x="18" y="3"/>
                      <a:pt x="17" y="4"/>
                      <a:pt x="17" y="4"/>
                    </a:cubicBezTo>
                    <a:cubicBezTo>
                      <a:pt x="16" y="5"/>
                      <a:pt x="16" y="5"/>
                      <a:pt x="15" y="5"/>
                    </a:cubicBezTo>
                    <a:cubicBezTo>
                      <a:pt x="14" y="5"/>
                      <a:pt x="14" y="5"/>
                      <a:pt x="13" y="4"/>
                    </a:cubicBezTo>
                    <a:cubicBezTo>
                      <a:pt x="13" y="4"/>
                      <a:pt x="13" y="3"/>
                      <a:pt x="13" y="3"/>
                    </a:cubicBezTo>
                    <a:close/>
                    <a:moveTo>
                      <a:pt x="12" y="9"/>
                    </a:moveTo>
                    <a:cubicBezTo>
                      <a:pt x="12" y="8"/>
                      <a:pt x="13" y="8"/>
                      <a:pt x="13" y="7"/>
                    </a:cubicBezTo>
                    <a:cubicBezTo>
                      <a:pt x="14" y="7"/>
                      <a:pt x="14" y="6"/>
                      <a:pt x="15" y="6"/>
                    </a:cubicBezTo>
                    <a:cubicBezTo>
                      <a:pt x="16" y="6"/>
                      <a:pt x="16" y="7"/>
                      <a:pt x="17" y="7"/>
                    </a:cubicBezTo>
                    <a:cubicBezTo>
                      <a:pt x="17" y="8"/>
                      <a:pt x="17" y="8"/>
                      <a:pt x="17" y="9"/>
                    </a:cubicBezTo>
                    <a:cubicBezTo>
                      <a:pt x="17" y="9"/>
                      <a:pt x="17" y="10"/>
                      <a:pt x="16" y="11"/>
                    </a:cubicBezTo>
                    <a:cubicBezTo>
                      <a:pt x="16" y="11"/>
                      <a:pt x="15" y="11"/>
                      <a:pt x="15" y="11"/>
                    </a:cubicBezTo>
                    <a:cubicBezTo>
                      <a:pt x="14" y="11"/>
                      <a:pt x="13" y="11"/>
                      <a:pt x="13" y="11"/>
                    </a:cubicBezTo>
                    <a:cubicBezTo>
                      <a:pt x="13" y="10"/>
                      <a:pt x="12" y="9"/>
                      <a:pt x="12" y="9"/>
                    </a:cubicBezTo>
                    <a:close/>
                    <a:moveTo>
                      <a:pt x="12" y="15"/>
                    </a:moveTo>
                    <a:cubicBezTo>
                      <a:pt x="12" y="14"/>
                      <a:pt x="12" y="14"/>
                      <a:pt x="13" y="13"/>
                    </a:cubicBezTo>
                    <a:cubicBezTo>
                      <a:pt x="13" y="13"/>
                      <a:pt x="14" y="13"/>
                      <a:pt x="14" y="13"/>
                    </a:cubicBezTo>
                    <a:cubicBezTo>
                      <a:pt x="15" y="13"/>
                      <a:pt x="16" y="13"/>
                      <a:pt x="16" y="13"/>
                    </a:cubicBezTo>
                    <a:cubicBezTo>
                      <a:pt x="17" y="14"/>
                      <a:pt x="17" y="14"/>
                      <a:pt x="17" y="15"/>
                    </a:cubicBezTo>
                    <a:cubicBezTo>
                      <a:pt x="17" y="16"/>
                      <a:pt x="16" y="16"/>
                      <a:pt x="16" y="17"/>
                    </a:cubicBezTo>
                    <a:cubicBezTo>
                      <a:pt x="15" y="17"/>
                      <a:pt x="15" y="17"/>
                      <a:pt x="14" y="17"/>
                    </a:cubicBezTo>
                    <a:cubicBezTo>
                      <a:pt x="13" y="17"/>
                      <a:pt x="13" y="17"/>
                      <a:pt x="12" y="17"/>
                    </a:cubicBezTo>
                    <a:cubicBezTo>
                      <a:pt x="12" y="16"/>
                      <a:pt x="12" y="16"/>
                      <a:pt x="12" y="15"/>
                    </a:cubicBezTo>
                    <a:close/>
                    <a:moveTo>
                      <a:pt x="11" y="21"/>
                    </a:moveTo>
                    <a:cubicBezTo>
                      <a:pt x="11" y="21"/>
                      <a:pt x="11" y="20"/>
                      <a:pt x="12" y="20"/>
                    </a:cubicBezTo>
                    <a:cubicBezTo>
                      <a:pt x="13" y="19"/>
                      <a:pt x="13" y="19"/>
                      <a:pt x="14" y="19"/>
                    </a:cubicBezTo>
                    <a:cubicBezTo>
                      <a:pt x="14" y="19"/>
                      <a:pt x="15" y="19"/>
                      <a:pt x="15" y="20"/>
                    </a:cubicBezTo>
                    <a:cubicBezTo>
                      <a:pt x="16" y="20"/>
                      <a:pt x="16" y="21"/>
                      <a:pt x="16" y="21"/>
                    </a:cubicBezTo>
                    <a:cubicBezTo>
                      <a:pt x="16" y="22"/>
                      <a:pt x="16" y="23"/>
                      <a:pt x="15" y="23"/>
                    </a:cubicBezTo>
                    <a:cubicBezTo>
                      <a:pt x="15" y="23"/>
                      <a:pt x="14" y="24"/>
                      <a:pt x="13" y="24"/>
                    </a:cubicBezTo>
                    <a:cubicBezTo>
                      <a:pt x="13" y="24"/>
                      <a:pt x="12" y="23"/>
                      <a:pt x="12" y="23"/>
                    </a:cubicBezTo>
                    <a:cubicBezTo>
                      <a:pt x="11" y="23"/>
                      <a:pt x="11" y="22"/>
                      <a:pt x="11" y="21"/>
                    </a:cubicBezTo>
                    <a:close/>
                    <a:moveTo>
                      <a:pt x="11" y="27"/>
                    </a:moveTo>
                    <a:cubicBezTo>
                      <a:pt x="11" y="27"/>
                      <a:pt x="11" y="26"/>
                      <a:pt x="12" y="26"/>
                    </a:cubicBezTo>
                    <a:cubicBezTo>
                      <a:pt x="12" y="25"/>
                      <a:pt x="13" y="25"/>
                      <a:pt x="13" y="25"/>
                    </a:cubicBezTo>
                    <a:cubicBezTo>
                      <a:pt x="14" y="25"/>
                      <a:pt x="15" y="25"/>
                      <a:pt x="15" y="26"/>
                    </a:cubicBezTo>
                    <a:cubicBezTo>
                      <a:pt x="15" y="26"/>
                      <a:pt x="16" y="27"/>
                      <a:pt x="16" y="27"/>
                    </a:cubicBezTo>
                    <a:cubicBezTo>
                      <a:pt x="16" y="28"/>
                      <a:pt x="15" y="29"/>
                      <a:pt x="15" y="29"/>
                    </a:cubicBezTo>
                    <a:cubicBezTo>
                      <a:pt x="14" y="30"/>
                      <a:pt x="14" y="30"/>
                      <a:pt x="13" y="30"/>
                    </a:cubicBezTo>
                    <a:cubicBezTo>
                      <a:pt x="12" y="30"/>
                      <a:pt x="12" y="30"/>
                      <a:pt x="11" y="29"/>
                    </a:cubicBezTo>
                    <a:cubicBezTo>
                      <a:pt x="11" y="29"/>
                      <a:pt x="11" y="28"/>
                      <a:pt x="11" y="27"/>
                    </a:cubicBezTo>
                    <a:close/>
                    <a:moveTo>
                      <a:pt x="19" y="3"/>
                    </a:moveTo>
                    <a:cubicBezTo>
                      <a:pt x="19" y="2"/>
                      <a:pt x="19" y="1"/>
                      <a:pt x="20" y="1"/>
                    </a:cubicBezTo>
                    <a:cubicBezTo>
                      <a:pt x="20" y="0"/>
                      <a:pt x="21" y="0"/>
                      <a:pt x="22" y="0"/>
                    </a:cubicBezTo>
                    <a:cubicBezTo>
                      <a:pt x="22" y="0"/>
                      <a:pt x="23" y="0"/>
                      <a:pt x="23" y="1"/>
                    </a:cubicBezTo>
                    <a:cubicBezTo>
                      <a:pt x="24" y="1"/>
                      <a:pt x="24" y="2"/>
                      <a:pt x="24" y="3"/>
                    </a:cubicBezTo>
                    <a:cubicBezTo>
                      <a:pt x="24" y="3"/>
                      <a:pt x="24" y="4"/>
                      <a:pt x="23" y="4"/>
                    </a:cubicBezTo>
                    <a:cubicBezTo>
                      <a:pt x="23" y="5"/>
                      <a:pt x="22" y="5"/>
                      <a:pt x="21" y="5"/>
                    </a:cubicBezTo>
                    <a:cubicBezTo>
                      <a:pt x="21" y="5"/>
                      <a:pt x="20" y="5"/>
                      <a:pt x="20" y="4"/>
                    </a:cubicBezTo>
                    <a:cubicBezTo>
                      <a:pt x="19" y="4"/>
                      <a:pt x="19" y="3"/>
                      <a:pt x="19" y="3"/>
                    </a:cubicBezTo>
                    <a:close/>
                    <a:moveTo>
                      <a:pt x="25" y="3"/>
                    </a:moveTo>
                    <a:cubicBezTo>
                      <a:pt x="25" y="2"/>
                      <a:pt x="26" y="1"/>
                      <a:pt x="26" y="1"/>
                    </a:cubicBezTo>
                    <a:cubicBezTo>
                      <a:pt x="27" y="0"/>
                      <a:pt x="27" y="0"/>
                      <a:pt x="28" y="0"/>
                    </a:cubicBezTo>
                    <a:cubicBezTo>
                      <a:pt x="28" y="0"/>
                      <a:pt x="29" y="0"/>
                      <a:pt x="30" y="1"/>
                    </a:cubicBezTo>
                    <a:cubicBezTo>
                      <a:pt x="30" y="1"/>
                      <a:pt x="30" y="2"/>
                      <a:pt x="30" y="3"/>
                    </a:cubicBezTo>
                    <a:cubicBezTo>
                      <a:pt x="30" y="3"/>
                      <a:pt x="30" y="4"/>
                      <a:pt x="29" y="4"/>
                    </a:cubicBezTo>
                    <a:cubicBezTo>
                      <a:pt x="29" y="5"/>
                      <a:pt x="28" y="5"/>
                      <a:pt x="28" y="5"/>
                    </a:cubicBezTo>
                    <a:cubicBezTo>
                      <a:pt x="27" y="5"/>
                      <a:pt x="26" y="5"/>
                      <a:pt x="26" y="4"/>
                    </a:cubicBezTo>
                    <a:cubicBezTo>
                      <a:pt x="25" y="4"/>
                      <a:pt x="25" y="3"/>
                      <a:pt x="25" y="3"/>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32" name="Freeform 399"/>
              <p:cNvSpPr>
                <a:spLocks noEditPoints="1"/>
              </p:cNvSpPr>
              <p:nvPr/>
            </p:nvSpPr>
            <p:spPr bwMode="auto">
              <a:xfrm>
                <a:off x="6414" y="1833"/>
                <a:ext cx="28" cy="42"/>
              </a:xfrm>
              <a:custGeom>
                <a:avLst/>
                <a:gdLst>
                  <a:gd name="T0" fmla="*/ 3 w 20"/>
                  <a:gd name="T1" fmla="*/ 1 h 30"/>
                  <a:gd name="T2" fmla="*/ 7 w 20"/>
                  <a:gd name="T3" fmla="*/ 1 h 30"/>
                  <a:gd name="T4" fmla="*/ 7 w 20"/>
                  <a:gd name="T5" fmla="*/ 4 h 30"/>
                  <a:gd name="T6" fmla="*/ 3 w 20"/>
                  <a:gd name="T7" fmla="*/ 4 h 30"/>
                  <a:gd name="T8" fmla="*/ 2 w 20"/>
                  <a:gd name="T9" fmla="*/ 3 h 30"/>
                  <a:gd name="T10" fmla="*/ 5 w 20"/>
                  <a:gd name="T11" fmla="*/ 0 h 30"/>
                  <a:gd name="T12" fmla="*/ 7 w 20"/>
                  <a:gd name="T13" fmla="*/ 3 h 30"/>
                  <a:gd name="T14" fmla="*/ 5 w 20"/>
                  <a:gd name="T15" fmla="*/ 5 h 30"/>
                  <a:gd name="T16" fmla="*/ 2 w 20"/>
                  <a:gd name="T17" fmla="*/ 3 h 30"/>
                  <a:gd name="T18" fmla="*/ 1 w 20"/>
                  <a:gd name="T19" fmla="*/ 26 h 30"/>
                  <a:gd name="T20" fmla="*/ 5 w 20"/>
                  <a:gd name="T21" fmla="*/ 26 h 30"/>
                  <a:gd name="T22" fmla="*/ 4 w 20"/>
                  <a:gd name="T23" fmla="*/ 29 h 30"/>
                  <a:gd name="T24" fmla="*/ 1 w 20"/>
                  <a:gd name="T25" fmla="*/ 29 h 30"/>
                  <a:gd name="T26" fmla="*/ 0 w 20"/>
                  <a:gd name="T27" fmla="*/ 27 h 30"/>
                  <a:gd name="T28" fmla="*/ 3 w 20"/>
                  <a:gd name="T29" fmla="*/ 25 h 30"/>
                  <a:gd name="T30" fmla="*/ 5 w 20"/>
                  <a:gd name="T31" fmla="*/ 27 h 30"/>
                  <a:gd name="T32" fmla="*/ 3 w 20"/>
                  <a:gd name="T33" fmla="*/ 30 h 30"/>
                  <a:gd name="T34" fmla="*/ 0 w 20"/>
                  <a:gd name="T35" fmla="*/ 27 h 30"/>
                  <a:gd name="T36" fmla="*/ 9 w 20"/>
                  <a:gd name="T37" fmla="*/ 1 h 30"/>
                  <a:gd name="T38" fmla="*/ 13 w 20"/>
                  <a:gd name="T39" fmla="*/ 1 h 30"/>
                  <a:gd name="T40" fmla="*/ 13 w 20"/>
                  <a:gd name="T41" fmla="*/ 4 h 30"/>
                  <a:gd name="T42" fmla="*/ 9 w 20"/>
                  <a:gd name="T43" fmla="*/ 4 h 30"/>
                  <a:gd name="T44" fmla="*/ 8 w 20"/>
                  <a:gd name="T45" fmla="*/ 9 h 30"/>
                  <a:gd name="T46" fmla="*/ 11 w 20"/>
                  <a:gd name="T47" fmla="*/ 6 h 30"/>
                  <a:gd name="T48" fmla="*/ 13 w 20"/>
                  <a:gd name="T49" fmla="*/ 9 h 30"/>
                  <a:gd name="T50" fmla="*/ 10 w 20"/>
                  <a:gd name="T51" fmla="*/ 11 h 30"/>
                  <a:gd name="T52" fmla="*/ 8 w 20"/>
                  <a:gd name="T53" fmla="*/ 9 h 30"/>
                  <a:gd name="T54" fmla="*/ 8 w 20"/>
                  <a:gd name="T55" fmla="*/ 13 h 30"/>
                  <a:gd name="T56" fmla="*/ 12 w 20"/>
                  <a:gd name="T57" fmla="*/ 13 h 30"/>
                  <a:gd name="T58" fmla="*/ 12 w 20"/>
                  <a:gd name="T59" fmla="*/ 17 h 30"/>
                  <a:gd name="T60" fmla="*/ 8 w 20"/>
                  <a:gd name="T61" fmla="*/ 17 h 30"/>
                  <a:gd name="T62" fmla="*/ 7 w 20"/>
                  <a:gd name="T63" fmla="*/ 21 h 30"/>
                  <a:gd name="T64" fmla="*/ 10 w 20"/>
                  <a:gd name="T65" fmla="*/ 19 h 30"/>
                  <a:gd name="T66" fmla="*/ 12 w 20"/>
                  <a:gd name="T67" fmla="*/ 21 h 30"/>
                  <a:gd name="T68" fmla="*/ 9 w 20"/>
                  <a:gd name="T69" fmla="*/ 24 h 30"/>
                  <a:gd name="T70" fmla="*/ 7 w 20"/>
                  <a:gd name="T71" fmla="*/ 21 h 30"/>
                  <a:gd name="T72" fmla="*/ 7 w 20"/>
                  <a:gd name="T73" fmla="*/ 26 h 30"/>
                  <a:gd name="T74" fmla="*/ 11 w 20"/>
                  <a:gd name="T75" fmla="*/ 26 h 30"/>
                  <a:gd name="T76" fmla="*/ 11 w 20"/>
                  <a:gd name="T77" fmla="*/ 29 h 30"/>
                  <a:gd name="T78" fmla="*/ 7 w 20"/>
                  <a:gd name="T79" fmla="*/ 29 h 30"/>
                  <a:gd name="T80" fmla="*/ 15 w 20"/>
                  <a:gd name="T81" fmla="*/ 3 h 30"/>
                  <a:gd name="T82" fmla="*/ 17 w 20"/>
                  <a:gd name="T83" fmla="*/ 0 h 30"/>
                  <a:gd name="T84" fmla="*/ 20 w 20"/>
                  <a:gd name="T85" fmla="*/ 3 h 30"/>
                  <a:gd name="T86" fmla="*/ 17 w 20"/>
                  <a:gd name="T87" fmla="*/ 5 h 30"/>
                  <a:gd name="T88" fmla="*/ 15 w 20"/>
                  <a:gd name="T89" fmla="*/ 3 h 30"/>
                  <a:gd name="T90" fmla="*/ 14 w 20"/>
                  <a:gd name="T91" fmla="*/ 26 h 30"/>
                  <a:gd name="T92" fmla="*/ 17 w 20"/>
                  <a:gd name="T93" fmla="*/ 26 h 30"/>
                  <a:gd name="T94" fmla="*/ 17 w 20"/>
                  <a:gd name="T95" fmla="*/ 29 h 30"/>
                  <a:gd name="T96" fmla="*/ 13 w 20"/>
                  <a:gd name="T97"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 h="30">
                    <a:moveTo>
                      <a:pt x="2" y="3"/>
                    </a:moveTo>
                    <a:cubicBezTo>
                      <a:pt x="2" y="2"/>
                      <a:pt x="3" y="1"/>
                      <a:pt x="3" y="1"/>
                    </a:cubicBezTo>
                    <a:cubicBezTo>
                      <a:pt x="4" y="0"/>
                      <a:pt x="4" y="0"/>
                      <a:pt x="5" y="0"/>
                    </a:cubicBezTo>
                    <a:cubicBezTo>
                      <a:pt x="6" y="0"/>
                      <a:pt x="6" y="0"/>
                      <a:pt x="7" y="1"/>
                    </a:cubicBezTo>
                    <a:cubicBezTo>
                      <a:pt x="7" y="1"/>
                      <a:pt x="7" y="2"/>
                      <a:pt x="7" y="3"/>
                    </a:cubicBezTo>
                    <a:cubicBezTo>
                      <a:pt x="7" y="3"/>
                      <a:pt x="7" y="4"/>
                      <a:pt x="7" y="4"/>
                    </a:cubicBezTo>
                    <a:cubicBezTo>
                      <a:pt x="6" y="5"/>
                      <a:pt x="5" y="5"/>
                      <a:pt x="5" y="5"/>
                    </a:cubicBezTo>
                    <a:cubicBezTo>
                      <a:pt x="4" y="5"/>
                      <a:pt x="4" y="5"/>
                      <a:pt x="3" y="4"/>
                    </a:cubicBezTo>
                    <a:cubicBezTo>
                      <a:pt x="3" y="4"/>
                      <a:pt x="2" y="3"/>
                      <a:pt x="2" y="3"/>
                    </a:cubicBezTo>
                    <a:close/>
                    <a:moveTo>
                      <a:pt x="2" y="3"/>
                    </a:moveTo>
                    <a:cubicBezTo>
                      <a:pt x="2" y="2"/>
                      <a:pt x="3" y="1"/>
                      <a:pt x="3" y="1"/>
                    </a:cubicBezTo>
                    <a:cubicBezTo>
                      <a:pt x="4" y="0"/>
                      <a:pt x="4" y="0"/>
                      <a:pt x="5" y="0"/>
                    </a:cubicBezTo>
                    <a:cubicBezTo>
                      <a:pt x="6" y="0"/>
                      <a:pt x="6" y="0"/>
                      <a:pt x="7" y="1"/>
                    </a:cubicBezTo>
                    <a:cubicBezTo>
                      <a:pt x="7" y="1"/>
                      <a:pt x="7" y="2"/>
                      <a:pt x="7" y="3"/>
                    </a:cubicBezTo>
                    <a:cubicBezTo>
                      <a:pt x="7" y="3"/>
                      <a:pt x="7" y="4"/>
                      <a:pt x="7" y="4"/>
                    </a:cubicBezTo>
                    <a:cubicBezTo>
                      <a:pt x="6" y="5"/>
                      <a:pt x="5" y="5"/>
                      <a:pt x="5" y="5"/>
                    </a:cubicBezTo>
                    <a:cubicBezTo>
                      <a:pt x="4" y="5"/>
                      <a:pt x="4" y="5"/>
                      <a:pt x="3" y="4"/>
                    </a:cubicBezTo>
                    <a:cubicBezTo>
                      <a:pt x="3" y="4"/>
                      <a:pt x="2" y="3"/>
                      <a:pt x="2" y="3"/>
                    </a:cubicBezTo>
                    <a:close/>
                    <a:moveTo>
                      <a:pt x="0" y="27"/>
                    </a:moveTo>
                    <a:cubicBezTo>
                      <a:pt x="0" y="27"/>
                      <a:pt x="1" y="26"/>
                      <a:pt x="1" y="26"/>
                    </a:cubicBezTo>
                    <a:cubicBezTo>
                      <a:pt x="2" y="25"/>
                      <a:pt x="2" y="25"/>
                      <a:pt x="3" y="25"/>
                    </a:cubicBezTo>
                    <a:cubicBezTo>
                      <a:pt x="4" y="25"/>
                      <a:pt x="4" y="25"/>
                      <a:pt x="5" y="26"/>
                    </a:cubicBezTo>
                    <a:cubicBezTo>
                      <a:pt x="5" y="26"/>
                      <a:pt x="5" y="27"/>
                      <a:pt x="5" y="27"/>
                    </a:cubicBezTo>
                    <a:cubicBezTo>
                      <a:pt x="5" y="28"/>
                      <a:pt x="5" y="29"/>
                      <a:pt x="4" y="29"/>
                    </a:cubicBezTo>
                    <a:cubicBezTo>
                      <a:pt x="4" y="30"/>
                      <a:pt x="3" y="30"/>
                      <a:pt x="3" y="30"/>
                    </a:cubicBezTo>
                    <a:cubicBezTo>
                      <a:pt x="2" y="30"/>
                      <a:pt x="1" y="30"/>
                      <a:pt x="1" y="29"/>
                    </a:cubicBezTo>
                    <a:cubicBezTo>
                      <a:pt x="0" y="29"/>
                      <a:pt x="0" y="28"/>
                      <a:pt x="0" y="27"/>
                    </a:cubicBezTo>
                    <a:close/>
                    <a:moveTo>
                      <a:pt x="0" y="27"/>
                    </a:moveTo>
                    <a:cubicBezTo>
                      <a:pt x="0" y="27"/>
                      <a:pt x="1" y="26"/>
                      <a:pt x="1" y="26"/>
                    </a:cubicBezTo>
                    <a:cubicBezTo>
                      <a:pt x="2" y="25"/>
                      <a:pt x="2" y="25"/>
                      <a:pt x="3" y="25"/>
                    </a:cubicBezTo>
                    <a:cubicBezTo>
                      <a:pt x="4" y="25"/>
                      <a:pt x="4" y="25"/>
                      <a:pt x="5" y="26"/>
                    </a:cubicBezTo>
                    <a:cubicBezTo>
                      <a:pt x="5" y="26"/>
                      <a:pt x="5" y="27"/>
                      <a:pt x="5" y="27"/>
                    </a:cubicBezTo>
                    <a:cubicBezTo>
                      <a:pt x="5" y="28"/>
                      <a:pt x="5" y="29"/>
                      <a:pt x="4" y="29"/>
                    </a:cubicBezTo>
                    <a:cubicBezTo>
                      <a:pt x="4" y="30"/>
                      <a:pt x="3" y="30"/>
                      <a:pt x="3" y="30"/>
                    </a:cubicBezTo>
                    <a:cubicBezTo>
                      <a:pt x="2" y="30"/>
                      <a:pt x="1" y="30"/>
                      <a:pt x="1" y="29"/>
                    </a:cubicBezTo>
                    <a:cubicBezTo>
                      <a:pt x="0" y="29"/>
                      <a:pt x="0" y="28"/>
                      <a:pt x="0" y="27"/>
                    </a:cubicBezTo>
                    <a:close/>
                    <a:moveTo>
                      <a:pt x="9" y="3"/>
                    </a:moveTo>
                    <a:cubicBezTo>
                      <a:pt x="9" y="2"/>
                      <a:pt x="9" y="1"/>
                      <a:pt x="9" y="1"/>
                    </a:cubicBezTo>
                    <a:cubicBezTo>
                      <a:pt x="10" y="0"/>
                      <a:pt x="10" y="0"/>
                      <a:pt x="11" y="0"/>
                    </a:cubicBezTo>
                    <a:cubicBezTo>
                      <a:pt x="12" y="0"/>
                      <a:pt x="12" y="0"/>
                      <a:pt x="13" y="1"/>
                    </a:cubicBezTo>
                    <a:cubicBezTo>
                      <a:pt x="13" y="1"/>
                      <a:pt x="14" y="2"/>
                      <a:pt x="14" y="3"/>
                    </a:cubicBezTo>
                    <a:cubicBezTo>
                      <a:pt x="14" y="3"/>
                      <a:pt x="13" y="4"/>
                      <a:pt x="13" y="4"/>
                    </a:cubicBezTo>
                    <a:cubicBezTo>
                      <a:pt x="12" y="5"/>
                      <a:pt x="12" y="5"/>
                      <a:pt x="11" y="5"/>
                    </a:cubicBezTo>
                    <a:cubicBezTo>
                      <a:pt x="10" y="5"/>
                      <a:pt x="10" y="5"/>
                      <a:pt x="9" y="4"/>
                    </a:cubicBezTo>
                    <a:cubicBezTo>
                      <a:pt x="9" y="4"/>
                      <a:pt x="9" y="3"/>
                      <a:pt x="9" y="3"/>
                    </a:cubicBezTo>
                    <a:close/>
                    <a:moveTo>
                      <a:pt x="8" y="9"/>
                    </a:moveTo>
                    <a:cubicBezTo>
                      <a:pt x="8" y="8"/>
                      <a:pt x="9" y="8"/>
                      <a:pt x="9" y="7"/>
                    </a:cubicBezTo>
                    <a:cubicBezTo>
                      <a:pt x="10" y="7"/>
                      <a:pt x="10" y="6"/>
                      <a:pt x="11" y="6"/>
                    </a:cubicBezTo>
                    <a:cubicBezTo>
                      <a:pt x="12" y="6"/>
                      <a:pt x="12" y="7"/>
                      <a:pt x="13" y="7"/>
                    </a:cubicBezTo>
                    <a:cubicBezTo>
                      <a:pt x="13" y="8"/>
                      <a:pt x="13" y="8"/>
                      <a:pt x="13" y="9"/>
                    </a:cubicBezTo>
                    <a:cubicBezTo>
                      <a:pt x="13" y="9"/>
                      <a:pt x="13" y="10"/>
                      <a:pt x="12" y="11"/>
                    </a:cubicBezTo>
                    <a:cubicBezTo>
                      <a:pt x="12" y="11"/>
                      <a:pt x="11" y="11"/>
                      <a:pt x="10" y="11"/>
                    </a:cubicBezTo>
                    <a:cubicBezTo>
                      <a:pt x="10" y="11"/>
                      <a:pt x="9" y="11"/>
                      <a:pt x="9" y="11"/>
                    </a:cubicBezTo>
                    <a:cubicBezTo>
                      <a:pt x="8" y="10"/>
                      <a:pt x="8" y="9"/>
                      <a:pt x="8" y="9"/>
                    </a:cubicBezTo>
                    <a:close/>
                    <a:moveTo>
                      <a:pt x="8" y="15"/>
                    </a:moveTo>
                    <a:cubicBezTo>
                      <a:pt x="8" y="14"/>
                      <a:pt x="8" y="14"/>
                      <a:pt x="8" y="13"/>
                    </a:cubicBezTo>
                    <a:cubicBezTo>
                      <a:pt x="9" y="13"/>
                      <a:pt x="10" y="13"/>
                      <a:pt x="10" y="13"/>
                    </a:cubicBezTo>
                    <a:cubicBezTo>
                      <a:pt x="11" y="13"/>
                      <a:pt x="12" y="13"/>
                      <a:pt x="12" y="13"/>
                    </a:cubicBezTo>
                    <a:cubicBezTo>
                      <a:pt x="12" y="14"/>
                      <a:pt x="13" y="14"/>
                      <a:pt x="13" y="15"/>
                    </a:cubicBezTo>
                    <a:cubicBezTo>
                      <a:pt x="12" y="16"/>
                      <a:pt x="12" y="16"/>
                      <a:pt x="12" y="17"/>
                    </a:cubicBezTo>
                    <a:cubicBezTo>
                      <a:pt x="11" y="17"/>
                      <a:pt x="10" y="17"/>
                      <a:pt x="10" y="17"/>
                    </a:cubicBezTo>
                    <a:cubicBezTo>
                      <a:pt x="9" y="17"/>
                      <a:pt x="9" y="17"/>
                      <a:pt x="8" y="17"/>
                    </a:cubicBezTo>
                    <a:cubicBezTo>
                      <a:pt x="8" y="16"/>
                      <a:pt x="7" y="16"/>
                      <a:pt x="8" y="15"/>
                    </a:cubicBezTo>
                    <a:close/>
                    <a:moveTo>
                      <a:pt x="7" y="21"/>
                    </a:moveTo>
                    <a:cubicBezTo>
                      <a:pt x="7" y="21"/>
                      <a:pt x="7" y="20"/>
                      <a:pt x="8" y="20"/>
                    </a:cubicBezTo>
                    <a:cubicBezTo>
                      <a:pt x="8" y="19"/>
                      <a:pt x="9" y="19"/>
                      <a:pt x="10" y="19"/>
                    </a:cubicBezTo>
                    <a:cubicBezTo>
                      <a:pt x="10" y="19"/>
                      <a:pt x="11" y="19"/>
                      <a:pt x="11" y="20"/>
                    </a:cubicBezTo>
                    <a:cubicBezTo>
                      <a:pt x="12" y="20"/>
                      <a:pt x="12" y="21"/>
                      <a:pt x="12" y="21"/>
                    </a:cubicBezTo>
                    <a:cubicBezTo>
                      <a:pt x="12" y="22"/>
                      <a:pt x="12" y="23"/>
                      <a:pt x="11" y="23"/>
                    </a:cubicBezTo>
                    <a:cubicBezTo>
                      <a:pt x="10" y="23"/>
                      <a:pt x="10" y="24"/>
                      <a:pt x="9" y="24"/>
                    </a:cubicBezTo>
                    <a:cubicBezTo>
                      <a:pt x="9" y="24"/>
                      <a:pt x="8" y="23"/>
                      <a:pt x="8" y="23"/>
                    </a:cubicBezTo>
                    <a:cubicBezTo>
                      <a:pt x="7" y="23"/>
                      <a:pt x="7" y="22"/>
                      <a:pt x="7" y="21"/>
                    </a:cubicBezTo>
                    <a:close/>
                    <a:moveTo>
                      <a:pt x="7" y="27"/>
                    </a:moveTo>
                    <a:cubicBezTo>
                      <a:pt x="7" y="27"/>
                      <a:pt x="7" y="26"/>
                      <a:pt x="7" y="26"/>
                    </a:cubicBezTo>
                    <a:cubicBezTo>
                      <a:pt x="8" y="25"/>
                      <a:pt x="8" y="25"/>
                      <a:pt x="9" y="25"/>
                    </a:cubicBezTo>
                    <a:cubicBezTo>
                      <a:pt x="10" y="25"/>
                      <a:pt x="10" y="25"/>
                      <a:pt x="11" y="26"/>
                    </a:cubicBezTo>
                    <a:cubicBezTo>
                      <a:pt x="11" y="26"/>
                      <a:pt x="11" y="27"/>
                      <a:pt x="11" y="27"/>
                    </a:cubicBezTo>
                    <a:cubicBezTo>
                      <a:pt x="11" y="28"/>
                      <a:pt x="11" y="29"/>
                      <a:pt x="11" y="29"/>
                    </a:cubicBezTo>
                    <a:cubicBezTo>
                      <a:pt x="10" y="30"/>
                      <a:pt x="10" y="30"/>
                      <a:pt x="9" y="30"/>
                    </a:cubicBezTo>
                    <a:cubicBezTo>
                      <a:pt x="8" y="30"/>
                      <a:pt x="8" y="30"/>
                      <a:pt x="7" y="29"/>
                    </a:cubicBezTo>
                    <a:cubicBezTo>
                      <a:pt x="7" y="29"/>
                      <a:pt x="6" y="28"/>
                      <a:pt x="7" y="27"/>
                    </a:cubicBezTo>
                    <a:close/>
                    <a:moveTo>
                      <a:pt x="15" y="3"/>
                    </a:moveTo>
                    <a:cubicBezTo>
                      <a:pt x="15" y="2"/>
                      <a:pt x="15" y="1"/>
                      <a:pt x="16" y="1"/>
                    </a:cubicBezTo>
                    <a:cubicBezTo>
                      <a:pt x="16" y="0"/>
                      <a:pt x="17" y="0"/>
                      <a:pt x="17" y="0"/>
                    </a:cubicBezTo>
                    <a:cubicBezTo>
                      <a:pt x="18" y="0"/>
                      <a:pt x="19" y="0"/>
                      <a:pt x="19" y="1"/>
                    </a:cubicBezTo>
                    <a:cubicBezTo>
                      <a:pt x="20" y="1"/>
                      <a:pt x="20" y="2"/>
                      <a:pt x="20" y="3"/>
                    </a:cubicBezTo>
                    <a:cubicBezTo>
                      <a:pt x="20" y="3"/>
                      <a:pt x="20" y="4"/>
                      <a:pt x="19" y="4"/>
                    </a:cubicBezTo>
                    <a:cubicBezTo>
                      <a:pt x="18" y="5"/>
                      <a:pt x="18" y="5"/>
                      <a:pt x="17" y="5"/>
                    </a:cubicBezTo>
                    <a:cubicBezTo>
                      <a:pt x="17" y="5"/>
                      <a:pt x="16" y="5"/>
                      <a:pt x="16" y="4"/>
                    </a:cubicBezTo>
                    <a:cubicBezTo>
                      <a:pt x="15" y="4"/>
                      <a:pt x="15" y="3"/>
                      <a:pt x="15" y="3"/>
                    </a:cubicBezTo>
                    <a:close/>
                    <a:moveTo>
                      <a:pt x="13" y="27"/>
                    </a:moveTo>
                    <a:cubicBezTo>
                      <a:pt x="13" y="27"/>
                      <a:pt x="13" y="26"/>
                      <a:pt x="14" y="26"/>
                    </a:cubicBezTo>
                    <a:cubicBezTo>
                      <a:pt x="14" y="25"/>
                      <a:pt x="15" y="25"/>
                      <a:pt x="15" y="25"/>
                    </a:cubicBezTo>
                    <a:cubicBezTo>
                      <a:pt x="16" y="25"/>
                      <a:pt x="17" y="25"/>
                      <a:pt x="17" y="26"/>
                    </a:cubicBezTo>
                    <a:cubicBezTo>
                      <a:pt x="18" y="26"/>
                      <a:pt x="18" y="27"/>
                      <a:pt x="18" y="27"/>
                    </a:cubicBezTo>
                    <a:cubicBezTo>
                      <a:pt x="18" y="28"/>
                      <a:pt x="17" y="29"/>
                      <a:pt x="17" y="29"/>
                    </a:cubicBezTo>
                    <a:cubicBezTo>
                      <a:pt x="16" y="30"/>
                      <a:pt x="16" y="30"/>
                      <a:pt x="15" y="30"/>
                    </a:cubicBezTo>
                    <a:cubicBezTo>
                      <a:pt x="15" y="30"/>
                      <a:pt x="14" y="30"/>
                      <a:pt x="13" y="29"/>
                    </a:cubicBezTo>
                    <a:cubicBezTo>
                      <a:pt x="13" y="29"/>
                      <a:pt x="13" y="28"/>
                      <a:pt x="13" y="27"/>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33" name="Freeform 400"/>
              <p:cNvSpPr>
                <a:spLocks noEditPoints="1"/>
              </p:cNvSpPr>
              <p:nvPr/>
            </p:nvSpPr>
            <p:spPr bwMode="auto">
              <a:xfrm>
                <a:off x="6445" y="1833"/>
                <a:ext cx="35" cy="42"/>
              </a:xfrm>
              <a:custGeom>
                <a:avLst/>
                <a:gdLst>
                  <a:gd name="T0" fmla="*/ 2 w 25"/>
                  <a:gd name="T1" fmla="*/ 7 h 30"/>
                  <a:gd name="T2" fmla="*/ 6 w 25"/>
                  <a:gd name="T3" fmla="*/ 7 h 30"/>
                  <a:gd name="T4" fmla="*/ 6 w 25"/>
                  <a:gd name="T5" fmla="*/ 11 h 30"/>
                  <a:gd name="T6" fmla="*/ 2 w 25"/>
                  <a:gd name="T7" fmla="*/ 11 h 30"/>
                  <a:gd name="T8" fmla="*/ 1 w 25"/>
                  <a:gd name="T9" fmla="*/ 15 h 30"/>
                  <a:gd name="T10" fmla="*/ 4 w 25"/>
                  <a:gd name="T11" fmla="*/ 13 h 30"/>
                  <a:gd name="T12" fmla="*/ 6 w 25"/>
                  <a:gd name="T13" fmla="*/ 15 h 30"/>
                  <a:gd name="T14" fmla="*/ 3 w 25"/>
                  <a:gd name="T15" fmla="*/ 17 h 30"/>
                  <a:gd name="T16" fmla="*/ 1 w 25"/>
                  <a:gd name="T17" fmla="*/ 15 h 30"/>
                  <a:gd name="T18" fmla="*/ 1 w 25"/>
                  <a:gd name="T19" fmla="*/ 20 h 30"/>
                  <a:gd name="T20" fmla="*/ 5 w 25"/>
                  <a:gd name="T21" fmla="*/ 20 h 30"/>
                  <a:gd name="T22" fmla="*/ 4 w 25"/>
                  <a:gd name="T23" fmla="*/ 23 h 30"/>
                  <a:gd name="T24" fmla="*/ 1 w 25"/>
                  <a:gd name="T25" fmla="*/ 23 h 30"/>
                  <a:gd name="T26" fmla="*/ 8 w 25"/>
                  <a:gd name="T27" fmla="*/ 3 h 30"/>
                  <a:gd name="T28" fmla="*/ 11 w 25"/>
                  <a:gd name="T29" fmla="*/ 0 h 30"/>
                  <a:gd name="T30" fmla="*/ 13 w 25"/>
                  <a:gd name="T31" fmla="*/ 3 h 30"/>
                  <a:gd name="T32" fmla="*/ 11 w 25"/>
                  <a:gd name="T33" fmla="*/ 5 h 30"/>
                  <a:gd name="T34" fmla="*/ 8 w 25"/>
                  <a:gd name="T35" fmla="*/ 3 h 30"/>
                  <a:gd name="T36" fmla="*/ 7 w 25"/>
                  <a:gd name="T37" fmla="*/ 26 h 30"/>
                  <a:gd name="T38" fmla="*/ 10 w 25"/>
                  <a:gd name="T39" fmla="*/ 26 h 30"/>
                  <a:gd name="T40" fmla="*/ 10 w 25"/>
                  <a:gd name="T41" fmla="*/ 29 h 30"/>
                  <a:gd name="T42" fmla="*/ 7 w 25"/>
                  <a:gd name="T43" fmla="*/ 29 h 30"/>
                  <a:gd name="T44" fmla="*/ 14 w 25"/>
                  <a:gd name="T45" fmla="*/ 3 h 30"/>
                  <a:gd name="T46" fmla="*/ 17 w 25"/>
                  <a:gd name="T47" fmla="*/ 0 h 30"/>
                  <a:gd name="T48" fmla="*/ 19 w 25"/>
                  <a:gd name="T49" fmla="*/ 3 h 30"/>
                  <a:gd name="T50" fmla="*/ 17 w 25"/>
                  <a:gd name="T51" fmla="*/ 5 h 30"/>
                  <a:gd name="T52" fmla="*/ 14 w 25"/>
                  <a:gd name="T53" fmla="*/ 3 h 30"/>
                  <a:gd name="T54" fmla="*/ 13 w 25"/>
                  <a:gd name="T55" fmla="*/ 26 h 30"/>
                  <a:gd name="T56" fmla="*/ 17 w 25"/>
                  <a:gd name="T57" fmla="*/ 26 h 30"/>
                  <a:gd name="T58" fmla="*/ 17 w 25"/>
                  <a:gd name="T59" fmla="*/ 29 h 30"/>
                  <a:gd name="T60" fmla="*/ 13 w 25"/>
                  <a:gd name="T61" fmla="*/ 29 h 30"/>
                  <a:gd name="T62" fmla="*/ 20 w 25"/>
                  <a:gd name="T63" fmla="*/ 9 h 30"/>
                  <a:gd name="T64" fmla="*/ 23 w 25"/>
                  <a:gd name="T65" fmla="*/ 6 h 30"/>
                  <a:gd name="T66" fmla="*/ 25 w 25"/>
                  <a:gd name="T67" fmla="*/ 9 h 30"/>
                  <a:gd name="T68" fmla="*/ 23 w 25"/>
                  <a:gd name="T69" fmla="*/ 11 h 30"/>
                  <a:gd name="T70" fmla="*/ 20 w 25"/>
                  <a:gd name="T71" fmla="*/ 9 h 30"/>
                  <a:gd name="T72" fmla="*/ 21 w 25"/>
                  <a:gd name="T73" fmla="*/ 13 h 30"/>
                  <a:gd name="T74" fmla="*/ 24 w 25"/>
                  <a:gd name="T75" fmla="*/ 13 h 30"/>
                  <a:gd name="T76" fmla="*/ 24 w 25"/>
                  <a:gd name="T77" fmla="*/ 17 h 30"/>
                  <a:gd name="T78" fmla="*/ 20 w 25"/>
                  <a:gd name="T79" fmla="*/ 17 h 30"/>
                  <a:gd name="T80" fmla="*/ 19 w 25"/>
                  <a:gd name="T81" fmla="*/ 21 h 30"/>
                  <a:gd name="T82" fmla="*/ 22 w 25"/>
                  <a:gd name="T83" fmla="*/ 19 h 30"/>
                  <a:gd name="T84" fmla="*/ 24 w 25"/>
                  <a:gd name="T85" fmla="*/ 21 h 30"/>
                  <a:gd name="T86" fmla="*/ 21 w 25"/>
                  <a:gd name="T87" fmla="*/ 24 h 30"/>
                  <a:gd name="T88" fmla="*/ 19 w 25"/>
                  <a:gd name="T8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30">
                    <a:moveTo>
                      <a:pt x="2" y="9"/>
                    </a:moveTo>
                    <a:cubicBezTo>
                      <a:pt x="2" y="8"/>
                      <a:pt x="2" y="8"/>
                      <a:pt x="2" y="7"/>
                    </a:cubicBezTo>
                    <a:cubicBezTo>
                      <a:pt x="3" y="7"/>
                      <a:pt x="4" y="6"/>
                      <a:pt x="4" y="6"/>
                    </a:cubicBezTo>
                    <a:cubicBezTo>
                      <a:pt x="5" y="6"/>
                      <a:pt x="6" y="7"/>
                      <a:pt x="6" y="7"/>
                    </a:cubicBezTo>
                    <a:cubicBezTo>
                      <a:pt x="6" y="8"/>
                      <a:pt x="7" y="8"/>
                      <a:pt x="7" y="9"/>
                    </a:cubicBezTo>
                    <a:cubicBezTo>
                      <a:pt x="6" y="9"/>
                      <a:pt x="6" y="10"/>
                      <a:pt x="6" y="11"/>
                    </a:cubicBezTo>
                    <a:cubicBezTo>
                      <a:pt x="5" y="11"/>
                      <a:pt x="5" y="11"/>
                      <a:pt x="4" y="11"/>
                    </a:cubicBezTo>
                    <a:cubicBezTo>
                      <a:pt x="3" y="11"/>
                      <a:pt x="3" y="11"/>
                      <a:pt x="2" y="11"/>
                    </a:cubicBezTo>
                    <a:cubicBezTo>
                      <a:pt x="2" y="10"/>
                      <a:pt x="2" y="9"/>
                      <a:pt x="2" y="9"/>
                    </a:cubicBezTo>
                    <a:close/>
                    <a:moveTo>
                      <a:pt x="1" y="15"/>
                    </a:moveTo>
                    <a:cubicBezTo>
                      <a:pt x="1" y="14"/>
                      <a:pt x="1" y="14"/>
                      <a:pt x="2" y="13"/>
                    </a:cubicBezTo>
                    <a:cubicBezTo>
                      <a:pt x="2" y="13"/>
                      <a:pt x="3" y="13"/>
                      <a:pt x="4" y="13"/>
                    </a:cubicBezTo>
                    <a:cubicBezTo>
                      <a:pt x="4" y="13"/>
                      <a:pt x="5" y="13"/>
                      <a:pt x="5" y="13"/>
                    </a:cubicBezTo>
                    <a:cubicBezTo>
                      <a:pt x="6" y="14"/>
                      <a:pt x="6" y="14"/>
                      <a:pt x="6" y="15"/>
                    </a:cubicBezTo>
                    <a:cubicBezTo>
                      <a:pt x="6" y="16"/>
                      <a:pt x="6" y="16"/>
                      <a:pt x="5" y="17"/>
                    </a:cubicBezTo>
                    <a:cubicBezTo>
                      <a:pt x="4" y="17"/>
                      <a:pt x="4" y="17"/>
                      <a:pt x="3" y="17"/>
                    </a:cubicBezTo>
                    <a:cubicBezTo>
                      <a:pt x="2" y="17"/>
                      <a:pt x="2" y="17"/>
                      <a:pt x="2" y="17"/>
                    </a:cubicBezTo>
                    <a:cubicBezTo>
                      <a:pt x="1" y="16"/>
                      <a:pt x="1" y="16"/>
                      <a:pt x="1" y="15"/>
                    </a:cubicBezTo>
                    <a:close/>
                    <a:moveTo>
                      <a:pt x="0" y="21"/>
                    </a:moveTo>
                    <a:cubicBezTo>
                      <a:pt x="0" y="21"/>
                      <a:pt x="1" y="20"/>
                      <a:pt x="1" y="20"/>
                    </a:cubicBezTo>
                    <a:cubicBezTo>
                      <a:pt x="2" y="19"/>
                      <a:pt x="2" y="19"/>
                      <a:pt x="3" y="19"/>
                    </a:cubicBezTo>
                    <a:cubicBezTo>
                      <a:pt x="4" y="19"/>
                      <a:pt x="4" y="19"/>
                      <a:pt x="5" y="20"/>
                    </a:cubicBezTo>
                    <a:cubicBezTo>
                      <a:pt x="5" y="20"/>
                      <a:pt x="5" y="21"/>
                      <a:pt x="5" y="21"/>
                    </a:cubicBezTo>
                    <a:cubicBezTo>
                      <a:pt x="5" y="22"/>
                      <a:pt x="5" y="23"/>
                      <a:pt x="4" y="23"/>
                    </a:cubicBezTo>
                    <a:cubicBezTo>
                      <a:pt x="4" y="23"/>
                      <a:pt x="3" y="24"/>
                      <a:pt x="3" y="24"/>
                    </a:cubicBezTo>
                    <a:cubicBezTo>
                      <a:pt x="2" y="24"/>
                      <a:pt x="1" y="23"/>
                      <a:pt x="1" y="23"/>
                    </a:cubicBezTo>
                    <a:cubicBezTo>
                      <a:pt x="0" y="23"/>
                      <a:pt x="0" y="22"/>
                      <a:pt x="0" y="21"/>
                    </a:cubicBezTo>
                    <a:close/>
                    <a:moveTo>
                      <a:pt x="8" y="3"/>
                    </a:moveTo>
                    <a:cubicBezTo>
                      <a:pt x="8" y="2"/>
                      <a:pt x="9" y="1"/>
                      <a:pt x="9" y="1"/>
                    </a:cubicBezTo>
                    <a:cubicBezTo>
                      <a:pt x="10" y="0"/>
                      <a:pt x="10" y="0"/>
                      <a:pt x="11" y="0"/>
                    </a:cubicBezTo>
                    <a:cubicBezTo>
                      <a:pt x="11" y="0"/>
                      <a:pt x="12" y="0"/>
                      <a:pt x="13" y="1"/>
                    </a:cubicBezTo>
                    <a:cubicBezTo>
                      <a:pt x="13" y="1"/>
                      <a:pt x="13" y="2"/>
                      <a:pt x="13" y="3"/>
                    </a:cubicBezTo>
                    <a:cubicBezTo>
                      <a:pt x="13" y="3"/>
                      <a:pt x="13" y="4"/>
                      <a:pt x="12" y="4"/>
                    </a:cubicBezTo>
                    <a:cubicBezTo>
                      <a:pt x="12" y="5"/>
                      <a:pt x="11" y="5"/>
                      <a:pt x="11" y="5"/>
                    </a:cubicBezTo>
                    <a:cubicBezTo>
                      <a:pt x="10" y="5"/>
                      <a:pt x="9" y="5"/>
                      <a:pt x="9" y="4"/>
                    </a:cubicBezTo>
                    <a:cubicBezTo>
                      <a:pt x="8" y="4"/>
                      <a:pt x="8" y="3"/>
                      <a:pt x="8" y="3"/>
                    </a:cubicBezTo>
                    <a:close/>
                    <a:moveTo>
                      <a:pt x="6" y="27"/>
                    </a:moveTo>
                    <a:cubicBezTo>
                      <a:pt x="6" y="27"/>
                      <a:pt x="6" y="26"/>
                      <a:pt x="7" y="26"/>
                    </a:cubicBezTo>
                    <a:cubicBezTo>
                      <a:pt x="7" y="25"/>
                      <a:pt x="8" y="25"/>
                      <a:pt x="9" y="25"/>
                    </a:cubicBezTo>
                    <a:cubicBezTo>
                      <a:pt x="9" y="25"/>
                      <a:pt x="10" y="25"/>
                      <a:pt x="10" y="26"/>
                    </a:cubicBezTo>
                    <a:cubicBezTo>
                      <a:pt x="11" y="26"/>
                      <a:pt x="11" y="27"/>
                      <a:pt x="11" y="27"/>
                    </a:cubicBezTo>
                    <a:cubicBezTo>
                      <a:pt x="11" y="28"/>
                      <a:pt x="11" y="29"/>
                      <a:pt x="10" y="29"/>
                    </a:cubicBezTo>
                    <a:cubicBezTo>
                      <a:pt x="10" y="30"/>
                      <a:pt x="9" y="30"/>
                      <a:pt x="9" y="30"/>
                    </a:cubicBezTo>
                    <a:cubicBezTo>
                      <a:pt x="8" y="30"/>
                      <a:pt x="7" y="30"/>
                      <a:pt x="7" y="29"/>
                    </a:cubicBezTo>
                    <a:cubicBezTo>
                      <a:pt x="6" y="29"/>
                      <a:pt x="6" y="28"/>
                      <a:pt x="6" y="27"/>
                    </a:cubicBezTo>
                    <a:close/>
                    <a:moveTo>
                      <a:pt x="14" y="3"/>
                    </a:moveTo>
                    <a:cubicBezTo>
                      <a:pt x="15" y="2"/>
                      <a:pt x="15" y="1"/>
                      <a:pt x="15" y="1"/>
                    </a:cubicBezTo>
                    <a:cubicBezTo>
                      <a:pt x="16" y="0"/>
                      <a:pt x="16" y="0"/>
                      <a:pt x="17" y="0"/>
                    </a:cubicBezTo>
                    <a:cubicBezTo>
                      <a:pt x="18" y="0"/>
                      <a:pt x="18" y="0"/>
                      <a:pt x="19" y="1"/>
                    </a:cubicBezTo>
                    <a:cubicBezTo>
                      <a:pt x="19" y="1"/>
                      <a:pt x="19" y="2"/>
                      <a:pt x="19" y="3"/>
                    </a:cubicBezTo>
                    <a:cubicBezTo>
                      <a:pt x="19" y="3"/>
                      <a:pt x="19" y="4"/>
                      <a:pt x="19" y="4"/>
                    </a:cubicBezTo>
                    <a:cubicBezTo>
                      <a:pt x="18" y="5"/>
                      <a:pt x="18" y="5"/>
                      <a:pt x="17" y="5"/>
                    </a:cubicBezTo>
                    <a:cubicBezTo>
                      <a:pt x="16" y="5"/>
                      <a:pt x="16" y="5"/>
                      <a:pt x="15" y="4"/>
                    </a:cubicBezTo>
                    <a:cubicBezTo>
                      <a:pt x="15" y="4"/>
                      <a:pt x="14" y="3"/>
                      <a:pt x="14" y="3"/>
                    </a:cubicBezTo>
                    <a:close/>
                    <a:moveTo>
                      <a:pt x="12" y="27"/>
                    </a:moveTo>
                    <a:cubicBezTo>
                      <a:pt x="12" y="27"/>
                      <a:pt x="13" y="26"/>
                      <a:pt x="13" y="26"/>
                    </a:cubicBezTo>
                    <a:cubicBezTo>
                      <a:pt x="14" y="25"/>
                      <a:pt x="14" y="25"/>
                      <a:pt x="15" y="25"/>
                    </a:cubicBezTo>
                    <a:cubicBezTo>
                      <a:pt x="16" y="25"/>
                      <a:pt x="16" y="25"/>
                      <a:pt x="17" y="26"/>
                    </a:cubicBezTo>
                    <a:cubicBezTo>
                      <a:pt x="17" y="26"/>
                      <a:pt x="17" y="27"/>
                      <a:pt x="17" y="27"/>
                    </a:cubicBezTo>
                    <a:cubicBezTo>
                      <a:pt x="17" y="28"/>
                      <a:pt x="17" y="29"/>
                      <a:pt x="17" y="29"/>
                    </a:cubicBezTo>
                    <a:cubicBezTo>
                      <a:pt x="16" y="30"/>
                      <a:pt x="15" y="30"/>
                      <a:pt x="15" y="30"/>
                    </a:cubicBezTo>
                    <a:cubicBezTo>
                      <a:pt x="14" y="30"/>
                      <a:pt x="14" y="30"/>
                      <a:pt x="13" y="29"/>
                    </a:cubicBezTo>
                    <a:cubicBezTo>
                      <a:pt x="13" y="29"/>
                      <a:pt x="12" y="28"/>
                      <a:pt x="12" y="27"/>
                    </a:cubicBezTo>
                    <a:close/>
                    <a:moveTo>
                      <a:pt x="20" y="9"/>
                    </a:moveTo>
                    <a:cubicBezTo>
                      <a:pt x="20" y="8"/>
                      <a:pt x="21" y="8"/>
                      <a:pt x="21" y="7"/>
                    </a:cubicBezTo>
                    <a:cubicBezTo>
                      <a:pt x="22" y="7"/>
                      <a:pt x="22" y="6"/>
                      <a:pt x="23" y="6"/>
                    </a:cubicBezTo>
                    <a:cubicBezTo>
                      <a:pt x="24" y="6"/>
                      <a:pt x="24" y="7"/>
                      <a:pt x="25" y="7"/>
                    </a:cubicBezTo>
                    <a:cubicBezTo>
                      <a:pt x="25" y="8"/>
                      <a:pt x="25" y="8"/>
                      <a:pt x="25" y="9"/>
                    </a:cubicBezTo>
                    <a:cubicBezTo>
                      <a:pt x="25" y="9"/>
                      <a:pt x="25" y="10"/>
                      <a:pt x="24" y="11"/>
                    </a:cubicBezTo>
                    <a:cubicBezTo>
                      <a:pt x="24" y="11"/>
                      <a:pt x="23" y="11"/>
                      <a:pt x="23" y="11"/>
                    </a:cubicBezTo>
                    <a:cubicBezTo>
                      <a:pt x="22" y="11"/>
                      <a:pt x="21" y="11"/>
                      <a:pt x="21" y="11"/>
                    </a:cubicBezTo>
                    <a:cubicBezTo>
                      <a:pt x="20" y="10"/>
                      <a:pt x="20" y="9"/>
                      <a:pt x="20" y="9"/>
                    </a:cubicBezTo>
                    <a:close/>
                    <a:moveTo>
                      <a:pt x="20" y="15"/>
                    </a:moveTo>
                    <a:cubicBezTo>
                      <a:pt x="20" y="14"/>
                      <a:pt x="20" y="14"/>
                      <a:pt x="21" y="13"/>
                    </a:cubicBezTo>
                    <a:cubicBezTo>
                      <a:pt x="21" y="13"/>
                      <a:pt x="22" y="13"/>
                      <a:pt x="22" y="13"/>
                    </a:cubicBezTo>
                    <a:cubicBezTo>
                      <a:pt x="23" y="13"/>
                      <a:pt x="24" y="13"/>
                      <a:pt x="24" y="13"/>
                    </a:cubicBezTo>
                    <a:cubicBezTo>
                      <a:pt x="24" y="14"/>
                      <a:pt x="25" y="14"/>
                      <a:pt x="25" y="15"/>
                    </a:cubicBezTo>
                    <a:cubicBezTo>
                      <a:pt x="25" y="16"/>
                      <a:pt x="24" y="16"/>
                      <a:pt x="24" y="17"/>
                    </a:cubicBezTo>
                    <a:cubicBezTo>
                      <a:pt x="23" y="17"/>
                      <a:pt x="23" y="17"/>
                      <a:pt x="22" y="17"/>
                    </a:cubicBezTo>
                    <a:cubicBezTo>
                      <a:pt x="21" y="17"/>
                      <a:pt x="21" y="17"/>
                      <a:pt x="20" y="17"/>
                    </a:cubicBezTo>
                    <a:cubicBezTo>
                      <a:pt x="20" y="16"/>
                      <a:pt x="20" y="16"/>
                      <a:pt x="20" y="15"/>
                    </a:cubicBezTo>
                    <a:close/>
                    <a:moveTo>
                      <a:pt x="19" y="21"/>
                    </a:moveTo>
                    <a:cubicBezTo>
                      <a:pt x="19" y="21"/>
                      <a:pt x="19" y="20"/>
                      <a:pt x="20" y="20"/>
                    </a:cubicBezTo>
                    <a:cubicBezTo>
                      <a:pt x="20" y="19"/>
                      <a:pt x="21" y="19"/>
                      <a:pt x="22" y="19"/>
                    </a:cubicBezTo>
                    <a:cubicBezTo>
                      <a:pt x="22" y="19"/>
                      <a:pt x="23" y="19"/>
                      <a:pt x="23" y="20"/>
                    </a:cubicBezTo>
                    <a:cubicBezTo>
                      <a:pt x="24" y="20"/>
                      <a:pt x="24" y="21"/>
                      <a:pt x="24" y="21"/>
                    </a:cubicBezTo>
                    <a:cubicBezTo>
                      <a:pt x="24" y="22"/>
                      <a:pt x="24" y="23"/>
                      <a:pt x="23" y="23"/>
                    </a:cubicBezTo>
                    <a:cubicBezTo>
                      <a:pt x="23" y="23"/>
                      <a:pt x="22" y="24"/>
                      <a:pt x="21" y="24"/>
                    </a:cubicBezTo>
                    <a:cubicBezTo>
                      <a:pt x="21" y="24"/>
                      <a:pt x="20" y="23"/>
                      <a:pt x="20" y="23"/>
                    </a:cubicBezTo>
                    <a:cubicBezTo>
                      <a:pt x="19" y="23"/>
                      <a:pt x="19" y="22"/>
                      <a:pt x="19" y="21"/>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sp>
            <p:nvSpPr>
              <p:cNvPr id="234" name="Freeform 401"/>
              <p:cNvSpPr>
                <a:spLocks noEditPoints="1"/>
              </p:cNvSpPr>
              <p:nvPr/>
            </p:nvSpPr>
            <p:spPr bwMode="auto">
              <a:xfrm>
                <a:off x="6484" y="1833"/>
                <a:ext cx="45" cy="42"/>
              </a:xfrm>
              <a:custGeom>
                <a:avLst/>
                <a:gdLst>
                  <a:gd name="T0" fmla="*/ 3 w 32"/>
                  <a:gd name="T1" fmla="*/ 1 h 30"/>
                  <a:gd name="T2" fmla="*/ 6 w 32"/>
                  <a:gd name="T3" fmla="*/ 1 h 30"/>
                  <a:gd name="T4" fmla="*/ 6 w 32"/>
                  <a:gd name="T5" fmla="*/ 4 h 30"/>
                  <a:gd name="T6" fmla="*/ 3 w 32"/>
                  <a:gd name="T7" fmla="*/ 4 h 30"/>
                  <a:gd name="T8" fmla="*/ 1 w 32"/>
                  <a:gd name="T9" fmla="*/ 9 h 30"/>
                  <a:gd name="T10" fmla="*/ 4 w 32"/>
                  <a:gd name="T11" fmla="*/ 6 h 30"/>
                  <a:gd name="T12" fmla="*/ 6 w 32"/>
                  <a:gd name="T13" fmla="*/ 9 h 30"/>
                  <a:gd name="T14" fmla="*/ 4 w 32"/>
                  <a:gd name="T15" fmla="*/ 11 h 30"/>
                  <a:gd name="T16" fmla="*/ 1 w 32"/>
                  <a:gd name="T17" fmla="*/ 9 h 30"/>
                  <a:gd name="T18" fmla="*/ 2 w 32"/>
                  <a:gd name="T19" fmla="*/ 13 h 30"/>
                  <a:gd name="T20" fmla="*/ 5 w 32"/>
                  <a:gd name="T21" fmla="*/ 13 h 30"/>
                  <a:gd name="T22" fmla="*/ 5 w 32"/>
                  <a:gd name="T23" fmla="*/ 17 h 30"/>
                  <a:gd name="T24" fmla="*/ 1 w 32"/>
                  <a:gd name="T25" fmla="*/ 17 h 30"/>
                  <a:gd name="T26" fmla="*/ 0 w 32"/>
                  <a:gd name="T27" fmla="*/ 21 h 30"/>
                  <a:gd name="T28" fmla="*/ 3 w 32"/>
                  <a:gd name="T29" fmla="*/ 19 h 30"/>
                  <a:gd name="T30" fmla="*/ 5 w 32"/>
                  <a:gd name="T31" fmla="*/ 21 h 30"/>
                  <a:gd name="T32" fmla="*/ 2 w 32"/>
                  <a:gd name="T33" fmla="*/ 24 h 30"/>
                  <a:gd name="T34" fmla="*/ 0 w 32"/>
                  <a:gd name="T35" fmla="*/ 21 h 30"/>
                  <a:gd name="T36" fmla="*/ 1 w 32"/>
                  <a:gd name="T37" fmla="*/ 26 h 30"/>
                  <a:gd name="T38" fmla="*/ 4 w 32"/>
                  <a:gd name="T39" fmla="*/ 26 h 30"/>
                  <a:gd name="T40" fmla="*/ 4 w 32"/>
                  <a:gd name="T41" fmla="*/ 29 h 30"/>
                  <a:gd name="T42" fmla="*/ 0 w 32"/>
                  <a:gd name="T43" fmla="*/ 29 h 30"/>
                  <a:gd name="T44" fmla="*/ 8 w 32"/>
                  <a:gd name="T45" fmla="*/ 9 h 30"/>
                  <a:gd name="T46" fmla="*/ 10 w 32"/>
                  <a:gd name="T47" fmla="*/ 6 h 30"/>
                  <a:gd name="T48" fmla="*/ 13 w 32"/>
                  <a:gd name="T49" fmla="*/ 9 h 30"/>
                  <a:gd name="T50" fmla="*/ 10 w 32"/>
                  <a:gd name="T51" fmla="*/ 11 h 30"/>
                  <a:gd name="T52" fmla="*/ 8 w 32"/>
                  <a:gd name="T53" fmla="*/ 9 h 30"/>
                  <a:gd name="T54" fmla="*/ 14 w 32"/>
                  <a:gd name="T55" fmla="*/ 13 h 30"/>
                  <a:gd name="T56" fmla="*/ 18 w 32"/>
                  <a:gd name="T57" fmla="*/ 13 h 30"/>
                  <a:gd name="T58" fmla="*/ 17 w 32"/>
                  <a:gd name="T59" fmla="*/ 17 h 30"/>
                  <a:gd name="T60" fmla="*/ 14 w 32"/>
                  <a:gd name="T61" fmla="*/ 17 h 30"/>
                  <a:gd name="T62" fmla="*/ 19 w 32"/>
                  <a:gd name="T63" fmla="*/ 21 h 30"/>
                  <a:gd name="T64" fmla="*/ 22 w 32"/>
                  <a:gd name="T65" fmla="*/ 19 h 30"/>
                  <a:gd name="T66" fmla="*/ 24 w 32"/>
                  <a:gd name="T67" fmla="*/ 21 h 30"/>
                  <a:gd name="T68" fmla="*/ 21 w 32"/>
                  <a:gd name="T69" fmla="*/ 24 h 30"/>
                  <a:gd name="T70" fmla="*/ 19 w 32"/>
                  <a:gd name="T71" fmla="*/ 21 h 30"/>
                  <a:gd name="T72" fmla="*/ 28 w 32"/>
                  <a:gd name="T73" fmla="*/ 1 h 30"/>
                  <a:gd name="T74" fmla="*/ 31 w 32"/>
                  <a:gd name="T75" fmla="*/ 1 h 30"/>
                  <a:gd name="T76" fmla="*/ 31 w 32"/>
                  <a:gd name="T77" fmla="*/ 4 h 30"/>
                  <a:gd name="T78" fmla="*/ 27 w 32"/>
                  <a:gd name="T79" fmla="*/ 4 h 30"/>
                  <a:gd name="T80" fmla="*/ 26 w 32"/>
                  <a:gd name="T81" fmla="*/ 9 h 30"/>
                  <a:gd name="T82" fmla="*/ 29 w 32"/>
                  <a:gd name="T83" fmla="*/ 6 h 30"/>
                  <a:gd name="T84" fmla="*/ 31 w 32"/>
                  <a:gd name="T85" fmla="*/ 9 h 30"/>
                  <a:gd name="T86" fmla="*/ 29 w 32"/>
                  <a:gd name="T87" fmla="*/ 11 h 30"/>
                  <a:gd name="T88" fmla="*/ 26 w 32"/>
                  <a:gd name="T89" fmla="*/ 9 h 30"/>
                  <a:gd name="T90" fmla="*/ 27 w 32"/>
                  <a:gd name="T91" fmla="*/ 13 h 30"/>
                  <a:gd name="T92" fmla="*/ 30 w 32"/>
                  <a:gd name="T93" fmla="*/ 13 h 30"/>
                  <a:gd name="T94" fmla="*/ 30 w 32"/>
                  <a:gd name="T95" fmla="*/ 17 h 30"/>
                  <a:gd name="T96" fmla="*/ 26 w 32"/>
                  <a:gd name="T97" fmla="*/ 17 h 30"/>
                  <a:gd name="T98" fmla="*/ 25 w 32"/>
                  <a:gd name="T99" fmla="*/ 21 h 30"/>
                  <a:gd name="T100" fmla="*/ 28 w 32"/>
                  <a:gd name="T101" fmla="*/ 19 h 30"/>
                  <a:gd name="T102" fmla="*/ 30 w 32"/>
                  <a:gd name="T103" fmla="*/ 21 h 30"/>
                  <a:gd name="T104" fmla="*/ 27 w 32"/>
                  <a:gd name="T105" fmla="*/ 24 h 30"/>
                  <a:gd name="T106" fmla="*/ 25 w 32"/>
                  <a:gd name="T107" fmla="*/ 21 h 30"/>
                  <a:gd name="T108" fmla="*/ 25 w 32"/>
                  <a:gd name="T109" fmla="*/ 26 h 30"/>
                  <a:gd name="T110" fmla="*/ 29 w 32"/>
                  <a:gd name="T111" fmla="*/ 26 h 30"/>
                  <a:gd name="T112" fmla="*/ 29 w 32"/>
                  <a:gd name="T113" fmla="*/ 29 h 30"/>
                  <a:gd name="T114" fmla="*/ 25 w 32"/>
                  <a:gd name="T115"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 h="30">
                    <a:moveTo>
                      <a:pt x="2" y="3"/>
                    </a:moveTo>
                    <a:cubicBezTo>
                      <a:pt x="2" y="2"/>
                      <a:pt x="2" y="1"/>
                      <a:pt x="3" y="1"/>
                    </a:cubicBezTo>
                    <a:cubicBezTo>
                      <a:pt x="3" y="0"/>
                      <a:pt x="4" y="0"/>
                      <a:pt x="4" y="0"/>
                    </a:cubicBezTo>
                    <a:cubicBezTo>
                      <a:pt x="5" y="0"/>
                      <a:pt x="6" y="0"/>
                      <a:pt x="6" y="1"/>
                    </a:cubicBezTo>
                    <a:cubicBezTo>
                      <a:pt x="7" y="1"/>
                      <a:pt x="7" y="2"/>
                      <a:pt x="7" y="3"/>
                    </a:cubicBezTo>
                    <a:cubicBezTo>
                      <a:pt x="7" y="3"/>
                      <a:pt x="7" y="4"/>
                      <a:pt x="6" y="4"/>
                    </a:cubicBezTo>
                    <a:cubicBezTo>
                      <a:pt x="5" y="5"/>
                      <a:pt x="5" y="5"/>
                      <a:pt x="4" y="5"/>
                    </a:cubicBezTo>
                    <a:cubicBezTo>
                      <a:pt x="4" y="5"/>
                      <a:pt x="3" y="5"/>
                      <a:pt x="3" y="4"/>
                    </a:cubicBezTo>
                    <a:cubicBezTo>
                      <a:pt x="2" y="4"/>
                      <a:pt x="2" y="3"/>
                      <a:pt x="2" y="3"/>
                    </a:cubicBezTo>
                    <a:close/>
                    <a:moveTo>
                      <a:pt x="1" y="9"/>
                    </a:moveTo>
                    <a:cubicBezTo>
                      <a:pt x="2" y="8"/>
                      <a:pt x="2" y="8"/>
                      <a:pt x="2" y="7"/>
                    </a:cubicBezTo>
                    <a:cubicBezTo>
                      <a:pt x="3" y="7"/>
                      <a:pt x="3" y="6"/>
                      <a:pt x="4" y="6"/>
                    </a:cubicBezTo>
                    <a:cubicBezTo>
                      <a:pt x="5" y="6"/>
                      <a:pt x="5" y="7"/>
                      <a:pt x="6" y="7"/>
                    </a:cubicBezTo>
                    <a:cubicBezTo>
                      <a:pt x="6" y="8"/>
                      <a:pt x="6" y="8"/>
                      <a:pt x="6" y="9"/>
                    </a:cubicBezTo>
                    <a:cubicBezTo>
                      <a:pt x="6" y="9"/>
                      <a:pt x="6" y="10"/>
                      <a:pt x="6" y="11"/>
                    </a:cubicBezTo>
                    <a:cubicBezTo>
                      <a:pt x="5" y="11"/>
                      <a:pt x="4" y="11"/>
                      <a:pt x="4" y="11"/>
                    </a:cubicBezTo>
                    <a:cubicBezTo>
                      <a:pt x="3" y="11"/>
                      <a:pt x="2" y="11"/>
                      <a:pt x="2" y="11"/>
                    </a:cubicBezTo>
                    <a:cubicBezTo>
                      <a:pt x="2" y="10"/>
                      <a:pt x="1" y="9"/>
                      <a:pt x="1" y="9"/>
                    </a:cubicBezTo>
                    <a:close/>
                    <a:moveTo>
                      <a:pt x="1" y="15"/>
                    </a:moveTo>
                    <a:cubicBezTo>
                      <a:pt x="1" y="14"/>
                      <a:pt x="1" y="14"/>
                      <a:pt x="2" y="13"/>
                    </a:cubicBezTo>
                    <a:cubicBezTo>
                      <a:pt x="2" y="13"/>
                      <a:pt x="3" y="13"/>
                      <a:pt x="4" y="13"/>
                    </a:cubicBezTo>
                    <a:cubicBezTo>
                      <a:pt x="4" y="13"/>
                      <a:pt x="5" y="13"/>
                      <a:pt x="5" y="13"/>
                    </a:cubicBezTo>
                    <a:cubicBezTo>
                      <a:pt x="6" y="14"/>
                      <a:pt x="6" y="14"/>
                      <a:pt x="6" y="15"/>
                    </a:cubicBezTo>
                    <a:cubicBezTo>
                      <a:pt x="6" y="16"/>
                      <a:pt x="5" y="16"/>
                      <a:pt x="5" y="17"/>
                    </a:cubicBezTo>
                    <a:cubicBezTo>
                      <a:pt x="4" y="17"/>
                      <a:pt x="4" y="17"/>
                      <a:pt x="3" y="17"/>
                    </a:cubicBezTo>
                    <a:cubicBezTo>
                      <a:pt x="2" y="17"/>
                      <a:pt x="2" y="17"/>
                      <a:pt x="1" y="17"/>
                    </a:cubicBezTo>
                    <a:cubicBezTo>
                      <a:pt x="1" y="16"/>
                      <a:pt x="1" y="16"/>
                      <a:pt x="1" y="15"/>
                    </a:cubicBezTo>
                    <a:close/>
                    <a:moveTo>
                      <a:pt x="0" y="21"/>
                    </a:moveTo>
                    <a:cubicBezTo>
                      <a:pt x="0" y="21"/>
                      <a:pt x="1" y="20"/>
                      <a:pt x="1" y="20"/>
                    </a:cubicBezTo>
                    <a:cubicBezTo>
                      <a:pt x="2" y="19"/>
                      <a:pt x="2" y="19"/>
                      <a:pt x="3" y="19"/>
                    </a:cubicBezTo>
                    <a:cubicBezTo>
                      <a:pt x="4" y="19"/>
                      <a:pt x="4" y="19"/>
                      <a:pt x="5" y="20"/>
                    </a:cubicBezTo>
                    <a:cubicBezTo>
                      <a:pt x="5" y="20"/>
                      <a:pt x="5" y="21"/>
                      <a:pt x="5" y="21"/>
                    </a:cubicBezTo>
                    <a:cubicBezTo>
                      <a:pt x="5" y="22"/>
                      <a:pt x="5" y="23"/>
                      <a:pt x="4" y="23"/>
                    </a:cubicBezTo>
                    <a:cubicBezTo>
                      <a:pt x="4" y="23"/>
                      <a:pt x="3" y="24"/>
                      <a:pt x="2" y="24"/>
                    </a:cubicBezTo>
                    <a:cubicBezTo>
                      <a:pt x="2" y="24"/>
                      <a:pt x="1" y="23"/>
                      <a:pt x="1" y="23"/>
                    </a:cubicBezTo>
                    <a:cubicBezTo>
                      <a:pt x="0" y="23"/>
                      <a:pt x="0" y="22"/>
                      <a:pt x="0" y="21"/>
                    </a:cubicBezTo>
                    <a:close/>
                    <a:moveTo>
                      <a:pt x="0" y="27"/>
                    </a:moveTo>
                    <a:cubicBezTo>
                      <a:pt x="0" y="27"/>
                      <a:pt x="0" y="26"/>
                      <a:pt x="1" y="26"/>
                    </a:cubicBezTo>
                    <a:cubicBezTo>
                      <a:pt x="1" y="25"/>
                      <a:pt x="2" y="25"/>
                      <a:pt x="2" y="25"/>
                    </a:cubicBezTo>
                    <a:cubicBezTo>
                      <a:pt x="3" y="25"/>
                      <a:pt x="4" y="25"/>
                      <a:pt x="4" y="26"/>
                    </a:cubicBezTo>
                    <a:cubicBezTo>
                      <a:pt x="5" y="26"/>
                      <a:pt x="5" y="27"/>
                      <a:pt x="5" y="27"/>
                    </a:cubicBezTo>
                    <a:cubicBezTo>
                      <a:pt x="5" y="28"/>
                      <a:pt x="4" y="29"/>
                      <a:pt x="4" y="29"/>
                    </a:cubicBezTo>
                    <a:cubicBezTo>
                      <a:pt x="3" y="30"/>
                      <a:pt x="3" y="30"/>
                      <a:pt x="2" y="30"/>
                    </a:cubicBezTo>
                    <a:cubicBezTo>
                      <a:pt x="2" y="30"/>
                      <a:pt x="1" y="30"/>
                      <a:pt x="0" y="29"/>
                    </a:cubicBezTo>
                    <a:cubicBezTo>
                      <a:pt x="0" y="29"/>
                      <a:pt x="0" y="28"/>
                      <a:pt x="0" y="27"/>
                    </a:cubicBezTo>
                    <a:close/>
                    <a:moveTo>
                      <a:pt x="8" y="9"/>
                    </a:moveTo>
                    <a:cubicBezTo>
                      <a:pt x="8" y="8"/>
                      <a:pt x="8" y="8"/>
                      <a:pt x="9" y="7"/>
                    </a:cubicBezTo>
                    <a:cubicBezTo>
                      <a:pt x="9" y="7"/>
                      <a:pt x="10" y="6"/>
                      <a:pt x="10" y="6"/>
                    </a:cubicBezTo>
                    <a:cubicBezTo>
                      <a:pt x="11" y="6"/>
                      <a:pt x="12" y="7"/>
                      <a:pt x="12" y="7"/>
                    </a:cubicBezTo>
                    <a:cubicBezTo>
                      <a:pt x="13" y="8"/>
                      <a:pt x="13" y="8"/>
                      <a:pt x="13" y="9"/>
                    </a:cubicBezTo>
                    <a:cubicBezTo>
                      <a:pt x="13" y="9"/>
                      <a:pt x="12" y="10"/>
                      <a:pt x="12" y="11"/>
                    </a:cubicBezTo>
                    <a:cubicBezTo>
                      <a:pt x="11" y="11"/>
                      <a:pt x="11" y="11"/>
                      <a:pt x="10" y="11"/>
                    </a:cubicBezTo>
                    <a:cubicBezTo>
                      <a:pt x="9" y="11"/>
                      <a:pt x="9" y="11"/>
                      <a:pt x="8" y="11"/>
                    </a:cubicBezTo>
                    <a:cubicBezTo>
                      <a:pt x="8" y="10"/>
                      <a:pt x="8" y="9"/>
                      <a:pt x="8" y="9"/>
                    </a:cubicBezTo>
                    <a:close/>
                    <a:moveTo>
                      <a:pt x="13" y="15"/>
                    </a:moveTo>
                    <a:cubicBezTo>
                      <a:pt x="13" y="14"/>
                      <a:pt x="14" y="14"/>
                      <a:pt x="14" y="13"/>
                    </a:cubicBezTo>
                    <a:cubicBezTo>
                      <a:pt x="15" y="13"/>
                      <a:pt x="15" y="13"/>
                      <a:pt x="16" y="13"/>
                    </a:cubicBezTo>
                    <a:cubicBezTo>
                      <a:pt x="17" y="13"/>
                      <a:pt x="17" y="13"/>
                      <a:pt x="18" y="13"/>
                    </a:cubicBezTo>
                    <a:cubicBezTo>
                      <a:pt x="18" y="14"/>
                      <a:pt x="18" y="14"/>
                      <a:pt x="18" y="15"/>
                    </a:cubicBezTo>
                    <a:cubicBezTo>
                      <a:pt x="18" y="16"/>
                      <a:pt x="18" y="16"/>
                      <a:pt x="17" y="17"/>
                    </a:cubicBezTo>
                    <a:cubicBezTo>
                      <a:pt x="17" y="17"/>
                      <a:pt x="16" y="17"/>
                      <a:pt x="15" y="17"/>
                    </a:cubicBezTo>
                    <a:cubicBezTo>
                      <a:pt x="15" y="17"/>
                      <a:pt x="14" y="17"/>
                      <a:pt x="14" y="17"/>
                    </a:cubicBezTo>
                    <a:cubicBezTo>
                      <a:pt x="13" y="16"/>
                      <a:pt x="13" y="16"/>
                      <a:pt x="13" y="15"/>
                    </a:cubicBezTo>
                    <a:close/>
                    <a:moveTo>
                      <a:pt x="19" y="21"/>
                    </a:moveTo>
                    <a:cubicBezTo>
                      <a:pt x="19" y="21"/>
                      <a:pt x="19" y="20"/>
                      <a:pt x="20" y="20"/>
                    </a:cubicBezTo>
                    <a:cubicBezTo>
                      <a:pt x="20" y="19"/>
                      <a:pt x="21" y="19"/>
                      <a:pt x="22" y="19"/>
                    </a:cubicBezTo>
                    <a:cubicBezTo>
                      <a:pt x="22" y="19"/>
                      <a:pt x="23" y="19"/>
                      <a:pt x="23" y="20"/>
                    </a:cubicBezTo>
                    <a:cubicBezTo>
                      <a:pt x="24" y="20"/>
                      <a:pt x="24" y="21"/>
                      <a:pt x="24" y="21"/>
                    </a:cubicBezTo>
                    <a:cubicBezTo>
                      <a:pt x="24" y="22"/>
                      <a:pt x="23" y="23"/>
                      <a:pt x="23" y="23"/>
                    </a:cubicBezTo>
                    <a:cubicBezTo>
                      <a:pt x="22" y="23"/>
                      <a:pt x="22" y="24"/>
                      <a:pt x="21" y="24"/>
                    </a:cubicBezTo>
                    <a:cubicBezTo>
                      <a:pt x="20" y="24"/>
                      <a:pt x="20" y="23"/>
                      <a:pt x="19" y="23"/>
                    </a:cubicBezTo>
                    <a:cubicBezTo>
                      <a:pt x="19" y="23"/>
                      <a:pt x="19" y="22"/>
                      <a:pt x="19" y="21"/>
                    </a:cubicBezTo>
                    <a:close/>
                    <a:moveTo>
                      <a:pt x="27" y="3"/>
                    </a:moveTo>
                    <a:cubicBezTo>
                      <a:pt x="27" y="2"/>
                      <a:pt x="27" y="1"/>
                      <a:pt x="28" y="1"/>
                    </a:cubicBezTo>
                    <a:cubicBezTo>
                      <a:pt x="28" y="0"/>
                      <a:pt x="29" y="0"/>
                      <a:pt x="29" y="0"/>
                    </a:cubicBezTo>
                    <a:cubicBezTo>
                      <a:pt x="30" y="0"/>
                      <a:pt x="31" y="0"/>
                      <a:pt x="31" y="1"/>
                    </a:cubicBezTo>
                    <a:cubicBezTo>
                      <a:pt x="32" y="1"/>
                      <a:pt x="32" y="2"/>
                      <a:pt x="32" y="3"/>
                    </a:cubicBezTo>
                    <a:cubicBezTo>
                      <a:pt x="32" y="3"/>
                      <a:pt x="31" y="4"/>
                      <a:pt x="31" y="4"/>
                    </a:cubicBezTo>
                    <a:cubicBezTo>
                      <a:pt x="30" y="5"/>
                      <a:pt x="30" y="5"/>
                      <a:pt x="29" y="5"/>
                    </a:cubicBezTo>
                    <a:cubicBezTo>
                      <a:pt x="28" y="5"/>
                      <a:pt x="28" y="5"/>
                      <a:pt x="27" y="4"/>
                    </a:cubicBezTo>
                    <a:cubicBezTo>
                      <a:pt x="27" y="4"/>
                      <a:pt x="27" y="3"/>
                      <a:pt x="27" y="3"/>
                    </a:cubicBezTo>
                    <a:close/>
                    <a:moveTo>
                      <a:pt x="26" y="9"/>
                    </a:moveTo>
                    <a:cubicBezTo>
                      <a:pt x="26" y="8"/>
                      <a:pt x="27" y="8"/>
                      <a:pt x="27" y="7"/>
                    </a:cubicBezTo>
                    <a:cubicBezTo>
                      <a:pt x="28" y="7"/>
                      <a:pt x="28" y="6"/>
                      <a:pt x="29" y="6"/>
                    </a:cubicBezTo>
                    <a:cubicBezTo>
                      <a:pt x="30" y="6"/>
                      <a:pt x="30" y="7"/>
                      <a:pt x="31" y="7"/>
                    </a:cubicBezTo>
                    <a:cubicBezTo>
                      <a:pt x="31" y="8"/>
                      <a:pt x="31" y="8"/>
                      <a:pt x="31" y="9"/>
                    </a:cubicBezTo>
                    <a:cubicBezTo>
                      <a:pt x="31" y="9"/>
                      <a:pt x="31" y="10"/>
                      <a:pt x="30" y="11"/>
                    </a:cubicBezTo>
                    <a:cubicBezTo>
                      <a:pt x="30" y="11"/>
                      <a:pt x="29" y="11"/>
                      <a:pt x="29" y="11"/>
                    </a:cubicBezTo>
                    <a:cubicBezTo>
                      <a:pt x="28" y="11"/>
                      <a:pt x="27" y="11"/>
                      <a:pt x="27" y="11"/>
                    </a:cubicBezTo>
                    <a:cubicBezTo>
                      <a:pt x="26" y="10"/>
                      <a:pt x="26" y="9"/>
                      <a:pt x="26" y="9"/>
                    </a:cubicBezTo>
                    <a:close/>
                    <a:moveTo>
                      <a:pt x="26" y="15"/>
                    </a:moveTo>
                    <a:cubicBezTo>
                      <a:pt x="26" y="14"/>
                      <a:pt x="26" y="14"/>
                      <a:pt x="27" y="13"/>
                    </a:cubicBezTo>
                    <a:cubicBezTo>
                      <a:pt x="27" y="13"/>
                      <a:pt x="28" y="13"/>
                      <a:pt x="28" y="13"/>
                    </a:cubicBezTo>
                    <a:cubicBezTo>
                      <a:pt x="29" y="13"/>
                      <a:pt x="30" y="13"/>
                      <a:pt x="30" y="13"/>
                    </a:cubicBezTo>
                    <a:cubicBezTo>
                      <a:pt x="31" y="14"/>
                      <a:pt x="31" y="14"/>
                      <a:pt x="31" y="15"/>
                    </a:cubicBezTo>
                    <a:cubicBezTo>
                      <a:pt x="31" y="16"/>
                      <a:pt x="30" y="16"/>
                      <a:pt x="30" y="17"/>
                    </a:cubicBezTo>
                    <a:cubicBezTo>
                      <a:pt x="29" y="17"/>
                      <a:pt x="29" y="17"/>
                      <a:pt x="28" y="17"/>
                    </a:cubicBezTo>
                    <a:cubicBezTo>
                      <a:pt x="27" y="17"/>
                      <a:pt x="27" y="17"/>
                      <a:pt x="26" y="17"/>
                    </a:cubicBezTo>
                    <a:cubicBezTo>
                      <a:pt x="26" y="16"/>
                      <a:pt x="26" y="16"/>
                      <a:pt x="26" y="15"/>
                    </a:cubicBezTo>
                    <a:close/>
                    <a:moveTo>
                      <a:pt x="25" y="21"/>
                    </a:moveTo>
                    <a:cubicBezTo>
                      <a:pt x="25" y="21"/>
                      <a:pt x="25" y="20"/>
                      <a:pt x="26" y="20"/>
                    </a:cubicBezTo>
                    <a:cubicBezTo>
                      <a:pt x="27" y="19"/>
                      <a:pt x="27" y="19"/>
                      <a:pt x="28" y="19"/>
                    </a:cubicBezTo>
                    <a:cubicBezTo>
                      <a:pt x="28" y="19"/>
                      <a:pt x="29" y="19"/>
                      <a:pt x="29" y="20"/>
                    </a:cubicBezTo>
                    <a:cubicBezTo>
                      <a:pt x="30" y="20"/>
                      <a:pt x="30" y="21"/>
                      <a:pt x="30" y="21"/>
                    </a:cubicBezTo>
                    <a:cubicBezTo>
                      <a:pt x="30" y="22"/>
                      <a:pt x="30" y="23"/>
                      <a:pt x="29" y="23"/>
                    </a:cubicBezTo>
                    <a:cubicBezTo>
                      <a:pt x="29" y="23"/>
                      <a:pt x="28" y="24"/>
                      <a:pt x="27" y="24"/>
                    </a:cubicBezTo>
                    <a:cubicBezTo>
                      <a:pt x="27" y="24"/>
                      <a:pt x="26" y="23"/>
                      <a:pt x="26" y="23"/>
                    </a:cubicBezTo>
                    <a:cubicBezTo>
                      <a:pt x="25" y="23"/>
                      <a:pt x="25" y="22"/>
                      <a:pt x="25" y="21"/>
                    </a:cubicBezTo>
                    <a:close/>
                    <a:moveTo>
                      <a:pt x="25" y="27"/>
                    </a:moveTo>
                    <a:cubicBezTo>
                      <a:pt x="25" y="27"/>
                      <a:pt x="25" y="26"/>
                      <a:pt x="25" y="26"/>
                    </a:cubicBezTo>
                    <a:cubicBezTo>
                      <a:pt x="26" y="25"/>
                      <a:pt x="27" y="25"/>
                      <a:pt x="27" y="25"/>
                    </a:cubicBezTo>
                    <a:cubicBezTo>
                      <a:pt x="28" y="25"/>
                      <a:pt x="29" y="25"/>
                      <a:pt x="29" y="26"/>
                    </a:cubicBezTo>
                    <a:cubicBezTo>
                      <a:pt x="29" y="26"/>
                      <a:pt x="30" y="27"/>
                      <a:pt x="30" y="27"/>
                    </a:cubicBezTo>
                    <a:cubicBezTo>
                      <a:pt x="30" y="28"/>
                      <a:pt x="29" y="29"/>
                      <a:pt x="29" y="29"/>
                    </a:cubicBezTo>
                    <a:cubicBezTo>
                      <a:pt x="28" y="30"/>
                      <a:pt x="28" y="30"/>
                      <a:pt x="27" y="30"/>
                    </a:cubicBezTo>
                    <a:cubicBezTo>
                      <a:pt x="26" y="30"/>
                      <a:pt x="26" y="30"/>
                      <a:pt x="25" y="29"/>
                    </a:cubicBezTo>
                    <a:cubicBezTo>
                      <a:pt x="25" y="29"/>
                      <a:pt x="25" y="28"/>
                      <a:pt x="25" y="27"/>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lnSpc>
                    <a:spcPct val="90000"/>
                  </a:lnSpc>
                </a:pPr>
                <a:endParaRPr lang="en-US" sz="1600">
                  <a:solidFill>
                    <a:srgbClr val="505050"/>
                  </a:solidFill>
                  <a:latin typeface="Segoe UI"/>
                </a:endParaRPr>
              </a:p>
            </p:txBody>
          </p:sp>
        </p:grpSp>
        <p:sp>
          <p:nvSpPr>
            <p:cNvPr id="43" name="Rectangle 42"/>
            <p:cNvSpPr/>
            <p:nvPr/>
          </p:nvSpPr>
          <p:spPr>
            <a:xfrm>
              <a:off x="8932833" y="4823592"/>
              <a:ext cx="2468373" cy="1450647"/>
            </a:xfrm>
            <a:prstGeom prst="rect">
              <a:avLst/>
            </a:prstGeom>
          </p:spPr>
          <p:txBody>
            <a:bodyPr wrap="square">
              <a:spAutoFit/>
            </a:bodyPr>
            <a:lstStyle/>
            <a:p>
              <a:pPr algn="ctr" defTabSz="914367">
                <a:lnSpc>
                  <a:spcPct val="90000"/>
                </a:lnSpc>
              </a:pPr>
              <a:r>
                <a:rPr lang="es-AR" sz="1600" b="1" dirty="0">
                  <a:gradFill>
                    <a:gsLst>
                      <a:gs pos="0">
                        <a:srgbClr val="0078D7"/>
                      </a:gs>
                      <a:gs pos="100000">
                        <a:srgbClr val="0078D7"/>
                      </a:gs>
                    </a:gsLst>
                    <a:lin ang="5400000" scaled="0"/>
                  </a:gradFill>
                  <a:latin typeface="Segoe UI"/>
                </a:rPr>
                <a:t>Las operaciones</a:t>
              </a:r>
              <a:r>
                <a:rPr lang="es-AR" sz="1600" dirty="0">
                  <a:gradFill>
                    <a:gsLst>
                      <a:gs pos="2917">
                        <a:srgbClr val="505050"/>
                      </a:gs>
                      <a:gs pos="30000">
                        <a:srgbClr val="505050"/>
                      </a:gs>
                    </a:gsLst>
                    <a:lin ang="5400000" scaled="0"/>
                  </a:gradFill>
                  <a:latin typeface="Segoe UI"/>
                </a:rPr>
                <a:t> automatizan el despliegue y monitorean las aplicaciones desplegadas desde el repositorio centra</a:t>
              </a:r>
              <a:r>
                <a:rPr lang="en-US" sz="1600" dirty="0">
                  <a:gradFill>
                    <a:gsLst>
                      <a:gs pos="2917">
                        <a:srgbClr val="505050"/>
                      </a:gs>
                      <a:gs pos="30000">
                        <a:srgbClr val="505050"/>
                      </a:gs>
                    </a:gsLst>
                    <a:lin ang="5400000" scaled="0"/>
                  </a:gradFill>
                  <a:latin typeface="Segoe UI"/>
                </a:rPr>
                <a:t>l</a:t>
              </a:r>
            </a:p>
          </p:txBody>
        </p:sp>
      </p:grpSp>
      <p:sp>
        <p:nvSpPr>
          <p:cNvPr id="235" name="Freeform 5"/>
          <p:cNvSpPr>
            <a:spLocks noChangeAspect="1" noEditPoints="1"/>
          </p:cNvSpPr>
          <p:nvPr/>
        </p:nvSpPr>
        <p:spPr bwMode="auto">
          <a:xfrm>
            <a:off x="4862394" y="2127697"/>
            <a:ext cx="1151730" cy="889516"/>
          </a:xfrm>
          <a:custGeom>
            <a:avLst/>
            <a:gdLst>
              <a:gd name="T0" fmla="*/ 1 w 187"/>
              <a:gd name="T1" fmla="*/ 102 h 143"/>
              <a:gd name="T2" fmla="*/ 6 w 187"/>
              <a:gd name="T3" fmla="*/ 84 h 143"/>
              <a:gd name="T4" fmla="*/ 21 w 187"/>
              <a:gd name="T5" fmla="*/ 32 h 143"/>
              <a:gd name="T6" fmla="*/ 29 w 187"/>
              <a:gd name="T7" fmla="*/ 1 h 143"/>
              <a:gd name="T8" fmla="*/ 31 w 187"/>
              <a:gd name="T9" fmla="*/ 0 h 143"/>
              <a:gd name="T10" fmla="*/ 36 w 187"/>
              <a:gd name="T11" fmla="*/ 0 h 143"/>
              <a:gd name="T12" fmla="*/ 86 w 187"/>
              <a:gd name="T13" fmla="*/ 0 h 143"/>
              <a:gd name="T14" fmla="*/ 114 w 187"/>
              <a:gd name="T15" fmla="*/ 0 h 143"/>
              <a:gd name="T16" fmla="*/ 156 w 187"/>
              <a:gd name="T17" fmla="*/ 0 h 143"/>
              <a:gd name="T18" fmla="*/ 157 w 187"/>
              <a:gd name="T19" fmla="*/ 0 h 143"/>
              <a:gd name="T20" fmla="*/ 158 w 187"/>
              <a:gd name="T21" fmla="*/ 1 h 143"/>
              <a:gd name="T22" fmla="*/ 163 w 187"/>
              <a:gd name="T23" fmla="*/ 20 h 143"/>
              <a:gd name="T24" fmla="*/ 178 w 187"/>
              <a:gd name="T25" fmla="*/ 72 h 143"/>
              <a:gd name="T26" fmla="*/ 186 w 187"/>
              <a:gd name="T27" fmla="*/ 102 h 143"/>
              <a:gd name="T28" fmla="*/ 184 w 187"/>
              <a:gd name="T29" fmla="*/ 105 h 143"/>
              <a:gd name="T30" fmla="*/ 163 w 187"/>
              <a:gd name="T31" fmla="*/ 105 h 143"/>
              <a:gd name="T32" fmla="*/ 109 w 187"/>
              <a:gd name="T33" fmla="*/ 105 h 143"/>
              <a:gd name="T34" fmla="*/ 88 w 187"/>
              <a:gd name="T35" fmla="*/ 105 h 143"/>
              <a:gd name="T36" fmla="*/ 38 w 187"/>
              <a:gd name="T37" fmla="*/ 105 h 143"/>
              <a:gd name="T38" fmla="*/ 3 w 187"/>
              <a:gd name="T39" fmla="*/ 105 h 143"/>
              <a:gd name="T40" fmla="*/ 1 w 187"/>
              <a:gd name="T41" fmla="*/ 102 h 143"/>
              <a:gd name="T42" fmla="*/ 186 w 187"/>
              <a:gd name="T43" fmla="*/ 112 h 143"/>
              <a:gd name="T44" fmla="*/ 186 w 187"/>
              <a:gd name="T45" fmla="*/ 141 h 143"/>
              <a:gd name="T46" fmla="*/ 186 w 187"/>
              <a:gd name="T47" fmla="*/ 142 h 143"/>
              <a:gd name="T48" fmla="*/ 184 w 187"/>
              <a:gd name="T49" fmla="*/ 143 h 143"/>
              <a:gd name="T50" fmla="*/ 172 w 187"/>
              <a:gd name="T51" fmla="*/ 143 h 143"/>
              <a:gd name="T52" fmla="*/ 128 w 187"/>
              <a:gd name="T53" fmla="*/ 143 h 143"/>
              <a:gd name="T54" fmla="*/ 72 w 187"/>
              <a:gd name="T55" fmla="*/ 143 h 143"/>
              <a:gd name="T56" fmla="*/ 24 w 187"/>
              <a:gd name="T57" fmla="*/ 143 h 143"/>
              <a:gd name="T58" fmla="*/ 3 w 187"/>
              <a:gd name="T59" fmla="*/ 143 h 143"/>
              <a:gd name="T60" fmla="*/ 1 w 187"/>
              <a:gd name="T61" fmla="*/ 141 h 143"/>
              <a:gd name="T62" fmla="*/ 1 w 187"/>
              <a:gd name="T63" fmla="*/ 112 h 143"/>
              <a:gd name="T64" fmla="*/ 3 w 187"/>
              <a:gd name="T65" fmla="*/ 110 h 143"/>
              <a:gd name="T66" fmla="*/ 15 w 187"/>
              <a:gd name="T67" fmla="*/ 110 h 143"/>
              <a:gd name="T68" fmla="*/ 59 w 187"/>
              <a:gd name="T69" fmla="*/ 110 h 143"/>
              <a:gd name="T70" fmla="*/ 115 w 187"/>
              <a:gd name="T71" fmla="*/ 110 h 143"/>
              <a:gd name="T72" fmla="*/ 164 w 187"/>
              <a:gd name="T73" fmla="*/ 110 h 143"/>
              <a:gd name="T74" fmla="*/ 184 w 187"/>
              <a:gd name="T75" fmla="*/ 110 h 143"/>
              <a:gd name="T76" fmla="*/ 186 w 187"/>
              <a:gd name="T77" fmla="*/ 112 h 143"/>
              <a:gd name="T78" fmla="*/ 25 w 187"/>
              <a:gd name="T79" fmla="*/ 126 h 143"/>
              <a:gd name="T80" fmla="*/ 19 w 187"/>
              <a:gd name="T81" fmla="*/ 120 h 143"/>
              <a:gd name="T82" fmla="*/ 13 w 187"/>
              <a:gd name="T83" fmla="*/ 126 h 143"/>
              <a:gd name="T84" fmla="*/ 19 w 187"/>
              <a:gd name="T85" fmla="*/ 132 h 143"/>
              <a:gd name="T86" fmla="*/ 25 w 187"/>
              <a:gd name="T87" fmla="*/ 126 h 143"/>
              <a:gd name="T88" fmla="*/ 152 w 187"/>
              <a:gd name="T89" fmla="*/ 126 h 143"/>
              <a:gd name="T90" fmla="*/ 149 w 187"/>
              <a:gd name="T91" fmla="*/ 123 h 143"/>
              <a:gd name="T92" fmla="*/ 38 w 187"/>
              <a:gd name="T93" fmla="*/ 123 h 143"/>
              <a:gd name="T94" fmla="*/ 35 w 187"/>
              <a:gd name="T95" fmla="*/ 126 h 143"/>
              <a:gd name="T96" fmla="*/ 38 w 187"/>
              <a:gd name="T97" fmla="*/ 129 h 143"/>
              <a:gd name="T98" fmla="*/ 149 w 187"/>
              <a:gd name="T99" fmla="*/ 129 h 143"/>
              <a:gd name="T100" fmla="*/ 152 w 187"/>
              <a:gd name="T101" fmla="*/ 126 h 143"/>
              <a:gd name="T102" fmla="*/ 174 w 187"/>
              <a:gd name="T103" fmla="*/ 126 h 143"/>
              <a:gd name="T104" fmla="*/ 168 w 187"/>
              <a:gd name="T105" fmla="*/ 120 h 143"/>
              <a:gd name="T106" fmla="*/ 162 w 187"/>
              <a:gd name="T107" fmla="*/ 126 h 143"/>
              <a:gd name="T108" fmla="*/ 168 w 187"/>
              <a:gd name="T109" fmla="*/ 132 h 143"/>
              <a:gd name="T110" fmla="*/ 174 w 187"/>
              <a:gd name="T111"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7" h="143">
                <a:moveTo>
                  <a:pt x="1" y="102"/>
                </a:moveTo>
                <a:cubicBezTo>
                  <a:pt x="3" y="96"/>
                  <a:pt x="5" y="90"/>
                  <a:pt x="6" y="84"/>
                </a:cubicBezTo>
                <a:cubicBezTo>
                  <a:pt x="11" y="66"/>
                  <a:pt x="16" y="49"/>
                  <a:pt x="21" y="32"/>
                </a:cubicBezTo>
                <a:cubicBezTo>
                  <a:pt x="24" y="22"/>
                  <a:pt x="26" y="12"/>
                  <a:pt x="29" y="1"/>
                </a:cubicBezTo>
                <a:cubicBezTo>
                  <a:pt x="30" y="0"/>
                  <a:pt x="31" y="0"/>
                  <a:pt x="31" y="0"/>
                </a:cubicBezTo>
                <a:cubicBezTo>
                  <a:pt x="33" y="0"/>
                  <a:pt x="34" y="0"/>
                  <a:pt x="36" y="0"/>
                </a:cubicBezTo>
                <a:cubicBezTo>
                  <a:pt x="53" y="0"/>
                  <a:pt x="70" y="0"/>
                  <a:pt x="86" y="0"/>
                </a:cubicBezTo>
                <a:cubicBezTo>
                  <a:pt x="95" y="0"/>
                  <a:pt x="105" y="0"/>
                  <a:pt x="114" y="0"/>
                </a:cubicBezTo>
                <a:cubicBezTo>
                  <a:pt x="128" y="0"/>
                  <a:pt x="142" y="0"/>
                  <a:pt x="156" y="0"/>
                </a:cubicBezTo>
                <a:cubicBezTo>
                  <a:pt x="157" y="0"/>
                  <a:pt x="157" y="0"/>
                  <a:pt x="157" y="0"/>
                </a:cubicBezTo>
                <a:cubicBezTo>
                  <a:pt x="158" y="0"/>
                  <a:pt x="158" y="1"/>
                  <a:pt x="158" y="1"/>
                </a:cubicBezTo>
                <a:cubicBezTo>
                  <a:pt x="159" y="8"/>
                  <a:pt x="161" y="14"/>
                  <a:pt x="163" y="20"/>
                </a:cubicBezTo>
                <a:cubicBezTo>
                  <a:pt x="168" y="38"/>
                  <a:pt x="173" y="55"/>
                  <a:pt x="178" y="72"/>
                </a:cubicBezTo>
                <a:cubicBezTo>
                  <a:pt x="181" y="83"/>
                  <a:pt x="183" y="92"/>
                  <a:pt x="186" y="102"/>
                </a:cubicBezTo>
                <a:cubicBezTo>
                  <a:pt x="187" y="104"/>
                  <a:pt x="185" y="105"/>
                  <a:pt x="184" y="105"/>
                </a:cubicBezTo>
                <a:cubicBezTo>
                  <a:pt x="177" y="105"/>
                  <a:pt x="170" y="105"/>
                  <a:pt x="163" y="105"/>
                </a:cubicBezTo>
                <a:cubicBezTo>
                  <a:pt x="145" y="105"/>
                  <a:pt x="126" y="105"/>
                  <a:pt x="109" y="105"/>
                </a:cubicBezTo>
                <a:cubicBezTo>
                  <a:pt x="101" y="105"/>
                  <a:pt x="95" y="105"/>
                  <a:pt x="88" y="105"/>
                </a:cubicBezTo>
                <a:cubicBezTo>
                  <a:pt x="71" y="105"/>
                  <a:pt x="54" y="105"/>
                  <a:pt x="38" y="105"/>
                </a:cubicBezTo>
                <a:cubicBezTo>
                  <a:pt x="26" y="105"/>
                  <a:pt x="14" y="105"/>
                  <a:pt x="3" y="105"/>
                </a:cubicBezTo>
                <a:cubicBezTo>
                  <a:pt x="2" y="105"/>
                  <a:pt x="0" y="104"/>
                  <a:pt x="1" y="102"/>
                </a:cubicBezTo>
                <a:close/>
                <a:moveTo>
                  <a:pt x="186" y="112"/>
                </a:moveTo>
                <a:cubicBezTo>
                  <a:pt x="186" y="122"/>
                  <a:pt x="186" y="131"/>
                  <a:pt x="186" y="141"/>
                </a:cubicBezTo>
                <a:cubicBezTo>
                  <a:pt x="186" y="141"/>
                  <a:pt x="186" y="142"/>
                  <a:pt x="186" y="142"/>
                </a:cubicBezTo>
                <a:cubicBezTo>
                  <a:pt x="185" y="143"/>
                  <a:pt x="185" y="143"/>
                  <a:pt x="184" y="143"/>
                </a:cubicBezTo>
                <a:cubicBezTo>
                  <a:pt x="180" y="143"/>
                  <a:pt x="176" y="143"/>
                  <a:pt x="172" y="143"/>
                </a:cubicBezTo>
                <a:cubicBezTo>
                  <a:pt x="158" y="143"/>
                  <a:pt x="143" y="143"/>
                  <a:pt x="128" y="143"/>
                </a:cubicBezTo>
                <a:cubicBezTo>
                  <a:pt x="109" y="143"/>
                  <a:pt x="91" y="143"/>
                  <a:pt x="72" y="143"/>
                </a:cubicBezTo>
                <a:cubicBezTo>
                  <a:pt x="56" y="143"/>
                  <a:pt x="40" y="143"/>
                  <a:pt x="24" y="143"/>
                </a:cubicBezTo>
                <a:cubicBezTo>
                  <a:pt x="17" y="143"/>
                  <a:pt x="10" y="143"/>
                  <a:pt x="3" y="143"/>
                </a:cubicBezTo>
                <a:cubicBezTo>
                  <a:pt x="2" y="143"/>
                  <a:pt x="1" y="142"/>
                  <a:pt x="1" y="141"/>
                </a:cubicBezTo>
                <a:cubicBezTo>
                  <a:pt x="1" y="131"/>
                  <a:pt x="1" y="122"/>
                  <a:pt x="1" y="112"/>
                </a:cubicBezTo>
                <a:cubicBezTo>
                  <a:pt x="1" y="110"/>
                  <a:pt x="2" y="110"/>
                  <a:pt x="3" y="110"/>
                </a:cubicBezTo>
                <a:cubicBezTo>
                  <a:pt x="7" y="110"/>
                  <a:pt x="11" y="110"/>
                  <a:pt x="15" y="110"/>
                </a:cubicBezTo>
                <a:cubicBezTo>
                  <a:pt x="30" y="110"/>
                  <a:pt x="44" y="110"/>
                  <a:pt x="59" y="110"/>
                </a:cubicBezTo>
                <a:cubicBezTo>
                  <a:pt x="78" y="110"/>
                  <a:pt x="96" y="110"/>
                  <a:pt x="115" y="110"/>
                </a:cubicBezTo>
                <a:cubicBezTo>
                  <a:pt x="131" y="110"/>
                  <a:pt x="147" y="110"/>
                  <a:pt x="164" y="110"/>
                </a:cubicBezTo>
                <a:cubicBezTo>
                  <a:pt x="170" y="110"/>
                  <a:pt x="177" y="110"/>
                  <a:pt x="184" y="110"/>
                </a:cubicBezTo>
                <a:cubicBezTo>
                  <a:pt x="185" y="110"/>
                  <a:pt x="186" y="110"/>
                  <a:pt x="186" y="112"/>
                </a:cubicBezTo>
                <a:close/>
                <a:moveTo>
                  <a:pt x="25" y="126"/>
                </a:moveTo>
                <a:cubicBezTo>
                  <a:pt x="25" y="123"/>
                  <a:pt x="22" y="120"/>
                  <a:pt x="19" y="120"/>
                </a:cubicBezTo>
                <a:cubicBezTo>
                  <a:pt x="16" y="120"/>
                  <a:pt x="13" y="123"/>
                  <a:pt x="13" y="126"/>
                </a:cubicBezTo>
                <a:cubicBezTo>
                  <a:pt x="13" y="130"/>
                  <a:pt x="16" y="132"/>
                  <a:pt x="19" y="132"/>
                </a:cubicBezTo>
                <a:cubicBezTo>
                  <a:pt x="22" y="132"/>
                  <a:pt x="25" y="130"/>
                  <a:pt x="25" y="126"/>
                </a:cubicBezTo>
                <a:close/>
                <a:moveTo>
                  <a:pt x="152" y="126"/>
                </a:moveTo>
                <a:cubicBezTo>
                  <a:pt x="152" y="125"/>
                  <a:pt x="151" y="123"/>
                  <a:pt x="149" y="123"/>
                </a:cubicBezTo>
                <a:cubicBezTo>
                  <a:pt x="38" y="123"/>
                  <a:pt x="38" y="123"/>
                  <a:pt x="38" y="123"/>
                </a:cubicBezTo>
                <a:cubicBezTo>
                  <a:pt x="37" y="123"/>
                  <a:pt x="35" y="125"/>
                  <a:pt x="35" y="126"/>
                </a:cubicBezTo>
                <a:cubicBezTo>
                  <a:pt x="35" y="128"/>
                  <a:pt x="37" y="129"/>
                  <a:pt x="38" y="129"/>
                </a:cubicBezTo>
                <a:cubicBezTo>
                  <a:pt x="149" y="129"/>
                  <a:pt x="149" y="129"/>
                  <a:pt x="149" y="129"/>
                </a:cubicBezTo>
                <a:cubicBezTo>
                  <a:pt x="151" y="129"/>
                  <a:pt x="152" y="128"/>
                  <a:pt x="152" y="126"/>
                </a:cubicBezTo>
                <a:close/>
                <a:moveTo>
                  <a:pt x="174" y="126"/>
                </a:moveTo>
                <a:cubicBezTo>
                  <a:pt x="174" y="123"/>
                  <a:pt x="172" y="120"/>
                  <a:pt x="168" y="120"/>
                </a:cubicBezTo>
                <a:cubicBezTo>
                  <a:pt x="165" y="120"/>
                  <a:pt x="162" y="123"/>
                  <a:pt x="162" y="126"/>
                </a:cubicBezTo>
                <a:cubicBezTo>
                  <a:pt x="162" y="130"/>
                  <a:pt x="165" y="132"/>
                  <a:pt x="168" y="132"/>
                </a:cubicBezTo>
                <a:cubicBezTo>
                  <a:pt x="172" y="132"/>
                  <a:pt x="174" y="130"/>
                  <a:pt x="174" y="126"/>
                </a:cubicBezTo>
                <a:close/>
              </a:path>
            </a:pathLst>
          </a:custGeom>
          <a:solidFill>
            <a:srgbClr val="FFFFFF">
              <a:lumMod val="85000"/>
            </a:srgbClr>
          </a:solidFill>
          <a:ln>
            <a:noFill/>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36" name="TextBox 235"/>
          <p:cNvSpPr txBox="1"/>
          <p:nvPr/>
        </p:nvSpPr>
        <p:spPr>
          <a:xfrm>
            <a:off x="4645566" y="2953015"/>
            <a:ext cx="2951318" cy="511214"/>
          </a:xfrm>
          <a:prstGeom prst="rect">
            <a:avLst/>
          </a:prstGeom>
          <a:noFill/>
        </p:spPr>
        <p:txBody>
          <a:bodyPr wrap="none" lIns="179259" tIns="143407" rIns="179259" bIns="143407" rtlCol="0">
            <a:spAutoFit/>
          </a:bodyPr>
          <a:lstStyle/>
          <a:p>
            <a:pPr defTabSz="914367">
              <a:lnSpc>
                <a:spcPct val="90000"/>
              </a:lnSpc>
              <a:spcAft>
                <a:spcPts val="588"/>
              </a:spcAft>
            </a:pPr>
            <a:r>
              <a:rPr lang="en-US" sz="1600" b="1" dirty="0" err="1">
                <a:solidFill>
                  <a:srgbClr val="FFFFFF"/>
                </a:solidFill>
                <a:latin typeface="Segoe UI"/>
              </a:rPr>
              <a:t>Servidores</a:t>
            </a:r>
            <a:r>
              <a:rPr lang="en-US" sz="1600" b="1" dirty="0">
                <a:solidFill>
                  <a:srgbClr val="FFFFFF"/>
                </a:solidFill>
                <a:latin typeface="Segoe UI"/>
              </a:rPr>
              <a:t> </a:t>
            </a:r>
            <a:r>
              <a:rPr lang="en-US" sz="1600" b="1" dirty="0" err="1">
                <a:solidFill>
                  <a:srgbClr val="FFFFFF"/>
                </a:solidFill>
                <a:latin typeface="Segoe UI"/>
              </a:rPr>
              <a:t>físicos</a:t>
            </a:r>
            <a:r>
              <a:rPr lang="en-US" sz="1600" b="1" dirty="0">
                <a:solidFill>
                  <a:srgbClr val="FFFFFF"/>
                </a:solidFill>
                <a:latin typeface="Segoe UI"/>
              </a:rPr>
              <a:t>/</a:t>
            </a:r>
            <a:r>
              <a:rPr lang="en-US" sz="1600" b="1" dirty="0" err="1">
                <a:solidFill>
                  <a:srgbClr val="FFFFFF"/>
                </a:solidFill>
                <a:latin typeface="Segoe UI"/>
              </a:rPr>
              <a:t>virtuales</a:t>
            </a:r>
            <a:endParaRPr lang="en-US" sz="1600" b="1" dirty="0">
              <a:solidFill>
                <a:srgbClr val="FFFFFF"/>
              </a:solidFill>
              <a:latin typeface="Segoe UI"/>
            </a:endParaRPr>
          </a:p>
        </p:txBody>
      </p:sp>
      <p:sp>
        <p:nvSpPr>
          <p:cNvPr id="237" name="Freeform 5"/>
          <p:cNvSpPr>
            <a:spLocks noChangeAspect="1" noEditPoints="1"/>
          </p:cNvSpPr>
          <p:nvPr/>
        </p:nvSpPr>
        <p:spPr bwMode="auto">
          <a:xfrm>
            <a:off x="6063219" y="2123607"/>
            <a:ext cx="1151730" cy="889516"/>
          </a:xfrm>
          <a:custGeom>
            <a:avLst/>
            <a:gdLst>
              <a:gd name="T0" fmla="*/ 1 w 187"/>
              <a:gd name="T1" fmla="*/ 102 h 143"/>
              <a:gd name="T2" fmla="*/ 6 w 187"/>
              <a:gd name="T3" fmla="*/ 84 h 143"/>
              <a:gd name="T4" fmla="*/ 21 w 187"/>
              <a:gd name="T5" fmla="*/ 32 h 143"/>
              <a:gd name="T6" fmla="*/ 29 w 187"/>
              <a:gd name="T7" fmla="*/ 1 h 143"/>
              <a:gd name="T8" fmla="*/ 31 w 187"/>
              <a:gd name="T9" fmla="*/ 0 h 143"/>
              <a:gd name="T10" fmla="*/ 36 w 187"/>
              <a:gd name="T11" fmla="*/ 0 h 143"/>
              <a:gd name="T12" fmla="*/ 86 w 187"/>
              <a:gd name="T13" fmla="*/ 0 h 143"/>
              <a:gd name="T14" fmla="*/ 114 w 187"/>
              <a:gd name="T15" fmla="*/ 0 h 143"/>
              <a:gd name="T16" fmla="*/ 156 w 187"/>
              <a:gd name="T17" fmla="*/ 0 h 143"/>
              <a:gd name="T18" fmla="*/ 157 w 187"/>
              <a:gd name="T19" fmla="*/ 0 h 143"/>
              <a:gd name="T20" fmla="*/ 158 w 187"/>
              <a:gd name="T21" fmla="*/ 1 h 143"/>
              <a:gd name="T22" fmla="*/ 163 w 187"/>
              <a:gd name="T23" fmla="*/ 20 h 143"/>
              <a:gd name="T24" fmla="*/ 178 w 187"/>
              <a:gd name="T25" fmla="*/ 72 h 143"/>
              <a:gd name="T26" fmla="*/ 186 w 187"/>
              <a:gd name="T27" fmla="*/ 102 h 143"/>
              <a:gd name="T28" fmla="*/ 184 w 187"/>
              <a:gd name="T29" fmla="*/ 105 h 143"/>
              <a:gd name="T30" fmla="*/ 163 w 187"/>
              <a:gd name="T31" fmla="*/ 105 h 143"/>
              <a:gd name="T32" fmla="*/ 109 w 187"/>
              <a:gd name="T33" fmla="*/ 105 h 143"/>
              <a:gd name="T34" fmla="*/ 88 w 187"/>
              <a:gd name="T35" fmla="*/ 105 h 143"/>
              <a:gd name="T36" fmla="*/ 38 w 187"/>
              <a:gd name="T37" fmla="*/ 105 h 143"/>
              <a:gd name="T38" fmla="*/ 3 w 187"/>
              <a:gd name="T39" fmla="*/ 105 h 143"/>
              <a:gd name="T40" fmla="*/ 1 w 187"/>
              <a:gd name="T41" fmla="*/ 102 h 143"/>
              <a:gd name="T42" fmla="*/ 186 w 187"/>
              <a:gd name="T43" fmla="*/ 112 h 143"/>
              <a:gd name="T44" fmla="*/ 186 w 187"/>
              <a:gd name="T45" fmla="*/ 141 h 143"/>
              <a:gd name="T46" fmla="*/ 186 w 187"/>
              <a:gd name="T47" fmla="*/ 142 h 143"/>
              <a:gd name="T48" fmla="*/ 184 w 187"/>
              <a:gd name="T49" fmla="*/ 143 h 143"/>
              <a:gd name="T50" fmla="*/ 172 w 187"/>
              <a:gd name="T51" fmla="*/ 143 h 143"/>
              <a:gd name="T52" fmla="*/ 128 w 187"/>
              <a:gd name="T53" fmla="*/ 143 h 143"/>
              <a:gd name="T54" fmla="*/ 72 w 187"/>
              <a:gd name="T55" fmla="*/ 143 h 143"/>
              <a:gd name="T56" fmla="*/ 24 w 187"/>
              <a:gd name="T57" fmla="*/ 143 h 143"/>
              <a:gd name="T58" fmla="*/ 3 w 187"/>
              <a:gd name="T59" fmla="*/ 143 h 143"/>
              <a:gd name="T60" fmla="*/ 1 w 187"/>
              <a:gd name="T61" fmla="*/ 141 h 143"/>
              <a:gd name="T62" fmla="*/ 1 w 187"/>
              <a:gd name="T63" fmla="*/ 112 h 143"/>
              <a:gd name="T64" fmla="*/ 3 w 187"/>
              <a:gd name="T65" fmla="*/ 110 h 143"/>
              <a:gd name="T66" fmla="*/ 15 w 187"/>
              <a:gd name="T67" fmla="*/ 110 h 143"/>
              <a:gd name="T68" fmla="*/ 59 w 187"/>
              <a:gd name="T69" fmla="*/ 110 h 143"/>
              <a:gd name="T70" fmla="*/ 115 w 187"/>
              <a:gd name="T71" fmla="*/ 110 h 143"/>
              <a:gd name="T72" fmla="*/ 164 w 187"/>
              <a:gd name="T73" fmla="*/ 110 h 143"/>
              <a:gd name="T74" fmla="*/ 184 w 187"/>
              <a:gd name="T75" fmla="*/ 110 h 143"/>
              <a:gd name="T76" fmla="*/ 186 w 187"/>
              <a:gd name="T77" fmla="*/ 112 h 143"/>
              <a:gd name="T78" fmla="*/ 25 w 187"/>
              <a:gd name="T79" fmla="*/ 126 h 143"/>
              <a:gd name="T80" fmla="*/ 19 w 187"/>
              <a:gd name="T81" fmla="*/ 120 h 143"/>
              <a:gd name="T82" fmla="*/ 13 w 187"/>
              <a:gd name="T83" fmla="*/ 126 h 143"/>
              <a:gd name="T84" fmla="*/ 19 w 187"/>
              <a:gd name="T85" fmla="*/ 132 h 143"/>
              <a:gd name="T86" fmla="*/ 25 w 187"/>
              <a:gd name="T87" fmla="*/ 126 h 143"/>
              <a:gd name="T88" fmla="*/ 152 w 187"/>
              <a:gd name="T89" fmla="*/ 126 h 143"/>
              <a:gd name="T90" fmla="*/ 149 w 187"/>
              <a:gd name="T91" fmla="*/ 123 h 143"/>
              <a:gd name="T92" fmla="*/ 38 w 187"/>
              <a:gd name="T93" fmla="*/ 123 h 143"/>
              <a:gd name="T94" fmla="*/ 35 w 187"/>
              <a:gd name="T95" fmla="*/ 126 h 143"/>
              <a:gd name="T96" fmla="*/ 38 w 187"/>
              <a:gd name="T97" fmla="*/ 129 h 143"/>
              <a:gd name="T98" fmla="*/ 149 w 187"/>
              <a:gd name="T99" fmla="*/ 129 h 143"/>
              <a:gd name="T100" fmla="*/ 152 w 187"/>
              <a:gd name="T101" fmla="*/ 126 h 143"/>
              <a:gd name="T102" fmla="*/ 174 w 187"/>
              <a:gd name="T103" fmla="*/ 126 h 143"/>
              <a:gd name="T104" fmla="*/ 168 w 187"/>
              <a:gd name="T105" fmla="*/ 120 h 143"/>
              <a:gd name="T106" fmla="*/ 162 w 187"/>
              <a:gd name="T107" fmla="*/ 126 h 143"/>
              <a:gd name="T108" fmla="*/ 168 w 187"/>
              <a:gd name="T109" fmla="*/ 132 h 143"/>
              <a:gd name="T110" fmla="*/ 174 w 187"/>
              <a:gd name="T111"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7" h="143">
                <a:moveTo>
                  <a:pt x="1" y="102"/>
                </a:moveTo>
                <a:cubicBezTo>
                  <a:pt x="3" y="96"/>
                  <a:pt x="5" y="90"/>
                  <a:pt x="6" y="84"/>
                </a:cubicBezTo>
                <a:cubicBezTo>
                  <a:pt x="11" y="66"/>
                  <a:pt x="16" y="49"/>
                  <a:pt x="21" y="32"/>
                </a:cubicBezTo>
                <a:cubicBezTo>
                  <a:pt x="24" y="22"/>
                  <a:pt x="26" y="12"/>
                  <a:pt x="29" y="1"/>
                </a:cubicBezTo>
                <a:cubicBezTo>
                  <a:pt x="30" y="0"/>
                  <a:pt x="31" y="0"/>
                  <a:pt x="31" y="0"/>
                </a:cubicBezTo>
                <a:cubicBezTo>
                  <a:pt x="33" y="0"/>
                  <a:pt x="34" y="0"/>
                  <a:pt x="36" y="0"/>
                </a:cubicBezTo>
                <a:cubicBezTo>
                  <a:pt x="53" y="0"/>
                  <a:pt x="70" y="0"/>
                  <a:pt x="86" y="0"/>
                </a:cubicBezTo>
                <a:cubicBezTo>
                  <a:pt x="95" y="0"/>
                  <a:pt x="105" y="0"/>
                  <a:pt x="114" y="0"/>
                </a:cubicBezTo>
                <a:cubicBezTo>
                  <a:pt x="128" y="0"/>
                  <a:pt x="142" y="0"/>
                  <a:pt x="156" y="0"/>
                </a:cubicBezTo>
                <a:cubicBezTo>
                  <a:pt x="157" y="0"/>
                  <a:pt x="157" y="0"/>
                  <a:pt x="157" y="0"/>
                </a:cubicBezTo>
                <a:cubicBezTo>
                  <a:pt x="158" y="0"/>
                  <a:pt x="158" y="1"/>
                  <a:pt x="158" y="1"/>
                </a:cubicBezTo>
                <a:cubicBezTo>
                  <a:pt x="159" y="8"/>
                  <a:pt x="161" y="14"/>
                  <a:pt x="163" y="20"/>
                </a:cubicBezTo>
                <a:cubicBezTo>
                  <a:pt x="168" y="38"/>
                  <a:pt x="173" y="55"/>
                  <a:pt x="178" y="72"/>
                </a:cubicBezTo>
                <a:cubicBezTo>
                  <a:pt x="181" y="83"/>
                  <a:pt x="183" y="92"/>
                  <a:pt x="186" y="102"/>
                </a:cubicBezTo>
                <a:cubicBezTo>
                  <a:pt x="187" y="104"/>
                  <a:pt x="185" y="105"/>
                  <a:pt x="184" y="105"/>
                </a:cubicBezTo>
                <a:cubicBezTo>
                  <a:pt x="177" y="105"/>
                  <a:pt x="170" y="105"/>
                  <a:pt x="163" y="105"/>
                </a:cubicBezTo>
                <a:cubicBezTo>
                  <a:pt x="145" y="105"/>
                  <a:pt x="126" y="105"/>
                  <a:pt x="109" y="105"/>
                </a:cubicBezTo>
                <a:cubicBezTo>
                  <a:pt x="101" y="105"/>
                  <a:pt x="95" y="105"/>
                  <a:pt x="88" y="105"/>
                </a:cubicBezTo>
                <a:cubicBezTo>
                  <a:pt x="71" y="105"/>
                  <a:pt x="54" y="105"/>
                  <a:pt x="38" y="105"/>
                </a:cubicBezTo>
                <a:cubicBezTo>
                  <a:pt x="26" y="105"/>
                  <a:pt x="14" y="105"/>
                  <a:pt x="3" y="105"/>
                </a:cubicBezTo>
                <a:cubicBezTo>
                  <a:pt x="2" y="105"/>
                  <a:pt x="0" y="104"/>
                  <a:pt x="1" y="102"/>
                </a:cubicBezTo>
                <a:close/>
                <a:moveTo>
                  <a:pt x="186" y="112"/>
                </a:moveTo>
                <a:cubicBezTo>
                  <a:pt x="186" y="122"/>
                  <a:pt x="186" y="131"/>
                  <a:pt x="186" y="141"/>
                </a:cubicBezTo>
                <a:cubicBezTo>
                  <a:pt x="186" y="141"/>
                  <a:pt x="186" y="142"/>
                  <a:pt x="186" y="142"/>
                </a:cubicBezTo>
                <a:cubicBezTo>
                  <a:pt x="185" y="143"/>
                  <a:pt x="185" y="143"/>
                  <a:pt x="184" y="143"/>
                </a:cubicBezTo>
                <a:cubicBezTo>
                  <a:pt x="180" y="143"/>
                  <a:pt x="176" y="143"/>
                  <a:pt x="172" y="143"/>
                </a:cubicBezTo>
                <a:cubicBezTo>
                  <a:pt x="158" y="143"/>
                  <a:pt x="143" y="143"/>
                  <a:pt x="128" y="143"/>
                </a:cubicBezTo>
                <a:cubicBezTo>
                  <a:pt x="109" y="143"/>
                  <a:pt x="91" y="143"/>
                  <a:pt x="72" y="143"/>
                </a:cubicBezTo>
                <a:cubicBezTo>
                  <a:pt x="56" y="143"/>
                  <a:pt x="40" y="143"/>
                  <a:pt x="24" y="143"/>
                </a:cubicBezTo>
                <a:cubicBezTo>
                  <a:pt x="17" y="143"/>
                  <a:pt x="10" y="143"/>
                  <a:pt x="3" y="143"/>
                </a:cubicBezTo>
                <a:cubicBezTo>
                  <a:pt x="2" y="143"/>
                  <a:pt x="1" y="142"/>
                  <a:pt x="1" y="141"/>
                </a:cubicBezTo>
                <a:cubicBezTo>
                  <a:pt x="1" y="131"/>
                  <a:pt x="1" y="122"/>
                  <a:pt x="1" y="112"/>
                </a:cubicBezTo>
                <a:cubicBezTo>
                  <a:pt x="1" y="110"/>
                  <a:pt x="2" y="110"/>
                  <a:pt x="3" y="110"/>
                </a:cubicBezTo>
                <a:cubicBezTo>
                  <a:pt x="7" y="110"/>
                  <a:pt x="11" y="110"/>
                  <a:pt x="15" y="110"/>
                </a:cubicBezTo>
                <a:cubicBezTo>
                  <a:pt x="30" y="110"/>
                  <a:pt x="44" y="110"/>
                  <a:pt x="59" y="110"/>
                </a:cubicBezTo>
                <a:cubicBezTo>
                  <a:pt x="78" y="110"/>
                  <a:pt x="96" y="110"/>
                  <a:pt x="115" y="110"/>
                </a:cubicBezTo>
                <a:cubicBezTo>
                  <a:pt x="131" y="110"/>
                  <a:pt x="147" y="110"/>
                  <a:pt x="164" y="110"/>
                </a:cubicBezTo>
                <a:cubicBezTo>
                  <a:pt x="170" y="110"/>
                  <a:pt x="177" y="110"/>
                  <a:pt x="184" y="110"/>
                </a:cubicBezTo>
                <a:cubicBezTo>
                  <a:pt x="185" y="110"/>
                  <a:pt x="186" y="110"/>
                  <a:pt x="186" y="112"/>
                </a:cubicBezTo>
                <a:close/>
                <a:moveTo>
                  <a:pt x="25" y="126"/>
                </a:moveTo>
                <a:cubicBezTo>
                  <a:pt x="25" y="123"/>
                  <a:pt x="22" y="120"/>
                  <a:pt x="19" y="120"/>
                </a:cubicBezTo>
                <a:cubicBezTo>
                  <a:pt x="16" y="120"/>
                  <a:pt x="13" y="123"/>
                  <a:pt x="13" y="126"/>
                </a:cubicBezTo>
                <a:cubicBezTo>
                  <a:pt x="13" y="130"/>
                  <a:pt x="16" y="132"/>
                  <a:pt x="19" y="132"/>
                </a:cubicBezTo>
                <a:cubicBezTo>
                  <a:pt x="22" y="132"/>
                  <a:pt x="25" y="130"/>
                  <a:pt x="25" y="126"/>
                </a:cubicBezTo>
                <a:close/>
                <a:moveTo>
                  <a:pt x="152" y="126"/>
                </a:moveTo>
                <a:cubicBezTo>
                  <a:pt x="152" y="125"/>
                  <a:pt x="151" y="123"/>
                  <a:pt x="149" y="123"/>
                </a:cubicBezTo>
                <a:cubicBezTo>
                  <a:pt x="38" y="123"/>
                  <a:pt x="38" y="123"/>
                  <a:pt x="38" y="123"/>
                </a:cubicBezTo>
                <a:cubicBezTo>
                  <a:pt x="37" y="123"/>
                  <a:pt x="35" y="125"/>
                  <a:pt x="35" y="126"/>
                </a:cubicBezTo>
                <a:cubicBezTo>
                  <a:pt x="35" y="128"/>
                  <a:pt x="37" y="129"/>
                  <a:pt x="38" y="129"/>
                </a:cubicBezTo>
                <a:cubicBezTo>
                  <a:pt x="149" y="129"/>
                  <a:pt x="149" y="129"/>
                  <a:pt x="149" y="129"/>
                </a:cubicBezTo>
                <a:cubicBezTo>
                  <a:pt x="151" y="129"/>
                  <a:pt x="152" y="128"/>
                  <a:pt x="152" y="126"/>
                </a:cubicBezTo>
                <a:close/>
                <a:moveTo>
                  <a:pt x="174" y="126"/>
                </a:moveTo>
                <a:cubicBezTo>
                  <a:pt x="174" y="123"/>
                  <a:pt x="172" y="120"/>
                  <a:pt x="168" y="120"/>
                </a:cubicBezTo>
                <a:cubicBezTo>
                  <a:pt x="165" y="120"/>
                  <a:pt x="162" y="123"/>
                  <a:pt x="162" y="126"/>
                </a:cubicBezTo>
                <a:cubicBezTo>
                  <a:pt x="162" y="130"/>
                  <a:pt x="165" y="132"/>
                  <a:pt x="168" y="132"/>
                </a:cubicBezTo>
                <a:cubicBezTo>
                  <a:pt x="172" y="132"/>
                  <a:pt x="174" y="130"/>
                  <a:pt x="174" y="126"/>
                </a:cubicBezTo>
                <a:close/>
              </a:path>
            </a:pathLst>
          </a:custGeom>
          <a:solidFill>
            <a:srgbClr val="FFFFFF">
              <a:lumMod val="85000"/>
            </a:srgbClr>
          </a:solidFill>
          <a:ln>
            <a:noFill/>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nvGrpSpPr>
          <p:cNvPr id="238" name="Group 237"/>
          <p:cNvGrpSpPr/>
          <p:nvPr/>
        </p:nvGrpSpPr>
        <p:grpSpPr>
          <a:xfrm>
            <a:off x="3544500" y="5064877"/>
            <a:ext cx="1805203" cy="472270"/>
            <a:chOff x="3613583" y="4961406"/>
            <a:chExt cx="1841662" cy="481808"/>
          </a:xfrm>
        </p:grpSpPr>
        <p:cxnSp>
          <p:nvCxnSpPr>
            <p:cNvPr id="239" name="Straight Arrow Connector 238"/>
            <p:cNvCxnSpPr/>
            <p:nvPr/>
          </p:nvCxnSpPr>
          <p:spPr>
            <a:xfrm>
              <a:off x="3613583" y="4961406"/>
              <a:ext cx="1841662" cy="481808"/>
            </a:xfrm>
            <a:prstGeom prst="straightConnector1">
              <a:avLst/>
            </a:prstGeom>
            <a:noFill/>
            <a:ln w="28575" cap="flat" cmpd="sng" algn="ctr">
              <a:solidFill>
                <a:srgbClr val="0078D7"/>
              </a:solidFill>
              <a:prstDash val="solid"/>
              <a:headEnd type="none"/>
              <a:tailEnd type="triangle" w="lg" len="lg"/>
            </a:ln>
            <a:effectLst/>
          </p:spPr>
        </p:cxnSp>
        <p:sp>
          <p:nvSpPr>
            <p:cNvPr id="240" name="Oval 68"/>
            <p:cNvSpPr>
              <a:spLocks noChangeArrowheads="1"/>
            </p:cNvSpPr>
            <p:nvPr/>
          </p:nvSpPr>
          <p:spPr bwMode="auto">
            <a:xfrm>
              <a:off x="4423417" y="5091580"/>
              <a:ext cx="221242" cy="221153"/>
            </a:xfrm>
            <a:prstGeom prst="rect">
              <a:avLst/>
            </a:prstGeom>
            <a:solidFill>
              <a:srgbClr val="0078D7"/>
            </a:solidFill>
            <a:ln w="9525">
              <a:noFill/>
              <a:round/>
              <a:headEnd/>
              <a:tailEnd/>
            </a:ln>
          </p:spPr>
          <p:txBody>
            <a:bodyPr wrap="none" lIns="91395" tIns="45698" rIns="91395" bIns="45698" anchor="ctr"/>
            <a:lstStyle/>
            <a:p>
              <a:pPr algn="ctr" defTabSz="914367">
                <a:defRPr/>
              </a:pPr>
              <a:r>
                <a:rPr lang="en-US" sz="1400" b="1" kern="0" dirty="0">
                  <a:gradFill>
                    <a:gsLst>
                      <a:gs pos="66972">
                        <a:srgbClr val="FFFFFF"/>
                      </a:gs>
                      <a:gs pos="43000">
                        <a:srgbClr val="FFFFFF"/>
                      </a:gs>
                    </a:gsLst>
                    <a:lin ang="5400000" scaled="0"/>
                  </a:gradFill>
                  <a:latin typeface="Segoe UI"/>
                </a:rPr>
                <a:t>1</a:t>
              </a:r>
            </a:p>
          </p:txBody>
        </p:sp>
      </p:grpSp>
      <p:grpSp>
        <p:nvGrpSpPr>
          <p:cNvPr id="241" name="Group 240"/>
          <p:cNvGrpSpPr/>
          <p:nvPr/>
        </p:nvGrpSpPr>
        <p:grpSpPr>
          <a:xfrm>
            <a:off x="6810502" y="5015453"/>
            <a:ext cx="1879618" cy="561266"/>
            <a:chOff x="6945550" y="4910984"/>
            <a:chExt cx="1917580" cy="572602"/>
          </a:xfrm>
        </p:grpSpPr>
        <p:cxnSp>
          <p:nvCxnSpPr>
            <p:cNvPr id="242" name="Straight Arrow Connector 241"/>
            <p:cNvCxnSpPr/>
            <p:nvPr/>
          </p:nvCxnSpPr>
          <p:spPr>
            <a:xfrm flipH="1">
              <a:off x="6945550" y="4910984"/>
              <a:ext cx="1917580" cy="572602"/>
            </a:xfrm>
            <a:prstGeom prst="straightConnector1">
              <a:avLst/>
            </a:prstGeom>
            <a:noFill/>
            <a:ln w="28575" cap="flat" cmpd="sng" algn="ctr">
              <a:solidFill>
                <a:srgbClr val="0078D7"/>
              </a:solidFill>
              <a:prstDash val="solid"/>
              <a:headEnd type="none"/>
              <a:tailEnd type="triangle" w="lg" len="lg"/>
            </a:ln>
            <a:effectLst/>
          </p:spPr>
        </p:cxnSp>
        <p:sp>
          <p:nvSpPr>
            <p:cNvPr id="243" name="Oval 68"/>
            <p:cNvSpPr>
              <a:spLocks noChangeArrowheads="1"/>
            </p:cNvSpPr>
            <p:nvPr/>
          </p:nvSpPr>
          <p:spPr bwMode="auto">
            <a:xfrm>
              <a:off x="7848663" y="5056352"/>
              <a:ext cx="221242" cy="221153"/>
            </a:xfrm>
            <a:prstGeom prst="rect">
              <a:avLst/>
            </a:prstGeom>
            <a:solidFill>
              <a:srgbClr val="0078D7"/>
            </a:solidFill>
            <a:ln w="9525">
              <a:noFill/>
              <a:round/>
              <a:headEnd/>
              <a:tailEnd/>
            </a:ln>
          </p:spPr>
          <p:txBody>
            <a:bodyPr wrap="none" lIns="91395" tIns="45698" rIns="91395" bIns="45698" anchor="ctr"/>
            <a:lstStyle/>
            <a:p>
              <a:pPr algn="ctr" defTabSz="914367">
                <a:defRPr/>
              </a:pPr>
              <a:r>
                <a:rPr lang="en-US" sz="1400" b="1" kern="0" dirty="0">
                  <a:gradFill>
                    <a:gsLst>
                      <a:gs pos="66972">
                        <a:srgbClr val="FFFFFF"/>
                      </a:gs>
                      <a:gs pos="43000">
                        <a:srgbClr val="FFFFFF"/>
                      </a:gs>
                    </a:gsLst>
                    <a:lin ang="5400000" scaled="0"/>
                  </a:gradFill>
                  <a:latin typeface="Segoe UI"/>
                </a:rPr>
                <a:t>2</a:t>
              </a:r>
            </a:p>
          </p:txBody>
        </p:sp>
      </p:grpSp>
      <p:grpSp>
        <p:nvGrpSpPr>
          <p:cNvPr id="244" name="Group 243"/>
          <p:cNvGrpSpPr/>
          <p:nvPr/>
        </p:nvGrpSpPr>
        <p:grpSpPr>
          <a:xfrm>
            <a:off x="7369698" y="2795739"/>
            <a:ext cx="1137061" cy="281445"/>
            <a:chOff x="7516038" y="2646436"/>
            <a:chExt cx="1160026" cy="287129"/>
          </a:xfrm>
        </p:grpSpPr>
        <p:cxnSp>
          <p:nvCxnSpPr>
            <p:cNvPr id="245" name="Straight Arrow Connector 244"/>
            <p:cNvCxnSpPr/>
            <p:nvPr/>
          </p:nvCxnSpPr>
          <p:spPr>
            <a:xfrm flipH="1" flipV="1">
              <a:off x="7516038" y="2646436"/>
              <a:ext cx="1160026" cy="287129"/>
            </a:xfrm>
            <a:prstGeom prst="straightConnector1">
              <a:avLst/>
            </a:prstGeom>
            <a:noFill/>
            <a:ln w="28575" cap="flat" cmpd="sng" algn="ctr">
              <a:solidFill>
                <a:srgbClr val="0078D7"/>
              </a:solidFill>
              <a:prstDash val="solid"/>
              <a:headEnd type="none"/>
              <a:tailEnd type="triangle" w="lg" len="lg"/>
            </a:ln>
            <a:effectLst/>
          </p:spPr>
        </p:cxnSp>
        <p:sp>
          <p:nvSpPr>
            <p:cNvPr id="246" name="Oval 68"/>
            <p:cNvSpPr>
              <a:spLocks noChangeArrowheads="1"/>
            </p:cNvSpPr>
            <p:nvPr/>
          </p:nvSpPr>
          <p:spPr bwMode="auto">
            <a:xfrm>
              <a:off x="7987061" y="2700308"/>
              <a:ext cx="221242" cy="221153"/>
            </a:xfrm>
            <a:prstGeom prst="rect">
              <a:avLst/>
            </a:prstGeom>
            <a:solidFill>
              <a:srgbClr val="0078D7"/>
            </a:solidFill>
            <a:ln w="9525">
              <a:noFill/>
              <a:round/>
              <a:headEnd/>
              <a:tailEnd/>
            </a:ln>
          </p:spPr>
          <p:txBody>
            <a:bodyPr wrap="none" lIns="91395" tIns="45698" rIns="91395" bIns="45698" anchor="ctr"/>
            <a:lstStyle/>
            <a:p>
              <a:pPr algn="ctr" defTabSz="914367">
                <a:defRPr/>
              </a:pPr>
              <a:r>
                <a:rPr lang="en-US" sz="1400" b="1" kern="0" dirty="0">
                  <a:gradFill>
                    <a:gsLst>
                      <a:gs pos="66972">
                        <a:srgbClr val="FFFFFF"/>
                      </a:gs>
                      <a:gs pos="43000">
                        <a:srgbClr val="FFFFFF"/>
                      </a:gs>
                    </a:gsLst>
                    <a:lin ang="5400000" scaled="0"/>
                  </a:gradFill>
                  <a:latin typeface="Segoe UI"/>
                </a:rPr>
                <a:t>2</a:t>
              </a:r>
            </a:p>
          </p:txBody>
        </p:sp>
      </p:grpSp>
      <p:grpSp>
        <p:nvGrpSpPr>
          <p:cNvPr id="247" name="Group 246"/>
          <p:cNvGrpSpPr/>
          <p:nvPr/>
        </p:nvGrpSpPr>
        <p:grpSpPr>
          <a:xfrm>
            <a:off x="3549726" y="3643164"/>
            <a:ext cx="4845002" cy="216775"/>
            <a:chOff x="6969700" y="5010124"/>
            <a:chExt cx="4942855" cy="221153"/>
          </a:xfrm>
        </p:grpSpPr>
        <p:cxnSp>
          <p:nvCxnSpPr>
            <p:cNvPr id="248" name="Straight Arrow Connector 247"/>
            <p:cNvCxnSpPr/>
            <p:nvPr/>
          </p:nvCxnSpPr>
          <p:spPr>
            <a:xfrm flipH="1">
              <a:off x="6969700" y="5127220"/>
              <a:ext cx="4942855" cy="3933"/>
            </a:xfrm>
            <a:prstGeom prst="straightConnector1">
              <a:avLst/>
            </a:prstGeom>
            <a:noFill/>
            <a:ln w="28575" cap="flat" cmpd="sng" algn="ctr">
              <a:solidFill>
                <a:srgbClr val="0078D7"/>
              </a:solidFill>
              <a:prstDash val="solid"/>
              <a:headEnd type="triangle" w="lg" len="lg"/>
              <a:tailEnd type="triangle" w="lg" len="lg"/>
            </a:ln>
            <a:effectLst/>
          </p:spPr>
        </p:cxnSp>
        <p:sp>
          <p:nvSpPr>
            <p:cNvPr id="249" name="Oval 68"/>
            <p:cNvSpPr>
              <a:spLocks noChangeArrowheads="1"/>
            </p:cNvSpPr>
            <p:nvPr/>
          </p:nvSpPr>
          <p:spPr bwMode="auto">
            <a:xfrm>
              <a:off x="9476907" y="5010124"/>
              <a:ext cx="221242" cy="221153"/>
            </a:xfrm>
            <a:prstGeom prst="rect">
              <a:avLst/>
            </a:prstGeom>
            <a:solidFill>
              <a:srgbClr val="0078D7"/>
            </a:solidFill>
            <a:ln w="9525">
              <a:noFill/>
              <a:round/>
              <a:headEnd/>
              <a:tailEnd/>
            </a:ln>
          </p:spPr>
          <p:txBody>
            <a:bodyPr wrap="none" lIns="91395" tIns="45698" rIns="91395" bIns="45698" anchor="ctr"/>
            <a:lstStyle/>
            <a:p>
              <a:pPr algn="ctr" defTabSz="914367">
                <a:defRPr/>
              </a:pPr>
              <a:r>
                <a:rPr lang="en-US" sz="1400" b="1" kern="0" dirty="0">
                  <a:gradFill>
                    <a:gsLst>
                      <a:gs pos="66972">
                        <a:srgbClr val="FFFFFF"/>
                      </a:gs>
                      <a:gs pos="43000">
                        <a:srgbClr val="FFFFFF"/>
                      </a:gs>
                    </a:gsLst>
                    <a:lin ang="5400000" scaled="0"/>
                  </a:gradFill>
                  <a:latin typeface="Segoe UI"/>
                </a:rPr>
                <a:t>3</a:t>
              </a:r>
            </a:p>
          </p:txBody>
        </p:sp>
      </p:grpSp>
      <p:sp>
        <p:nvSpPr>
          <p:cNvPr id="250" name="Rectangle 249"/>
          <p:cNvSpPr/>
          <p:nvPr/>
        </p:nvSpPr>
        <p:spPr>
          <a:xfrm>
            <a:off x="4172570" y="3895861"/>
            <a:ext cx="3940374" cy="757130"/>
          </a:xfrm>
          <a:prstGeom prst="rect">
            <a:avLst/>
          </a:prstGeom>
        </p:spPr>
        <p:txBody>
          <a:bodyPr wrap="square">
            <a:spAutoFit/>
          </a:bodyPr>
          <a:lstStyle/>
          <a:p>
            <a:pPr algn="ctr" defTabSz="914367">
              <a:lnSpc>
                <a:spcPct val="90000"/>
              </a:lnSpc>
            </a:pPr>
            <a:r>
              <a:rPr lang="es-419" sz="1600" b="1" dirty="0">
                <a:gradFill>
                  <a:gsLst>
                    <a:gs pos="0">
                      <a:srgbClr val="0078D7"/>
                    </a:gs>
                    <a:gs pos="100000">
                      <a:srgbClr val="0078D7"/>
                    </a:gs>
                  </a:gsLst>
                  <a:lin ang="5400000" scaled="0"/>
                </a:gradFill>
                <a:latin typeface="Segoe UI"/>
              </a:rPr>
              <a:t>Las operaciones </a:t>
            </a:r>
            <a:r>
              <a:rPr lang="es-419" sz="1600" dirty="0">
                <a:gradFill>
                  <a:gsLst>
                    <a:gs pos="2917">
                      <a:srgbClr val="505050"/>
                    </a:gs>
                    <a:gs pos="30000">
                      <a:srgbClr val="505050"/>
                    </a:gs>
                  </a:gsLst>
                  <a:lin ang="5400000" scaled="0"/>
                </a:gradFill>
                <a:latin typeface="Segoe UI"/>
              </a:rPr>
              <a:t>colaboran con </a:t>
            </a:r>
            <a:r>
              <a:rPr lang="es-419" sz="1600" b="1" dirty="0">
                <a:gradFill>
                  <a:gsLst>
                    <a:gs pos="0">
                      <a:srgbClr val="0078D7"/>
                    </a:gs>
                    <a:gs pos="100000">
                      <a:srgbClr val="0078D7"/>
                    </a:gs>
                  </a:gsLst>
                  <a:lin ang="5400000" scaled="0"/>
                </a:gradFill>
                <a:latin typeface="Segoe UI"/>
              </a:rPr>
              <a:t>desarrolladores</a:t>
            </a:r>
            <a:r>
              <a:rPr lang="es-419" sz="1600" dirty="0">
                <a:gradFill>
                  <a:gsLst>
                    <a:gs pos="2917">
                      <a:srgbClr val="505050"/>
                    </a:gs>
                    <a:gs pos="30000">
                      <a:srgbClr val="505050"/>
                    </a:gs>
                  </a:gsLst>
                  <a:lin ang="5400000" scaled="0"/>
                </a:gradFill>
                <a:latin typeface="Segoe UI"/>
              </a:rPr>
              <a:t> para ofrecer métricas y datos sobre las aplicaciones</a:t>
            </a:r>
          </a:p>
        </p:txBody>
      </p:sp>
      <p:grpSp>
        <p:nvGrpSpPr>
          <p:cNvPr id="251" name="Group 250"/>
          <p:cNvGrpSpPr/>
          <p:nvPr/>
        </p:nvGrpSpPr>
        <p:grpSpPr>
          <a:xfrm rot="17911915">
            <a:off x="599001" y="3014640"/>
            <a:ext cx="802557" cy="601423"/>
            <a:chOff x="5690188" y="2800883"/>
            <a:chExt cx="799207" cy="731153"/>
          </a:xfrm>
          <a:solidFill>
            <a:srgbClr val="32145A"/>
          </a:solidFill>
        </p:grpSpPr>
        <p:sp>
          <p:nvSpPr>
            <p:cNvPr id="252" name="Block Arc 251"/>
            <p:cNvSpPr/>
            <p:nvPr/>
          </p:nvSpPr>
          <p:spPr bwMode="auto">
            <a:xfrm rot="7725774">
              <a:off x="5747914" y="2790556"/>
              <a:ext cx="731153" cy="751808"/>
            </a:xfrm>
            <a:prstGeom prst="blockArc">
              <a:avLst>
                <a:gd name="adj1" fmla="val 4105831"/>
                <a:gd name="adj2" fmla="val 16706539"/>
                <a:gd name="adj3" fmla="val 1167"/>
              </a:avLst>
            </a:prstGeom>
            <a:grpFill/>
            <a:ln w="28575" cap="flat" cmpd="sng" algn="ctr">
              <a:solidFill>
                <a:srgbClr val="32145A"/>
              </a:solidFill>
              <a:prstDash val="solid"/>
              <a:headEnd type="none" w="med" len="med"/>
              <a:tailEnd type="none" w="med" len="med"/>
            </a:ln>
            <a:effectLst/>
          </p:spPr>
          <p:txBody>
            <a:bodyPr rot="0" spcFirstLastPara="0" vertOverflow="overflow" horzOverflow="overflow" vert="horz" wrap="square" lIns="179187" tIns="143351" rIns="179187" bIns="143351" numCol="1" spcCol="0" rtlCol="0" fromWordArt="0" anchor="t" anchorCtr="0" forceAA="0" compatLnSpc="1">
              <a:prstTxWarp prst="textNoShape">
                <a:avLst/>
              </a:prstTxWarp>
              <a:noAutofit/>
            </a:bodyPr>
            <a:lstStyle/>
            <a:p>
              <a:pPr algn="ctr" defTabSz="895564" fontAlgn="base">
                <a:lnSpc>
                  <a:spcPct val="90000"/>
                </a:lnSpc>
                <a:spcBef>
                  <a:spcPct val="0"/>
                </a:spcBef>
                <a:spcAft>
                  <a:spcPct val="0"/>
                </a:spcAft>
                <a:defRPr/>
              </a:pPr>
              <a:endParaRPr lang="en-US" sz="1960" kern="0" spc="-49" dirty="0">
                <a:gradFill>
                  <a:gsLst>
                    <a:gs pos="1250">
                      <a:srgbClr val="FFFFFF"/>
                    </a:gs>
                    <a:gs pos="10417">
                      <a:srgbClr val="FFFFFF"/>
                    </a:gs>
                  </a:gsLst>
                  <a:lin ang="5400000" scaled="0"/>
                </a:gradFill>
                <a:latin typeface="Segoe UI"/>
              </a:endParaRPr>
            </a:p>
          </p:txBody>
        </p:sp>
        <p:sp>
          <p:nvSpPr>
            <p:cNvPr id="253" name="Isosceles Triangle 252"/>
            <p:cNvSpPr/>
            <p:nvPr/>
          </p:nvSpPr>
          <p:spPr bwMode="auto">
            <a:xfrm rot="700520" flipV="1">
              <a:off x="5690188" y="3003791"/>
              <a:ext cx="149095" cy="136402"/>
            </a:xfrm>
            <a:prstGeom prst="triangle">
              <a:avLst/>
            </a:prstGeom>
            <a:grpFill/>
            <a:ln w="28575" cap="flat" cmpd="sng" algn="ctr">
              <a:solidFill>
                <a:srgbClr val="32145A"/>
              </a:solidFill>
              <a:prstDash val="solid"/>
              <a:headEnd type="none" w="med" len="med"/>
              <a:tailEnd type="none" w="med" len="med"/>
            </a:ln>
            <a:effectLst/>
          </p:spPr>
          <p:txBody>
            <a:bodyPr rot="0" spcFirstLastPara="0" vertOverflow="overflow" horzOverflow="overflow" vert="horz" wrap="square" lIns="179187" tIns="143351" rIns="179187" bIns="143351" numCol="1" spcCol="0" rtlCol="0" fromWordArt="0" anchor="t" anchorCtr="0" forceAA="0" compatLnSpc="1">
              <a:prstTxWarp prst="textNoShape">
                <a:avLst/>
              </a:prstTxWarp>
              <a:noAutofit/>
            </a:bodyPr>
            <a:lstStyle/>
            <a:p>
              <a:pPr algn="ctr" defTabSz="895564" fontAlgn="base">
                <a:lnSpc>
                  <a:spcPct val="90000"/>
                </a:lnSpc>
                <a:spcBef>
                  <a:spcPct val="0"/>
                </a:spcBef>
                <a:spcAft>
                  <a:spcPct val="0"/>
                </a:spcAft>
                <a:defRPr/>
              </a:pPr>
              <a:endParaRPr lang="en-US" sz="1960" kern="0" spc="-49" dirty="0">
                <a:gradFill>
                  <a:gsLst>
                    <a:gs pos="1250">
                      <a:srgbClr val="FFFFFF"/>
                    </a:gs>
                    <a:gs pos="10417">
                      <a:srgbClr val="FFFFFF"/>
                    </a:gs>
                  </a:gsLst>
                  <a:lin ang="5400000" scaled="0"/>
                </a:gradFill>
                <a:latin typeface="Segoe UI"/>
              </a:endParaRPr>
            </a:p>
          </p:txBody>
        </p:sp>
      </p:grpSp>
      <p:sp>
        <p:nvSpPr>
          <p:cNvPr id="254" name="Rectangle 253"/>
          <p:cNvSpPr/>
          <p:nvPr/>
        </p:nvSpPr>
        <p:spPr>
          <a:xfrm>
            <a:off x="547349" y="2056152"/>
            <a:ext cx="3091463" cy="757130"/>
          </a:xfrm>
          <a:prstGeom prst="rect">
            <a:avLst/>
          </a:prstGeom>
        </p:spPr>
        <p:txBody>
          <a:bodyPr wrap="square">
            <a:spAutoFit/>
          </a:bodyPr>
          <a:lstStyle/>
          <a:p>
            <a:pPr algn="ctr" defTabSz="914367">
              <a:lnSpc>
                <a:spcPct val="90000"/>
              </a:lnSpc>
            </a:pPr>
            <a:r>
              <a:rPr lang="es-419" sz="1600" b="1" dirty="0">
                <a:gradFill>
                  <a:gsLst>
                    <a:gs pos="0">
                      <a:srgbClr val="0078D7"/>
                    </a:gs>
                    <a:gs pos="100000">
                      <a:srgbClr val="0078D7"/>
                    </a:gs>
                  </a:gsLst>
                  <a:lin ang="5400000" scaled="0"/>
                </a:gradFill>
                <a:latin typeface="Segoe UI"/>
              </a:rPr>
              <a:t>Los desarrolladores</a:t>
            </a:r>
            <a:r>
              <a:rPr lang="es-419" sz="1600" b="1" dirty="0">
                <a:gradFill>
                  <a:gsLst>
                    <a:gs pos="0">
                      <a:srgbClr val="505050"/>
                    </a:gs>
                    <a:gs pos="100000">
                      <a:srgbClr val="505050"/>
                    </a:gs>
                  </a:gsLst>
                  <a:lin ang="5400000" scaled="0"/>
                </a:gradFill>
                <a:latin typeface="Segoe UI"/>
              </a:rPr>
              <a:t> </a:t>
            </a:r>
            <a:r>
              <a:rPr lang="es-419" sz="1600" dirty="0">
                <a:gradFill>
                  <a:gsLst>
                    <a:gs pos="0">
                      <a:srgbClr val="505050"/>
                    </a:gs>
                    <a:gs pos="100000">
                      <a:srgbClr val="505050"/>
                    </a:gs>
                  </a:gsLst>
                  <a:lin ang="5400000" scaled="0"/>
                </a:gradFill>
                <a:latin typeface="Segoe UI"/>
              </a:rPr>
              <a:t>actualizan, repiten y despliegan contenedores actualizados</a:t>
            </a:r>
          </a:p>
        </p:txBody>
      </p:sp>
      <p:grpSp>
        <p:nvGrpSpPr>
          <p:cNvPr id="255" name="Group 254"/>
          <p:cNvGrpSpPr/>
          <p:nvPr/>
        </p:nvGrpSpPr>
        <p:grpSpPr>
          <a:xfrm>
            <a:off x="5099587" y="2392895"/>
            <a:ext cx="310450" cy="303399"/>
            <a:chOff x="5200079" y="2131930"/>
            <a:chExt cx="316720" cy="309527"/>
          </a:xfrm>
        </p:grpSpPr>
        <p:grpSp>
          <p:nvGrpSpPr>
            <p:cNvPr id="256" name="Group 255"/>
            <p:cNvGrpSpPr/>
            <p:nvPr/>
          </p:nvGrpSpPr>
          <p:grpSpPr>
            <a:xfrm>
              <a:off x="5248872" y="2165172"/>
              <a:ext cx="219134" cy="245915"/>
              <a:chOff x="2304394" y="2806764"/>
              <a:chExt cx="203894" cy="228812"/>
            </a:xfrm>
            <a:solidFill>
              <a:srgbClr val="00188F"/>
            </a:solidFill>
          </p:grpSpPr>
          <p:sp>
            <p:nvSpPr>
              <p:cNvPr id="258"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59"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60"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257" name="Rounded Rectangle 256"/>
            <p:cNvSpPr/>
            <p:nvPr/>
          </p:nvSpPr>
          <p:spPr bwMode="auto">
            <a:xfrm>
              <a:off x="5200079" y="2131930"/>
              <a:ext cx="316720" cy="309527"/>
            </a:xfrm>
            <a:prstGeom prst="roundRect">
              <a:avLst/>
            </a:prstGeom>
            <a:noFill/>
            <a:ln w="28575" cap="flat" cmpd="sng" algn="ctr">
              <a:solidFill>
                <a:srgbClr val="00188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61" name="Group 260"/>
          <p:cNvGrpSpPr/>
          <p:nvPr/>
        </p:nvGrpSpPr>
        <p:grpSpPr>
          <a:xfrm>
            <a:off x="5466481" y="2392895"/>
            <a:ext cx="310450" cy="303399"/>
            <a:chOff x="5574383" y="2131930"/>
            <a:chExt cx="316720" cy="309527"/>
          </a:xfrm>
        </p:grpSpPr>
        <p:grpSp>
          <p:nvGrpSpPr>
            <p:cNvPr id="262" name="Group 261"/>
            <p:cNvGrpSpPr/>
            <p:nvPr/>
          </p:nvGrpSpPr>
          <p:grpSpPr>
            <a:xfrm>
              <a:off x="5623176" y="2165172"/>
              <a:ext cx="219134" cy="245915"/>
              <a:chOff x="2304394" y="2806764"/>
              <a:chExt cx="203894" cy="228812"/>
            </a:xfrm>
            <a:solidFill>
              <a:srgbClr val="00188F"/>
            </a:solidFill>
          </p:grpSpPr>
          <p:sp>
            <p:nvSpPr>
              <p:cNvPr id="264"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65"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66"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263" name="Rounded Rectangle 262"/>
            <p:cNvSpPr/>
            <p:nvPr/>
          </p:nvSpPr>
          <p:spPr bwMode="auto">
            <a:xfrm>
              <a:off x="5574383" y="2131930"/>
              <a:ext cx="316720" cy="309527"/>
            </a:xfrm>
            <a:prstGeom prst="roundRect">
              <a:avLst/>
            </a:prstGeom>
            <a:noFill/>
            <a:ln w="28575" cap="flat" cmpd="sng" algn="ctr">
              <a:solidFill>
                <a:srgbClr val="00188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67" name="Group 266"/>
          <p:cNvGrpSpPr/>
          <p:nvPr/>
        </p:nvGrpSpPr>
        <p:grpSpPr>
          <a:xfrm>
            <a:off x="6300411" y="2392895"/>
            <a:ext cx="310450" cy="303399"/>
            <a:chOff x="6425157" y="2131930"/>
            <a:chExt cx="316720" cy="309527"/>
          </a:xfrm>
        </p:grpSpPr>
        <p:grpSp>
          <p:nvGrpSpPr>
            <p:cNvPr id="268" name="Group 267"/>
            <p:cNvGrpSpPr/>
            <p:nvPr/>
          </p:nvGrpSpPr>
          <p:grpSpPr>
            <a:xfrm>
              <a:off x="6473950" y="2165172"/>
              <a:ext cx="219134" cy="245915"/>
              <a:chOff x="2304394" y="2806764"/>
              <a:chExt cx="203894" cy="228812"/>
            </a:xfrm>
            <a:solidFill>
              <a:srgbClr val="00188F"/>
            </a:solidFill>
          </p:grpSpPr>
          <p:sp>
            <p:nvSpPr>
              <p:cNvPr id="270"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71"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72"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269" name="Rounded Rectangle 268"/>
            <p:cNvSpPr/>
            <p:nvPr/>
          </p:nvSpPr>
          <p:spPr bwMode="auto">
            <a:xfrm>
              <a:off x="6425157" y="2131930"/>
              <a:ext cx="316720" cy="309527"/>
            </a:xfrm>
            <a:prstGeom prst="roundRect">
              <a:avLst/>
            </a:prstGeom>
            <a:noFill/>
            <a:ln w="28575" cap="flat" cmpd="sng" algn="ctr">
              <a:solidFill>
                <a:srgbClr val="00188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73" name="Group 272"/>
          <p:cNvGrpSpPr/>
          <p:nvPr/>
        </p:nvGrpSpPr>
        <p:grpSpPr>
          <a:xfrm>
            <a:off x="6667305" y="2392895"/>
            <a:ext cx="310450" cy="303399"/>
            <a:chOff x="6799461" y="2131930"/>
            <a:chExt cx="316720" cy="309527"/>
          </a:xfrm>
        </p:grpSpPr>
        <p:grpSp>
          <p:nvGrpSpPr>
            <p:cNvPr id="274" name="Group 273"/>
            <p:cNvGrpSpPr/>
            <p:nvPr/>
          </p:nvGrpSpPr>
          <p:grpSpPr>
            <a:xfrm>
              <a:off x="6848254" y="2165172"/>
              <a:ext cx="219134" cy="245915"/>
              <a:chOff x="2304394" y="2806764"/>
              <a:chExt cx="203894" cy="228812"/>
            </a:xfrm>
            <a:solidFill>
              <a:srgbClr val="00188F"/>
            </a:solidFill>
          </p:grpSpPr>
          <p:sp>
            <p:nvSpPr>
              <p:cNvPr id="276"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77"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78"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grp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275" name="Rounded Rectangle 274"/>
            <p:cNvSpPr/>
            <p:nvPr/>
          </p:nvSpPr>
          <p:spPr bwMode="auto">
            <a:xfrm>
              <a:off x="6799461" y="2131930"/>
              <a:ext cx="316720" cy="309527"/>
            </a:xfrm>
            <a:prstGeom prst="roundRect">
              <a:avLst/>
            </a:prstGeom>
            <a:noFill/>
            <a:ln w="28575" cap="flat" cmpd="sng" algn="ctr">
              <a:solidFill>
                <a:srgbClr val="00188F"/>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79" name="Group 278"/>
          <p:cNvGrpSpPr/>
          <p:nvPr/>
        </p:nvGrpSpPr>
        <p:grpSpPr>
          <a:xfrm>
            <a:off x="5763252" y="5406197"/>
            <a:ext cx="310450" cy="303399"/>
            <a:chOff x="2922559" y="6145713"/>
            <a:chExt cx="316720" cy="309527"/>
          </a:xfrm>
        </p:grpSpPr>
        <p:grpSp>
          <p:nvGrpSpPr>
            <p:cNvPr id="280" name="Group 279"/>
            <p:cNvGrpSpPr/>
            <p:nvPr/>
          </p:nvGrpSpPr>
          <p:grpSpPr>
            <a:xfrm>
              <a:off x="2971352" y="6178955"/>
              <a:ext cx="219134" cy="245915"/>
              <a:chOff x="2304394" y="2806764"/>
              <a:chExt cx="203894" cy="228812"/>
            </a:xfrm>
            <a:solidFill>
              <a:srgbClr val="008272"/>
            </a:solidFill>
          </p:grpSpPr>
          <p:sp>
            <p:nvSpPr>
              <p:cNvPr id="282"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solidFill>
                <a:srgbClr val="00BCF2"/>
              </a:solid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83"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solidFill>
                <a:srgbClr val="00BCF2"/>
              </a:solid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84"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solidFill>
                <a:srgbClr val="00BCF2"/>
              </a:solidFill>
              <a:ln w="9525">
                <a:no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281" name="Rounded Rectangle 280"/>
            <p:cNvSpPr/>
            <p:nvPr/>
          </p:nvSpPr>
          <p:spPr bwMode="auto">
            <a:xfrm>
              <a:off x="2922559" y="6145713"/>
              <a:ext cx="316720" cy="309527"/>
            </a:xfrm>
            <a:prstGeom prst="roundRect">
              <a:avLst/>
            </a:prstGeom>
            <a:noFill/>
            <a:ln w="28575" cap="flat" cmpd="sng" algn="ctr">
              <a:solidFill>
                <a:srgbClr val="00BCF2"/>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85" name="Group 284"/>
          <p:cNvGrpSpPr/>
          <p:nvPr/>
        </p:nvGrpSpPr>
        <p:grpSpPr>
          <a:xfrm>
            <a:off x="5099717" y="2391973"/>
            <a:ext cx="310450" cy="303399"/>
            <a:chOff x="2922559" y="6145713"/>
            <a:chExt cx="316720" cy="309527"/>
          </a:xfrm>
        </p:grpSpPr>
        <p:grpSp>
          <p:nvGrpSpPr>
            <p:cNvPr id="286" name="Group 285"/>
            <p:cNvGrpSpPr/>
            <p:nvPr/>
          </p:nvGrpSpPr>
          <p:grpSpPr>
            <a:xfrm>
              <a:off x="2971352" y="6178955"/>
              <a:ext cx="219134" cy="245915"/>
              <a:chOff x="2304394" y="2806764"/>
              <a:chExt cx="203894" cy="228812"/>
            </a:xfrm>
            <a:solidFill>
              <a:srgbClr val="008272"/>
            </a:solidFill>
          </p:grpSpPr>
          <p:sp>
            <p:nvSpPr>
              <p:cNvPr id="288"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solidFill>
                <a:srgbClr val="00BCF2"/>
              </a:solidFill>
              <a:ln w="9525">
                <a:solidFill>
                  <a:srgbClr val="00BCF2"/>
                </a:solid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89"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solidFill>
                <a:srgbClr val="00BCF2"/>
              </a:solidFill>
              <a:ln w="9525">
                <a:solidFill>
                  <a:srgbClr val="00BCF2"/>
                </a:solid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90"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solidFill>
                <a:srgbClr val="00BCF2"/>
              </a:solidFill>
              <a:ln w="9525">
                <a:solidFill>
                  <a:srgbClr val="00BCF2"/>
                </a:solid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287" name="Rounded Rectangle 286"/>
            <p:cNvSpPr/>
            <p:nvPr/>
          </p:nvSpPr>
          <p:spPr bwMode="auto">
            <a:xfrm>
              <a:off x="2922559" y="6145713"/>
              <a:ext cx="316720" cy="309527"/>
            </a:xfrm>
            <a:prstGeom prst="roundRect">
              <a:avLst/>
            </a:prstGeom>
            <a:noFill/>
            <a:ln w="28575" cap="flat" cmpd="sng" algn="ctr">
              <a:solidFill>
                <a:srgbClr val="00BCF2"/>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91" name="Group 290"/>
          <p:cNvGrpSpPr/>
          <p:nvPr/>
        </p:nvGrpSpPr>
        <p:grpSpPr>
          <a:xfrm>
            <a:off x="6303399" y="2392895"/>
            <a:ext cx="310450" cy="303399"/>
            <a:chOff x="2922559" y="6145713"/>
            <a:chExt cx="316720" cy="309527"/>
          </a:xfrm>
        </p:grpSpPr>
        <p:grpSp>
          <p:nvGrpSpPr>
            <p:cNvPr id="292" name="Group 291"/>
            <p:cNvGrpSpPr/>
            <p:nvPr/>
          </p:nvGrpSpPr>
          <p:grpSpPr>
            <a:xfrm>
              <a:off x="2971352" y="6178955"/>
              <a:ext cx="219134" cy="245915"/>
              <a:chOff x="2304394" y="2806764"/>
              <a:chExt cx="203894" cy="228812"/>
            </a:xfrm>
            <a:solidFill>
              <a:srgbClr val="008272"/>
            </a:solidFill>
          </p:grpSpPr>
          <p:sp>
            <p:nvSpPr>
              <p:cNvPr id="294"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solidFill>
                <a:srgbClr val="00BCF2"/>
              </a:solidFill>
              <a:ln w="9525">
                <a:solidFill>
                  <a:srgbClr val="00BCF2"/>
                </a:solid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95"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solidFill>
                <a:srgbClr val="00BCF2"/>
              </a:solidFill>
              <a:ln w="9525">
                <a:solidFill>
                  <a:srgbClr val="00BCF2"/>
                </a:solid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296"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solidFill>
                <a:srgbClr val="00BCF2"/>
              </a:solidFill>
              <a:ln w="9525">
                <a:solidFill>
                  <a:srgbClr val="00BCF2"/>
                </a:solidFill>
                <a:round/>
                <a:headEnd/>
                <a:tailEnd/>
              </a:ln>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sp>
          <p:nvSpPr>
            <p:cNvPr id="293" name="Rounded Rectangle 292"/>
            <p:cNvSpPr/>
            <p:nvPr/>
          </p:nvSpPr>
          <p:spPr bwMode="auto">
            <a:xfrm>
              <a:off x="2922559" y="6145713"/>
              <a:ext cx="316720" cy="309527"/>
            </a:xfrm>
            <a:prstGeom prst="roundRect">
              <a:avLst/>
            </a:prstGeom>
            <a:noFill/>
            <a:ln w="28575" cap="flat" cmpd="sng" algn="ctr">
              <a:solidFill>
                <a:srgbClr val="00BCF2"/>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97" name="Group 296"/>
          <p:cNvGrpSpPr/>
          <p:nvPr/>
        </p:nvGrpSpPr>
        <p:grpSpPr>
          <a:xfrm>
            <a:off x="986955" y="3608052"/>
            <a:ext cx="448421" cy="438236"/>
            <a:chOff x="160801" y="4317457"/>
            <a:chExt cx="457478" cy="447088"/>
          </a:xfrm>
        </p:grpSpPr>
        <p:sp>
          <p:nvSpPr>
            <p:cNvPr id="298" name="Rounded Rectangle 297"/>
            <p:cNvSpPr/>
            <p:nvPr/>
          </p:nvSpPr>
          <p:spPr bwMode="auto">
            <a:xfrm>
              <a:off x="160801" y="4317457"/>
              <a:ext cx="457478" cy="447088"/>
            </a:xfrm>
            <a:prstGeom prst="roundRect">
              <a:avLst/>
            </a:prstGeom>
            <a:noFill/>
            <a:ln w="28575" cap="flat" cmpd="sng" algn="ctr">
              <a:solidFill>
                <a:srgbClr val="00BCF2"/>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9" name="Group 298"/>
            <p:cNvGrpSpPr/>
            <p:nvPr/>
          </p:nvGrpSpPr>
          <p:grpSpPr>
            <a:xfrm>
              <a:off x="241006" y="4365473"/>
              <a:ext cx="316523" cy="355206"/>
              <a:chOff x="2304394" y="2806764"/>
              <a:chExt cx="203894" cy="228812"/>
            </a:xfrm>
            <a:solidFill>
              <a:srgbClr val="00188F"/>
            </a:solidFill>
          </p:grpSpPr>
          <p:sp>
            <p:nvSpPr>
              <p:cNvPr id="300" name="Freeform 6"/>
              <p:cNvSpPr>
                <a:spLocks/>
              </p:cNvSpPr>
              <p:nvPr/>
            </p:nvSpPr>
            <p:spPr bwMode="auto">
              <a:xfrm>
                <a:off x="2313456" y="2806764"/>
                <a:ext cx="185769" cy="106478"/>
              </a:xfrm>
              <a:custGeom>
                <a:avLst/>
                <a:gdLst>
                  <a:gd name="T0" fmla="*/ 82 w 82"/>
                  <a:gd name="T1" fmla="*/ 23 h 47"/>
                  <a:gd name="T2" fmla="*/ 41 w 82"/>
                  <a:gd name="T3" fmla="*/ 0 h 47"/>
                  <a:gd name="T4" fmla="*/ 0 w 82"/>
                  <a:gd name="T5" fmla="*/ 23 h 47"/>
                  <a:gd name="T6" fmla="*/ 0 w 82"/>
                  <a:gd name="T7" fmla="*/ 24 h 47"/>
                  <a:gd name="T8" fmla="*/ 41 w 82"/>
                  <a:gd name="T9" fmla="*/ 47 h 47"/>
                  <a:gd name="T10" fmla="*/ 82 w 82"/>
                  <a:gd name="T11" fmla="*/ 24 h 47"/>
                  <a:gd name="T12" fmla="*/ 82 w 8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82" h="47">
                    <a:moveTo>
                      <a:pt x="82" y="23"/>
                    </a:moveTo>
                    <a:lnTo>
                      <a:pt x="41" y="0"/>
                    </a:lnTo>
                    <a:lnTo>
                      <a:pt x="0" y="23"/>
                    </a:lnTo>
                    <a:lnTo>
                      <a:pt x="0" y="24"/>
                    </a:lnTo>
                    <a:lnTo>
                      <a:pt x="41" y="47"/>
                    </a:lnTo>
                    <a:lnTo>
                      <a:pt x="82" y="24"/>
                    </a:lnTo>
                    <a:lnTo>
                      <a:pt x="82" y="23"/>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301" name="Freeform 7"/>
              <p:cNvSpPr>
                <a:spLocks/>
              </p:cNvSpPr>
              <p:nvPr/>
            </p:nvSpPr>
            <p:spPr bwMode="auto">
              <a:xfrm>
                <a:off x="2415403" y="2876993"/>
                <a:ext cx="92885" cy="158583"/>
              </a:xfrm>
              <a:custGeom>
                <a:avLst/>
                <a:gdLst>
                  <a:gd name="T0" fmla="*/ 0 w 41"/>
                  <a:gd name="T1" fmla="*/ 23 h 70"/>
                  <a:gd name="T2" fmla="*/ 0 w 41"/>
                  <a:gd name="T3" fmla="*/ 70 h 70"/>
                  <a:gd name="T4" fmla="*/ 41 w 41"/>
                  <a:gd name="T5" fmla="*/ 47 h 70"/>
                  <a:gd name="T6" fmla="*/ 41 w 41"/>
                  <a:gd name="T7" fmla="*/ 0 h 70"/>
                  <a:gd name="T8" fmla="*/ 0 w 41"/>
                  <a:gd name="T9" fmla="*/ 23 h 70"/>
                </a:gdLst>
                <a:ahLst/>
                <a:cxnLst>
                  <a:cxn ang="0">
                    <a:pos x="T0" y="T1"/>
                  </a:cxn>
                  <a:cxn ang="0">
                    <a:pos x="T2" y="T3"/>
                  </a:cxn>
                  <a:cxn ang="0">
                    <a:pos x="T4" y="T5"/>
                  </a:cxn>
                  <a:cxn ang="0">
                    <a:pos x="T6" y="T7"/>
                  </a:cxn>
                  <a:cxn ang="0">
                    <a:pos x="T8" y="T9"/>
                  </a:cxn>
                </a:cxnLst>
                <a:rect l="0" t="0" r="r" b="b"/>
                <a:pathLst>
                  <a:path w="41" h="70">
                    <a:moveTo>
                      <a:pt x="0" y="23"/>
                    </a:moveTo>
                    <a:lnTo>
                      <a:pt x="0" y="70"/>
                    </a:lnTo>
                    <a:lnTo>
                      <a:pt x="41" y="47"/>
                    </a:lnTo>
                    <a:lnTo>
                      <a:pt x="41" y="0"/>
                    </a:lnTo>
                    <a:lnTo>
                      <a:pt x="0" y="23"/>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sp>
            <p:nvSpPr>
              <p:cNvPr id="302" name="Freeform 8"/>
              <p:cNvSpPr>
                <a:spLocks/>
              </p:cNvSpPr>
              <p:nvPr/>
            </p:nvSpPr>
            <p:spPr bwMode="auto">
              <a:xfrm>
                <a:off x="2304394" y="2876993"/>
                <a:ext cx="92885" cy="158583"/>
              </a:xfrm>
              <a:custGeom>
                <a:avLst/>
                <a:gdLst>
                  <a:gd name="T0" fmla="*/ 41 w 41"/>
                  <a:gd name="T1" fmla="*/ 23 h 70"/>
                  <a:gd name="T2" fmla="*/ 0 w 41"/>
                  <a:gd name="T3" fmla="*/ 0 h 70"/>
                  <a:gd name="T4" fmla="*/ 0 w 41"/>
                  <a:gd name="T5" fmla="*/ 47 h 70"/>
                  <a:gd name="T6" fmla="*/ 41 w 41"/>
                  <a:gd name="T7" fmla="*/ 70 h 70"/>
                  <a:gd name="T8" fmla="*/ 41 w 41"/>
                  <a:gd name="T9" fmla="*/ 23 h 70"/>
                </a:gdLst>
                <a:ahLst/>
                <a:cxnLst>
                  <a:cxn ang="0">
                    <a:pos x="T0" y="T1"/>
                  </a:cxn>
                  <a:cxn ang="0">
                    <a:pos x="T2" y="T3"/>
                  </a:cxn>
                  <a:cxn ang="0">
                    <a:pos x="T4" y="T5"/>
                  </a:cxn>
                  <a:cxn ang="0">
                    <a:pos x="T6" y="T7"/>
                  </a:cxn>
                  <a:cxn ang="0">
                    <a:pos x="T8" y="T9"/>
                  </a:cxn>
                </a:cxnLst>
                <a:rect l="0" t="0" r="r" b="b"/>
                <a:pathLst>
                  <a:path w="41" h="70">
                    <a:moveTo>
                      <a:pt x="41" y="23"/>
                    </a:moveTo>
                    <a:lnTo>
                      <a:pt x="0" y="0"/>
                    </a:lnTo>
                    <a:lnTo>
                      <a:pt x="0" y="47"/>
                    </a:lnTo>
                    <a:lnTo>
                      <a:pt x="41" y="70"/>
                    </a:lnTo>
                    <a:lnTo>
                      <a:pt x="41" y="23"/>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367">
                  <a:defRPr/>
                </a:pPr>
                <a:endParaRPr lang="en-US" sz="1765" kern="0">
                  <a:solidFill>
                    <a:srgbClr val="505050"/>
                  </a:solidFill>
                  <a:latin typeface="Segoe UI"/>
                </a:endParaRPr>
              </a:p>
            </p:txBody>
          </p:sp>
        </p:grpSp>
      </p:grpSp>
    </p:spTree>
    <p:extLst>
      <p:ext uri="{BB962C8B-B14F-4D97-AF65-F5344CB8AC3E}">
        <p14:creationId xmlns:p14="http://schemas.microsoft.com/office/powerpoint/2010/main" val="398894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wipe(left)">
                                      <p:cBhvr>
                                        <p:cTn id="7" dur="500"/>
                                        <p:tgtEl>
                                          <p:spTgt spid="2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241"/>
                                        </p:tgtEl>
                                        <p:attrNameLst>
                                          <p:attrName>style.visibility</p:attrName>
                                        </p:attrNameLst>
                                      </p:cBhvr>
                                      <p:to>
                                        <p:strVal val="visible"/>
                                      </p:to>
                                    </p:set>
                                    <p:animEffect transition="in" filter="wipe(right)">
                                      <p:cBhvr>
                                        <p:cTn id="28" dur="500"/>
                                        <p:tgtEl>
                                          <p:spTgt spid="241"/>
                                        </p:tgtEl>
                                      </p:cBhvr>
                                    </p:animEffect>
                                  </p:childTnLst>
                                </p:cTn>
                              </p:par>
                              <p:par>
                                <p:cTn id="29" presetID="22" presetClass="entr" presetSubtype="2" fill="hold" nodeType="withEffect">
                                  <p:stCondLst>
                                    <p:cond delay="0"/>
                                  </p:stCondLst>
                                  <p:childTnLst>
                                    <p:set>
                                      <p:cBhvr>
                                        <p:cTn id="30" dur="1" fill="hold">
                                          <p:stCondLst>
                                            <p:cond delay="0"/>
                                          </p:stCondLst>
                                        </p:cTn>
                                        <p:tgtEl>
                                          <p:spTgt spid="244"/>
                                        </p:tgtEl>
                                        <p:attrNameLst>
                                          <p:attrName>style.visibility</p:attrName>
                                        </p:attrNameLst>
                                      </p:cBhvr>
                                      <p:to>
                                        <p:strVal val="visible"/>
                                      </p:to>
                                    </p:set>
                                    <p:animEffect transition="in" filter="wipe(right)">
                                      <p:cBhvr>
                                        <p:cTn id="31" dur="500"/>
                                        <p:tgtEl>
                                          <p:spTgt spid="24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36"/>
                                        </p:tgtEl>
                                        <p:attrNameLst>
                                          <p:attrName>style.visibility</p:attrName>
                                        </p:attrNameLst>
                                      </p:cBhvr>
                                      <p:to>
                                        <p:strVal val="visible"/>
                                      </p:to>
                                    </p:set>
                                    <p:animEffect transition="in" filter="fade">
                                      <p:cBhvr>
                                        <p:cTn id="39" dur="500"/>
                                        <p:tgtEl>
                                          <p:spTgt spid="2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7"/>
                                        </p:tgtEl>
                                        <p:attrNameLst>
                                          <p:attrName>style.visibility</p:attrName>
                                        </p:attrNameLst>
                                      </p:cBhvr>
                                      <p:to>
                                        <p:strVal val="visible"/>
                                      </p:to>
                                    </p:set>
                                    <p:animEffect transition="in" filter="fade">
                                      <p:cBhvr>
                                        <p:cTn id="42" dur="500"/>
                                        <p:tgtEl>
                                          <p:spTgt spid="237"/>
                                        </p:tgtEl>
                                      </p:cBhvr>
                                    </p:animEffect>
                                  </p:childTnLst>
                                </p:cTn>
                              </p:par>
                              <p:par>
                                <p:cTn id="43" presetID="10" presetClass="entr" presetSubtype="0" fill="hold" nodeType="withEffect">
                                  <p:stCondLst>
                                    <p:cond delay="0"/>
                                  </p:stCondLst>
                                  <p:childTnLst>
                                    <p:set>
                                      <p:cBhvr>
                                        <p:cTn id="44" dur="1" fill="hold">
                                          <p:stCondLst>
                                            <p:cond delay="0"/>
                                          </p:stCondLst>
                                        </p:cTn>
                                        <p:tgtEl>
                                          <p:spTgt spid="273"/>
                                        </p:tgtEl>
                                        <p:attrNameLst>
                                          <p:attrName>style.visibility</p:attrName>
                                        </p:attrNameLst>
                                      </p:cBhvr>
                                      <p:to>
                                        <p:strVal val="visible"/>
                                      </p:to>
                                    </p:set>
                                    <p:animEffect transition="in" filter="fade">
                                      <p:cBhvr>
                                        <p:cTn id="45" dur="500"/>
                                        <p:tgtEl>
                                          <p:spTgt spid="273"/>
                                        </p:tgtEl>
                                      </p:cBhvr>
                                    </p:animEffect>
                                  </p:childTnLst>
                                </p:cTn>
                              </p:par>
                              <p:par>
                                <p:cTn id="46" presetID="10" presetClass="entr" presetSubtype="0" fill="hold" nodeType="withEffect">
                                  <p:stCondLst>
                                    <p:cond delay="0"/>
                                  </p:stCondLst>
                                  <p:childTnLst>
                                    <p:set>
                                      <p:cBhvr>
                                        <p:cTn id="47" dur="1" fill="hold">
                                          <p:stCondLst>
                                            <p:cond delay="0"/>
                                          </p:stCondLst>
                                        </p:cTn>
                                        <p:tgtEl>
                                          <p:spTgt spid="267"/>
                                        </p:tgtEl>
                                        <p:attrNameLst>
                                          <p:attrName>style.visibility</p:attrName>
                                        </p:attrNameLst>
                                      </p:cBhvr>
                                      <p:to>
                                        <p:strVal val="visible"/>
                                      </p:to>
                                    </p:set>
                                    <p:animEffect transition="in" filter="fade">
                                      <p:cBhvr>
                                        <p:cTn id="48" dur="500"/>
                                        <p:tgtEl>
                                          <p:spTgt spid="267"/>
                                        </p:tgtEl>
                                      </p:cBhvr>
                                    </p:animEffect>
                                  </p:childTnLst>
                                </p:cTn>
                              </p:par>
                              <p:par>
                                <p:cTn id="49" presetID="10" presetClass="entr" presetSubtype="0" fill="hold" nodeType="withEffect">
                                  <p:stCondLst>
                                    <p:cond delay="0"/>
                                  </p:stCondLst>
                                  <p:childTnLst>
                                    <p:set>
                                      <p:cBhvr>
                                        <p:cTn id="50" dur="1" fill="hold">
                                          <p:stCondLst>
                                            <p:cond delay="0"/>
                                          </p:stCondLst>
                                        </p:cTn>
                                        <p:tgtEl>
                                          <p:spTgt spid="261"/>
                                        </p:tgtEl>
                                        <p:attrNameLst>
                                          <p:attrName>style.visibility</p:attrName>
                                        </p:attrNameLst>
                                      </p:cBhvr>
                                      <p:to>
                                        <p:strVal val="visible"/>
                                      </p:to>
                                    </p:set>
                                    <p:animEffect transition="in" filter="fade">
                                      <p:cBhvr>
                                        <p:cTn id="51" dur="500"/>
                                        <p:tgtEl>
                                          <p:spTgt spid="261"/>
                                        </p:tgtEl>
                                      </p:cBhvr>
                                    </p:animEffect>
                                  </p:childTnLst>
                                </p:cTn>
                              </p:par>
                              <p:par>
                                <p:cTn id="52" presetID="10" presetClass="entr" presetSubtype="0" fill="hold" nodeType="withEffect">
                                  <p:stCondLst>
                                    <p:cond delay="0"/>
                                  </p:stCondLst>
                                  <p:childTnLst>
                                    <p:set>
                                      <p:cBhvr>
                                        <p:cTn id="53" dur="1" fill="hold">
                                          <p:stCondLst>
                                            <p:cond delay="0"/>
                                          </p:stCondLst>
                                        </p:cTn>
                                        <p:tgtEl>
                                          <p:spTgt spid="255"/>
                                        </p:tgtEl>
                                        <p:attrNameLst>
                                          <p:attrName>style.visibility</p:attrName>
                                        </p:attrNameLst>
                                      </p:cBhvr>
                                      <p:to>
                                        <p:strVal val="visible"/>
                                      </p:to>
                                    </p:set>
                                    <p:animEffect transition="in" filter="fade">
                                      <p:cBhvr>
                                        <p:cTn id="54" dur="500"/>
                                        <p:tgtEl>
                                          <p:spTgt spid="25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5"/>
                                        </p:tgtEl>
                                        <p:attrNameLst>
                                          <p:attrName>style.visibility</p:attrName>
                                        </p:attrNameLst>
                                      </p:cBhvr>
                                      <p:to>
                                        <p:strVal val="visible"/>
                                      </p:to>
                                    </p:set>
                                    <p:animEffect transition="in" filter="fade">
                                      <p:cBhvr>
                                        <p:cTn id="57" dur="500"/>
                                        <p:tgtEl>
                                          <p:spTgt spid="2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247"/>
                                        </p:tgtEl>
                                        <p:attrNameLst>
                                          <p:attrName>style.visibility</p:attrName>
                                        </p:attrNameLst>
                                      </p:cBhvr>
                                      <p:to>
                                        <p:strVal val="visible"/>
                                      </p:to>
                                    </p:set>
                                    <p:animEffect transition="in" filter="wipe(right)">
                                      <p:cBhvr>
                                        <p:cTn id="62" dur="500"/>
                                        <p:tgtEl>
                                          <p:spTgt spid="247"/>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50"/>
                                        </p:tgtEl>
                                        <p:attrNameLst>
                                          <p:attrName>style.visibility</p:attrName>
                                        </p:attrNameLst>
                                      </p:cBhvr>
                                      <p:to>
                                        <p:strVal val="visible"/>
                                      </p:to>
                                    </p:set>
                                    <p:animEffect transition="in" filter="fade">
                                      <p:cBhvr>
                                        <p:cTn id="66" dur="500"/>
                                        <p:tgtEl>
                                          <p:spTgt spid="25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251"/>
                                        </p:tgtEl>
                                        <p:attrNameLst>
                                          <p:attrName>style.visibility</p:attrName>
                                        </p:attrNameLst>
                                      </p:cBhvr>
                                      <p:to>
                                        <p:strVal val="visible"/>
                                      </p:to>
                                    </p:set>
                                    <p:animEffect transition="in" filter="wipe(right)">
                                      <p:cBhvr>
                                        <p:cTn id="71" dur="500"/>
                                        <p:tgtEl>
                                          <p:spTgt spid="251"/>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254"/>
                                        </p:tgtEl>
                                        <p:attrNameLst>
                                          <p:attrName>style.visibility</p:attrName>
                                        </p:attrNameLst>
                                      </p:cBhvr>
                                      <p:to>
                                        <p:strVal val="visible"/>
                                      </p:to>
                                    </p:set>
                                    <p:animEffect transition="in" filter="fade">
                                      <p:cBhvr>
                                        <p:cTn id="75" dur="500"/>
                                        <p:tgtEl>
                                          <p:spTgt spid="254"/>
                                        </p:tgtEl>
                                      </p:cBhvr>
                                    </p:animEffect>
                                  </p:childTnLst>
                                </p:cTn>
                              </p:par>
                            </p:childTnLst>
                          </p:cTn>
                        </p:par>
                        <p:par>
                          <p:cTn id="76" fill="hold">
                            <p:stCondLst>
                              <p:cond delay="1000"/>
                            </p:stCondLst>
                            <p:childTnLst>
                              <p:par>
                                <p:cTn id="77" presetID="22" presetClass="entr" presetSubtype="4" fill="hold" nodeType="afterEffect">
                                  <p:stCondLst>
                                    <p:cond delay="0"/>
                                  </p:stCondLst>
                                  <p:childTnLst>
                                    <p:set>
                                      <p:cBhvr>
                                        <p:cTn id="78" dur="1" fill="hold">
                                          <p:stCondLst>
                                            <p:cond delay="0"/>
                                          </p:stCondLst>
                                        </p:cTn>
                                        <p:tgtEl>
                                          <p:spTgt spid="297"/>
                                        </p:tgtEl>
                                        <p:attrNameLst>
                                          <p:attrName>style.visibility</p:attrName>
                                        </p:attrNameLst>
                                      </p:cBhvr>
                                      <p:to>
                                        <p:strVal val="visible"/>
                                      </p:to>
                                    </p:set>
                                    <p:animEffect transition="in" filter="wipe(down)">
                                      <p:cBhvr>
                                        <p:cTn id="79" dur="500"/>
                                        <p:tgtEl>
                                          <p:spTgt spid="297"/>
                                        </p:tgtEl>
                                      </p:cBhvr>
                                    </p:animEffect>
                                  </p:childTnLst>
                                </p:cTn>
                              </p:par>
                              <p:par>
                                <p:cTn id="80" presetID="22" presetClass="exit" presetSubtype="4" fill="hold" nodeType="withEffect">
                                  <p:stCondLst>
                                    <p:cond delay="0"/>
                                  </p:stCondLst>
                                  <p:childTnLst>
                                    <p:animEffect transition="out" filter="wipe(down)">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childTnLst>
                          </p:cTn>
                        </p:par>
                        <p:par>
                          <p:cTn id="83" fill="hold">
                            <p:stCondLst>
                              <p:cond delay="1500"/>
                            </p:stCondLst>
                            <p:childTnLst>
                              <p:par>
                                <p:cTn id="84" presetID="22" presetClass="entr" presetSubtype="4" fill="hold" nodeType="afterEffect">
                                  <p:stCondLst>
                                    <p:cond delay="0"/>
                                  </p:stCondLst>
                                  <p:childTnLst>
                                    <p:set>
                                      <p:cBhvr>
                                        <p:cTn id="85" dur="1" fill="hold">
                                          <p:stCondLst>
                                            <p:cond delay="0"/>
                                          </p:stCondLst>
                                        </p:cTn>
                                        <p:tgtEl>
                                          <p:spTgt spid="279"/>
                                        </p:tgtEl>
                                        <p:attrNameLst>
                                          <p:attrName>style.visibility</p:attrName>
                                        </p:attrNameLst>
                                      </p:cBhvr>
                                      <p:to>
                                        <p:strVal val="visible"/>
                                      </p:to>
                                    </p:set>
                                    <p:animEffect transition="in" filter="wipe(down)">
                                      <p:cBhvr>
                                        <p:cTn id="86" dur="500"/>
                                        <p:tgtEl>
                                          <p:spTgt spid="279"/>
                                        </p:tgtEl>
                                      </p:cBhvr>
                                    </p:animEffect>
                                  </p:childTnLst>
                                </p:cTn>
                              </p:par>
                              <p:par>
                                <p:cTn id="87" presetID="22" presetClass="exit" presetSubtype="4" fill="hold" nodeType="withEffect">
                                  <p:stCondLst>
                                    <p:cond delay="0"/>
                                  </p:stCondLst>
                                  <p:childTnLst>
                                    <p:animEffect transition="out" filter="wipe(down)">
                                      <p:cBhvr>
                                        <p:cTn id="88" dur="500"/>
                                        <p:tgtEl>
                                          <p:spTgt spid="29"/>
                                        </p:tgtEl>
                                      </p:cBhvr>
                                    </p:animEffect>
                                    <p:set>
                                      <p:cBhvr>
                                        <p:cTn id="89" dur="1" fill="hold">
                                          <p:stCondLst>
                                            <p:cond delay="499"/>
                                          </p:stCondLst>
                                        </p:cTn>
                                        <p:tgtEl>
                                          <p:spTgt spid="29"/>
                                        </p:tgtEl>
                                        <p:attrNameLst>
                                          <p:attrName>style.visibility</p:attrName>
                                        </p:attrNameLst>
                                      </p:cBhvr>
                                      <p:to>
                                        <p:strVal val="hidden"/>
                                      </p:to>
                                    </p:set>
                                  </p:childTnLst>
                                </p:cTn>
                              </p:par>
                            </p:childTnLst>
                          </p:cTn>
                        </p:par>
                        <p:par>
                          <p:cTn id="90" fill="hold">
                            <p:stCondLst>
                              <p:cond delay="2000"/>
                            </p:stCondLst>
                            <p:childTnLst>
                              <p:par>
                                <p:cTn id="91" presetID="22" presetClass="entr" presetSubtype="4" fill="hold" nodeType="afterEffect">
                                  <p:stCondLst>
                                    <p:cond delay="0"/>
                                  </p:stCondLst>
                                  <p:childTnLst>
                                    <p:set>
                                      <p:cBhvr>
                                        <p:cTn id="92" dur="1" fill="hold">
                                          <p:stCondLst>
                                            <p:cond delay="0"/>
                                          </p:stCondLst>
                                        </p:cTn>
                                        <p:tgtEl>
                                          <p:spTgt spid="285"/>
                                        </p:tgtEl>
                                        <p:attrNameLst>
                                          <p:attrName>style.visibility</p:attrName>
                                        </p:attrNameLst>
                                      </p:cBhvr>
                                      <p:to>
                                        <p:strVal val="visible"/>
                                      </p:to>
                                    </p:set>
                                    <p:animEffect transition="in" filter="wipe(down)">
                                      <p:cBhvr>
                                        <p:cTn id="93" dur="500"/>
                                        <p:tgtEl>
                                          <p:spTgt spid="285"/>
                                        </p:tgtEl>
                                      </p:cBhvr>
                                    </p:animEffect>
                                  </p:childTnLst>
                                </p:cTn>
                              </p:par>
                              <p:par>
                                <p:cTn id="94" presetID="22" presetClass="entr" presetSubtype="4" fill="hold" nodeType="withEffect">
                                  <p:stCondLst>
                                    <p:cond delay="0"/>
                                  </p:stCondLst>
                                  <p:childTnLst>
                                    <p:set>
                                      <p:cBhvr>
                                        <p:cTn id="95" dur="1" fill="hold">
                                          <p:stCondLst>
                                            <p:cond delay="0"/>
                                          </p:stCondLst>
                                        </p:cTn>
                                        <p:tgtEl>
                                          <p:spTgt spid="291"/>
                                        </p:tgtEl>
                                        <p:attrNameLst>
                                          <p:attrName>style.visibility</p:attrName>
                                        </p:attrNameLst>
                                      </p:cBhvr>
                                      <p:to>
                                        <p:strVal val="visible"/>
                                      </p:to>
                                    </p:set>
                                    <p:animEffect transition="in" filter="wipe(down)">
                                      <p:cBhvr>
                                        <p:cTn id="96" dur="500"/>
                                        <p:tgtEl>
                                          <p:spTgt spid="291"/>
                                        </p:tgtEl>
                                      </p:cBhvr>
                                    </p:animEffect>
                                  </p:childTnLst>
                                </p:cTn>
                              </p:par>
                              <p:par>
                                <p:cTn id="97" presetID="22" presetClass="exit" presetSubtype="4" fill="hold" nodeType="withEffect">
                                  <p:stCondLst>
                                    <p:cond delay="0"/>
                                  </p:stCondLst>
                                  <p:childTnLst>
                                    <p:animEffect transition="out" filter="wipe(down)">
                                      <p:cBhvr>
                                        <p:cTn id="98" dur="500"/>
                                        <p:tgtEl>
                                          <p:spTgt spid="255"/>
                                        </p:tgtEl>
                                      </p:cBhvr>
                                    </p:animEffect>
                                    <p:set>
                                      <p:cBhvr>
                                        <p:cTn id="99" dur="1" fill="hold">
                                          <p:stCondLst>
                                            <p:cond delay="499"/>
                                          </p:stCondLst>
                                        </p:cTn>
                                        <p:tgtEl>
                                          <p:spTgt spid="255"/>
                                        </p:tgtEl>
                                        <p:attrNameLst>
                                          <p:attrName>style.visibility</p:attrName>
                                        </p:attrNameLst>
                                      </p:cBhvr>
                                      <p:to>
                                        <p:strVal val="hidden"/>
                                      </p:to>
                                    </p:set>
                                  </p:childTnLst>
                                </p:cTn>
                              </p:par>
                              <p:par>
                                <p:cTn id="100" presetID="22" presetClass="exit" presetSubtype="4" fill="hold" nodeType="withEffect">
                                  <p:stCondLst>
                                    <p:cond delay="0"/>
                                  </p:stCondLst>
                                  <p:childTnLst>
                                    <p:animEffect transition="out" filter="wipe(down)">
                                      <p:cBhvr>
                                        <p:cTn id="101" dur="500"/>
                                        <p:tgtEl>
                                          <p:spTgt spid="267"/>
                                        </p:tgtEl>
                                      </p:cBhvr>
                                    </p:animEffect>
                                    <p:set>
                                      <p:cBhvr>
                                        <p:cTn id="102" dur="1" fill="hold">
                                          <p:stCondLst>
                                            <p:cond delay="499"/>
                                          </p:stCondLst>
                                        </p:cTn>
                                        <p:tgtEl>
                                          <p:spTgt spid="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35" grpId="0" animBg="1"/>
      <p:bldP spid="236" grpId="0"/>
      <p:bldP spid="237" grpId="0" animBg="1"/>
      <p:bldP spid="250" grpId="0"/>
      <p:bldP spid="25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0828" y="669348"/>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s-419" dirty="0">
                <a:gradFill>
                  <a:gsLst>
                    <a:gs pos="1250">
                      <a:srgbClr val="505050"/>
                    </a:gs>
                    <a:gs pos="100000">
                      <a:srgbClr val="505050"/>
                    </a:gs>
                  </a:gsLst>
                  <a:lin ang="5400000" scaled="0"/>
                </a:gradFill>
                <a:latin typeface="Segoe UI Light"/>
              </a:rPr>
              <a:t>Contenedores </a:t>
            </a:r>
            <a:r>
              <a:rPr lang="es-419" dirty="0" err="1">
                <a:gradFill>
                  <a:gsLst>
                    <a:gs pos="1250">
                      <a:srgbClr val="505050"/>
                    </a:gs>
                    <a:gs pos="100000">
                      <a:srgbClr val="505050"/>
                    </a:gs>
                  </a:gsLst>
                  <a:lin ang="5400000" scaled="0"/>
                </a:gradFill>
                <a:latin typeface="Segoe UI Light"/>
              </a:rPr>
              <a:t>Hyper</a:t>
            </a:r>
            <a:r>
              <a:rPr lang="es-419" dirty="0">
                <a:gradFill>
                  <a:gsLst>
                    <a:gs pos="1250">
                      <a:srgbClr val="505050"/>
                    </a:gs>
                    <a:gs pos="100000">
                      <a:srgbClr val="505050"/>
                    </a:gs>
                  </a:gsLst>
                  <a:lin ang="5400000" scaled="0"/>
                </a:gradFill>
                <a:latin typeface="Segoe UI Light"/>
              </a:rPr>
              <a:t>-V</a:t>
            </a:r>
            <a:br>
              <a:rPr lang="es-419" dirty="0">
                <a:gradFill>
                  <a:gsLst>
                    <a:gs pos="1250">
                      <a:srgbClr val="505050"/>
                    </a:gs>
                    <a:gs pos="100000">
                      <a:srgbClr val="505050"/>
                    </a:gs>
                  </a:gsLst>
                  <a:lin ang="5400000" scaled="0"/>
                </a:gradFill>
                <a:latin typeface="Segoe UI Light"/>
              </a:rPr>
            </a:br>
            <a:r>
              <a:rPr lang="es-419" sz="3137" dirty="0">
                <a:gradFill>
                  <a:gsLst>
                    <a:gs pos="2917">
                      <a:srgbClr val="0078D7"/>
                    </a:gs>
                    <a:gs pos="75000">
                      <a:srgbClr val="0078D7"/>
                    </a:gs>
                  </a:gsLst>
                  <a:lin ang="5400000" scaled="0"/>
                </a:gradFill>
                <a:latin typeface="Segoe UI Light"/>
              </a:rPr>
              <a:t> Anatomía y principales capacidades</a:t>
            </a:r>
          </a:p>
        </p:txBody>
      </p:sp>
      <p:sp>
        <p:nvSpPr>
          <p:cNvPr id="3" name="Rectangle 2"/>
          <p:cNvSpPr/>
          <p:nvPr/>
        </p:nvSpPr>
        <p:spPr>
          <a:xfrm>
            <a:off x="271344" y="2779780"/>
            <a:ext cx="6226578" cy="3754336"/>
          </a:xfrm>
          <a:prstGeom prst="rect">
            <a:avLst/>
          </a:prstGeom>
          <a:noFill/>
          <a:ln w="12700" cap="flat" cmpd="sng" algn="ctr">
            <a:noFill/>
            <a:prstDash val="solid"/>
            <a:miter lim="800000"/>
          </a:ln>
          <a:effectLst/>
        </p:spPr>
        <p:txBody>
          <a:bodyPr lIns="179259" tIns="179259" rIns="179259" bIns="8963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462206">
              <a:lnSpc>
                <a:spcPct val="90000"/>
              </a:lnSpc>
              <a:spcBef>
                <a:spcPts val="600"/>
              </a:spcBef>
              <a:spcAft>
                <a:spcPts val="600"/>
              </a:spcAft>
              <a:buClr>
                <a:srgbClr val="EFEFEF"/>
              </a:buClr>
            </a:pPr>
            <a:r>
              <a:rPr lang="es-419" b="1" dirty="0">
                <a:gradFill>
                  <a:gsLst>
                    <a:gs pos="7619">
                      <a:srgbClr val="0078D7"/>
                    </a:gs>
                    <a:gs pos="61000">
                      <a:srgbClr val="0078D7"/>
                    </a:gs>
                  </a:gsLst>
                  <a:lin ang="5400000" scaled="0"/>
                </a:gradFill>
                <a:latin typeface="Segoe UI"/>
                <a:cs typeface="Segoe UI" pitchFamily="34" charset="0"/>
              </a:rPr>
              <a:t>Consistencia: </a:t>
            </a:r>
            <a:r>
              <a:rPr lang="es-419" dirty="0">
                <a:gradFill>
                  <a:gsLst>
                    <a:gs pos="19048">
                      <a:srgbClr val="505050"/>
                    </a:gs>
                    <a:gs pos="65000">
                      <a:srgbClr val="505050"/>
                    </a:gs>
                  </a:gsLst>
                  <a:lin ang="5400000" scaled="0"/>
                </a:gradFill>
                <a:latin typeface="Segoe UI"/>
                <a:cs typeface="Segoe UI" pitchFamily="34" charset="0"/>
              </a:rPr>
              <a:t>Los contenedores </a:t>
            </a:r>
            <a:r>
              <a:rPr lang="es-419" dirty="0" err="1">
                <a:gradFill>
                  <a:gsLst>
                    <a:gs pos="19048">
                      <a:srgbClr val="505050"/>
                    </a:gs>
                    <a:gs pos="65000">
                      <a:srgbClr val="505050"/>
                    </a:gs>
                  </a:gsLst>
                  <a:lin ang="5400000" scaled="0"/>
                </a:gradFill>
                <a:latin typeface="Segoe UI"/>
                <a:cs typeface="Segoe UI" pitchFamily="34" charset="0"/>
              </a:rPr>
              <a:t>Hyper</a:t>
            </a:r>
            <a:r>
              <a:rPr lang="es-419" dirty="0">
                <a:gradFill>
                  <a:gsLst>
                    <a:gs pos="19048">
                      <a:srgbClr val="505050"/>
                    </a:gs>
                    <a:gs pos="65000">
                      <a:srgbClr val="505050"/>
                    </a:gs>
                  </a:gsLst>
                  <a:lin ang="5400000" scaled="0"/>
                </a:gradFill>
                <a:latin typeface="Segoe UI"/>
                <a:cs typeface="Segoe UI" pitchFamily="34" charset="0"/>
              </a:rPr>
              <a:t>-V usan las mismas  </a:t>
            </a:r>
            <a:r>
              <a:rPr lang="es-419" dirty="0" err="1">
                <a:gradFill>
                  <a:gsLst>
                    <a:gs pos="19048">
                      <a:srgbClr val="505050"/>
                    </a:gs>
                    <a:gs pos="65000">
                      <a:srgbClr val="505050"/>
                    </a:gs>
                  </a:gsLst>
                  <a:lin ang="5400000" scaled="0"/>
                </a:gradFill>
                <a:latin typeface="Segoe UI"/>
                <a:cs typeface="Segoe UI" pitchFamily="34" charset="0"/>
              </a:rPr>
              <a:t>APIs</a:t>
            </a:r>
            <a:r>
              <a:rPr lang="es-419" dirty="0">
                <a:gradFill>
                  <a:gsLst>
                    <a:gs pos="19048">
                      <a:srgbClr val="505050"/>
                    </a:gs>
                    <a:gs pos="65000">
                      <a:srgbClr val="505050"/>
                    </a:gs>
                  </a:gsLst>
                  <a:lin ang="5400000" scaled="0"/>
                </a:gradFill>
                <a:latin typeface="Segoe UI"/>
                <a:cs typeface="Segoe UI" pitchFamily="34" charset="0"/>
              </a:rPr>
              <a:t> que los contenedores de Windows Server, asegurando la consistencia en las herramientas de gestión y despliegue.</a:t>
            </a:r>
          </a:p>
          <a:p>
            <a:pPr marL="0" lvl="1" defTabSz="462206">
              <a:lnSpc>
                <a:spcPct val="90000"/>
              </a:lnSpc>
              <a:spcBef>
                <a:spcPts val="600"/>
              </a:spcBef>
              <a:spcAft>
                <a:spcPts val="600"/>
              </a:spcAft>
              <a:buClr>
                <a:srgbClr val="EFEFEF"/>
              </a:buClr>
            </a:pPr>
            <a:r>
              <a:rPr lang="es-419" b="1" dirty="0">
                <a:gradFill>
                  <a:gsLst>
                    <a:gs pos="7619">
                      <a:srgbClr val="0078D7"/>
                    </a:gs>
                    <a:gs pos="61000">
                      <a:srgbClr val="0078D7"/>
                    </a:gs>
                  </a:gsLst>
                  <a:lin ang="5400000" scaled="0"/>
                </a:gradFill>
                <a:latin typeface="Segoe UI"/>
                <a:cs typeface="Segoe UI" pitchFamily="34" charset="0"/>
              </a:rPr>
              <a:t>Compatibilidad: </a:t>
            </a:r>
            <a:r>
              <a:rPr lang="es-419" dirty="0">
                <a:gradFill>
                  <a:gsLst>
                    <a:gs pos="19048">
                      <a:srgbClr val="505050"/>
                    </a:gs>
                    <a:gs pos="65000">
                      <a:srgbClr val="505050"/>
                    </a:gs>
                  </a:gsLst>
                  <a:lin ang="5400000" scaled="0"/>
                </a:gradFill>
                <a:latin typeface="Segoe UI"/>
                <a:cs typeface="Segoe UI" pitchFamily="34" charset="0"/>
              </a:rPr>
              <a:t>Los contenedores </a:t>
            </a:r>
            <a:r>
              <a:rPr lang="es-419" dirty="0" err="1">
                <a:gradFill>
                  <a:gsLst>
                    <a:gs pos="19048">
                      <a:srgbClr val="505050"/>
                    </a:gs>
                    <a:gs pos="65000">
                      <a:srgbClr val="505050"/>
                    </a:gs>
                  </a:gsLst>
                  <a:lin ang="5400000" scaled="0"/>
                </a:gradFill>
                <a:latin typeface="Segoe UI"/>
                <a:cs typeface="Segoe UI" pitchFamily="34" charset="0"/>
              </a:rPr>
              <a:t>Hyper</a:t>
            </a:r>
            <a:r>
              <a:rPr lang="es-419" dirty="0">
                <a:gradFill>
                  <a:gsLst>
                    <a:gs pos="19048">
                      <a:srgbClr val="505050"/>
                    </a:gs>
                    <a:gs pos="65000">
                      <a:srgbClr val="505050"/>
                    </a:gs>
                  </a:gsLst>
                  <a:lin ang="5400000" scaled="0"/>
                </a:gradFill>
                <a:latin typeface="Segoe UI"/>
                <a:cs typeface="Segoe UI" pitchFamily="34" charset="0"/>
              </a:rPr>
              <a:t>-V usan las mismas imágenes que los contenedores Windows Server.</a:t>
            </a:r>
          </a:p>
          <a:p>
            <a:pPr marL="0" lvl="1" defTabSz="462206">
              <a:lnSpc>
                <a:spcPct val="90000"/>
              </a:lnSpc>
              <a:spcBef>
                <a:spcPts val="600"/>
              </a:spcBef>
              <a:spcAft>
                <a:spcPts val="600"/>
              </a:spcAft>
              <a:buClr>
                <a:srgbClr val="EFEFEF"/>
              </a:buClr>
            </a:pPr>
            <a:r>
              <a:rPr lang="es-419" b="1" dirty="0">
                <a:gradFill>
                  <a:gsLst>
                    <a:gs pos="7619">
                      <a:srgbClr val="0078D7"/>
                    </a:gs>
                    <a:gs pos="61000">
                      <a:srgbClr val="0078D7"/>
                    </a:gs>
                  </a:gsLst>
                  <a:lin ang="5400000" scaled="0"/>
                </a:gradFill>
                <a:latin typeface="Segoe UI"/>
                <a:cs typeface="Segoe UI" pitchFamily="34" charset="0"/>
              </a:rPr>
              <a:t>Fuerte aislamiento: </a:t>
            </a:r>
            <a:r>
              <a:rPr lang="es-419" dirty="0">
                <a:gradFill>
                  <a:gsLst>
                    <a:gs pos="19048">
                      <a:srgbClr val="505050"/>
                    </a:gs>
                    <a:gs pos="65000">
                      <a:srgbClr val="505050"/>
                    </a:gs>
                  </a:gsLst>
                  <a:lin ang="5400000" scaled="0"/>
                </a:gradFill>
                <a:latin typeface="Segoe UI"/>
                <a:cs typeface="Segoe UI" pitchFamily="34" charset="0"/>
              </a:rPr>
              <a:t>cada contenedor </a:t>
            </a:r>
            <a:r>
              <a:rPr lang="es-419" dirty="0" err="1">
                <a:gradFill>
                  <a:gsLst>
                    <a:gs pos="19048">
                      <a:srgbClr val="505050"/>
                    </a:gs>
                    <a:gs pos="65000">
                      <a:srgbClr val="505050"/>
                    </a:gs>
                  </a:gsLst>
                  <a:lin ang="5400000" scaled="0"/>
                </a:gradFill>
                <a:latin typeface="Segoe UI"/>
                <a:cs typeface="Segoe UI" pitchFamily="34" charset="0"/>
              </a:rPr>
              <a:t>Hyper</a:t>
            </a:r>
            <a:r>
              <a:rPr lang="es-419" dirty="0">
                <a:gradFill>
                  <a:gsLst>
                    <a:gs pos="19048">
                      <a:srgbClr val="505050"/>
                    </a:gs>
                    <a:gs pos="65000">
                      <a:srgbClr val="505050"/>
                    </a:gs>
                  </a:gsLst>
                  <a:lin ang="5400000" scaled="0"/>
                </a:gradFill>
                <a:latin typeface="Segoe UI"/>
                <a:cs typeface="Segoe UI" pitchFamily="34" charset="0"/>
              </a:rPr>
              <a:t>-V tiene su propia copia dedicada del núcleo</a:t>
            </a:r>
          </a:p>
          <a:p>
            <a:pPr marL="0" lvl="1" defTabSz="462206">
              <a:lnSpc>
                <a:spcPct val="90000"/>
              </a:lnSpc>
              <a:spcBef>
                <a:spcPts val="600"/>
              </a:spcBef>
              <a:spcAft>
                <a:spcPts val="600"/>
              </a:spcAft>
              <a:buClr>
                <a:srgbClr val="EFEFEF"/>
              </a:buClr>
            </a:pPr>
            <a:r>
              <a:rPr lang="es-419" b="1" dirty="0">
                <a:gradFill>
                  <a:gsLst>
                    <a:gs pos="7619">
                      <a:srgbClr val="0078D7"/>
                    </a:gs>
                    <a:gs pos="61000">
                      <a:srgbClr val="0078D7"/>
                    </a:gs>
                  </a:gsLst>
                  <a:lin ang="5400000" scaled="0"/>
                </a:gradFill>
                <a:latin typeface="Segoe UI"/>
                <a:cs typeface="Segoe UI" pitchFamily="34" charset="0"/>
              </a:rPr>
              <a:t>Alta confianza: </a:t>
            </a:r>
            <a:r>
              <a:rPr lang="es-419" dirty="0">
                <a:gradFill>
                  <a:gsLst>
                    <a:gs pos="19048">
                      <a:srgbClr val="505050"/>
                    </a:gs>
                    <a:gs pos="65000">
                      <a:srgbClr val="505050"/>
                    </a:gs>
                  </a:gsLst>
                  <a:lin ang="5400000" scaled="0"/>
                </a:gradFill>
                <a:latin typeface="Segoe UI"/>
                <a:cs typeface="Segoe UI" pitchFamily="34" charset="0"/>
              </a:rPr>
              <a:t>con tecnología de virtualización </a:t>
            </a:r>
            <a:r>
              <a:rPr lang="es-419" dirty="0" err="1">
                <a:gradFill>
                  <a:gsLst>
                    <a:gs pos="19048">
                      <a:srgbClr val="505050"/>
                    </a:gs>
                    <a:gs pos="65000">
                      <a:srgbClr val="505050"/>
                    </a:gs>
                  </a:gsLst>
                  <a:lin ang="5400000" scaled="0"/>
                </a:gradFill>
                <a:latin typeface="Segoe UI"/>
                <a:cs typeface="Segoe UI" pitchFamily="34" charset="0"/>
              </a:rPr>
              <a:t>Hyper</a:t>
            </a:r>
            <a:r>
              <a:rPr lang="es-419" dirty="0">
                <a:gradFill>
                  <a:gsLst>
                    <a:gs pos="19048">
                      <a:srgbClr val="505050"/>
                    </a:gs>
                    <a:gs pos="65000">
                      <a:srgbClr val="505050"/>
                    </a:gs>
                  </a:gsLst>
                  <a:lin ang="5400000" scaled="0"/>
                </a:gradFill>
                <a:latin typeface="Segoe UI"/>
                <a:cs typeface="Segoe UI" pitchFamily="34" charset="0"/>
              </a:rPr>
              <a:t>-V comprobada</a:t>
            </a:r>
          </a:p>
          <a:p>
            <a:pPr marL="0" lvl="1" defTabSz="462206">
              <a:lnSpc>
                <a:spcPct val="90000"/>
              </a:lnSpc>
              <a:spcBef>
                <a:spcPts val="600"/>
              </a:spcBef>
              <a:spcAft>
                <a:spcPts val="600"/>
              </a:spcAft>
              <a:buClr>
                <a:srgbClr val="EFEFEF"/>
              </a:buClr>
            </a:pPr>
            <a:r>
              <a:rPr lang="es-419" b="1" dirty="0">
                <a:gradFill>
                  <a:gsLst>
                    <a:gs pos="7619">
                      <a:srgbClr val="0078D7"/>
                    </a:gs>
                    <a:gs pos="61000">
                      <a:srgbClr val="0078D7"/>
                    </a:gs>
                  </a:gsLst>
                  <a:lin ang="5400000" scaled="0"/>
                </a:gradFill>
                <a:latin typeface="Segoe UI"/>
                <a:cs typeface="Segoe UI" pitchFamily="34" charset="0"/>
              </a:rPr>
              <a:t>Optimizados: </a:t>
            </a:r>
            <a:r>
              <a:rPr lang="es-419" dirty="0">
                <a:gradFill>
                  <a:gsLst>
                    <a:gs pos="19048">
                      <a:srgbClr val="505050"/>
                    </a:gs>
                    <a:gs pos="65000">
                      <a:srgbClr val="505050"/>
                    </a:gs>
                  </a:gsLst>
                  <a:lin ang="5400000" scaled="0"/>
                </a:gradFill>
                <a:latin typeface="Segoe UI"/>
                <a:cs typeface="Segoe UI" pitchFamily="34" charset="0"/>
              </a:rPr>
              <a:t>la capa de virtualización y el sistema operativo se optimizaron específicamente para los contenedores</a:t>
            </a:r>
          </a:p>
        </p:txBody>
      </p:sp>
      <p:sp>
        <p:nvSpPr>
          <p:cNvPr id="4" name="Freeform 3"/>
          <p:cNvSpPr>
            <a:spLocks noEditPoints="1"/>
          </p:cNvSpPr>
          <p:nvPr/>
        </p:nvSpPr>
        <p:spPr bwMode="auto">
          <a:xfrm>
            <a:off x="574101" y="2313435"/>
            <a:ext cx="407255" cy="397241"/>
          </a:xfrm>
          <a:custGeom>
            <a:avLst/>
            <a:gdLst>
              <a:gd name="T0" fmla="*/ 1697 w 1739"/>
              <a:gd name="T1" fmla="*/ 541 h 1697"/>
              <a:gd name="T2" fmla="*/ 1388 w 1739"/>
              <a:gd name="T3" fmla="*/ 18 h 1697"/>
              <a:gd name="T4" fmla="*/ 1374 w 1739"/>
              <a:gd name="T5" fmla="*/ 21 h 1697"/>
              <a:gd name="T6" fmla="*/ 1374 w 1739"/>
              <a:gd name="T7" fmla="*/ 20 h 1697"/>
              <a:gd name="T8" fmla="*/ 200 w 1739"/>
              <a:gd name="T9" fmla="*/ 179 h 1697"/>
              <a:gd name="T10" fmla="*/ 42 w 1739"/>
              <a:gd name="T11" fmla="*/ 766 h 1697"/>
              <a:gd name="T12" fmla="*/ 351 w 1739"/>
              <a:gd name="T13" fmla="*/ 1289 h 1697"/>
              <a:gd name="T14" fmla="*/ 748 w 1739"/>
              <a:gd name="T15" fmla="*/ 1235 h 1697"/>
              <a:gd name="T16" fmla="*/ 748 w 1739"/>
              <a:gd name="T17" fmla="*/ 1490 h 1697"/>
              <a:gd name="T18" fmla="*/ 430 w 1739"/>
              <a:gd name="T19" fmla="*/ 1490 h 1697"/>
              <a:gd name="T20" fmla="*/ 430 w 1739"/>
              <a:gd name="T21" fmla="*/ 1697 h 1697"/>
              <a:gd name="T22" fmla="*/ 1318 w 1739"/>
              <a:gd name="T23" fmla="*/ 1697 h 1697"/>
              <a:gd name="T24" fmla="*/ 1318 w 1739"/>
              <a:gd name="T25" fmla="*/ 1490 h 1697"/>
              <a:gd name="T26" fmla="*/ 1000 w 1739"/>
              <a:gd name="T27" fmla="*/ 1490 h 1697"/>
              <a:gd name="T28" fmla="*/ 1000 w 1739"/>
              <a:gd name="T29" fmla="*/ 1201 h 1697"/>
              <a:gd name="T30" fmla="*/ 1525 w 1739"/>
              <a:gd name="T31" fmla="*/ 1130 h 1697"/>
              <a:gd name="T32" fmla="*/ 1525 w 1739"/>
              <a:gd name="T33" fmla="*/ 1129 h 1697"/>
              <a:gd name="T34" fmla="*/ 1538 w 1739"/>
              <a:gd name="T35" fmla="*/ 1128 h 1697"/>
              <a:gd name="T36" fmla="*/ 1697 w 1739"/>
              <a:gd name="T37" fmla="*/ 541 h 1697"/>
              <a:gd name="T38" fmla="*/ 1111 w 1739"/>
              <a:gd name="T39" fmla="*/ 255 h 1697"/>
              <a:gd name="T40" fmla="*/ 206 w 1739"/>
              <a:gd name="T41" fmla="*/ 378 h 1697"/>
              <a:gd name="T42" fmla="*/ 165 w 1739"/>
              <a:gd name="T43" fmla="*/ 384 h 1697"/>
              <a:gd name="T44" fmla="*/ 190 w 1739"/>
              <a:gd name="T45" fmla="*/ 297 h 1697"/>
              <a:gd name="T46" fmla="*/ 256 w 1739"/>
              <a:gd name="T47" fmla="*/ 288 h 1697"/>
              <a:gd name="T48" fmla="*/ 1135 w 1739"/>
              <a:gd name="T49" fmla="*/ 168 h 1697"/>
              <a:gd name="T50" fmla="*/ 1135 w 1739"/>
              <a:gd name="T51" fmla="*/ 171 h 1697"/>
              <a:gd name="T52" fmla="*/ 1111 w 1739"/>
              <a:gd name="T53" fmla="*/ 255 h 1697"/>
              <a:gd name="T54" fmla="*/ 1506 w 1739"/>
              <a:gd name="T55" fmla="*/ 993 h 1697"/>
              <a:gd name="T56" fmla="*/ 1312 w 1739"/>
              <a:gd name="T57" fmla="*/ 593 h 1697"/>
              <a:gd name="T58" fmla="*/ 1392 w 1739"/>
              <a:gd name="T59" fmla="*/ 156 h 1697"/>
              <a:gd name="T60" fmla="*/ 1586 w 1739"/>
              <a:gd name="T61" fmla="*/ 556 h 1697"/>
              <a:gd name="T62" fmla="*/ 1506 w 1739"/>
              <a:gd name="T63" fmla="*/ 993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39" h="1697">
                <a:moveTo>
                  <a:pt x="1697" y="541"/>
                </a:moveTo>
                <a:cubicBezTo>
                  <a:pt x="1656" y="235"/>
                  <a:pt x="1517" y="0"/>
                  <a:pt x="1388" y="18"/>
                </a:cubicBezTo>
                <a:cubicBezTo>
                  <a:pt x="1383" y="19"/>
                  <a:pt x="1378" y="20"/>
                  <a:pt x="1374" y="21"/>
                </a:cubicBezTo>
                <a:cubicBezTo>
                  <a:pt x="1374" y="20"/>
                  <a:pt x="1374" y="20"/>
                  <a:pt x="1374" y="20"/>
                </a:cubicBezTo>
                <a:cubicBezTo>
                  <a:pt x="200" y="179"/>
                  <a:pt x="200" y="179"/>
                  <a:pt x="200" y="179"/>
                </a:cubicBezTo>
                <a:cubicBezTo>
                  <a:pt x="71" y="197"/>
                  <a:pt x="0" y="460"/>
                  <a:pt x="42" y="766"/>
                </a:cubicBezTo>
                <a:cubicBezTo>
                  <a:pt x="83" y="1073"/>
                  <a:pt x="222" y="1307"/>
                  <a:pt x="351" y="1289"/>
                </a:cubicBezTo>
                <a:cubicBezTo>
                  <a:pt x="748" y="1235"/>
                  <a:pt x="748" y="1235"/>
                  <a:pt x="748" y="1235"/>
                </a:cubicBezTo>
                <a:cubicBezTo>
                  <a:pt x="748" y="1490"/>
                  <a:pt x="748" y="1490"/>
                  <a:pt x="748" y="1490"/>
                </a:cubicBezTo>
                <a:cubicBezTo>
                  <a:pt x="430" y="1490"/>
                  <a:pt x="430" y="1490"/>
                  <a:pt x="430" y="1490"/>
                </a:cubicBezTo>
                <a:cubicBezTo>
                  <a:pt x="430" y="1697"/>
                  <a:pt x="430" y="1697"/>
                  <a:pt x="430" y="1697"/>
                </a:cubicBezTo>
                <a:cubicBezTo>
                  <a:pt x="1318" y="1697"/>
                  <a:pt x="1318" y="1697"/>
                  <a:pt x="1318" y="1697"/>
                </a:cubicBezTo>
                <a:cubicBezTo>
                  <a:pt x="1318" y="1490"/>
                  <a:pt x="1318" y="1490"/>
                  <a:pt x="1318" y="1490"/>
                </a:cubicBezTo>
                <a:cubicBezTo>
                  <a:pt x="1000" y="1490"/>
                  <a:pt x="1000" y="1490"/>
                  <a:pt x="1000" y="1490"/>
                </a:cubicBezTo>
                <a:cubicBezTo>
                  <a:pt x="1000" y="1201"/>
                  <a:pt x="1000" y="1201"/>
                  <a:pt x="1000" y="1201"/>
                </a:cubicBezTo>
                <a:cubicBezTo>
                  <a:pt x="1525" y="1130"/>
                  <a:pt x="1525" y="1130"/>
                  <a:pt x="1525" y="1130"/>
                </a:cubicBezTo>
                <a:cubicBezTo>
                  <a:pt x="1525" y="1129"/>
                  <a:pt x="1525" y="1129"/>
                  <a:pt x="1525" y="1129"/>
                </a:cubicBezTo>
                <a:cubicBezTo>
                  <a:pt x="1529" y="1129"/>
                  <a:pt x="1534" y="1129"/>
                  <a:pt x="1538" y="1128"/>
                </a:cubicBezTo>
                <a:cubicBezTo>
                  <a:pt x="1668" y="1110"/>
                  <a:pt x="1739" y="848"/>
                  <a:pt x="1697" y="541"/>
                </a:cubicBezTo>
                <a:close/>
                <a:moveTo>
                  <a:pt x="1111" y="255"/>
                </a:moveTo>
                <a:cubicBezTo>
                  <a:pt x="206" y="378"/>
                  <a:pt x="206" y="378"/>
                  <a:pt x="206" y="378"/>
                </a:cubicBezTo>
                <a:cubicBezTo>
                  <a:pt x="165" y="384"/>
                  <a:pt x="165" y="384"/>
                  <a:pt x="165" y="384"/>
                </a:cubicBezTo>
                <a:cubicBezTo>
                  <a:pt x="171" y="352"/>
                  <a:pt x="180" y="323"/>
                  <a:pt x="190" y="297"/>
                </a:cubicBezTo>
                <a:cubicBezTo>
                  <a:pt x="256" y="288"/>
                  <a:pt x="256" y="288"/>
                  <a:pt x="256" y="288"/>
                </a:cubicBezTo>
                <a:cubicBezTo>
                  <a:pt x="1135" y="168"/>
                  <a:pt x="1135" y="168"/>
                  <a:pt x="1135" y="168"/>
                </a:cubicBezTo>
                <a:cubicBezTo>
                  <a:pt x="1135" y="171"/>
                  <a:pt x="1135" y="171"/>
                  <a:pt x="1135" y="171"/>
                </a:cubicBezTo>
                <a:cubicBezTo>
                  <a:pt x="1125" y="196"/>
                  <a:pt x="1117" y="224"/>
                  <a:pt x="1111" y="255"/>
                </a:cubicBezTo>
                <a:close/>
                <a:moveTo>
                  <a:pt x="1506" y="993"/>
                </a:moveTo>
                <a:cubicBezTo>
                  <a:pt x="1431" y="1004"/>
                  <a:pt x="1344" y="825"/>
                  <a:pt x="1312" y="593"/>
                </a:cubicBezTo>
                <a:cubicBezTo>
                  <a:pt x="1281" y="362"/>
                  <a:pt x="1317" y="167"/>
                  <a:pt x="1392" y="156"/>
                </a:cubicBezTo>
                <a:cubicBezTo>
                  <a:pt x="1468" y="146"/>
                  <a:pt x="1555" y="325"/>
                  <a:pt x="1586" y="556"/>
                </a:cubicBezTo>
                <a:cubicBezTo>
                  <a:pt x="1618" y="787"/>
                  <a:pt x="1582" y="983"/>
                  <a:pt x="1506" y="993"/>
                </a:cubicBezTo>
                <a:close/>
              </a:path>
            </a:pathLst>
          </a:custGeom>
          <a:solidFill>
            <a:srgbClr val="FFFFFF"/>
          </a:solidFill>
          <a:ln>
            <a:noFill/>
          </a:ln>
        </p:spPr>
        <p:txBody>
          <a:bodyPr vert="horz" wrap="square" lIns="87867" tIns="43934" rIns="87867" bIns="43934" numCol="1" anchor="t" anchorCtr="0" compatLnSpc="1">
            <a:prstTxWarp prst="textNoShape">
              <a:avLst/>
            </a:prstTxWarp>
          </a:bodyPr>
          <a:lstStyle/>
          <a:p>
            <a:pPr defTabSz="896181">
              <a:defRPr/>
            </a:pPr>
            <a:endParaRPr lang="en-US" sz="1729" kern="0">
              <a:solidFill>
                <a:srgbClr val="505050"/>
              </a:solidFill>
              <a:latin typeface="Segoe UI"/>
            </a:endParaRPr>
          </a:p>
        </p:txBody>
      </p:sp>
      <p:sp>
        <p:nvSpPr>
          <p:cNvPr id="5" name="Rectangle 4"/>
          <p:cNvSpPr/>
          <p:nvPr/>
        </p:nvSpPr>
        <p:spPr bwMode="auto">
          <a:xfrm>
            <a:off x="6637622" y="2710676"/>
            <a:ext cx="5023714" cy="3493767"/>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Rectangle 5"/>
          <p:cNvSpPr/>
          <p:nvPr/>
        </p:nvSpPr>
        <p:spPr bwMode="auto">
          <a:xfrm>
            <a:off x="6803119" y="4607988"/>
            <a:ext cx="4692723" cy="672319"/>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961" kern="0" dirty="0">
                <a:gradFill>
                  <a:gsLst>
                    <a:gs pos="0">
                      <a:srgbClr val="FFFFFF"/>
                    </a:gs>
                    <a:gs pos="100000">
                      <a:srgbClr val="FFFFFF"/>
                    </a:gs>
                  </a:gsLst>
                  <a:lin ang="5400000" scaled="0"/>
                </a:gradFill>
                <a:latin typeface="Segoe UI"/>
                <a:ea typeface="Segoe UI" pitchFamily="34" charset="0"/>
                <a:cs typeface="Segoe UI" pitchFamily="34" charset="0"/>
              </a:rPr>
              <a:t>Hypervisor</a:t>
            </a:r>
          </a:p>
        </p:txBody>
      </p:sp>
      <p:sp>
        <p:nvSpPr>
          <p:cNvPr id="7" name="Rectangle 6"/>
          <p:cNvSpPr/>
          <p:nvPr/>
        </p:nvSpPr>
        <p:spPr bwMode="auto">
          <a:xfrm>
            <a:off x="6803119" y="5351717"/>
            <a:ext cx="4692723" cy="674422"/>
          </a:xfrm>
          <a:prstGeom prst="rect">
            <a:avLst/>
          </a:prstGeom>
          <a:solidFill>
            <a:srgbClr val="505050">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961" kern="0" dirty="0" err="1">
                <a:gradFill>
                  <a:gsLst>
                    <a:gs pos="0">
                      <a:srgbClr val="FFFFFF"/>
                    </a:gs>
                    <a:gs pos="100000">
                      <a:srgbClr val="FFFFFF"/>
                    </a:gs>
                  </a:gsLst>
                  <a:lin ang="5400000" scaled="0"/>
                </a:gradFill>
                <a:latin typeface="Segoe UI"/>
                <a:ea typeface="Segoe UI" pitchFamily="34" charset="0"/>
                <a:cs typeface="Segoe UI" pitchFamily="34" charset="0"/>
              </a:rPr>
              <a:t>Servidor</a:t>
            </a: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TextBox 7"/>
          <p:cNvSpPr txBox="1"/>
          <p:nvPr/>
        </p:nvSpPr>
        <p:spPr>
          <a:xfrm>
            <a:off x="6853288" y="1842170"/>
            <a:ext cx="2261578" cy="538914"/>
          </a:xfrm>
          <a:prstGeom prst="rect">
            <a:avLst/>
          </a:prstGeom>
          <a:noFill/>
        </p:spPr>
        <p:txBody>
          <a:bodyPr wrap="none" lIns="179259" tIns="143407" rIns="179259" bIns="143407" rtlCol="0">
            <a:spAutoFit/>
          </a:bodyPr>
          <a:lstStyle>
            <a:defPPr>
              <a:defRPr lang="en-US"/>
            </a:defPPr>
            <a:lvl1pPr defTabSz="914367">
              <a:lnSpc>
                <a:spcPct val="90000"/>
              </a:lnSpc>
              <a:spcAft>
                <a:spcPts val="588"/>
              </a:spcAft>
              <a:defRPr>
                <a:gradFill>
                  <a:gsLst>
                    <a:gs pos="0">
                      <a:schemeClr val="tx1"/>
                    </a:gs>
                    <a:gs pos="100000">
                      <a:schemeClr val="tx1"/>
                    </a:gs>
                  </a:gsLst>
                  <a:lin ang="5400000" scaled="0"/>
                </a:gradFill>
                <a:latin typeface="Segoe UI"/>
              </a:defRPr>
            </a:lvl1pPr>
          </a:lstStyle>
          <a:p>
            <a:pPr>
              <a:defRPr/>
            </a:pPr>
            <a:r>
              <a:rPr lang="en-US" kern="0" dirty="0">
                <a:gradFill>
                  <a:gsLst>
                    <a:gs pos="0">
                      <a:srgbClr val="505050"/>
                    </a:gs>
                    <a:gs pos="100000">
                      <a:srgbClr val="505050"/>
                    </a:gs>
                  </a:gsLst>
                  <a:lin ang="5400000" scaled="0"/>
                </a:gradFill>
              </a:rPr>
              <a:t>Hyper-V Container</a:t>
            </a:r>
          </a:p>
        </p:txBody>
      </p:sp>
      <p:sp>
        <p:nvSpPr>
          <p:cNvPr id="9" name="Rectangle 8"/>
          <p:cNvSpPr/>
          <p:nvPr/>
        </p:nvSpPr>
        <p:spPr bwMode="auto">
          <a:xfrm>
            <a:off x="6822169" y="2953294"/>
            <a:ext cx="2274407" cy="1557966"/>
          </a:xfrm>
          <a:prstGeom prst="rect">
            <a:avLst/>
          </a:prstGeom>
          <a:noFill/>
          <a:ln w="66675" cap="flat" cmpd="sng" algn="ctr">
            <a:solidFill>
              <a:srgbClr val="D83B01"/>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Rectangle 9"/>
          <p:cNvSpPr/>
          <p:nvPr/>
        </p:nvSpPr>
        <p:spPr bwMode="auto">
          <a:xfrm>
            <a:off x="6898513" y="3018776"/>
            <a:ext cx="2128954" cy="877591"/>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44814" tIns="143407" rIns="44814"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371" kern="0" dirty="0">
                <a:gradFill>
                  <a:gsLst>
                    <a:gs pos="0">
                      <a:srgbClr val="FFFFFF"/>
                    </a:gs>
                    <a:gs pos="100000">
                      <a:srgbClr val="FFFFFF"/>
                    </a:gs>
                  </a:gsLst>
                  <a:lin ang="5400000" scaled="0"/>
                </a:gradFill>
                <a:latin typeface="Segoe UI"/>
                <a:ea typeface="Segoe UI" pitchFamily="34" charset="0"/>
                <a:cs typeface="Segoe UI" pitchFamily="34" charset="0"/>
              </a:rPr>
              <a:t>App A</a:t>
            </a:r>
            <a:br>
              <a:rPr lang="en-US" sz="1371" kern="0" dirty="0">
                <a:gradFill>
                  <a:gsLst>
                    <a:gs pos="0">
                      <a:srgbClr val="FFFFFF"/>
                    </a:gs>
                    <a:gs pos="100000">
                      <a:srgbClr val="FFFFFF"/>
                    </a:gs>
                  </a:gsLst>
                  <a:lin ang="5400000" scaled="0"/>
                </a:gradFill>
                <a:latin typeface="Segoe UI"/>
                <a:ea typeface="Segoe UI" pitchFamily="34" charset="0"/>
                <a:cs typeface="Segoe UI" pitchFamily="34" charset="0"/>
              </a:rPr>
            </a:br>
            <a: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t>Bins/</a:t>
            </a:r>
            <a:r>
              <a:rPr lang="en-US" sz="1175" kern="0" dirty="0" err="1">
                <a:gradFill>
                  <a:gsLst>
                    <a:gs pos="0">
                      <a:srgbClr val="FFFFFF"/>
                    </a:gs>
                    <a:gs pos="100000">
                      <a:srgbClr val="FFFFFF"/>
                    </a:gs>
                  </a:gsLst>
                  <a:lin ang="5400000" scaled="0"/>
                </a:gradFill>
                <a:latin typeface="Segoe UI"/>
                <a:ea typeface="Segoe UI" pitchFamily="34" charset="0"/>
                <a:cs typeface="Segoe UI" pitchFamily="34" charset="0"/>
              </a:rPr>
              <a:t>Bibliotecas</a:t>
            </a:r>
            <a:endParaRPr lang="en-US" sz="1175"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 name="Rectangle 10"/>
          <p:cNvSpPr/>
          <p:nvPr/>
        </p:nvSpPr>
        <p:spPr bwMode="auto">
          <a:xfrm>
            <a:off x="6877517" y="3961514"/>
            <a:ext cx="2149950" cy="483616"/>
          </a:xfrm>
          <a:prstGeom prst="rect">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t>OS </a:t>
            </a:r>
            <a:r>
              <a:rPr lang="en-US" sz="1175" kern="0" dirty="0" err="1">
                <a:gradFill>
                  <a:gsLst>
                    <a:gs pos="0">
                      <a:srgbClr val="FFFFFF"/>
                    </a:gs>
                    <a:gs pos="100000">
                      <a:srgbClr val="FFFFFF"/>
                    </a:gs>
                  </a:gsLst>
                  <a:lin ang="5400000" scaled="0"/>
                </a:gradFill>
                <a:latin typeface="Segoe UI"/>
                <a:ea typeface="Segoe UI" pitchFamily="34" charset="0"/>
                <a:cs typeface="Segoe UI" pitchFamily="34" charset="0"/>
              </a:rPr>
              <a:t>invitado</a:t>
            </a:r>
            <a: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t> Windows</a:t>
            </a:r>
            <a:b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br>
            <a:r>
              <a:rPr lang="en-US" sz="882" i="1" kern="0" dirty="0" err="1">
                <a:gradFill>
                  <a:gsLst>
                    <a:gs pos="0">
                      <a:srgbClr val="FFFFFF"/>
                    </a:gs>
                    <a:gs pos="100000">
                      <a:srgbClr val="FFFFFF"/>
                    </a:gs>
                  </a:gsLst>
                  <a:lin ang="5400000" scaled="0"/>
                </a:gradFill>
                <a:latin typeface="Segoe UI"/>
                <a:ea typeface="Segoe UI" pitchFamily="34" charset="0"/>
                <a:cs typeface="Segoe UI" pitchFamily="34" charset="0"/>
              </a:rPr>
              <a:t>Optimizado</a:t>
            </a:r>
            <a:r>
              <a:rPr lang="en-US" sz="882" i="1" kern="0" dirty="0">
                <a:gradFill>
                  <a:gsLst>
                    <a:gs pos="0">
                      <a:srgbClr val="FFFFFF"/>
                    </a:gs>
                    <a:gs pos="100000">
                      <a:srgbClr val="FFFFFF"/>
                    </a:gs>
                  </a:gsLst>
                  <a:lin ang="5400000" scaled="0"/>
                </a:gradFill>
                <a:latin typeface="Segoe UI"/>
                <a:ea typeface="Segoe UI" pitchFamily="34" charset="0"/>
                <a:cs typeface="Segoe UI" pitchFamily="34" charset="0"/>
              </a:rPr>
              <a:t> para cont. Hyper-V </a:t>
            </a:r>
            <a:endParaRPr lang="en-US" sz="88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2" name="Straight Connector 11"/>
          <p:cNvCxnSpPr/>
          <p:nvPr/>
        </p:nvCxnSpPr>
        <p:spPr>
          <a:xfrm>
            <a:off x="7960672" y="2287903"/>
            <a:ext cx="0" cy="672319"/>
          </a:xfrm>
          <a:prstGeom prst="line">
            <a:avLst/>
          </a:prstGeom>
          <a:noFill/>
          <a:ln w="79375" cap="flat" cmpd="sng" algn="ctr">
            <a:solidFill>
              <a:srgbClr val="D83B01"/>
            </a:solidFill>
            <a:prstDash val="solid"/>
            <a:headEnd type="none"/>
            <a:tailEnd type="none"/>
          </a:ln>
          <a:effectLst/>
        </p:spPr>
      </p:cxnSp>
      <p:sp>
        <p:nvSpPr>
          <p:cNvPr id="13" name="TextBox 12"/>
          <p:cNvSpPr txBox="1"/>
          <p:nvPr/>
        </p:nvSpPr>
        <p:spPr>
          <a:xfrm>
            <a:off x="9253243" y="1842170"/>
            <a:ext cx="2261578" cy="538914"/>
          </a:xfrm>
          <a:prstGeom prst="rect">
            <a:avLst/>
          </a:prstGeom>
          <a:noFill/>
        </p:spPr>
        <p:txBody>
          <a:bodyPr wrap="none" lIns="179259" tIns="143407" rIns="179259" bIns="143407" rtlCol="0">
            <a:spAutoFit/>
          </a:bodyPr>
          <a:lstStyle>
            <a:defPPr>
              <a:defRPr lang="en-US"/>
            </a:defPPr>
            <a:lvl1pPr defTabSz="914367">
              <a:lnSpc>
                <a:spcPct val="90000"/>
              </a:lnSpc>
              <a:spcAft>
                <a:spcPts val="588"/>
              </a:spcAft>
              <a:defRPr>
                <a:gradFill>
                  <a:gsLst>
                    <a:gs pos="0">
                      <a:schemeClr val="tx1"/>
                    </a:gs>
                    <a:gs pos="100000">
                      <a:schemeClr val="tx1"/>
                    </a:gs>
                  </a:gsLst>
                  <a:lin ang="5400000" scaled="0"/>
                </a:gradFill>
                <a:latin typeface="Segoe UI"/>
              </a:defRPr>
            </a:lvl1pPr>
          </a:lstStyle>
          <a:p>
            <a:pPr>
              <a:defRPr/>
            </a:pPr>
            <a:r>
              <a:rPr lang="en-US" kern="0" dirty="0">
                <a:gradFill>
                  <a:gsLst>
                    <a:gs pos="0">
                      <a:srgbClr val="505050"/>
                    </a:gs>
                    <a:gs pos="100000">
                      <a:srgbClr val="505050"/>
                    </a:gs>
                  </a:gsLst>
                  <a:lin ang="5400000" scaled="0"/>
                </a:gradFill>
              </a:rPr>
              <a:t>Hyper-V Container</a:t>
            </a:r>
          </a:p>
        </p:txBody>
      </p:sp>
      <p:sp>
        <p:nvSpPr>
          <p:cNvPr id="14" name="Rectangle 13"/>
          <p:cNvSpPr/>
          <p:nvPr/>
        </p:nvSpPr>
        <p:spPr bwMode="auto">
          <a:xfrm>
            <a:off x="9224668" y="2953294"/>
            <a:ext cx="2276856" cy="1557966"/>
          </a:xfrm>
          <a:prstGeom prst="rect">
            <a:avLst/>
          </a:prstGeom>
          <a:noFill/>
          <a:ln w="66675" cap="flat" cmpd="sng" algn="ctr">
            <a:solidFill>
              <a:srgbClr val="D83B01"/>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 name="Rectangle 14"/>
          <p:cNvSpPr/>
          <p:nvPr/>
        </p:nvSpPr>
        <p:spPr bwMode="auto">
          <a:xfrm>
            <a:off x="9298690" y="3018776"/>
            <a:ext cx="2128954" cy="877591"/>
          </a:xfrm>
          <a:prstGeom prst="rect">
            <a:avLst/>
          </a:pr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44814" tIns="143407" rIns="44814"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371" kern="0" dirty="0">
                <a:gradFill>
                  <a:gsLst>
                    <a:gs pos="0">
                      <a:srgbClr val="FFFFFF"/>
                    </a:gs>
                    <a:gs pos="100000">
                      <a:srgbClr val="FFFFFF"/>
                    </a:gs>
                  </a:gsLst>
                  <a:lin ang="5400000" scaled="0"/>
                </a:gradFill>
                <a:latin typeface="Segoe UI"/>
                <a:ea typeface="Segoe UI" pitchFamily="34" charset="0"/>
                <a:cs typeface="Segoe UI" pitchFamily="34" charset="0"/>
              </a:rPr>
              <a:t>App B</a:t>
            </a:r>
            <a:br>
              <a:rPr lang="en-US" sz="1371" kern="0" dirty="0">
                <a:gradFill>
                  <a:gsLst>
                    <a:gs pos="0">
                      <a:srgbClr val="FFFFFF"/>
                    </a:gs>
                    <a:gs pos="100000">
                      <a:srgbClr val="FFFFFF"/>
                    </a:gs>
                  </a:gsLst>
                  <a:lin ang="5400000" scaled="0"/>
                </a:gradFill>
                <a:latin typeface="Segoe UI"/>
                <a:ea typeface="Segoe UI" pitchFamily="34" charset="0"/>
                <a:cs typeface="Segoe UI" pitchFamily="34" charset="0"/>
              </a:rPr>
            </a:br>
            <a: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t>Bins/</a:t>
            </a:r>
            <a:r>
              <a:rPr lang="en-US" sz="1175" kern="0" dirty="0" err="1">
                <a:gradFill>
                  <a:gsLst>
                    <a:gs pos="0">
                      <a:srgbClr val="FFFFFF"/>
                    </a:gs>
                    <a:gs pos="100000">
                      <a:srgbClr val="FFFFFF"/>
                    </a:gs>
                  </a:gsLst>
                  <a:lin ang="5400000" scaled="0"/>
                </a:gradFill>
                <a:latin typeface="Segoe UI"/>
                <a:ea typeface="Segoe UI" pitchFamily="34" charset="0"/>
                <a:cs typeface="Segoe UI" pitchFamily="34" charset="0"/>
              </a:rPr>
              <a:t>Bibliotrcas</a:t>
            </a:r>
            <a:endParaRPr lang="en-US" sz="1175"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 name="Rectangle 15"/>
          <p:cNvSpPr/>
          <p:nvPr/>
        </p:nvSpPr>
        <p:spPr bwMode="auto">
          <a:xfrm>
            <a:off x="9294057" y="3961514"/>
            <a:ext cx="2133588" cy="483616"/>
          </a:xfrm>
          <a:prstGeom prst="rect">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t>OS </a:t>
            </a:r>
            <a:r>
              <a:rPr lang="en-US" sz="1175" kern="0" dirty="0" err="1">
                <a:gradFill>
                  <a:gsLst>
                    <a:gs pos="0">
                      <a:srgbClr val="FFFFFF"/>
                    </a:gs>
                    <a:gs pos="100000">
                      <a:srgbClr val="FFFFFF"/>
                    </a:gs>
                  </a:gsLst>
                  <a:lin ang="5400000" scaled="0"/>
                </a:gradFill>
                <a:latin typeface="Segoe UI"/>
                <a:ea typeface="Segoe UI" pitchFamily="34" charset="0"/>
                <a:cs typeface="Segoe UI" pitchFamily="34" charset="0"/>
              </a:rPr>
              <a:t>invitado</a:t>
            </a:r>
            <a: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t> Windows</a:t>
            </a:r>
            <a:br>
              <a:rPr lang="en-US" sz="1175" kern="0" dirty="0">
                <a:gradFill>
                  <a:gsLst>
                    <a:gs pos="0">
                      <a:srgbClr val="FFFFFF"/>
                    </a:gs>
                    <a:gs pos="100000">
                      <a:srgbClr val="FFFFFF"/>
                    </a:gs>
                  </a:gsLst>
                  <a:lin ang="5400000" scaled="0"/>
                </a:gradFill>
                <a:latin typeface="Segoe UI"/>
                <a:ea typeface="Segoe UI" pitchFamily="34" charset="0"/>
                <a:cs typeface="Segoe UI" pitchFamily="34" charset="0"/>
              </a:rPr>
            </a:br>
            <a:r>
              <a:rPr lang="en-US" sz="882" i="1" kern="0" dirty="0" err="1">
                <a:gradFill>
                  <a:gsLst>
                    <a:gs pos="0">
                      <a:srgbClr val="FFFFFF"/>
                    </a:gs>
                    <a:gs pos="100000">
                      <a:srgbClr val="FFFFFF"/>
                    </a:gs>
                  </a:gsLst>
                  <a:lin ang="5400000" scaled="0"/>
                </a:gradFill>
                <a:latin typeface="Segoe UI"/>
                <a:ea typeface="Segoe UI" pitchFamily="34" charset="0"/>
                <a:cs typeface="Segoe UI" pitchFamily="34" charset="0"/>
              </a:rPr>
              <a:t>Optimizado</a:t>
            </a:r>
            <a:r>
              <a:rPr lang="en-US" sz="882" i="1" kern="0" dirty="0">
                <a:gradFill>
                  <a:gsLst>
                    <a:gs pos="0">
                      <a:srgbClr val="FFFFFF"/>
                    </a:gs>
                    <a:gs pos="100000">
                      <a:srgbClr val="FFFFFF"/>
                    </a:gs>
                  </a:gsLst>
                  <a:lin ang="5400000" scaled="0"/>
                </a:gradFill>
                <a:latin typeface="Segoe UI"/>
                <a:ea typeface="Segoe UI" pitchFamily="34" charset="0"/>
                <a:cs typeface="Segoe UI" pitchFamily="34" charset="0"/>
              </a:rPr>
              <a:t> para cont. Hyper-V </a:t>
            </a:r>
            <a:endParaRPr lang="en-US" sz="882"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7" name="Straight Connector 16"/>
          <p:cNvCxnSpPr/>
          <p:nvPr/>
        </p:nvCxnSpPr>
        <p:spPr>
          <a:xfrm flipH="1">
            <a:off x="10360850" y="2287903"/>
            <a:ext cx="1248" cy="672319"/>
          </a:xfrm>
          <a:prstGeom prst="line">
            <a:avLst/>
          </a:prstGeom>
          <a:noFill/>
          <a:ln w="79375" cap="flat" cmpd="sng" algn="ctr">
            <a:solidFill>
              <a:srgbClr val="D83B01"/>
            </a:solidFill>
            <a:prstDash val="solid"/>
            <a:headEnd type="none"/>
            <a:tailEnd type="none"/>
          </a:ln>
          <a:effectLst/>
        </p:spPr>
      </p:cxnSp>
      <p:sp>
        <p:nvSpPr>
          <p:cNvPr id="18" name="Rectangle 17"/>
          <p:cNvSpPr/>
          <p:nvPr/>
        </p:nvSpPr>
        <p:spPr bwMode="auto">
          <a:xfrm>
            <a:off x="1113503" y="2009922"/>
            <a:ext cx="5077673" cy="73281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3407" rIns="179259" bIns="143407" numCol="1" spcCol="0" rtlCol="0" fromWordArt="0" anchor="t" anchorCtr="0" forceAA="0" compatLnSpc="1">
            <a:prstTxWarp prst="textNoShape">
              <a:avLst/>
            </a:prstTxWarp>
            <a:spAutoFit/>
          </a:bodyPr>
          <a:lstStyle/>
          <a:p>
            <a:pPr defTabSz="913927" fontAlgn="base">
              <a:lnSpc>
                <a:spcPct val="90000"/>
              </a:lnSpc>
              <a:spcBef>
                <a:spcPct val="0"/>
              </a:spcBef>
              <a:spcAft>
                <a:spcPct val="0"/>
              </a:spcAft>
              <a:defRPr/>
            </a:pPr>
            <a:r>
              <a:rPr lang="en-US" sz="3200" kern="0" dirty="0" err="1">
                <a:ln w="3175">
                  <a:noFill/>
                </a:ln>
                <a:gradFill>
                  <a:gsLst>
                    <a:gs pos="0">
                      <a:srgbClr val="0078D7"/>
                    </a:gs>
                    <a:gs pos="100000">
                      <a:srgbClr val="0078D7"/>
                    </a:gs>
                  </a:gsLst>
                  <a:lin ang="5400000" scaled="0"/>
                </a:gradFill>
                <a:latin typeface="Segoe UI Light"/>
                <a:cs typeface="Segoe UI" pitchFamily="34" charset="0"/>
              </a:rPr>
              <a:t>Principales</a:t>
            </a:r>
            <a:r>
              <a:rPr lang="en-US" sz="3200" kern="0" dirty="0">
                <a:ln w="3175">
                  <a:noFill/>
                </a:ln>
                <a:gradFill>
                  <a:gsLst>
                    <a:gs pos="0">
                      <a:srgbClr val="0078D7"/>
                    </a:gs>
                    <a:gs pos="100000">
                      <a:srgbClr val="0078D7"/>
                    </a:gs>
                  </a:gsLst>
                  <a:lin ang="5400000" scaled="0"/>
                </a:gradFill>
                <a:latin typeface="Segoe UI Light"/>
                <a:cs typeface="Segoe UI" pitchFamily="34" charset="0"/>
              </a:rPr>
              <a:t> </a:t>
            </a:r>
            <a:r>
              <a:rPr lang="en-US" sz="3200" kern="0" dirty="0" err="1">
                <a:ln w="3175">
                  <a:noFill/>
                </a:ln>
                <a:gradFill>
                  <a:gsLst>
                    <a:gs pos="0">
                      <a:srgbClr val="0078D7"/>
                    </a:gs>
                    <a:gs pos="100000">
                      <a:srgbClr val="0078D7"/>
                    </a:gs>
                  </a:gsLst>
                  <a:lin ang="5400000" scaled="0"/>
                </a:gradFill>
                <a:latin typeface="Segoe UI Light"/>
                <a:cs typeface="Segoe UI" pitchFamily="34" charset="0"/>
              </a:rPr>
              <a:t>capacidades</a:t>
            </a:r>
            <a:endParaRPr lang="en-US" sz="3200" kern="0" dirty="0">
              <a:ln w="3175">
                <a:noFill/>
              </a:ln>
              <a:gradFill>
                <a:gsLst>
                  <a:gs pos="0">
                    <a:srgbClr val="0078D7"/>
                  </a:gs>
                  <a:gs pos="100000">
                    <a:srgbClr val="0078D7"/>
                  </a:gs>
                </a:gsLst>
                <a:lin ang="5400000" scaled="0"/>
              </a:gradFill>
              <a:latin typeface="Segoe UI Light"/>
              <a:cs typeface="Segoe UI" pitchFamily="34" charset="0"/>
            </a:endParaRPr>
          </a:p>
        </p:txBody>
      </p:sp>
      <p:sp>
        <p:nvSpPr>
          <p:cNvPr id="19" name="Rectangle 18"/>
          <p:cNvSpPr/>
          <p:nvPr/>
        </p:nvSpPr>
        <p:spPr bwMode="auto">
          <a:xfrm>
            <a:off x="441952" y="2021074"/>
            <a:ext cx="671551" cy="669737"/>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Freeform 19"/>
          <p:cNvSpPr>
            <a:spLocks noEditPoints="1"/>
          </p:cNvSpPr>
          <p:nvPr/>
        </p:nvSpPr>
        <p:spPr bwMode="auto">
          <a:xfrm>
            <a:off x="574101" y="2157321"/>
            <a:ext cx="407255" cy="397241"/>
          </a:xfrm>
          <a:custGeom>
            <a:avLst/>
            <a:gdLst>
              <a:gd name="T0" fmla="*/ 1697 w 1739"/>
              <a:gd name="T1" fmla="*/ 541 h 1697"/>
              <a:gd name="T2" fmla="*/ 1388 w 1739"/>
              <a:gd name="T3" fmla="*/ 18 h 1697"/>
              <a:gd name="T4" fmla="*/ 1374 w 1739"/>
              <a:gd name="T5" fmla="*/ 21 h 1697"/>
              <a:gd name="T6" fmla="*/ 1374 w 1739"/>
              <a:gd name="T7" fmla="*/ 20 h 1697"/>
              <a:gd name="T8" fmla="*/ 200 w 1739"/>
              <a:gd name="T9" fmla="*/ 179 h 1697"/>
              <a:gd name="T10" fmla="*/ 42 w 1739"/>
              <a:gd name="T11" fmla="*/ 766 h 1697"/>
              <a:gd name="T12" fmla="*/ 351 w 1739"/>
              <a:gd name="T13" fmla="*/ 1289 h 1697"/>
              <a:gd name="T14" fmla="*/ 748 w 1739"/>
              <a:gd name="T15" fmla="*/ 1235 h 1697"/>
              <a:gd name="T16" fmla="*/ 748 w 1739"/>
              <a:gd name="T17" fmla="*/ 1490 h 1697"/>
              <a:gd name="T18" fmla="*/ 430 w 1739"/>
              <a:gd name="T19" fmla="*/ 1490 h 1697"/>
              <a:gd name="T20" fmla="*/ 430 w 1739"/>
              <a:gd name="T21" fmla="*/ 1697 h 1697"/>
              <a:gd name="T22" fmla="*/ 1318 w 1739"/>
              <a:gd name="T23" fmla="*/ 1697 h 1697"/>
              <a:gd name="T24" fmla="*/ 1318 w 1739"/>
              <a:gd name="T25" fmla="*/ 1490 h 1697"/>
              <a:gd name="T26" fmla="*/ 1000 w 1739"/>
              <a:gd name="T27" fmla="*/ 1490 h 1697"/>
              <a:gd name="T28" fmla="*/ 1000 w 1739"/>
              <a:gd name="T29" fmla="*/ 1201 h 1697"/>
              <a:gd name="T30" fmla="*/ 1525 w 1739"/>
              <a:gd name="T31" fmla="*/ 1130 h 1697"/>
              <a:gd name="T32" fmla="*/ 1525 w 1739"/>
              <a:gd name="T33" fmla="*/ 1129 h 1697"/>
              <a:gd name="T34" fmla="*/ 1538 w 1739"/>
              <a:gd name="T35" fmla="*/ 1128 h 1697"/>
              <a:gd name="T36" fmla="*/ 1697 w 1739"/>
              <a:gd name="T37" fmla="*/ 541 h 1697"/>
              <a:gd name="T38" fmla="*/ 1111 w 1739"/>
              <a:gd name="T39" fmla="*/ 255 h 1697"/>
              <a:gd name="T40" fmla="*/ 206 w 1739"/>
              <a:gd name="T41" fmla="*/ 378 h 1697"/>
              <a:gd name="T42" fmla="*/ 165 w 1739"/>
              <a:gd name="T43" fmla="*/ 384 h 1697"/>
              <a:gd name="T44" fmla="*/ 190 w 1739"/>
              <a:gd name="T45" fmla="*/ 297 h 1697"/>
              <a:gd name="T46" fmla="*/ 256 w 1739"/>
              <a:gd name="T47" fmla="*/ 288 h 1697"/>
              <a:gd name="T48" fmla="*/ 1135 w 1739"/>
              <a:gd name="T49" fmla="*/ 168 h 1697"/>
              <a:gd name="T50" fmla="*/ 1135 w 1739"/>
              <a:gd name="T51" fmla="*/ 171 h 1697"/>
              <a:gd name="T52" fmla="*/ 1111 w 1739"/>
              <a:gd name="T53" fmla="*/ 255 h 1697"/>
              <a:gd name="T54" fmla="*/ 1506 w 1739"/>
              <a:gd name="T55" fmla="*/ 993 h 1697"/>
              <a:gd name="T56" fmla="*/ 1312 w 1739"/>
              <a:gd name="T57" fmla="*/ 593 h 1697"/>
              <a:gd name="T58" fmla="*/ 1392 w 1739"/>
              <a:gd name="T59" fmla="*/ 156 h 1697"/>
              <a:gd name="T60" fmla="*/ 1586 w 1739"/>
              <a:gd name="T61" fmla="*/ 556 h 1697"/>
              <a:gd name="T62" fmla="*/ 1506 w 1739"/>
              <a:gd name="T63" fmla="*/ 993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39" h="1697">
                <a:moveTo>
                  <a:pt x="1697" y="541"/>
                </a:moveTo>
                <a:cubicBezTo>
                  <a:pt x="1656" y="235"/>
                  <a:pt x="1517" y="0"/>
                  <a:pt x="1388" y="18"/>
                </a:cubicBezTo>
                <a:cubicBezTo>
                  <a:pt x="1383" y="19"/>
                  <a:pt x="1378" y="20"/>
                  <a:pt x="1374" y="21"/>
                </a:cubicBezTo>
                <a:cubicBezTo>
                  <a:pt x="1374" y="20"/>
                  <a:pt x="1374" y="20"/>
                  <a:pt x="1374" y="20"/>
                </a:cubicBezTo>
                <a:cubicBezTo>
                  <a:pt x="200" y="179"/>
                  <a:pt x="200" y="179"/>
                  <a:pt x="200" y="179"/>
                </a:cubicBezTo>
                <a:cubicBezTo>
                  <a:pt x="71" y="197"/>
                  <a:pt x="0" y="460"/>
                  <a:pt x="42" y="766"/>
                </a:cubicBezTo>
                <a:cubicBezTo>
                  <a:pt x="83" y="1073"/>
                  <a:pt x="222" y="1307"/>
                  <a:pt x="351" y="1289"/>
                </a:cubicBezTo>
                <a:cubicBezTo>
                  <a:pt x="748" y="1235"/>
                  <a:pt x="748" y="1235"/>
                  <a:pt x="748" y="1235"/>
                </a:cubicBezTo>
                <a:cubicBezTo>
                  <a:pt x="748" y="1490"/>
                  <a:pt x="748" y="1490"/>
                  <a:pt x="748" y="1490"/>
                </a:cubicBezTo>
                <a:cubicBezTo>
                  <a:pt x="430" y="1490"/>
                  <a:pt x="430" y="1490"/>
                  <a:pt x="430" y="1490"/>
                </a:cubicBezTo>
                <a:cubicBezTo>
                  <a:pt x="430" y="1697"/>
                  <a:pt x="430" y="1697"/>
                  <a:pt x="430" y="1697"/>
                </a:cubicBezTo>
                <a:cubicBezTo>
                  <a:pt x="1318" y="1697"/>
                  <a:pt x="1318" y="1697"/>
                  <a:pt x="1318" y="1697"/>
                </a:cubicBezTo>
                <a:cubicBezTo>
                  <a:pt x="1318" y="1490"/>
                  <a:pt x="1318" y="1490"/>
                  <a:pt x="1318" y="1490"/>
                </a:cubicBezTo>
                <a:cubicBezTo>
                  <a:pt x="1000" y="1490"/>
                  <a:pt x="1000" y="1490"/>
                  <a:pt x="1000" y="1490"/>
                </a:cubicBezTo>
                <a:cubicBezTo>
                  <a:pt x="1000" y="1201"/>
                  <a:pt x="1000" y="1201"/>
                  <a:pt x="1000" y="1201"/>
                </a:cubicBezTo>
                <a:cubicBezTo>
                  <a:pt x="1525" y="1130"/>
                  <a:pt x="1525" y="1130"/>
                  <a:pt x="1525" y="1130"/>
                </a:cubicBezTo>
                <a:cubicBezTo>
                  <a:pt x="1525" y="1129"/>
                  <a:pt x="1525" y="1129"/>
                  <a:pt x="1525" y="1129"/>
                </a:cubicBezTo>
                <a:cubicBezTo>
                  <a:pt x="1529" y="1129"/>
                  <a:pt x="1534" y="1129"/>
                  <a:pt x="1538" y="1128"/>
                </a:cubicBezTo>
                <a:cubicBezTo>
                  <a:pt x="1668" y="1110"/>
                  <a:pt x="1739" y="848"/>
                  <a:pt x="1697" y="541"/>
                </a:cubicBezTo>
                <a:close/>
                <a:moveTo>
                  <a:pt x="1111" y="255"/>
                </a:moveTo>
                <a:cubicBezTo>
                  <a:pt x="206" y="378"/>
                  <a:pt x="206" y="378"/>
                  <a:pt x="206" y="378"/>
                </a:cubicBezTo>
                <a:cubicBezTo>
                  <a:pt x="165" y="384"/>
                  <a:pt x="165" y="384"/>
                  <a:pt x="165" y="384"/>
                </a:cubicBezTo>
                <a:cubicBezTo>
                  <a:pt x="171" y="352"/>
                  <a:pt x="180" y="323"/>
                  <a:pt x="190" y="297"/>
                </a:cubicBezTo>
                <a:cubicBezTo>
                  <a:pt x="256" y="288"/>
                  <a:pt x="256" y="288"/>
                  <a:pt x="256" y="288"/>
                </a:cubicBezTo>
                <a:cubicBezTo>
                  <a:pt x="1135" y="168"/>
                  <a:pt x="1135" y="168"/>
                  <a:pt x="1135" y="168"/>
                </a:cubicBezTo>
                <a:cubicBezTo>
                  <a:pt x="1135" y="171"/>
                  <a:pt x="1135" y="171"/>
                  <a:pt x="1135" y="171"/>
                </a:cubicBezTo>
                <a:cubicBezTo>
                  <a:pt x="1125" y="196"/>
                  <a:pt x="1117" y="224"/>
                  <a:pt x="1111" y="255"/>
                </a:cubicBezTo>
                <a:close/>
                <a:moveTo>
                  <a:pt x="1506" y="993"/>
                </a:moveTo>
                <a:cubicBezTo>
                  <a:pt x="1431" y="1004"/>
                  <a:pt x="1344" y="825"/>
                  <a:pt x="1312" y="593"/>
                </a:cubicBezTo>
                <a:cubicBezTo>
                  <a:pt x="1281" y="362"/>
                  <a:pt x="1317" y="167"/>
                  <a:pt x="1392" y="156"/>
                </a:cubicBezTo>
                <a:cubicBezTo>
                  <a:pt x="1468" y="146"/>
                  <a:pt x="1555" y="325"/>
                  <a:pt x="1586" y="556"/>
                </a:cubicBezTo>
                <a:cubicBezTo>
                  <a:pt x="1618" y="787"/>
                  <a:pt x="1582" y="983"/>
                  <a:pt x="1506" y="993"/>
                </a:cubicBezTo>
                <a:close/>
              </a:path>
            </a:pathLst>
          </a:custGeom>
          <a:solidFill>
            <a:srgbClr val="FFFFFF"/>
          </a:solidFill>
          <a:ln>
            <a:noFill/>
          </a:ln>
        </p:spPr>
        <p:txBody>
          <a:bodyPr vert="horz" wrap="square" lIns="87867" tIns="43934" rIns="87867" bIns="43934" numCol="1" anchor="t" anchorCtr="0" compatLnSpc="1">
            <a:prstTxWarp prst="textNoShape">
              <a:avLst/>
            </a:prstTxWarp>
          </a:bodyPr>
          <a:lstStyle/>
          <a:p>
            <a:pPr defTabSz="896181">
              <a:defRPr/>
            </a:pPr>
            <a:endParaRPr lang="en-US" sz="1729" kern="0">
              <a:solidFill>
                <a:srgbClr val="505050"/>
              </a:solidFill>
              <a:latin typeface="Segoe UI"/>
            </a:endParaRPr>
          </a:p>
        </p:txBody>
      </p:sp>
    </p:spTree>
    <p:extLst>
      <p:ext uri="{BB962C8B-B14F-4D97-AF65-F5344CB8AC3E}">
        <p14:creationId xmlns:p14="http://schemas.microsoft.com/office/powerpoint/2010/main" val="1550186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89" y="5399500"/>
            <a:ext cx="12192000" cy="1606807"/>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44814" tIns="143407" rIns="44814" bIns="44814" numCol="1" spcCol="0" rtlCol="0" fromWordArt="0" anchor="b" anchorCtr="0" forceAA="0" compatLnSpc="1">
            <a:prstTxWarp prst="textNoShape">
              <a:avLst/>
            </a:prstTxWarp>
            <a:noAutofit/>
          </a:bodyPr>
          <a:lstStyle/>
          <a:p>
            <a:pPr algn="ctr" defTabSz="914367">
              <a:lnSpc>
                <a:spcPct val="90000"/>
              </a:lnSpc>
              <a:defRPr/>
            </a:pPr>
            <a:endParaRPr lang="en-US" sz="1028" kern="0" dirty="0">
              <a:gradFill>
                <a:gsLst>
                  <a:gs pos="2917">
                    <a:srgbClr val="FFFFFF"/>
                  </a:gs>
                  <a:gs pos="31000">
                    <a:srgbClr val="FFFFFF"/>
                  </a:gs>
                </a:gsLst>
                <a:lin ang="5400000" scaled="0"/>
              </a:gradFill>
              <a:latin typeface="Segoe UI"/>
            </a:endParaRPr>
          </a:p>
        </p:txBody>
      </p:sp>
      <p:sp>
        <p:nvSpPr>
          <p:cNvPr id="3" name="Oval 2"/>
          <p:cNvSpPr/>
          <p:nvPr/>
        </p:nvSpPr>
        <p:spPr bwMode="auto">
          <a:xfrm>
            <a:off x="4092981" y="1920668"/>
            <a:ext cx="3412580" cy="341258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Freeform 3"/>
          <p:cNvSpPr/>
          <p:nvPr/>
        </p:nvSpPr>
        <p:spPr bwMode="auto">
          <a:xfrm>
            <a:off x="4163013" y="4061562"/>
            <a:ext cx="3272514" cy="1271686"/>
          </a:xfrm>
          <a:custGeom>
            <a:avLst/>
            <a:gdLst>
              <a:gd name="connsiteX0" fmla="*/ 0 w 3338608"/>
              <a:gd name="connsiteY0" fmla="*/ 0 h 1297370"/>
              <a:gd name="connsiteX1" fmla="*/ 3338608 w 3338608"/>
              <a:gd name="connsiteY1" fmla="*/ 0 h 1297370"/>
              <a:gd name="connsiteX2" fmla="*/ 3316647 w 3338608"/>
              <a:gd name="connsiteY2" fmla="*/ 85409 h 1297370"/>
              <a:gd name="connsiteX3" fmla="*/ 1669304 w 3338608"/>
              <a:gd name="connsiteY3" fmla="*/ 1297370 h 1297370"/>
              <a:gd name="connsiteX4" fmla="*/ 21961 w 3338608"/>
              <a:gd name="connsiteY4" fmla="*/ 85409 h 1297370"/>
              <a:gd name="connsiteX5" fmla="*/ 0 w 3338608"/>
              <a:gd name="connsiteY5" fmla="*/ 0 h 129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8608" h="1297370">
                <a:moveTo>
                  <a:pt x="0" y="0"/>
                </a:moveTo>
                <a:lnTo>
                  <a:pt x="3338608" y="0"/>
                </a:lnTo>
                <a:lnTo>
                  <a:pt x="3316647" y="85409"/>
                </a:lnTo>
                <a:cubicBezTo>
                  <a:pt x="3098257" y="787558"/>
                  <a:pt x="2443317" y="1297370"/>
                  <a:pt x="1669304" y="1297370"/>
                </a:cubicBezTo>
                <a:cubicBezTo>
                  <a:pt x="895292" y="1297370"/>
                  <a:pt x="240352" y="787558"/>
                  <a:pt x="21961" y="85409"/>
                </a:cubicBezTo>
                <a:lnTo>
                  <a:pt x="0" y="0"/>
                </a:lnTo>
                <a:close/>
              </a:path>
            </a:pathLst>
          </a:custGeom>
          <a:solidFill>
            <a:srgbClr val="32145A"/>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Rectangle 4"/>
          <p:cNvSpPr/>
          <p:nvPr/>
        </p:nvSpPr>
        <p:spPr bwMode="auto">
          <a:xfrm>
            <a:off x="4970335" y="2610288"/>
            <a:ext cx="1705163" cy="1978792"/>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44814" tIns="143407" rIns="44814" bIns="44814" numCol="1" spcCol="0" rtlCol="0" fromWordArt="0" anchor="b" anchorCtr="0" forceAA="0" compatLnSpc="1">
            <a:prstTxWarp prst="textNoShape">
              <a:avLst/>
            </a:prstTxWarp>
            <a:noAutofit/>
          </a:bodyPr>
          <a:lstStyle/>
          <a:p>
            <a:pPr algn="ctr" defTabSz="914367">
              <a:lnSpc>
                <a:spcPct val="90000"/>
              </a:lnSpc>
              <a:defRPr/>
            </a:pPr>
            <a:endParaRPr lang="en-US" sz="1028" kern="0" dirty="0">
              <a:gradFill>
                <a:gsLst>
                  <a:gs pos="2917">
                    <a:srgbClr val="FFFFFF"/>
                  </a:gs>
                  <a:gs pos="31000">
                    <a:srgbClr val="FFFFFF"/>
                  </a:gs>
                </a:gsLst>
                <a:lin ang="5400000" scaled="0"/>
              </a:gradFill>
              <a:latin typeface="Segoe UI"/>
            </a:endParaRPr>
          </a:p>
        </p:txBody>
      </p:sp>
      <p:grpSp>
        <p:nvGrpSpPr>
          <p:cNvPr id="6" name="Group 5"/>
          <p:cNvGrpSpPr/>
          <p:nvPr/>
        </p:nvGrpSpPr>
        <p:grpSpPr>
          <a:xfrm>
            <a:off x="8409629" y="1910761"/>
            <a:ext cx="3398325" cy="3398325"/>
            <a:chOff x="8576971" y="1804835"/>
            <a:chExt cx="3466961" cy="3466961"/>
          </a:xfrm>
        </p:grpSpPr>
        <p:sp>
          <p:nvSpPr>
            <p:cNvPr id="7" name="Freeform 6"/>
            <p:cNvSpPr/>
            <p:nvPr/>
          </p:nvSpPr>
          <p:spPr>
            <a:xfrm rot="3600000">
              <a:off x="8576971" y="1804835"/>
              <a:ext cx="3466961" cy="3466961"/>
            </a:xfrm>
            <a:custGeom>
              <a:avLst/>
              <a:gdLst>
                <a:gd name="connsiteX0" fmla="*/ 4331931 w 4642950"/>
                <a:gd name="connsiteY0" fmla="*/ 3482212 h 4642950"/>
                <a:gd name="connsiteX1" fmla="*/ 2321475 w 4642950"/>
                <a:gd name="connsiteY1" fmla="*/ 4642950 h 4642950"/>
                <a:gd name="connsiteX2" fmla="*/ 311019 w 4642950"/>
                <a:gd name="connsiteY2" fmla="*/ 3482213 h 4642950"/>
                <a:gd name="connsiteX3" fmla="*/ 2321475 w 4642950"/>
                <a:gd name="connsiteY3" fmla="*/ 2321475 h 4642950"/>
                <a:gd name="connsiteX4" fmla="*/ 4331931 w 4642950"/>
                <a:gd name="connsiteY4" fmla="*/ 3482212 h 46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2950" h="4642950">
                  <a:moveTo>
                    <a:pt x="4331931" y="3482212"/>
                  </a:moveTo>
                  <a:cubicBezTo>
                    <a:pt x="3917239" y="4200479"/>
                    <a:pt x="3150858" y="4642950"/>
                    <a:pt x="2321475" y="4642950"/>
                  </a:cubicBezTo>
                  <a:cubicBezTo>
                    <a:pt x="1492092" y="4642950"/>
                    <a:pt x="725710" y="4200479"/>
                    <a:pt x="311019" y="3482213"/>
                  </a:cubicBezTo>
                  <a:lnTo>
                    <a:pt x="2321475" y="2321475"/>
                  </a:lnTo>
                  <a:lnTo>
                    <a:pt x="4331931" y="3482212"/>
                  </a:lnTo>
                  <a:close/>
                </a:path>
              </a:pathLst>
            </a:custGeom>
            <a:solidFill>
              <a:srgbClr val="B4009E"/>
            </a:solidFill>
            <a:ln w="10795" cap="flat" cmpd="sng" algn="ctr">
              <a:noFill/>
              <a:prstDash val="solid"/>
            </a:ln>
            <a:effectLst/>
          </p:spPr>
          <p:txBody>
            <a:bodyPr spcFirstLastPara="0" vert="horz" wrap="square" lIns="1325787" tIns="2951156" rIns="1325787" bIns="350566" numCol="1" spcCol="1270" anchor="ctr" anchorCtr="0">
              <a:noAutofit/>
            </a:bodyPr>
            <a:lstStyle/>
            <a:p>
              <a:pPr algn="ctr" defTabSz="2788221">
                <a:lnSpc>
                  <a:spcPct val="90000"/>
                </a:lnSpc>
                <a:spcBef>
                  <a:spcPct val="0"/>
                </a:spcBef>
                <a:spcAft>
                  <a:spcPct val="35000"/>
                </a:spcAft>
                <a:defRPr/>
              </a:pPr>
              <a:endParaRPr lang="en-US" sz="6273" kern="0">
                <a:solidFill>
                  <a:srgbClr val="FFFFFF"/>
                </a:solidFill>
                <a:latin typeface="Segoe UI"/>
              </a:endParaRPr>
            </a:p>
          </p:txBody>
        </p:sp>
        <p:grpSp>
          <p:nvGrpSpPr>
            <p:cNvPr id="8" name="Group 7"/>
            <p:cNvGrpSpPr/>
            <p:nvPr/>
          </p:nvGrpSpPr>
          <p:grpSpPr>
            <a:xfrm>
              <a:off x="8576971" y="1804835"/>
              <a:ext cx="3466961" cy="3466961"/>
              <a:chOff x="8576971" y="1804835"/>
              <a:chExt cx="3466961" cy="3466961"/>
            </a:xfrm>
          </p:grpSpPr>
          <p:sp>
            <p:nvSpPr>
              <p:cNvPr id="9" name="Freeform 8"/>
              <p:cNvSpPr/>
              <p:nvPr/>
            </p:nvSpPr>
            <p:spPr>
              <a:xfrm rot="3600000">
                <a:off x="8576971" y="1804835"/>
                <a:ext cx="3466961" cy="3466961"/>
              </a:xfrm>
              <a:custGeom>
                <a:avLst/>
                <a:gdLst>
                  <a:gd name="connsiteX0" fmla="*/ 2321475 w 4642950"/>
                  <a:gd name="connsiteY0" fmla="*/ 0 h 4642950"/>
                  <a:gd name="connsiteX1" fmla="*/ 4331931 w 4642950"/>
                  <a:gd name="connsiteY1" fmla="*/ 1160737 h 4642950"/>
                  <a:gd name="connsiteX2" fmla="*/ 4331931 w 4642950"/>
                  <a:gd name="connsiteY2" fmla="*/ 3482212 h 4642950"/>
                  <a:gd name="connsiteX3" fmla="*/ 2321475 w 4642950"/>
                  <a:gd name="connsiteY3" fmla="*/ 2321475 h 4642950"/>
                  <a:gd name="connsiteX4" fmla="*/ 2321475 w 4642950"/>
                  <a:gd name="connsiteY4" fmla="*/ 0 h 46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2950" h="4642950">
                    <a:moveTo>
                      <a:pt x="2321475" y="0"/>
                    </a:moveTo>
                    <a:cubicBezTo>
                      <a:pt x="3150858" y="0"/>
                      <a:pt x="3917240" y="442471"/>
                      <a:pt x="4331931" y="1160737"/>
                    </a:cubicBezTo>
                    <a:cubicBezTo>
                      <a:pt x="4746623" y="1879004"/>
                      <a:pt x="4746623" y="2763945"/>
                      <a:pt x="4331931" y="3482212"/>
                    </a:cubicBezTo>
                    <a:lnTo>
                      <a:pt x="2321475" y="2321475"/>
                    </a:lnTo>
                    <a:lnTo>
                      <a:pt x="2321475" y="0"/>
                    </a:lnTo>
                    <a:close/>
                  </a:path>
                </a:pathLst>
              </a:custGeom>
              <a:solidFill>
                <a:srgbClr val="0078D7"/>
              </a:solidFill>
              <a:ln w="10795" cap="flat" cmpd="sng" algn="ctr">
                <a:noFill/>
                <a:prstDash val="solid"/>
              </a:ln>
              <a:effectLst/>
            </p:spPr>
            <p:txBody>
              <a:bodyPr spcFirstLastPara="0" vert="horz" wrap="square" lIns="2534108" tIns="899528" rIns="592332" bIns="2254002" numCol="1" spcCol="1270" anchor="ctr" anchorCtr="0">
                <a:noAutofit/>
              </a:bodyPr>
              <a:lstStyle/>
              <a:p>
                <a:pPr algn="ctr" defTabSz="2091166">
                  <a:lnSpc>
                    <a:spcPct val="90000"/>
                  </a:lnSpc>
                  <a:spcBef>
                    <a:spcPct val="0"/>
                  </a:spcBef>
                  <a:spcAft>
                    <a:spcPct val="35000"/>
                  </a:spcAft>
                  <a:defRPr/>
                </a:pPr>
                <a:endParaRPr lang="en-US" sz="4704" kern="0">
                  <a:solidFill>
                    <a:srgbClr val="FFFFFF"/>
                  </a:solidFill>
                  <a:latin typeface="Segoe UI"/>
                </a:endParaRPr>
              </a:p>
            </p:txBody>
          </p:sp>
          <p:sp>
            <p:nvSpPr>
              <p:cNvPr id="10" name="Freeform 9"/>
              <p:cNvSpPr/>
              <p:nvPr/>
            </p:nvSpPr>
            <p:spPr>
              <a:xfrm rot="3600000">
                <a:off x="8576971" y="1804835"/>
                <a:ext cx="3466961" cy="3466961"/>
              </a:xfrm>
              <a:custGeom>
                <a:avLst/>
                <a:gdLst>
                  <a:gd name="connsiteX0" fmla="*/ 311019 w 4642950"/>
                  <a:gd name="connsiteY0" fmla="*/ 3482213 h 4642950"/>
                  <a:gd name="connsiteX1" fmla="*/ 311019 w 4642950"/>
                  <a:gd name="connsiteY1" fmla="*/ 1160738 h 4642950"/>
                  <a:gd name="connsiteX2" fmla="*/ 2321475 w 4642950"/>
                  <a:gd name="connsiteY2" fmla="*/ 0 h 4642950"/>
                  <a:gd name="connsiteX3" fmla="*/ 2321475 w 4642950"/>
                  <a:gd name="connsiteY3" fmla="*/ 2321475 h 4642950"/>
                  <a:gd name="connsiteX4" fmla="*/ 311019 w 4642950"/>
                  <a:gd name="connsiteY4" fmla="*/ 3482213 h 46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2950" h="4642950">
                    <a:moveTo>
                      <a:pt x="311019" y="3482213"/>
                    </a:moveTo>
                    <a:cubicBezTo>
                      <a:pt x="-103673" y="2763946"/>
                      <a:pt x="-103673" y="1879005"/>
                      <a:pt x="311019" y="1160738"/>
                    </a:cubicBezTo>
                    <a:cubicBezTo>
                      <a:pt x="725711" y="442471"/>
                      <a:pt x="1492092" y="0"/>
                      <a:pt x="2321475" y="0"/>
                    </a:cubicBezTo>
                    <a:lnTo>
                      <a:pt x="2321475" y="2321475"/>
                    </a:lnTo>
                    <a:lnTo>
                      <a:pt x="311019" y="3482213"/>
                    </a:lnTo>
                    <a:close/>
                  </a:path>
                </a:pathLst>
              </a:custGeom>
              <a:solidFill>
                <a:srgbClr val="32145A"/>
              </a:solidFill>
              <a:ln w="10795" cap="flat" cmpd="sng" algn="ctr">
                <a:noFill/>
                <a:prstDash val="solid"/>
              </a:ln>
              <a:effectLst/>
            </p:spPr>
            <p:txBody>
              <a:bodyPr spcFirstLastPara="0" vert="horz" wrap="square" lIns="547364" tIns="953706" rIns="2579076" bIns="2199823" numCol="1" spcCol="1270" anchor="ctr" anchorCtr="0">
                <a:noAutofit/>
              </a:bodyPr>
              <a:lstStyle/>
              <a:p>
                <a:pPr algn="ctr" defTabSz="2091166">
                  <a:lnSpc>
                    <a:spcPct val="90000"/>
                  </a:lnSpc>
                  <a:spcBef>
                    <a:spcPct val="0"/>
                  </a:spcBef>
                  <a:spcAft>
                    <a:spcPct val="35000"/>
                  </a:spcAft>
                  <a:defRPr/>
                </a:pPr>
                <a:endParaRPr lang="en-US" sz="4704" kern="0" dirty="0">
                  <a:solidFill>
                    <a:srgbClr val="FFFFFF"/>
                  </a:solidFill>
                  <a:latin typeface="Segoe UI"/>
                </a:endParaRPr>
              </a:p>
            </p:txBody>
          </p:sp>
        </p:grpSp>
      </p:grpSp>
      <p:sp>
        <p:nvSpPr>
          <p:cNvPr id="11" name="Oval 10"/>
          <p:cNvSpPr/>
          <p:nvPr/>
        </p:nvSpPr>
        <p:spPr bwMode="auto">
          <a:xfrm>
            <a:off x="9427834" y="2928965"/>
            <a:ext cx="1361915" cy="1361915"/>
          </a:xfrm>
          <a:prstGeom prst="ellipse">
            <a:avLst/>
          </a:prstGeom>
          <a:solidFill>
            <a:srgbClr val="FFFFFF">
              <a:lumMod val="85000"/>
            </a:srgbClr>
          </a:solidFill>
          <a:ln w="2857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solidFill>
                <a:srgbClr val="0072C6"/>
              </a:solidFill>
              <a:latin typeface="Segoe UI"/>
              <a:ea typeface="Segoe UI" pitchFamily="34" charset="0"/>
              <a:cs typeface="Segoe UI" pitchFamily="34" charset="0"/>
            </a:endParaRPr>
          </a:p>
        </p:txBody>
      </p:sp>
      <p:sp>
        <p:nvSpPr>
          <p:cNvPr id="12" name="Title 1"/>
          <p:cNvSpPr txBox="1">
            <a:spLocks/>
          </p:cNvSpPr>
          <p:nvPr/>
        </p:nvSpPr>
        <p:spPr>
          <a:xfrm>
            <a:off x="270828" y="681983"/>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s-419" dirty="0">
                <a:gradFill>
                  <a:gsLst>
                    <a:gs pos="1250">
                      <a:srgbClr val="505050"/>
                    </a:gs>
                    <a:gs pos="100000">
                      <a:srgbClr val="505050"/>
                    </a:gs>
                  </a:gsLst>
                  <a:lin ang="5400000" scaled="0"/>
                </a:gradFill>
                <a:latin typeface="Segoe UI Light"/>
              </a:rPr>
              <a:t>Integración con </a:t>
            </a:r>
            <a:r>
              <a:rPr lang="es-419" dirty="0" err="1">
                <a:gradFill>
                  <a:gsLst>
                    <a:gs pos="1250">
                      <a:srgbClr val="505050"/>
                    </a:gs>
                    <a:gs pos="100000">
                      <a:srgbClr val="505050"/>
                    </a:gs>
                  </a:gsLst>
                  <a:lin ang="5400000" scaled="0"/>
                </a:gradFill>
                <a:latin typeface="Segoe UI Light"/>
              </a:rPr>
              <a:t>Docker</a:t>
            </a:r>
            <a:r>
              <a:rPr lang="es-419" dirty="0">
                <a:gradFill>
                  <a:gsLst>
                    <a:gs pos="1250">
                      <a:srgbClr val="505050"/>
                    </a:gs>
                    <a:gs pos="100000">
                      <a:srgbClr val="505050"/>
                    </a:gs>
                  </a:gsLst>
                  <a:lin ang="5400000" scaled="0"/>
                </a:gradFill>
                <a:latin typeface="Segoe UI Light"/>
              </a:rPr>
              <a:t/>
            </a:r>
            <a:br>
              <a:rPr lang="es-419" dirty="0">
                <a:gradFill>
                  <a:gsLst>
                    <a:gs pos="1250">
                      <a:srgbClr val="505050"/>
                    </a:gs>
                    <a:gs pos="100000">
                      <a:srgbClr val="505050"/>
                    </a:gs>
                  </a:gsLst>
                  <a:lin ang="5400000" scaled="0"/>
                </a:gradFill>
                <a:latin typeface="Segoe UI Light"/>
              </a:rPr>
            </a:br>
            <a:r>
              <a:rPr lang="es-419" sz="3137" dirty="0">
                <a:gradFill>
                  <a:gsLst>
                    <a:gs pos="2917">
                      <a:srgbClr val="0078D7"/>
                    </a:gs>
                    <a:gs pos="75000">
                      <a:srgbClr val="0078D7"/>
                    </a:gs>
                  </a:gsLst>
                  <a:lin ang="5400000" scaled="0"/>
                </a:gradFill>
                <a:latin typeface="Segoe UI Light"/>
              </a:rPr>
              <a:t>Inversiones estratégicas unidas para impulsar contenedores</a:t>
            </a:r>
          </a:p>
        </p:txBody>
      </p:sp>
      <p:sp>
        <p:nvSpPr>
          <p:cNvPr id="13" name="TextBox 7"/>
          <p:cNvSpPr txBox="1"/>
          <p:nvPr/>
        </p:nvSpPr>
        <p:spPr>
          <a:xfrm>
            <a:off x="4246252" y="5423944"/>
            <a:ext cx="3790202" cy="1252956"/>
          </a:xfrm>
          <a:prstGeom prst="rect">
            <a:avLst/>
          </a:prstGeom>
          <a:noFill/>
        </p:spPr>
        <p:txBody>
          <a:bodyPr wrap="square" lIns="179259" tIns="143407" rIns="179259" bIns="143407" rtlCol="0">
            <a:spAutoFit/>
          </a:bodyPr>
          <a:lstStyle/>
          <a:p>
            <a:pPr defTabSz="914367">
              <a:lnSpc>
                <a:spcPct val="90000"/>
              </a:lnSpc>
              <a:spcBef>
                <a:spcPts val="600"/>
              </a:spcBef>
            </a:pPr>
            <a:r>
              <a:rPr lang="en-US" sz="1600" dirty="0" err="1">
                <a:gradFill>
                  <a:gsLst>
                    <a:gs pos="2917">
                      <a:srgbClr val="505050"/>
                    </a:gs>
                    <a:gs pos="30000">
                      <a:srgbClr val="505050"/>
                    </a:gs>
                  </a:gsLst>
                  <a:lin ang="5400000" scaled="0"/>
                </a:gradFill>
                <a:latin typeface="Segoe UI"/>
              </a:rPr>
              <a:t>Inversiones</a:t>
            </a:r>
            <a:r>
              <a:rPr lang="en-US" sz="1600" dirty="0">
                <a:gradFill>
                  <a:gsLst>
                    <a:gs pos="2917">
                      <a:srgbClr val="505050"/>
                    </a:gs>
                    <a:gs pos="30000">
                      <a:srgbClr val="505050"/>
                    </a:gs>
                  </a:gsLst>
                  <a:lin ang="5400000" scaled="0"/>
                </a:gradFill>
                <a:latin typeface="Segoe UI"/>
              </a:rPr>
              <a:t> en la </a:t>
            </a:r>
            <a:r>
              <a:rPr lang="en-US" sz="1600" dirty="0" err="1">
                <a:gradFill>
                  <a:gsLst>
                    <a:gs pos="2917">
                      <a:srgbClr val="505050"/>
                    </a:gs>
                    <a:gs pos="30000">
                      <a:srgbClr val="505050"/>
                    </a:gs>
                  </a:gsLst>
                  <a:lin ang="5400000" scaled="0"/>
                </a:gradFill>
                <a:latin typeface="Segoe UI"/>
              </a:rPr>
              <a:t>próxima</a:t>
            </a:r>
            <a:r>
              <a:rPr lang="en-US" sz="1600" dirty="0">
                <a:gradFill>
                  <a:gsLst>
                    <a:gs pos="2917">
                      <a:srgbClr val="505050"/>
                    </a:gs>
                    <a:gs pos="30000">
                      <a:srgbClr val="505050"/>
                    </a:gs>
                  </a:gsLst>
                  <a:lin ang="5400000" scaled="0"/>
                </a:gradFill>
                <a:latin typeface="Segoe UI"/>
              </a:rPr>
              <a:t> </a:t>
            </a:r>
            <a:r>
              <a:rPr lang="en-US" sz="1600" dirty="0" err="1">
                <a:gradFill>
                  <a:gsLst>
                    <a:gs pos="2917">
                      <a:srgbClr val="505050"/>
                    </a:gs>
                    <a:gs pos="30000">
                      <a:srgbClr val="505050"/>
                    </a:gs>
                  </a:gsLst>
                  <a:lin ang="5400000" scaled="0"/>
                </a:gradFill>
                <a:latin typeface="Segoe UI"/>
              </a:rPr>
              <a:t>ola</a:t>
            </a:r>
            <a:r>
              <a:rPr lang="en-US" sz="1600" dirty="0">
                <a:gradFill>
                  <a:gsLst>
                    <a:gs pos="2917">
                      <a:srgbClr val="505050"/>
                    </a:gs>
                    <a:gs pos="30000">
                      <a:srgbClr val="505050"/>
                    </a:gs>
                  </a:gsLst>
                  <a:lin ang="5400000" scaled="0"/>
                </a:gradFill>
                <a:latin typeface="Segoe UI"/>
              </a:rPr>
              <a:t> de Windows Server</a:t>
            </a:r>
          </a:p>
          <a:p>
            <a:pPr defTabSz="914367">
              <a:lnSpc>
                <a:spcPct val="90000"/>
              </a:lnSpc>
              <a:spcBef>
                <a:spcPts val="600"/>
              </a:spcBef>
            </a:pPr>
            <a:r>
              <a:rPr lang="en-US" sz="1600" dirty="0" err="1">
                <a:gradFill>
                  <a:gsLst>
                    <a:gs pos="2917">
                      <a:srgbClr val="505050"/>
                    </a:gs>
                    <a:gs pos="30000">
                      <a:srgbClr val="505050"/>
                    </a:gs>
                  </a:gsLst>
                  <a:lin ang="5400000" scaled="0"/>
                </a:gradFill>
                <a:latin typeface="Segoe UI"/>
              </a:rPr>
              <a:t>Despliegue</a:t>
            </a:r>
            <a:r>
              <a:rPr lang="en-US" sz="1600" dirty="0">
                <a:gradFill>
                  <a:gsLst>
                    <a:gs pos="2917">
                      <a:srgbClr val="505050"/>
                    </a:gs>
                    <a:gs pos="30000">
                      <a:srgbClr val="505050"/>
                    </a:gs>
                  </a:gsLst>
                  <a:lin ang="5400000" scaled="0"/>
                </a:gradFill>
                <a:latin typeface="Segoe UI"/>
              </a:rPr>
              <a:t> Open source de</a:t>
            </a:r>
            <a:br>
              <a:rPr lang="en-US" sz="1600" dirty="0">
                <a:gradFill>
                  <a:gsLst>
                    <a:gs pos="2917">
                      <a:srgbClr val="505050"/>
                    </a:gs>
                    <a:gs pos="30000">
                      <a:srgbClr val="505050"/>
                    </a:gs>
                  </a:gsLst>
                  <a:lin ang="5400000" scaled="0"/>
                </a:gradFill>
                <a:latin typeface="Segoe UI"/>
              </a:rPr>
            </a:br>
            <a:r>
              <a:rPr lang="en-US" sz="1600" dirty="0">
                <a:gradFill>
                  <a:gsLst>
                    <a:gs pos="2917">
                      <a:srgbClr val="505050"/>
                    </a:gs>
                    <a:gs pos="30000">
                      <a:srgbClr val="505050"/>
                    </a:gs>
                  </a:gsLst>
                  <a:lin ang="5400000" scaled="0"/>
                </a:gradFill>
                <a:latin typeface="Segoe UI"/>
              </a:rPr>
              <a:t>Docker Engine para Windows Server</a:t>
            </a:r>
          </a:p>
        </p:txBody>
      </p:sp>
      <p:sp>
        <p:nvSpPr>
          <p:cNvPr id="14" name="Rectangle 8"/>
          <p:cNvSpPr/>
          <p:nvPr/>
        </p:nvSpPr>
        <p:spPr>
          <a:xfrm>
            <a:off x="8618315" y="5523493"/>
            <a:ext cx="3471709" cy="1055674"/>
          </a:xfrm>
          <a:prstGeom prst="rect">
            <a:avLst/>
          </a:prstGeom>
        </p:spPr>
        <p:txBody>
          <a:bodyPr wrap="square">
            <a:spAutoFit/>
          </a:bodyPr>
          <a:lstStyle/>
          <a:p>
            <a:pPr defTabSz="914367">
              <a:lnSpc>
                <a:spcPct val="90000"/>
              </a:lnSpc>
              <a:spcBef>
                <a:spcPts val="600"/>
              </a:spcBef>
            </a:pPr>
            <a:r>
              <a:rPr lang="en-US" sz="1600" dirty="0">
                <a:gradFill>
                  <a:gsLst>
                    <a:gs pos="2917">
                      <a:srgbClr val="505050"/>
                    </a:gs>
                    <a:gs pos="30000">
                      <a:srgbClr val="505050"/>
                    </a:gs>
                  </a:gsLst>
                  <a:lin ang="5400000" scaled="0"/>
                </a:gradFill>
                <a:latin typeface="Segoe UI"/>
              </a:rPr>
              <a:t>Azure </a:t>
            </a:r>
            <a:r>
              <a:rPr lang="en-US" sz="1600" dirty="0" err="1">
                <a:gradFill>
                  <a:gsLst>
                    <a:gs pos="2917">
                      <a:srgbClr val="505050"/>
                    </a:gs>
                    <a:gs pos="30000">
                      <a:srgbClr val="505050"/>
                    </a:gs>
                  </a:gsLst>
                  <a:lin ang="5400000" scaled="0"/>
                </a:gradFill>
                <a:latin typeface="Segoe UI"/>
              </a:rPr>
              <a:t>soporta</a:t>
            </a:r>
            <a:r>
              <a:rPr lang="en-US" sz="1600" dirty="0">
                <a:gradFill>
                  <a:gsLst>
                    <a:gs pos="2917">
                      <a:srgbClr val="505050"/>
                    </a:gs>
                    <a:gs pos="30000">
                      <a:srgbClr val="505050"/>
                    </a:gs>
                  </a:gsLst>
                  <a:lin ang="5400000" scaled="0"/>
                </a:gradFill>
                <a:latin typeface="Segoe UI"/>
              </a:rPr>
              <a:t> APIs de</a:t>
            </a:r>
            <a:br>
              <a:rPr lang="en-US" sz="1600" dirty="0">
                <a:gradFill>
                  <a:gsLst>
                    <a:gs pos="2917">
                      <a:srgbClr val="505050"/>
                    </a:gs>
                    <a:gs pos="30000">
                      <a:srgbClr val="505050"/>
                    </a:gs>
                  </a:gsLst>
                  <a:lin ang="5400000" scaled="0"/>
                </a:gradFill>
                <a:latin typeface="Segoe UI"/>
              </a:rPr>
            </a:br>
            <a:r>
              <a:rPr lang="en-US" sz="1600" dirty="0">
                <a:gradFill>
                  <a:gsLst>
                    <a:gs pos="2917">
                      <a:srgbClr val="505050"/>
                    </a:gs>
                    <a:gs pos="30000">
                      <a:srgbClr val="505050"/>
                    </a:gs>
                  </a:gsLst>
                  <a:lin ang="5400000" scaled="0"/>
                </a:gradFill>
                <a:latin typeface="Segoe UI"/>
              </a:rPr>
              <a:t>Docker Open Orchestration</a:t>
            </a:r>
          </a:p>
          <a:p>
            <a:pPr defTabSz="914367">
              <a:lnSpc>
                <a:spcPct val="90000"/>
              </a:lnSpc>
              <a:spcBef>
                <a:spcPts val="600"/>
              </a:spcBef>
            </a:pPr>
            <a:r>
              <a:rPr lang="en-US" sz="1600" dirty="0" err="1">
                <a:gradFill>
                  <a:gsLst>
                    <a:gs pos="2917">
                      <a:srgbClr val="505050"/>
                    </a:gs>
                    <a:gs pos="30000">
                      <a:srgbClr val="505050"/>
                    </a:gs>
                  </a:gsLst>
                  <a:lin ang="5400000" scaled="0"/>
                </a:gradFill>
                <a:latin typeface="Segoe UI"/>
              </a:rPr>
              <a:t>Federación</a:t>
            </a:r>
            <a:r>
              <a:rPr lang="en-US" sz="1600" dirty="0">
                <a:gradFill>
                  <a:gsLst>
                    <a:gs pos="2917">
                      <a:srgbClr val="505050"/>
                    </a:gs>
                    <a:gs pos="30000">
                      <a:srgbClr val="505050"/>
                    </a:gs>
                  </a:gsLst>
                  <a:lin ang="5400000" scaled="0"/>
                </a:gradFill>
                <a:latin typeface="Segoe UI"/>
              </a:rPr>
              <a:t> de </a:t>
            </a:r>
            <a:r>
              <a:rPr lang="en-US" sz="1600" dirty="0" err="1">
                <a:gradFill>
                  <a:gsLst>
                    <a:gs pos="2917">
                      <a:srgbClr val="505050"/>
                    </a:gs>
                    <a:gs pos="30000">
                      <a:srgbClr val="505050"/>
                    </a:gs>
                  </a:gsLst>
                  <a:lin ang="5400000" scaled="0"/>
                </a:gradFill>
                <a:latin typeface="Segoe UI"/>
              </a:rPr>
              <a:t>imágenes</a:t>
            </a:r>
            <a:r>
              <a:rPr lang="en-US" sz="1600" dirty="0">
                <a:gradFill>
                  <a:gsLst>
                    <a:gs pos="2917">
                      <a:srgbClr val="505050"/>
                    </a:gs>
                    <a:gs pos="30000">
                      <a:srgbClr val="505050"/>
                    </a:gs>
                  </a:gsLst>
                  <a:lin ang="5400000" scaled="0"/>
                </a:gradFill>
                <a:latin typeface="Segoe UI"/>
              </a:rPr>
              <a:t> Docker Hub para Azure Gallery y Portal</a:t>
            </a:r>
          </a:p>
        </p:txBody>
      </p:sp>
      <p:sp>
        <p:nvSpPr>
          <p:cNvPr id="15" name="TextBox 12"/>
          <p:cNvSpPr txBox="1"/>
          <p:nvPr/>
        </p:nvSpPr>
        <p:spPr>
          <a:xfrm>
            <a:off x="276226" y="5767115"/>
            <a:ext cx="3192356" cy="566614"/>
          </a:xfrm>
          <a:prstGeom prst="rect">
            <a:avLst/>
          </a:prstGeom>
          <a:noFill/>
        </p:spPr>
        <p:txBody>
          <a:bodyPr wrap="square" lIns="179259" tIns="143407" rIns="179259" bIns="143407" rtlCol="0">
            <a:spAutoFit/>
          </a:bodyPr>
          <a:lstStyle/>
          <a:p>
            <a:pPr defTabSz="914367">
              <a:lnSpc>
                <a:spcPct val="90000"/>
              </a:lnSpc>
              <a:spcAft>
                <a:spcPts val="588"/>
              </a:spcAft>
            </a:pPr>
            <a:r>
              <a:rPr lang="en-US" sz="2000" dirty="0" err="1">
                <a:gradFill>
                  <a:gsLst>
                    <a:gs pos="2917">
                      <a:srgbClr val="505050"/>
                    </a:gs>
                    <a:gs pos="30000">
                      <a:srgbClr val="505050"/>
                    </a:gs>
                  </a:gsLst>
                  <a:lin ang="5400000" scaled="0"/>
                </a:gradFill>
                <a:latin typeface="Segoe UI"/>
              </a:rPr>
              <a:t>Inversiones</a:t>
            </a:r>
            <a:r>
              <a:rPr lang="en-US" sz="2000" dirty="0">
                <a:gradFill>
                  <a:gsLst>
                    <a:gs pos="2917">
                      <a:srgbClr val="505050"/>
                    </a:gs>
                    <a:gs pos="30000">
                      <a:srgbClr val="505050"/>
                    </a:gs>
                  </a:gsLst>
                  <a:lin ang="5400000" scaled="0"/>
                </a:gradFill>
                <a:latin typeface="Segoe UI"/>
              </a:rPr>
              <a:t> </a:t>
            </a:r>
            <a:r>
              <a:rPr lang="en-US" sz="2000" dirty="0" err="1">
                <a:gradFill>
                  <a:gsLst>
                    <a:gs pos="2917">
                      <a:srgbClr val="505050"/>
                    </a:gs>
                    <a:gs pos="30000">
                      <a:srgbClr val="505050"/>
                    </a:gs>
                  </a:gsLst>
                  <a:lin ang="5400000" scaled="0"/>
                </a:gradFill>
                <a:latin typeface="Segoe UI"/>
              </a:rPr>
              <a:t>estratégicas</a:t>
            </a:r>
            <a:endParaRPr lang="en-US" sz="2000" dirty="0">
              <a:gradFill>
                <a:gsLst>
                  <a:gs pos="2917">
                    <a:srgbClr val="505050"/>
                  </a:gs>
                  <a:gs pos="30000">
                    <a:srgbClr val="505050"/>
                  </a:gs>
                </a:gsLst>
                <a:lin ang="5400000" scaled="0"/>
              </a:gradFill>
              <a:latin typeface="Segoe UI"/>
            </a:endParaRPr>
          </a:p>
        </p:txBody>
      </p:sp>
      <p:sp>
        <p:nvSpPr>
          <p:cNvPr id="16" name="Rectangle 16"/>
          <p:cNvSpPr/>
          <p:nvPr/>
        </p:nvSpPr>
        <p:spPr>
          <a:xfrm>
            <a:off x="287115" y="2067186"/>
            <a:ext cx="3772332" cy="3754336"/>
          </a:xfrm>
          <a:prstGeom prst="rect">
            <a:avLst/>
          </a:prstGeom>
          <a:noFill/>
          <a:ln w="12700" cap="flat" cmpd="sng" algn="ctr">
            <a:noFill/>
            <a:prstDash val="solid"/>
            <a:miter lim="800000"/>
          </a:ln>
          <a:effectLst/>
        </p:spPr>
        <p:txBody>
          <a:bodyPr lIns="179259" tIns="179259" rIns="179259" bIns="8963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462206">
              <a:lnSpc>
                <a:spcPct val="90000"/>
              </a:lnSpc>
              <a:spcBef>
                <a:spcPts val="600"/>
              </a:spcBef>
              <a:buClr>
                <a:srgbClr val="EFEFEF"/>
              </a:buClr>
            </a:pPr>
            <a:r>
              <a:rPr lang="es-AR" b="1" dirty="0" err="1">
                <a:gradFill>
                  <a:gsLst>
                    <a:gs pos="7619">
                      <a:srgbClr val="0078D7"/>
                    </a:gs>
                    <a:gs pos="61000">
                      <a:srgbClr val="0078D7"/>
                    </a:gs>
                  </a:gsLst>
                  <a:lin ang="5400000" scaled="0"/>
                </a:gradFill>
                <a:latin typeface="Segoe UI"/>
                <a:cs typeface="Segoe UI" pitchFamily="34" charset="0"/>
              </a:rPr>
              <a:t>Docker</a:t>
            </a:r>
            <a:r>
              <a:rPr lang="es-AR" b="1" dirty="0">
                <a:gradFill>
                  <a:gsLst>
                    <a:gs pos="7619">
                      <a:srgbClr val="0078D7"/>
                    </a:gs>
                    <a:gs pos="61000">
                      <a:srgbClr val="0078D7"/>
                    </a:gs>
                  </a:gsLst>
                  <a:lin ang="5400000" scaled="0"/>
                </a:gradFill>
                <a:latin typeface="Segoe UI"/>
                <a:cs typeface="Segoe UI" pitchFamily="34" charset="0"/>
              </a:rPr>
              <a:t>: </a:t>
            </a:r>
            <a:r>
              <a:rPr lang="es-AR" dirty="0">
                <a:gradFill>
                  <a:gsLst>
                    <a:gs pos="19048">
                      <a:srgbClr val="505050"/>
                    </a:gs>
                    <a:gs pos="65000">
                      <a:srgbClr val="505050"/>
                    </a:gs>
                  </a:gsLst>
                  <a:lin ang="5400000" scaled="0"/>
                </a:gradFill>
                <a:latin typeface="Segoe UI"/>
                <a:cs typeface="Segoe UI" pitchFamily="34" charset="0"/>
              </a:rPr>
              <a:t>Un motor de fuente abierta que automatiza el despliegue de las aplicaciones como un contenedor portátil y auto–suficiente que se puede ejecutar casi en cualquier lugar</a:t>
            </a:r>
          </a:p>
          <a:p>
            <a:pPr marL="0" lvl="1" defTabSz="462206">
              <a:lnSpc>
                <a:spcPct val="90000"/>
              </a:lnSpc>
              <a:spcBef>
                <a:spcPts val="600"/>
              </a:spcBef>
              <a:buClr>
                <a:srgbClr val="EFEFEF"/>
              </a:buClr>
            </a:pPr>
            <a:r>
              <a:rPr lang="es-AR" b="1" dirty="0">
                <a:gradFill>
                  <a:gsLst>
                    <a:gs pos="7619">
                      <a:srgbClr val="0078D7"/>
                    </a:gs>
                    <a:gs pos="61000">
                      <a:srgbClr val="0078D7"/>
                    </a:gs>
                  </a:gsLst>
                  <a:lin ang="5400000" scaled="0"/>
                </a:gradFill>
                <a:latin typeface="Segoe UI"/>
                <a:cs typeface="Segoe UI" pitchFamily="34" charset="0"/>
              </a:rPr>
              <a:t>Socios: </a:t>
            </a:r>
            <a:r>
              <a:rPr lang="es-AR" dirty="0">
                <a:gradFill>
                  <a:gsLst>
                    <a:gs pos="19048">
                      <a:srgbClr val="505050"/>
                    </a:gs>
                    <a:gs pos="65000">
                      <a:srgbClr val="505050"/>
                    </a:gs>
                  </a:gsLst>
                  <a:lin ang="5400000" scaled="0"/>
                </a:gradFill>
                <a:latin typeface="Segoe UI"/>
                <a:cs typeface="Segoe UI" pitchFamily="34" charset="0"/>
              </a:rPr>
              <a:t>permite que las herramientas de </a:t>
            </a:r>
            <a:r>
              <a:rPr lang="es-AR" dirty="0" err="1">
                <a:gradFill>
                  <a:gsLst>
                    <a:gs pos="19048">
                      <a:srgbClr val="505050"/>
                    </a:gs>
                    <a:gs pos="65000">
                      <a:srgbClr val="505050"/>
                    </a:gs>
                  </a:gsLst>
                  <a:lin ang="5400000" scaled="0"/>
                </a:gradFill>
                <a:latin typeface="Segoe UI"/>
                <a:cs typeface="Segoe UI" pitchFamily="34" charset="0"/>
              </a:rPr>
              <a:t>Docker</a:t>
            </a:r>
            <a:r>
              <a:rPr lang="es-AR" dirty="0">
                <a:gradFill>
                  <a:gsLst>
                    <a:gs pos="19048">
                      <a:srgbClr val="505050"/>
                    </a:gs>
                    <a:gs pos="65000">
                      <a:srgbClr val="505050"/>
                    </a:gs>
                  </a:gsLst>
                  <a:lin ang="5400000" scaled="0"/>
                </a:gradFill>
                <a:latin typeface="Segoe UI"/>
                <a:cs typeface="Segoe UI" pitchFamily="34" charset="0"/>
              </a:rPr>
              <a:t> gestionen aplicaciones con múltiples contenedores usando contenedores Linux y Windows, sea cual fuere el entorno de alojamiento o proveedor de la nube</a:t>
            </a:r>
          </a:p>
        </p:txBody>
      </p:sp>
      <p:sp>
        <p:nvSpPr>
          <p:cNvPr id="17" name="Right Arrow 16"/>
          <p:cNvSpPr/>
          <p:nvPr/>
        </p:nvSpPr>
        <p:spPr bwMode="auto">
          <a:xfrm>
            <a:off x="7079148" y="3034256"/>
            <a:ext cx="1367361" cy="910828"/>
          </a:xfrm>
          <a:prstGeom prst="rightArrow">
            <a:avLst/>
          </a:prstGeom>
          <a:solidFill>
            <a:srgbClr val="FFFFFF">
              <a:lumMod val="85000"/>
              <a:alpha val="87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TextBox 17"/>
          <p:cNvSpPr txBox="1"/>
          <p:nvPr/>
        </p:nvSpPr>
        <p:spPr>
          <a:xfrm>
            <a:off x="5344262" y="4589081"/>
            <a:ext cx="919401" cy="483360"/>
          </a:xfrm>
          <a:prstGeom prst="rect">
            <a:avLst/>
          </a:prstGeom>
          <a:noFill/>
        </p:spPr>
        <p:txBody>
          <a:bodyPr wrap="none" lIns="179259" tIns="143407" rIns="179259" bIns="143407" rtlCol="0">
            <a:spAutoFit/>
          </a:bodyPr>
          <a:lstStyle/>
          <a:p>
            <a:pPr algn="ctr" defTabSz="914367">
              <a:lnSpc>
                <a:spcPct val="90000"/>
              </a:lnSpc>
              <a:spcAft>
                <a:spcPts val="588"/>
              </a:spcAft>
            </a:pPr>
            <a:r>
              <a:rPr lang="en-US" sz="1400" dirty="0">
                <a:gradFill>
                  <a:gsLst>
                    <a:gs pos="2917">
                      <a:srgbClr val="FFFFFF"/>
                    </a:gs>
                    <a:gs pos="30000">
                      <a:srgbClr val="FFFFFF"/>
                    </a:gs>
                  </a:gsLst>
                  <a:lin ang="5400000" scaled="0"/>
                </a:gradFill>
                <a:latin typeface="Segoe UI"/>
              </a:rPr>
              <a:t>Docker</a:t>
            </a:r>
          </a:p>
        </p:txBody>
      </p:sp>
      <p:sp>
        <p:nvSpPr>
          <p:cNvPr id="19" name="Rectangle 18"/>
          <p:cNvSpPr/>
          <p:nvPr/>
        </p:nvSpPr>
        <p:spPr bwMode="auto">
          <a:xfrm>
            <a:off x="4467272" y="2637017"/>
            <a:ext cx="2663996" cy="120082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79259" tIns="89630"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r>
              <a:rPr lang="en-US" sz="1400" kern="0" dirty="0">
                <a:gradFill>
                  <a:gsLst>
                    <a:gs pos="0">
                      <a:srgbClr val="32145A"/>
                    </a:gs>
                    <a:gs pos="100000">
                      <a:srgbClr val="32145A"/>
                    </a:gs>
                  </a:gsLst>
                  <a:lin ang="5400000" scaled="0"/>
                </a:gradFill>
                <a:latin typeface="Segoe UI"/>
              </a:rPr>
              <a:t>Dockerized app</a:t>
            </a:r>
          </a:p>
        </p:txBody>
      </p:sp>
      <p:grpSp>
        <p:nvGrpSpPr>
          <p:cNvPr id="20" name="Group 19"/>
          <p:cNvGrpSpPr/>
          <p:nvPr/>
        </p:nvGrpSpPr>
        <p:grpSpPr>
          <a:xfrm>
            <a:off x="4667065" y="3101774"/>
            <a:ext cx="1052286" cy="970009"/>
            <a:chOff x="4541520" y="2912452"/>
            <a:chExt cx="1259089" cy="1160642"/>
          </a:xfrm>
        </p:grpSpPr>
        <p:sp>
          <p:nvSpPr>
            <p:cNvPr id="21" name="Rectangle 20"/>
            <p:cNvSpPr/>
            <p:nvPr/>
          </p:nvSpPr>
          <p:spPr bwMode="auto">
            <a:xfrm>
              <a:off x="4541520" y="2912452"/>
              <a:ext cx="1259089" cy="1160642"/>
            </a:xfrm>
            <a:prstGeom prst="rect">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44814" tIns="143407" rIns="44814" bIns="44814" numCol="1" spcCol="0" rtlCol="0" fromWordArt="0" anchor="b" anchorCtr="0" forceAA="0" compatLnSpc="1">
              <a:prstTxWarp prst="textNoShape">
                <a:avLst/>
              </a:prstTxWarp>
              <a:noAutofit/>
            </a:bodyPr>
            <a:lstStyle/>
            <a:p>
              <a:pPr algn="ctr" defTabSz="914367">
                <a:lnSpc>
                  <a:spcPct val="90000"/>
                </a:lnSpc>
                <a:defRPr/>
              </a:pPr>
              <a:r>
                <a:rPr lang="en-US" sz="1050" kern="0" dirty="0" err="1">
                  <a:gradFill>
                    <a:gsLst>
                      <a:gs pos="2917">
                        <a:srgbClr val="FFFFFF"/>
                      </a:gs>
                      <a:gs pos="31000">
                        <a:srgbClr val="FFFFFF"/>
                      </a:gs>
                    </a:gsLst>
                    <a:lin ang="5400000" scaled="0"/>
                  </a:gradFill>
                  <a:latin typeface="Segoe UI"/>
                </a:rPr>
                <a:t>Contenedor</a:t>
              </a:r>
              <a:r>
                <a:rPr lang="en-US" sz="1050" kern="0" dirty="0">
                  <a:gradFill>
                    <a:gsLst>
                      <a:gs pos="2917">
                        <a:srgbClr val="FFFFFF"/>
                      </a:gs>
                      <a:gs pos="31000">
                        <a:srgbClr val="FFFFFF"/>
                      </a:gs>
                    </a:gsLst>
                    <a:lin ang="5400000" scaled="0"/>
                  </a:gradFill>
                  <a:latin typeface="Segoe UI"/>
                </a:rPr>
                <a:t> Windows Server</a:t>
              </a: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86828" y="2991723"/>
              <a:ext cx="664658" cy="714921"/>
            </a:xfrm>
            <a:prstGeom prst="rect">
              <a:avLst/>
            </a:prstGeom>
          </p:spPr>
        </p:pic>
      </p:grpSp>
      <p:grpSp>
        <p:nvGrpSpPr>
          <p:cNvPr id="23" name="Group 22"/>
          <p:cNvGrpSpPr/>
          <p:nvPr/>
        </p:nvGrpSpPr>
        <p:grpSpPr>
          <a:xfrm>
            <a:off x="5911282" y="3087574"/>
            <a:ext cx="1050188" cy="984209"/>
            <a:chOff x="6004156" y="2912452"/>
            <a:chExt cx="1259089" cy="1137321"/>
          </a:xfrm>
        </p:grpSpPr>
        <p:sp>
          <p:nvSpPr>
            <p:cNvPr id="24" name="Rectangle 23"/>
            <p:cNvSpPr/>
            <p:nvPr/>
          </p:nvSpPr>
          <p:spPr bwMode="auto">
            <a:xfrm>
              <a:off x="6004156" y="2912452"/>
              <a:ext cx="1259089" cy="1137321"/>
            </a:xfrm>
            <a:prstGeom prst="rect">
              <a:avLst/>
            </a:prstGeom>
            <a:solidFill>
              <a:srgbClr val="B4009E"/>
            </a:solidFill>
            <a:ln w="9525" cap="flat" cmpd="sng" algn="ctr">
              <a:noFill/>
              <a:prstDash val="solid"/>
              <a:headEnd type="none" w="med" len="med"/>
              <a:tailEnd type="none" w="med" len="med"/>
            </a:ln>
            <a:effectLst/>
          </p:spPr>
          <p:txBody>
            <a:bodyPr rot="0" spcFirstLastPara="0" vertOverflow="overflow" horzOverflow="overflow" vert="horz" wrap="square" lIns="44814" tIns="143407" rIns="44814" bIns="44814" numCol="1" spcCol="0" rtlCol="0" fromWordArt="0" anchor="b" anchorCtr="0" forceAA="0" compatLnSpc="1">
              <a:prstTxWarp prst="textNoShape">
                <a:avLst/>
              </a:prstTxWarp>
              <a:noAutofit/>
            </a:bodyPr>
            <a:lstStyle/>
            <a:p>
              <a:pPr algn="ctr" defTabSz="914367">
                <a:lnSpc>
                  <a:spcPct val="90000"/>
                </a:lnSpc>
                <a:defRPr/>
              </a:pPr>
              <a:r>
                <a:rPr lang="en-US" sz="1050" kern="0" dirty="0" err="1">
                  <a:gradFill>
                    <a:gsLst>
                      <a:gs pos="2917">
                        <a:srgbClr val="FFFFFF"/>
                      </a:gs>
                      <a:gs pos="31000">
                        <a:srgbClr val="FFFFFF"/>
                      </a:gs>
                    </a:gsLst>
                    <a:lin ang="5400000" scaled="0"/>
                  </a:gradFill>
                  <a:latin typeface="Segoe UI"/>
                </a:rPr>
                <a:t>Contenedor</a:t>
              </a:r>
              <a:r>
                <a:rPr lang="en-US" sz="1050" kern="0" dirty="0">
                  <a:gradFill>
                    <a:gsLst>
                      <a:gs pos="2917">
                        <a:srgbClr val="FFFFFF"/>
                      </a:gs>
                      <a:gs pos="31000">
                        <a:srgbClr val="FFFFFF"/>
                      </a:gs>
                    </a:gsLst>
                    <a:lin ang="5400000" scaled="0"/>
                  </a:gradFill>
                  <a:latin typeface="Segoe UI"/>
                </a:rPr>
                <a:t> Linux</a:t>
              </a:r>
            </a:p>
          </p:txBody>
        </p:sp>
        <p:pic>
          <p:nvPicPr>
            <p:cNvPr id="25" name="Picture 2" descr="http://www.iconsdb.com/icons/preview/white/linux-xx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701" y="3101621"/>
              <a:ext cx="500001" cy="500001"/>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Freeform 128"/>
          <p:cNvSpPr>
            <a:spLocks noChangeAspect="1"/>
          </p:cNvSpPr>
          <p:nvPr/>
        </p:nvSpPr>
        <p:spPr bwMode="black">
          <a:xfrm>
            <a:off x="9826597" y="3436370"/>
            <a:ext cx="573973" cy="31707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a:noFill/>
          </a:ln>
        </p:spPr>
        <p:txBody>
          <a:bodyPr vert="horz" wrap="square" lIns="91414" tIns="45706" rIns="91414" bIns="45706" numCol="1" anchor="t" anchorCtr="0" compatLnSpc="1">
            <a:prstTxWarp prst="textNoShape">
              <a:avLst/>
            </a:prstTxWarp>
          </a:bodyPr>
          <a:lstStyle/>
          <a:p>
            <a:pPr defTabSz="914049"/>
            <a:endParaRPr lang="en-US">
              <a:solidFill>
                <a:srgbClr val="505050"/>
              </a:solidFill>
              <a:latin typeface="Segoe UI"/>
            </a:endParaRPr>
          </a:p>
        </p:txBody>
      </p:sp>
      <p:sp>
        <p:nvSpPr>
          <p:cNvPr id="27" name="Oval 26"/>
          <p:cNvSpPr/>
          <p:nvPr/>
        </p:nvSpPr>
        <p:spPr bwMode="auto">
          <a:xfrm>
            <a:off x="9586304" y="3084746"/>
            <a:ext cx="1050348" cy="1050348"/>
          </a:xfrm>
          <a:prstGeom prst="ellipse">
            <a:avLst/>
          </a:prstGeom>
          <a:noFill/>
          <a:ln w="76200"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 name="Rectangle 27"/>
          <p:cNvSpPr/>
          <p:nvPr/>
        </p:nvSpPr>
        <p:spPr bwMode="auto">
          <a:xfrm>
            <a:off x="10517992" y="3523473"/>
            <a:ext cx="212024" cy="244077"/>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Rectangle 28"/>
          <p:cNvSpPr/>
          <p:nvPr/>
        </p:nvSpPr>
        <p:spPr bwMode="auto">
          <a:xfrm>
            <a:off x="9491715" y="3523473"/>
            <a:ext cx="212024" cy="244077"/>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Isosceles Triangle 29"/>
          <p:cNvSpPr/>
          <p:nvPr/>
        </p:nvSpPr>
        <p:spPr bwMode="auto">
          <a:xfrm rot="10800000">
            <a:off x="10536664" y="3514537"/>
            <a:ext cx="186458" cy="160739"/>
          </a:xfrm>
          <a:prstGeom prst="triangle">
            <a:avLst/>
          </a:prstGeom>
          <a:solidFill>
            <a:srgbClr val="FFFFFF">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1" name="Isosceles Triangle 30"/>
          <p:cNvSpPr/>
          <p:nvPr/>
        </p:nvSpPr>
        <p:spPr bwMode="auto">
          <a:xfrm>
            <a:off x="9530134" y="3629370"/>
            <a:ext cx="186458" cy="160739"/>
          </a:xfrm>
          <a:prstGeom prst="triangle">
            <a:avLst/>
          </a:prstGeom>
          <a:solidFill>
            <a:srgbClr val="FFFFFF">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TextBox 31"/>
          <p:cNvSpPr txBox="1"/>
          <p:nvPr/>
        </p:nvSpPr>
        <p:spPr>
          <a:xfrm>
            <a:off x="9266834" y="2047463"/>
            <a:ext cx="1683919" cy="677413"/>
          </a:xfrm>
          <a:prstGeom prst="rect">
            <a:avLst/>
          </a:prstGeom>
          <a:noFill/>
        </p:spPr>
        <p:txBody>
          <a:bodyPr wrap="none" lIns="179259" tIns="143407" rIns="179259" bIns="143407" rtlCol="0">
            <a:spAutoFit/>
          </a:bodyPr>
          <a:lstStyle/>
          <a:p>
            <a:pPr algn="ctr" defTabSz="914367">
              <a:lnSpc>
                <a:spcPct val="90000"/>
              </a:lnSpc>
            </a:pPr>
            <a:r>
              <a:rPr lang="en-US" sz="1400" dirty="0">
                <a:gradFill>
                  <a:gsLst>
                    <a:gs pos="2917">
                      <a:srgbClr val="FFFFFF"/>
                    </a:gs>
                    <a:gs pos="30000">
                      <a:srgbClr val="FFFFFF"/>
                    </a:gs>
                  </a:gsLst>
                  <a:lin ang="5400000" scaled="0"/>
                </a:gradFill>
                <a:latin typeface="Segoe UI"/>
              </a:rPr>
              <a:t>Centro de </a:t>
            </a:r>
            <a:r>
              <a:rPr lang="en-US" sz="1400" dirty="0" err="1">
                <a:gradFill>
                  <a:gsLst>
                    <a:gs pos="2917">
                      <a:srgbClr val="FFFFFF"/>
                    </a:gs>
                    <a:gs pos="30000">
                      <a:srgbClr val="FFFFFF"/>
                    </a:gs>
                  </a:gsLst>
                  <a:lin ang="5400000" scaled="0"/>
                </a:gradFill>
                <a:latin typeface="Segoe UI"/>
              </a:rPr>
              <a:t>datos</a:t>
            </a:r>
            <a:r>
              <a:rPr lang="en-US" sz="1400" dirty="0">
                <a:gradFill>
                  <a:gsLst>
                    <a:gs pos="2917">
                      <a:srgbClr val="FFFFFF"/>
                    </a:gs>
                    <a:gs pos="30000">
                      <a:srgbClr val="FFFFFF"/>
                    </a:gs>
                  </a:gsLst>
                  <a:lin ang="5400000" scaled="0"/>
                </a:gradFill>
                <a:latin typeface="Segoe UI"/>
              </a:rPr>
              <a:t> </a:t>
            </a:r>
          </a:p>
          <a:p>
            <a:pPr algn="ctr" defTabSz="914367">
              <a:lnSpc>
                <a:spcPct val="90000"/>
              </a:lnSpc>
            </a:pPr>
            <a:r>
              <a:rPr lang="en-US" sz="1400" dirty="0">
                <a:gradFill>
                  <a:gsLst>
                    <a:gs pos="2917">
                      <a:srgbClr val="FFFFFF"/>
                    </a:gs>
                    <a:gs pos="30000">
                      <a:srgbClr val="FFFFFF"/>
                    </a:gs>
                  </a:gsLst>
                  <a:lin ang="5400000" scaled="0"/>
                </a:gradFill>
                <a:latin typeface="Segoe UI"/>
              </a:rPr>
              <a:t>del </a:t>
            </a:r>
            <a:r>
              <a:rPr lang="en-US" sz="1400" dirty="0" err="1">
                <a:gradFill>
                  <a:gsLst>
                    <a:gs pos="2917">
                      <a:srgbClr val="FFFFFF"/>
                    </a:gs>
                    <a:gs pos="30000">
                      <a:srgbClr val="FFFFFF"/>
                    </a:gs>
                  </a:gsLst>
                  <a:lin ang="5400000" scaled="0"/>
                </a:gradFill>
                <a:latin typeface="Segoe UI"/>
              </a:rPr>
              <a:t>cliente</a:t>
            </a:r>
            <a:endParaRPr lang="en-US" sz="1400" dirty="0">
              <a:gradFill>
                <a:gsLst>
                  <a:gs pos="2917">
                    <a:srgbClr val="FFFFFF"/>
                  </a:gs>
                  <a:gs pos="30000">
                    <a:srgbClr val="FFFFFF"/>
                  </a:gs>
                </a:gsLst>
                <a:lin ang="5400000" scaled="0"/>
              </a:gradFill>
              <a:latin typeface="Segoe UI"/>
            </a:endParaRPr>
          </a:p>
        </p:txBody>
      </p:sp>
      <p:sp>
        <p:nvSpPr>
          <p:cNvPr id="33" name="TextBox 32"/>
          <p:cNvSpPr txBox="1"/>
          <p:nvPr/>
        </p:nvSpPr>
        <p:spPr>
          <a:xfrm>
            <a:off x="10097495" y="4297359"/>
            <a:ext cx="1227449" cy="677413"/>
          </a:xfrm>
          <a:prstGeom prst="rect">
            <a:avLst/>
          </a:prstGeom>
          <a:noFill/>
        </p:spPr>
        <p:txBody>
          <a:bodyPr wrap="none" lIns="179259" tIns="143407" rIns="179259" bIns="143407" rtlCol="0">
            <a:spAutoFit/>
          </a:bodyPr>
          <a:lstStyle/>
          <a:p>
            <a:pPr algn="ctr" defTabSz="914367">
              <a:lnSpc>
                <a:spcPct val="90000"/>
              </a:lnSpc>
            </a:pPr>
            <a:r>
              <a:rPr lang="en-US" sz="1400" dirty="0" err="1">
                <a:gradFill>
                  <a:gsLst>
                    <a:gs pos="2917">
                      <a:srgbClr val="FFFFFF"/>
                    </a:gs>
                    <a:gs pos="30000">
                      <a:srgbClr val="FFFFFF"/>
                    </a:gs>
                  </a:gsLst>
                  <a:lin ang="5400000" scaled="0"/>
                </a:gradFill>
                <a:latin typeface="Segoe UI"/>
              </a:rPr>
              <a:t>Proveedor</a:t>
            </a:r>
            <a:r>
              <a:rPr lang="en-US" sz="1400" dirty="0">
                <a:gradFill>
                  <a:gsLst>
                    <a:gs pos="2917">
                      <a:srgbClr val="FFFFFF"/>
                    </a:gs>
                    <a:gs pos="30000">
                      <a:srgbClr val="FFFFFF"/>
                    </a:gs>
                  </a:gsLst>
                  <a:lin ang="5400000" scaled="0"/>
                </a:gradFill>
                <a:latin typeface="Segoe UI"/>
              </a:rPr>
              <a:t> </a:t>
            </a:r>
          </a:p>
          <a:p>
            <a:pPr algn="ctr" defTabSz="914367">
              <a:lnSpc>
                <a:spcPct val="90000"/>
              </a:lnSpc>
            </a:pPr>
            <a:r>
              <a:rPr lang="en-US" sz="1400" dirty="0">
                <a:gradFill>
                  <a:gsLst>
                    <a:gs pos="2917">
                      <a:srgbClr val="FFFFFF"/>
                    </a:gs>
                    <a:gs pos="30000">
                      <a:srgbClr val="FFFFFF"/>
                    </a:gs>
                  </a:gsLst>
                  <a:lin ang="5400000" scaled="0"/>
                </a:gradFill>
                <a:latin typeface="Segoe UI"/>
              </a:rPr>
              <a:t>de </a:t>
            </a:r>
            <a:r>
              <a:rPr lang="en-US" sz="1400" dirty="0" err="1">
                <a:gradFill>
                  <a:gsLst>
                    <a:gs pos="2917">
                      <a:srgbClr val="FFFFFF"/>
                    </a:gs>
                    <a:gs pos="30000">
                      <a:srgbClr val="FFFFFF"/>
                    </a:gs>
                  </a:gsLst>
                  <a:lin ang="5400000" scaled="0"/>
                </a:gradFill>
                <a:latin typeface="Segoe UI"/>
              </a:rPr>
              <a:t>servicio</a:t>
            </a:r>
            <a:endParaRPr lang="en-US" sz="1400" dirty="0">
              <a:gradFill>
                <a:gsLst>
                  <a:gs pos="2917">
                    <a:srgbClr val="FFFFFF"/>
                  </a:gs>
                  <a:gs pos="30000">
                    <a:srgbClr val="FFFFFF"/>
                  </a:gs>
                </a:gsLst>
                <a:lin ang="5400000" scaled="0"/>
              </a:gradFill>
              <a:latin typeface="Segoe UI"/>
            </a:endParaRPr>
          </a:p>
        </p:txBody>
      </p:sp>
      <p:sp>
        <p:nvSpPr>
          <p:cNvPr id="34" name="TextBox 33"/>
          <p:cNvSpPr txBox="1"/>
          <p:nvPr/>
        </p:nvSpPr>
        <p:spPr>
          <a:xfrm>
            <a:off x="8994586" y="4297359"/>
            <a:ext cx="1116264" cy="677413"/>
          </a:xfrm>
          <a:prstGeom prst="rect">
            <a:avLst/>
          </a:prstGeom>
          <a:noFill/>
        </p:spPr>
        <p:txBody>
          <a:bodyPr wrap="none" lIns="179259" tIns="143407" rIns="179259" bIns="143407" rtlCol="0">
            <a:spAutoFit/>
          </a:bodyPr>
          <a:lstStyle/>
          <a:p>
            <a:pPr algn="ctr" defTabSz="914367">
              <a:lnSpc>
                <a:spcPct val="90000"/>
              </a:lnSpc>
            </a:pPr>
            <a:r>
              <a:rPr lang="en-US" sz="1400" dirty="0">
                <a:gradFill>
                  <a:gsLst>
                    <a:gs pos="2917">
                      <a:srgbClr val="FFFFFF"/>
                    </a:gs>
                    <a:gs pos="30000">
                      <a:srgbClr val="FFFFFF"/>
                    </a:gs>
                  </a:gsLst>
                  <a:lin ang="5400000" scaled="0"/>
                </a:gradFill>
                <a:latin typeface="Segoe UI"/>
              </a:rPr>
              <a:t>Microsoft</a:t>
            </a:r>
            <a:br>
              <a:rPr lang="en-US" sz="1400" dirty="0">
                <a:gradFill>
                  <a:gsLst>
                    <a:gs pos="2917">
                      <a:srgbClr val="FFFFFF"/>
                    </a:gs>
                    <a:gs pos="30000">
                      <a:srgbClr val="FFFFFF"/>
                    </a:gs>
                  </a:gsLst>
                  <a:lin ang="5400000" scaled="0"/>
                </a:gradFill>
                <a:latin typeface="Segoe UI"/>
              </a:rPr>
            </a:br>
            <a:r>
              <a:rPr lang="en-US" sz="1400" dirty="0">
                <a:gradFill>
                  <a:gsLst>
                    <a:gs pos="2917">
                      <a:srgbClr val="FFFFFF"/>
                    </a:gs>
                    <a:gs pos="30000">
                      <a:srgbClr val="FFFFFF"/>
                    </a:gs>
                  </a:gsLst>
                  <a:lin ang="5400000" scaled="0"/>
                </a:gradFill>
                <a:latin typeface="Segoe UI"/>
              </a:rPr>
              <a:t>Azure</a:t>
            </a:r>
          </a:p>
        </p:txBody>
      </p:sp>
      <p:sp>
        <p:nvSpPr>
          <p:cNvPr id="35" name="TextBox 34"/>
          <p:cNvSpPr txBox="1"/>
          <p:nvPr/>
        </p:nvSpPr>
        <p:spPr>
          <a:xfrm>
            <a:off x="7049790" y="3274398"/>
            <a:ext cx="1488419" cy="455814"/>
          </a:xfrm>
          <a:prstGeom prst="rect">
            <a:avLst/>
          </a:prstGeom>
          <a:noFill/>
        </p:spPr>
        <p:txBody>
          <a:bodyPr wrap="none" lIns="91440" tIns="143407" rIns="179259" bIns="143407" rtlCol="0">
            <a:spAutoFit/>
          </a:bodyPr>
          <a:lstStyle/>
          <a:p>
            <a:pPr defTabSz="914367">
              <a:lnSpc>
                <a:spcPct val="90000"/>
              </a:lnSpc>
              <a:spcAft>
                <a:spcPts val="588"/>
              </a:spcAft>
            </a:pPr>
            <a:r>
              <a:rPr lang="en-US" sz="1200" dirty="0">
                <a:gradFill>
                  <a:gsLst>
                    <a:gs pos="2917">
                      <a:srgbClr val="0078D7"/>
                    </a:gs>
                    <a:gs pos="31000">
                      <a:srgbClr val="0078D7"/>
                    </a:gs>
                  </a:gsLst>
                  <a:lin ang="5400000" scaled="0"/>
                </a:gradFill>
                <a:latin typeface="Segoe UI"/>
              </a:rPr>
              <a:t>En </a:t>
            </a:r>
            <a:r>
              <a:rPr lang="en-US" sz="1200" dirty="0" err="1">
                <a:gradFill>
                  <a:gsLst>
                    <a:gs pos="2917">
                      <a:srgbClr val="0078D7"/>
                    </a:gs>
                    <a:gs pos="31000">
                      <a:srgbClr val="0078D7"/>
                    </a:gs>
                  </a:gsLst>
                  <a:lin ang="5400000" scaled="0"/>
                </a:gradFill>
                <a:latin typeface="Segoe UI"/>
              </a:rPr>
              <a:t>cualquier</a:t>
            </a:r>
            <a:r>
              <a:rPr lang="en-US" sz="1200" dirty="0">
                <a:gradFill>
                  <a:gsLst>
                    <a:gs pos="2917">
                      <a:srgbClr val="0078D7"/>
                    </a:gs>
                    <a:gs pos="31000">
                      <a:srgbClr val="0078D7"/>
                    </a:gs>
                  </a:gsLst>
                  <a:lin ang="5400000" scaled="0"/>
                </a:gradFill>
                <a:latin typeface="Segoe UI"/>
              </a:rPr>
              <a:t> </a:t>
            </a:r>
            <a:r>
              <a:rPr lang="en-US" sz="1200" dirty="0" err="1">
                <a:gradFill>
                  <a:gsLst>
                    <a:gs pos="2917">
                      <a:srgbClr val="0078D7"/>
                    </a:gs>
                    <a:gs pos="31000">
                      <a:srgbClr val="0078D7"/>
                    </a:gs>
                  </a:gsLst>
                  <a:lin ang="5400000" scaled="0"/>
                </a:gradFill>
                <a:latin typeface="Segoe UI"/>
              </a:rPr>
              <a:t>lugar</a:t>
            </a:r>
            <a:endParaRPr lang="en-US" sz="1200" dirty="0">
              <a:gradFill>
                <a:gsLst>
                  <a:gs pos="2917">
                    <a:srgbClr val="0078D7"/>
                  </a:gs>
                  <a:gs pos="31000">
                    <a:srgbClr val="0078D7"/>
                  </a:gs>
                </a:gsLst>
                <a:lin ang="5400000" scaled="0"/>
              </a:gradFill>
              <a:latin typeface="Segoe UI"/>
            </a:endParaRPr>
          </a:p>
        </p:txBody>
      </p:sp>
      <p:sp>
        <p:nvSpPr>
          <p:cNvPr id="36" name="Freeform 9"/>
          <p:cNvSpPr>
            <a:spLocks noEditPoints="1"/>
          </p:cNvSpPr>
          <p:nvPr/>
        </p:nvSpPr>
        <p:spPr bwMode="black">
          <a:xfrm>
            <a:off x="3412335" y="5846483"/>
            <a:ext cx="382848" cy="384404"/>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696969"/>
          </a:solidFill>
          <a:ln>
            <a:noFill/>
          </a:ln>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latin typeface="Segoe UI"/>
            </a:endParaRPr>
          </a:p>
        </p:txBody>
      </p:sp>
      <p:sp>
        <p:nvSpPr>
          <p:cNvPr id="37" name="Right Arrow 36"/>
          <p:cNvSpPr/>
          <p:nvPr/>
        </p:nvSpPr>
        <p:spPr bwMode="auto">
          <a:xfrm rot="16200000">
            <a:off x="5069011" y="4266314"/>
            <a:ext cx="480471" cy="326504"/>
          </a:xfrm>
          <a:prstGeom prst="rightArrow">
            <a:avLst/>
          </a:prstGeom>
          <a:solidFill>
            <a:srgbClr val="32145A"/>
          </a:solidFill>
          <a:ln w="2857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8" name="Right Arrow 37"/>
          <p:cNvSpPr/>
          <p:nvPr/>
        </p:nvSpPr>
        <p:spPr bwMode="auto">
          <a:xfrm rot="16200000">
            <a:off x="6076938" y="4266314"/>
            <a:ext cx="480471" cy="326504"/>
          </a:xfrm>
          <a:prstGeom prst="rightArrow">
            <a:avLst/>
          </a:prstGeom>
          <a:solidFill>
            <a:srgbClr val="32145A"/>
          </a:solidFill>
          <a:ln w="2857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13993472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89" y="2479675"/>
            <a:ext cx="9140825" cy="2387600"/>
          </a:xfrm>
          <a:prstGeom prst="rect">
            <a:avLst/>
          </a:prstGeom>
        </p:spPr>
        <p:txBody>
          <a:bodyPr/>
          <a:lstStyle/>
          <a:p>
            <a:pPr algn="l"/>
            <a:r>
              <a:rPr lang="en-US" dirty="0">
                <a:solidFill>
                  <a:schemeClr val="bg1"/>
                </a:solidFill>
                <a:latin typeface="Segoe UI Light" panose="020B0502040204020203" pitchFamily="34" charset="0"/>
                <a:cs typeface="Segoe UI Light" panose="020B0502040204020203" pitchFamily="34" charset="0"/>
              </a:rPr>
              <a:t>Windows </a:t>
            </a:r>
            <a:r>
              <a:rPr lang="en-US" dirty="0" smtClean="0">
                <a:solidFill>
                  <a:schemeClr val="bg1"/>
                </a:solidFill>
                <a:latin typeface="Segoe UI Light" panose="020B0502040204020203" pitchFamily="34" charset="0"/>
                <a:cs typeface="Segoe UI Light" panose="020B0502040204020203" pitchFamily="34" charset="0"/>
              </a:rPr>
              <a:t>Server</a:t>
            </a:r>
            <a:r>
              <a:rPr lang="en-US" dirty="0">
                <a:solidFill>
                  <a:schemeClr val="bg1"/>
                </a:solidFill>
                <a:latin typeface="Segoe UI Light" panose="020B0502040204020203" pitchFamily="34" charset="0"/>
                <a:cs typeface="Segoe UI Light" panose="020B0502040204020203" pitchFamily="34" charset="0"/>
              </a:rPr>
              <a:t/>
            </a:r>
            <a:br>
              <a:rPr lang="en-US" dirty="0">
                <a:solidFill>
                  <a:schemeClr val="bg1"/>
                </a:solidFill>
                <a:latin typeface="Segoe UI Light" panose="020B0502040204020203" pitchFamily="34" charset="0"/>
                <a:cs typeface="Segoe UI Light" panose="020B0502040204020203" pitchFamily="34" charset="0"/>
              </a:rPr>
            </a:br>
            <a:r>
              <a:rPr lang="es-PE" sz="4799" dirty="0" smtClean="0">
                <a:solidFill>
                  <a:schemeClr val="bg1"/>
                </a:solidFill>
                <a:latin typeface="Segoe UI Light" panose="020B0502040204020203" pitchFamily="34" charset="0"/>
                <a:cs typeface="Segoe UI Light" panose="020B0502040204020203" pitchFamily="34" charset="0"/>
              </a:rPr>
              <a:t>Esquema </a:t>
            </a:r>
            <a:r>
              <a:rPr lang="es-PE" sz="4799" dirty="0">
                <a:solidFill>
                  <a:schemeClr val="bg1"/>
                </a:solidFill>
                <a:latin typeface="Segoe UI Light" panose="020B0502040204020203" pitchFamily="34" charset="0"/>
                <a:cs typeface="Segoe UI Light" panose="020B0502040204020203" pitchFamily="34" charset="0"/>
              </a:rPr>
              <a:t>de Licenciamiento</a:t>
            </a:r>
            <a:endParaRPr lang="es-PE"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66138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D2D2D2"/>
              </a:clrFrom>
              <a:clrTo>
                <a:srgbClr val="D2D2D2">
                  <a:alpha val="0"/>
                </a:srgbClr>
              </a:clrTo>
            </a:clrChange>
          </a:blip>
          <a:srcRect l="15006" t="50029" r="13744" b="23270"/>
          <a:stretch/>
        </p:blipFill>
        <p:spPr>
          <a:xfrm>
            <a:off x="8953431" y="5128589"/>
            <a:ext cx="2418522" cy="906359"/>
          </a:xfrm>
          <a:prstGeom prst="rect">
            <a:avLst/>
          </a:prstGeom>
        </p:spPr>
      </p:pic>
      <p:sp>
        <p:nvSpPr>
          <p:cNvPr id="3" name="Title 1"/>
          <p:cNvSpPr txBox="1">
            <a:spLocks/>
          </p:cNvSpPr>
          <p:nvPr/>
        </p:nvSpPr>
        <p:spPr>
          <a:xfrm>
            <a:off x="520837" y="612913"/>
            <a:ext cx="11151917" cy="651821"/>
          </a:xfrm>
          <a:prstGeom prst="rect">
            <a:avLst/>
          </a:prstGeom>
        </p:spPr>
        <p:txBody>
          <a:bodyPr vert="horz" wrap="square" lIns="146304" tIns="91440" rIns="146304" bIns="91440" rtlCol="0" anchor="t">
            <a:noAutofit/>
          </a:bodyPr>
          <a:lstStyle>
            <a:lvl1pPr algn="l" defTabSz="914188" rtl="0" eaLnBrk="1" latinLnBrk="0" hangingPunct="1">
              <a:lnSpc>
                <a:spcPct val="90000"/>
              </a:lnSpc>
              <a:spcBef>
                <a:spcPct val="0"/>
              </a:spcBef>
              <a:buNone/>
              <a:defRPr lang="en-US" sz="4705"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defTabSz="914367">
              <a:lnSpc>
                <a:spcPct val="100000"/>
              </a:lnSpc>
              <a:defRPr/>
            </a:pPr>
            <a:r>
              <a:rPr lang="es-ES" sz="4600" dirty="0">
                <a:solidFill>
                  <a:srgbClr val="002060"/>
                </a:solidFill>
                <a:latin typeface="Segoe UI Light"/>
                <a:cs typeface="Segoe UI" pitchFamily="34" charset="0"/>
              </a:rPr>
              <a:t>Licenciamiento </a:t>
            </a:r>
            <a:r>
              <a:rPr lang="es-ES" sz="4600" dirty="0" err="1">
                <a:solidFill>
                  <a:srgbClr val="002060"/>
                </a:solidFill>
                <a:latin typeface="Segoe UI Light"/>
                <a:cs typeface="Segoe UI" pitchFamily="34" charset="0"/>
              </a:rPr>
              <a:t>Window</a:t>
            </a:r>
            <a:r>
              <a:rPr lang="es-ES" sz="4600" dirty="0">
                <a:solidFill>
                  <a:srgbClr val="002060"/>
                </a:solidFill>
                <a:latin typeface="Segoe UI Light"/>
                <a:cs typeface="Segoe UI" pitchFamily="34" charset="0"/>
              </a:rPr>
              <a:t> </a:t>
            </a:r>
            <a:r>
              <a:rPr lang="es-ES" sz="4600" dirty="0" smtClean="0">
                <a:solidFill>
                  <a:srgbClr val="002060"/>
                </a:solidFill>
                <a:latin typeface="Segoe UI Light"/>
                <a:cs typeface="Segoe UI" pitchFamily="34" charset="0"/>
              </a:rPr>
              <a:t>Server</a:t>
            </a:r>
            <a:r>
              <a:rPr lang="es-ES" sz="4400" dirty="0">
                <a:solidFill>
                  <a:srgbClr val="002060"/>
                </a:solidFill>
                <a:latin typeface="Segoe UI Light"/>
                <a:cs typeface="Segoe UI" pitchFamily="34" charset="0"/>
              </a:rPr>
              <a:t/>
            </a:r>
            <a:br>
              <a:rPr lang="es-ES" sz="4400" dirty="0">
                <a:solidFill>
                  <a:srgbClr val="002060"/>
                </a:solidFill>
                <a:latin typeface="Segoe UI Light"/>
                <a:cs typeface="Segoe UI" pitchFamily="34" charset="0"/>
              </a:rPr>
            </a:br>
            <a:r>
              <a:rPr lang="es-ES" sz="2800" dirty="0">
                <a:solidFill>
                  <a:srgbClr val="0072C6"/>
                </a:solidFill>
                <a:latin typeface="Segoe UI Light"/>
              </a:rPr>
              <a:t>Licenciamiento de </a:t>
            </a:r>
            <a:r>
              <a:rPr lang="es-ES" sz="2800" dirty="0" err="1">
                <a:solidFill>
                  <a:srgbClr val="0072C6"/>
                </a:solidFill>
                <a:latin typeface="Segoe UI Light"/>
              </a:rPr>
              <a:t>core</a:t>
            </a:r>
            <a:r>
              <a:rPr lang="es-ES" sz="2800" dirty="0">
                <a:solidFill>
                  <a:srgbClr val="0072C6"/>
                </a:solidFill>
                <a:latin typeface="Segoe UI Light"/>
              </a:rPr>
              <a:t> basado en consumo</a:t>
            </a:r>
            <a:endParaRPr lang="es-ES" sz="2400" dirty="0">
              <a:solidFill>
                <a:srgbClr val="0072C6"/>
              </a:solidFill>
              <a:latin typeface="Segoe UI Light"/>
            </a:endParaRPr>
          </a:p>
        </p:txBody>
      </p:sp>
      <p:sp>
        <p:nvSpPr>
          <p:cNvPr id="5" name="Rectangle 4"/>
          <p:cNvSpPr/>
          <p:nvPr/>
        </p:nvSpPr>
        <p:spPr>
          <a:xfrm>
            <a:off x="437273" y="2338992"/>
            <a:ext cx="5227902" cy="4343497"/>
          </a:xfrm>
          <a:prstGeom prst="rect">
            <a:avLst/>
          </a:prstGeom>
          <a:noFill/>
        </p:spPr>
        <p:txBody>
          <a:bodyPr wrap="square" lIns="179285" tIns="143428" rIns="179285" bIns="143428" rtlCol="0">
            <a:noAutofit/>
          </a:bodyPr>
          <a:lstStyle/>
          <a:p>
            <a:pPr defTabSz="896386">
              <a:spcAft>
                <a:spcPts val="2353"/>
              </a:spcAft>
              <a:defRPr/>
            </a:pPr>
            <a:r>
              <a:rPr lang="es-ES" kern="0" dirty="0">
                <a:solidFill>
                  <a:srgbClr val="505050"/>
                </a:solidFill>
                <a:latin typeface="Segoe UI"/>
              </a:rPr>
              <a:t>Los nuevos modelos de computación permiten </a:t>
            </a:r>
            <a:r>
              <a:rPr lang="es-ES" b="1" kern="0" dirty="0">
                <a:solidFill>
                  <a:srgbClr val="505050"/>
                </a:solidFill>
                <a:latin typeface="Segoe UI"/>
              </a:rPr>
              <a:t>una mayor movilidad </a:t>
            </a:r>
            <a:r>
              <a:rPr lang="es-ES" kern="0" dirty="0">
                <a:solidFill>
                  <a:srgbClr val="505050"/>
                </a:solidFill>
                <a:latin typeface="Segoe UI"/>
              </a:rPr>
              <a:t>de los datos y aplicaciones entre en las instalaciones y la nube</a:t>
            </a:r>
          </a:p>
          <a:p>
            <a:pPr defTabSz="896386">
              <a:spcAft>
                <a:spcPts val="2353"/>
              </a:spcAft>
              <a:defRPr/>
            </a:pPr>
            <a:r>
              <a:rPr lang="es-ES" kern="0" dirty="0">
                <a:solidFill>
                  <a:sysClr val="windowText" lastClr="000000"/>
                </a:solidFill>
                <a:latin typeface="Segoe UI"/>
              </a:rPr>
              <a:t>Pasando a Modelo de licencia Core establece una </a:t>
            </a:r>
            <a:r>
              <a:rPr lang="es-ES" b="1" kern="0" dirty="0">
                <a:solidFill>
                  <a:sysClr val="windowText" lastClr="000000"/>
                </a:solidFill>
                <a:latin typeface="Segoe UI"/>
              </a:rPr>
              <a:t>“moneda común”</a:t>
            </a:r>
            <a:r>
              <a:rPr lang="es-ES" kern="0" dirty="0">
                <a:solidFill>
                  <a:sysClr val="windowText" lastClr="000000"/>
                </a:solidFill>
                <a:latin typeface="Segoe UI"/>
              </a:rPr>
              <a:t> para el cálculo de los recursos en las instalaciones o en la nube</a:t>
            </a:r>
            <a:endParaRPr lang="en-US" kern="0" dirty="0">
              <a:solidFill>
                <a:srgbClr val="505050"/>
              </a:solidFill>
              <a:latin typeface="Segoe UI"/>
            </a:endParaRPr>
          </a:p>
          <a:p>
            <a:pPr defTabSz="896386">
              <a:spcAft>
                <a:spcPts val="2353"/>
              </a:spcAft>
              <a:defRPr/>
            </a:pPr>
            <a:r>
              <a:rPr lang="es-ES" kern="0" dirty="0">
                <a:solidFill>
                  <a:sysClr val="windowText" lastClr="000000"/>
                </a:solidFill>
                <a:latin typeface="Segoe UI"/>
              </a:rPr>
              <a:t>Alinea a la evolución de la tecnología en el  cambio de hardware para la densidad del núcleo más no del procesador</a:t>
            </a:r>
            <a:endParaRPr lang="en-US" kern="0" dirty="0">
              <a:solidFill>
                <a:srgbClr val="505050"/>
              </a:solidFill>
              <a:latin typeface="Segoe UI"/>
            </a:endParaRPr>
          </a:p>
        </p:txBody>
      </p:sp>
      <p:grpSp>
        <p:nvGrpSpPr>
          <p:cNvPr id="6" name="Group 5"/>
          <p:cNvGrpSpPr/>
          <p:nvPr/>
        </p:nvGrpSpPr>
        <p:grpSpPr>
          <a:xfrm>
            <a:off x="5862651" y="1388923"/>
            <a:ext cx="5784725" cy="5161295"/>
            <a:chOff x="5841218" y="1009975"/>
            <a:chExt cx="5784725" cy="5161295"/>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1218" y="3534349"/>
              <a:ext cx="1026069" cy="2121651"/>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1110" y="4049619"/>
              <a:ext cx="1026069" cy="2121651"/>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3507" y="1009975"/>
              <a:ext cx="2892436" cy="1900139"/>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6594" y="2163313"/>
              <a:ext cx="670725" cy="1371037"/>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7743" y="2163312"/>
              <a:ext cx="670725" cy="1371037"/>
            </a:xfrm>
            <a:prstGeom prst="rect">
              <a:avLst/>
            </a:prstGeom>
          </p:spPr>
        </p:pic>
      </p:grpSp>
      <p:pic>
        <p:nvPicPr>
          <p:cNvPr id="12" name="Picture 11"/>
          <p:cNvPicPr>
            <a:picLocks noChangeAspect="1"/>
          </p:cNvPicPr>
          <p:nvPr/>
        </p:nvPicPr>
        <p:blipFill>
          <a:blip r:embed="rId5"/>
          <a:stretch>
            <a:fillRect/>
          </a:stretch>
        </p:blipFill>
        <p:spPr>
          <a:xfrm>
            <a:off x="6765186" y="1533910"/>
            <a:ext cx="4276069" cy="3812130"/>
          </a:xfrm>
          <a:prstGeom prst="rect">
            <a:avLst/>
          </a:prstGeom>
        </p:spPr>
      </p:pic>
    </p:spTree>
    <p:extLst>
      <p:ext uri="{BB962C8B-B14F-4D97-AF65-F5344CB8AC3E}">
        <p14:creationId xmlns:p14="http://schemas.microsoft.com/office/powerpoint/2010/main" val="18440796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510630" y="277603"/>
            <a:ext cx="10932694" cy="977575"/>
          </a:xfrm>
          <a:prstGeom prst="rect">
            <a:avLst/>
          </a:prstGeom>
        </p:spPr>
        <p:txBody>
          <a:bodyPr vert="horz" wrap="square" lIns="0" tIns="0" rIns="0" bIns="0" rtlCol="0" anchor="t">
            <a:spAutoFit/>
          </a:bodyPr>
          <a:lstStyle>
            <a:lvl1pPr algn="l" defTabSz="914188" rtl="0" eaLnBrk="1" latinLnBrk="0" hangingPunct="1">
              <a:lnSpc>
                <a:spcPct val="90000"/>
              </a:lnSpc>
              <a:spcBef>
                <a:spcPct val="0"/>
              </a:spcBef>
              <a:buNone/>
              <a:defRPr lang="en-US" sz="4705"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defRPr/>
            </a:pPr>
            <a:r>
              <a:rPr lang="en-US" sz="3529">
                <a:gradFill>
                  <a:gsLst>
                    <a:gs pos="1250">
                      <a:srgbClr val="002060"/>
                    </a:gs>
                    <a:gs pos="100000">
                      <a:srgbClr val="002060"/>
                    </a:gs>
                  </a:gsLst>
                  <a:lin ang="5400000" scaled="0"/>
                </a:gradFill>
                <a:latin typeface="Segoe UI Light"/>
              </a:rPr>
              <a:t>Overview:  </a:t>
            </a:r>
            <a:br>
              <a:rPr lang="en-US" sz="3529">
                <a:gradFill>
                  <a:gsLst>
                    <a:gs pos="1250">
                      <a:srgbClr val="002060"/>
                    </a:gs>
                    <a:gs pos="100000">
                      <a:srgbClr val="002060"/>
                    </a:gs>
                  </a:gsLst>
                  <a:lin ang="5400000" scaled="0"/>
                </a:gradFill>
                <a:latin typeface="Segoe UI Light"/>
              </a:rPr>
            </a:br>
            <a:r>
              <a:rPr lang="en-US" sz="3529">
                <a:gradFill>
                  <a:gsLst>
                    <a:gs pos="1250">
                      <a:srgbClr val="002060"/>
                    </a:gs>
                    <a:gs pos="100000">
                      <a:srgbClr val="002060"/>
                    </a:gs>
                  </a:gsLst>
                  <a:lin ang="5400000" scaled="0"/>
                </a:gradFill>
                <a:latin typeface="Segoe UI Light"/>
              </a:rPr>
              <a:t>Cambio de modelo de licenciamiento (procesador a core)</a:t>
            </a:r>
            <a:endParaRPr lang="en-US" sz="1765" dirty="0">
              <a:gradFill>
                <a:gsLst>
                  <a:gs pos="1250">
                    <a:srgbClr val="002060"/>
                  </a:gs>
                  <a:gs pos="100000">
                    <a:srgbClr val="002060"/>
                  </a:gs>
                </a:gsLst>
                <a:lin ang="5400000" scaled="0"/>
              </a:gradFill>
              <a:latin typeface="Segoe UI Light"/>
            </a:endParaRPr>
          </a:p>
        </p:txBody>
      </p:sp>
      <p:sp>
        <p:nvSpPr>
          <p:cNvPr id="3" name="Rectangle 2"/>
          <p:cNvSpPr/>
          <p:nvPr/>
        </p:nvSpPr>
        <p:spPr bwMode="auto">
          <a:xfrm>
            <a:off x="842009" y="2024488"/>
            <a:ext cx="1456690" cy="1827089"/>
          </a:xfrm>
          <a:prstGeom prst="rect">
            <a:avLst/>
          </a:prstGeom>
          <a:noFill/>
          <a:ln w="9525" cap="flat" cmpd="sng" algn="ctr">
            <a:solidFill>
              <a:srgbClr val="EFEFEF">
                <a:lumMod val="65000"/>
              </a:srgbClr>
            </a:solidFill>
            <a:prstDash val="solid"/>
            <a:headEnd type="none" w="med" len="med"/>
            <a:tailEnd type="none" w="med" len="med"/>
          </a:ln>
          <a:effectLst>
            <a:outerShdw blurRad="50800" dist="38100" dir="8100000" algn="tr" rotWithShape="0">
              <a:prstClr val="black">
                <a:alpha val="4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4" name="Straight Connector 3"/>
          <p:cNvCxnSpPr/>
          <p:nvPr/>
        </p:nvCxnSpPr>
        <p:spPr>
          <a:xfrm>
            <a:off x="1215521" y="3534093"/>
            <a:ext cx="719007" cy="0"/>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cxnSp>
        <p:nvCxnSpPr>
          <p:cNvPr id="5" name="Straight Connector 4"/>
          <p:cNvCxnSpPr/>
          <p:nvPr/>
        </p:nvCxnSpPr>
        <p:spPr>
          <a:xfrm>
            <a:off x="1215520" y="3524755"/>
            <a:ext cx="0" cy="158742"/>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cxnSp>
        <p:nvCxnSpPr>
          <p:cNvPr id="6" name="Straight Connector 5"/>
          <p:cNvCxnSpPr/>
          <p:nvPr/>
        </p:nvCxnSpPr>
        <p:spPr>
          <a:xfrm>
            <a:off x="1934527" y="3534093"/>
            <a:ext cx="0" cy="158742"/>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cxnSp>
        <p:nvCxnSpPr>
          <p:cNvPr id="7" name="Straight Connector 6"/>
          <p:cNvCxnSpPr/>
          <p:nvPr/>
        </p:nvCxnSpPr>
        <p:spPr>
          <a:xfrm>
            <a:off x="1215521" y="3263298"/>
            <a:ext cx="719007" cy="0"/>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cxnSp>
        <p:nvCxnSpPr>
          <p:cNvPr id="8" name="Straight Connector 7"/>
          <p:cNvCxnSpPr/>
          <p:nvPr/>
        </p:nvCxnSpPr>
        <p:spPr>
          <a:xfrm>
            <a:off x="1215520" y="3253960"/>
            <a:ext cx="0" cy="158742"/>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cxnSp>
        <p:nvCxnSpPr>
          <p:cNvPr id="9" name="Straight Connector 8"/>
          <p:cNvCxnSpPr/>
          <p:nvPr/>
        </p:nvCxnSpPr>
        <p:spPr>
          <a:xfrm>
            <a:off x="1934527" y="3263298"/>
            <a:ext cx="0" cy="158742"/>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54410" t="22947" r="4132" b="13839"/>
          <a:stretch/>
        </p:blipFill>
        <p:spPr>
          <a:xfrm>
            <a:off x="968069" y="2136541"/>
            <a:ext cx="494902" cy="494902"/>
          </a:xfrm>
          <a:prstGeom prst="rect">
            <a:avLst/>
          </a:prstGeom>
        </p:spPr>
      </p:pic>
      <p:sp>
        <p:nvSpPr>
          <p:cNvPr id="11" name="Rectangle 10"/>
          <p:cNvSpPr/>
          <p:nvPr/>
        </p:nvSpPr>
        <p:spPr bwMode="auto">
          <a:xfrm>
            <a:off x="1364925" y="2111639"/>
            <a:ext cx="803047" cy="35950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kern="0" dirty="0">
                <a:solidFill>
                  <a:srgbClr val="002060">
                    <a:lumMod val="90000"/>
                    <a:lumOff val="10000"/>
                  </a:srgbClr>
                </a:solidFill>
                <a:latin typeface="Segoe UI"/>
                <a:ea typeface="Segoe UI" pitchFamily="34" charset="0"/>
                <a:cs typeface="Segoe UI" pitchFamily="34" charset="0"/>
              </a:rPr>
              <a:t>1 CPU / 4 Cores</a:t>
            </a:r>
          </a:p>
        </p:txBody>
      </p:sp>
      <p:grpSp>
        <p:nvGrpSpPr>
          <p:cNvPr id="12" name="Group 11"/>
          <p:cNvGrpSpPr/>
          <p:nvPr/>
        </p:nvGrpSpPr>
        <p:grpSpPr>
          <a:xfrm>
            <a:off x="1808445" y="2938033"/>
            <a:ext cx="967755" cy="1165563"/>
            <a:chOff x="7879441" y="1725715"/>
            <a:chExt cx="987161" cy="1188935"/>
          </a:xfrm>
        </p:grpSpPr>
        <p:grpSp>
          <p:nvGrpSpPr>
            <p:cNvPr id="13" name="Group 116"/>
            <p:cNvGrpSpPr/>
            <p:nvPr/>
          </p:nvGrpSpPr>
          <p:grpSpPr>
            <a:xfrm>
              <a:off x="7879441" y="1725715"/>
              <a:ext cx="987161" cy="1188935"/>
              <a:chOff x="4521098" y="3096914"/>
              <a:chExt cx="1521396" cy="2192340"/>
            </a:xfrm>
          </p:grpSpPr>
          <p:pic>
            <p:nvPicPr>
              <p:cNvPr id="15" name="Picture 14" descr="certificate.png"/>
              <p:cNvPicPr>
                <a:picLocks noChangeAspect="1"/>
              </p:cNvPicPr>
              <p:nvPr/>
            </p:nvPicPr>
            <p:blipFill>
              <a:blip r:embed="rId3"/>
              <a:stretch>
                <a:fillRect/>
              </a:stretch>
            </p:blipFill>
            <p:spPr>
              <a:xfrm>
                <a:off x="4521098" y="3096914"/>
                <a:ext cx="1521396" cy="2192340"/>
              </a:xfrm>
              <a:prstGeom prst="rect">
                <a:avLst/>
              </a:prstGeom>
            </p:spPr>
          </p:pic>
          <p:sp>
            <p:nvSpPr>
              <p:cNvPr id="16" name="10-Point Star 15"/>
              <p:cNvSpPr/>
              <p:nvPr/>
            </p:nvSpPr>
            <p:spPr bwMode="auto">
              <a:xfrm rot="19200051">
                <a:off x="5426281" y="4682772"/>
                <a:ext cx="375453" cy="375455"/>
              </a:xfrm>
              <a:prstGeom prst="star10">
                <a:avLst/>
              </a:prstGeom>
              <a:solidFill>
                <a:srgbClr val="FFB900"/>
              </a:solidFill>
              <a:ln w="12700"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algn="ctr" defTabSz="896003" fontAlgn="base">
                  <a:lnSpc>
                    <a:spcPct val="90000"/>
                  </a:lnSpc>
                  <a:spcBef>
                    <a:spcPct val="0"/>
                  </a:spcBef>
                  <a:spcAft>
                    <a:spcPct val="0"/>
                  </a:spcAft>
                  <a:defRPr/>
                </a:pPr>
                <a:endParaRPr lang="en-US" sz="1961" kern="0" spc="-49" dirty="0">
                  <a:gradFill>
                    <a:gsLst>
                      <a:gs pos="0">
                        <a:srgbClr val="EFEFEF"/>
                      </a:gs>
                      <a:gs pos="100000">
                        <a:srgbClr val="EFEFEF"/>
                      </a:gs>
                    </a:gsLst>
                    <a:lin ang="5400000" scaled="0"/>
                  </a:gradFill>
                  <a:latin typeface="Segoe UI"/>
                </a:endParaRPr>
              </a:p>
            </p:txBody>
          </p:sp>
        </p:grpSp>
        <p:sp>
          <p:nvSpPr>
            <p:cNvPr id="14" name="Rectangle 13"/>
            <p:cNvSpPr/>
            <p:nvPr/>
          </p:nvSpPr>
          <p:spPr bwMode="auto">
            <a:xfrm>
              <a:off x="7960838" y="1798650"/>
              <a:ext cx="786490" cy="85882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r>
                <a:rPr lang="en-US" sz="980" b="1" kern="0" dirty="0">
                  <a:solidFill>
                    <a:srgbClr val="0078D7"/>
                  </a:solidFill>
                  <a:latin typeface="Segoe UI"/>
                  <a:ea typeface="Segoe UI" pitchFamily="34" charset="0"/>
                  <a:cs typeface="Segoe UI" pitchFamily="34" charset="0"/>
                </a:rPr>
                <a:t>Rights to </a:t>
              </a:r>
            </a:p>
            <a:p>
              <a:pPr algn="ctr" defTabSz="914102" fontAlgn="base">
                <a:lnSpc>
                  <a:spcPct val="90000"/>
                </a:lnSpc>
                <a:spcBef>
                  <a:spcPct val="0"/>
                </a:spcBef>
                <a:spcAft>
                  <a:spcPct val="0"/>
                </a:spcAft>
                <a:defRPr/>
              </a:pPr>
              <a:r>
                <a:rPr lang="en-US" sz="980" b="1" kern="0" dirty="0">
                  <a:solidFill>
                    <a:srgbClr val="0078D7"/>
                  </a:solidFill>
                  <a:latin typeface="Segoe UI"/>
                  <a:ea typeface="Segoe UI" pitchFamily="34" charset="0"/>
                  <a:cs typeface="Segoe UI" pitchFamily="34" charset="0"/>
                </a:rPr>
                <a:t>2 CPU and </a:t>
              </a:r>
            </a:p>
            <a:p>
              <a:pPr algn="ctr" defTabSz="914102" fontAlgn="base">
                <a:lnSpc>
                  <a:spcPct val="90000"/>
                </a:lnSpc>
                <a:spcBef>
                  <a:spcPct val="0"/>
                </a:spcBef>
                <a:spcAft>
                  <a:spcPct val="0"/>
                </a:spcAft>
                <a:defRPr/>
              </a:pPr>
              <a:r>
                <a:rPr lang="en-US" sz="980" b="1" kern="0" dirty="0">
                  <a:solidFill>
                    <a:srgbClr val="0078D7"/>
                  </a:solidFill>
                  <a:latin typeface="Segoe UI"/>
                  <a:ea typeface="Segoe UI" pitchFamily="34" charset="0"/>
                  <a:cs typeface="Segoe UI" pitchFamily="34" charset="0"/>
                </a:rPr>
                <a:t>2 VM</a:t>
              </a:r>
            </a:p>
          </p:txBody>
        </p:sp>
      </p:grpSp>
      <p:sp>
        <p:nvSpPr>
          <p:cNvPr id="17" name="Rectangle 16"/>
          <p:cNvSpPr/>
          <p:nvPr/>
        </p:nvSpPr>
        <p:spPr bwMode="auto">
          <a:xfrm>
            <a:off x="3496253" y="2024488"/>
            <a:ext cx="1456690" cy="1827089"/>
          </a:xfrm>
          <a:prstGeom prst="rect">
            <a:avLst/>
          </a:prstGeom>
          <a:noFill/>
          <a:ln w="9525" cap="flat" cmpd="sng" algn="ctr">
            <a:solidFill>
              <a:srgbClr val="EFEFEF">
                <a:lumMod val="65000"/>
              </a:srgbClr>
            </a:solidFill>
            <a:prstDash val="solid"/>
            <a:headEnd type="none" w="med" len="med"/>
            <a:tailEnd type="none" w="med" len="med"/>
          </a:ln>
          <a:effectLst>
            <a:outerShdw blurRad="50800" dist="38100" dir="8100000" algn="tr" rotWithShape="0">
              <a:prstClr val="black">
                <a:alpha val="40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8" name="Straight Connector 17"/>
          <p:cNvCxnSpPr/>
          <p:nvPr/>
        </p:nvCxnSpPr>
        <p:spPr>
          <a:xfrm>
            <a:off x="3869765" y="3534093"/>
            <a:ext cx="719007" cy="0"/>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cxnSp>
        <p:nvCxnSpPr>
          <p:cNvPr id="19" name="Straight Connector 18"/>
          <p:cNvCxnSpPr/>
          <p:nvPr/>
        </p:nvCxnSpPr>
        <p:spPr>
          <a:xfrm>
            <a:off x="3869764" y="3524755"/>
            <a:ext cx="0" cy="158742"/>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cxnSp>
        <p:nvCxnSpPr>
          <p:cNvPr id="20" name="Straight Connector 19"/>
          <p:cNvCxnSpPr/>
          <p:nvPr/>
        </p:nvCxnSpPr>
        <p:spPr>
          <a:xfrm>
            <a:off x="4588771" y="3534093"/>
            <a:ext cx="0" cy="158742"/>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cxnSp>
        <p:nvCxnSpPr>
          <p:cNvPr id="21" name="Straight Connector 20"/>
          <p:cNvCxnSpPr/>
          <p:nvPr/>
        </p:nvCxnSpPr>
        <p:spPr>
          <a:xfrm>
            <a:off x="3869765" y="3263298"/>
            <a:ext cx="719007" cy="0"/>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cxnSp>
        <p:nvCxnSpPr>
          <p:cNvPr id="22" name="Straight Connector 21"/>
          <p:cNvCxnSpPr/>
          <p:nvPr/>
        </p:nvCxnSpPr>
        <p:spPr>
          <a:xfrm>
            <a:off x="3869764" y="3253960"/>
            <a:ext cx="0" cy="158742"/>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cxnSp>
        <p:nvCxnSpPr>
          <p:cNvPr id="23" name="Straight Connector 22"/>
          <p:cNvCxnSpPr/>
          <p:nvPr/>
        </p:nvCxnSpPr>
        <p:spPr>
          <a:xfrm>
            <a:off x="4588771" y="3263298"/>
            <a:ext cx="0" cy="158742"/>
          </a:xfrm>
          <a:prstGeom prst="line">
            <a:avLst/>
          </a:prstGeom>
          <a:noFill/>
          <a:ln w="9525" cap="flat" cmpd="sng" algn="ctr">
            <a:solidFill>
              <a:srgbClr val="EFEFEF">
                <a:lumMod val="65000"/>
              </a:srgbClr>
            </a:solidFill>
            <a:prstDash val="solid"/>
            <a:headEnd type="none"/>
            <a:tailEnd type="none"/>
          </a:ln>
          <a:effectLst>
            <a:outerShdw blurRad="50800" dist="38100" dir="8100000" algn="tr" rotWithShape="0">
              <a:prstClr val="black">
                <a:alpha val="40000"/>
              </a:prstClr>
            </a:outerShdw>
          </a:effectLst>
        </p:spPr>
      </p:cxnSp>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54410" t="22947" r="4132" b="13839"/>
          <a:stretch/>
        </p:blipFill>
        <p:spPr>
          <a:xfrm>
            <a:off x="3622313" y="2136541"/>
            <a:ext cx="494902" cy="494902"/>
          </a:xfrm>
          <a:prstGeom prst="rect">
            <a:avLst/>
          </a:prstGeom>
        </p:spPr>
      </p:pic>
      <p:sp>
        <p:nvSpPr>
          <p:cNvPr id="25" name="Rectangle 24"/>
          <p:cNvSpPr/>
          <p:nvPr/>
        </p:nvSpPr>
        <p:spPr bwMode="auto">
          <a:xfrm>
            <a:off x="4019169" y="2111639"/>
            <a:ext cx="803047" cy="35950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980" kern="0" dirty="0">
                <a:solidFill>
                  <a:srgbClr val="002060">
                    <a:lumMod val="90000"/>
                    <a:lumOff val="10000"/>
                  </a:srgbClr>
                </a:solidFill>
                <a:latin typeface="Segoe UI"/>
                <a:ea typeface="Segoe UI" pitchFamily="34" charset="0"/>
                <a:cs typeface="Segoe UI" pitchFamily="34" charset="0"/>
              </a:rPr>
              <a:t>1 CPU / 4 Cores</a:t>
            </a:r>
          </a:p>
        </p:txBody>
      </p:sp>
      <p:grpSp>
        <p:nvGrpSpPr>
          <p:cNvPr id="26" name="Group 25"/>
          <p:cNvGrpSpPr/>
          <p:nvPr/>
        </p:nvGrpSpPr>
        <p:grpSpPr>
          <a:xfrm>
            <a:off x="4478405" y="2951312"/>
            <a:ext cx="967755" cy="1165563"/>
            <a:chOff x="7879440" y="1725715"/>
            <a:chExt cx="987161" cy="1188935"/>
          </a:xfrm>
        </p:grpSpPr>
        <p:grpSp>
          <p:nvGrpSpPr>
            <p:cNvPr id="27" name="Group 116"/>
            <p:cNvGrpSpPr/>
            <p:nvPr/>
          </p:nvGrpSpPr>
          <p:grpSpPr>
            <a:xfrm>
              <a:off x="7879440" y="1725715"/>
              <a:ext cx="987161" cy="1188935"/>
              <a:chOff x="4521097" y="3096914"/>
              <a:chExt cx="1521396" cy="2192340"/>
            </a:xfrm>
          </p:grpSpPr>
          <p:pic>
            <p:nvPicPr>
              <p:cNvPr id="29" name="Picture 28" descr="certificate.png"/>
              <p:cNvPicPr>
                <a:picLocks noChangeAspect="1"/>
              </p:cNvPicPr>
              <p:nvPr/>
            </p:nvPicPr>
            <p:blipFill>
              <a:blip r:embed="rId3"/>
              <a:stretch>
                <a:fillRect/>
              </a:stretch>
            </p:blipFill>
            <p:spPr>
              <a:xfrm>
                <a:off x="4521097" y="3096914"/>
                <a:ext cx="1521396" cy="2192340"/>
              </a:xfrm>
              <a:prstGeom prst="rect">
                <a:avLst/>
              </a:prstGeom>
            </p:spPr>
          </p:pic>
          <p:sp>
            <p:nvSpPr>
              <p:cNvPr id="30" name="10-Point Star 29"/>
              <p:cNvSpPr/>
              <p:nvPr/>
            </p:nvSpPr>
            <p:spPr bwMode="auto">
              <a:xfrm rot="19200051">
                <a:off x="5426281" y="4682772"/>
                <a:ext cx="375453" cy="375455"/>
              </a:xfrm>
              <a:prstGeom prst="star10">
                <a:avLst/>
              </a:prstGeom>
              <a:solidFill>
                <a:srgbClr val="FFB900"/>
              </a:solidFill>
              <a:ln w="12700"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algn="ctr" defTabSz="896003" fontAlgn="base">
                  <a:lnSpc>
                    <a:spcPct val="90000"/>
                  </a:lnSpc>
                  <a:spcBef>
                    <a:spcPct val="0"/>
                  </a:spcBef>
                  <a:spcAft>
                    <a:spcPct val="0"/>
                  </a:spcAft>
                  <a:defRPr/>
                </a:pPr>
                <a:endParaRPr lang="en-US" sz="1961" kern="0" spc="-49" dirty="0">
                  <a:gradFill>
                    <a:gsLst>
                      <a:gs pos="0">
                        <a:srgbClr val="EFEFEF"/>
                      </a:gs>
                      <a:gs pos="100000">
                        <a:srgbClr val="EFEFEF"/>
                      </a:gs>
                    </a:gsLst>
                    <a:lin ang="5400000" scaled="0"/>
                  </a:gradFill>
                  <a:latin typeface="Segoe UI"/>
                </a:endParaRPr>
              </a:p>
            </p:txBody>
          </p:sp>
        </p:grpSp>
        <p:sp>
          <p:nvSpPr>
            <p:cNvPr id="28" name="Rectangle 27"/>
            <p:cNvSpPr/>
            <p:nvPr/>
          </p:nvSpPr>
          <p:spPr bwMode="auto">
            <a:xfrm>
              <a:off x="7960838" y="1798650"/>
              <a:ext cx="786490" cy="85882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r>
                <a:rPr lang="en-US" sz="980" b="1" kern="0" dirty="0">
                  <a:solidFill>
                    <a:srgbClr val="0078D7"/>
                  </a:solidFill>
                  <a:latin typeface="Segoe UI"/>
                  <a:ea typeface="Segoe UI" pitchFamily="34" charset="0"/>
                  <a:cs typeface="Segoe UI" pitchFamily="34" charset="0"/>
                </a:rPr>
                <a:t>Rights to 16 cores</a:t>
              </a:r>
            </a:p>
          </p:txBody>
        </p:sp>
      </p:grpSp>
      <p:sp>
        <p:nvSpPr>
          <p:cNvPr id="31" name="Right Arrow 30"/>
          <p:cNvSpPr/>
          <p:nvPr/>
        </p:nvSpPr>
        <p:spPr bwMode="auto">
          <a:xfrm>
            <a:off x="2702148" y="2134986"/>
            <a:ext cx="532648" cy="803047"/>
          </a:xfrm>
          <a:prstGeom prst="rightArrow">
            <a:avLst/>
          </a:prstGeom>
          <a:solidFill>
            <a:srgbClr val="EFEFEF">
              <a:lumMod val="6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32" name="Straight Connector 31"/>
          <p:cNvCxnSpPr/>
          <p:nvPr/>
        </p:nvCxnSpPr>
        <p:spPr>
          <a:xfrm>
            <a:off x="5781661" y="1238299"/>
            <a:ext cx="0" cy="5226033"/>
          </a:xfrm>
          <a:prstGeom prst="line">
            <a:avLst/>
          </a:prstGeom>
          <a:noFill/>
          <a:ln w="9525" cap="flat" cmpd="sng" algn="ctr">
            <a:solidFill>
              <a:srgbClr val="002060">
                <a:lumMod val="90000"/>
                <a:lumOff val="10000"/>
              </a:srgbClr>
            </a:solidFill>
            <a:prstDash val="solid"/>
            <a:headEnd type="none"/>
            <a:tailEnd type="none"/>
          </a:ln>
          <a:effectLst/>
        </p:spPr>
      </p:cxnSp>
      <p:sp>
        <p:nvSpPr>
          <p:cNvPr id="33" name="TextBox 32"/>
          <p:cNvSpPr txBox="1"/>
          <p:nvPr/>
        </p:nvSpPr>
        <p:spPr>
          <a:xfrm>
            <a:off x="5928972" y="1707004"/>
            <a:ext cx="6264616" cy="1660802"/>
          </a:xfrm>
          <a:prstGeom prst="rect">
            <a:avLst/>
          </a:prstGeom>
          <a:noFill/>
        </p:spPr>
        <p:txBody>
          <a:bodyPr wrap="square" lIns="179285" tIns="143428" rIns="179285" bIns="143428" rtlCol="0">
            <a:spAutoFit/>
          </a:bodyPr>
          <a:lstStyle/>
          <a:p>
            <a:pPr>
              <a:lnSpc>
                <a:spcPct val="90000"/>
              </a:lnSpc>
              <a:spcAft>
                <a:spcPts val="588"/>
              </a:spcAft>
              <a:defRPr/>
            </a:pPr>
            <a:r>
              <a:rPr lang="es-PE" sz="1372" kern="0" dirty="0">
                <a:solidFill>
                  <a:sysClr val="windowText" lastClr="000000"/>
                </a:solidFill>
                <a:latin typeface="Segoe UI"/>
              </a:rPr>
              <a:t>Todos los </a:t>
            </a:r>
            <a:r>
              <a:rPr lang="es-PE" sz="1372" kern="0" dirty="0" err="1">
                <a:solidFill>
                  <a:sysClr val="windowText" lastClr="000000"/>
                </a:solidFill>
                <a:latin typeface="Segoe UI"/>
              </a:rPr>
              <a:t>cores</a:t>
            </a:r>
            <a:r>
              <a:rPr lang="es-PE" sz="1372" kern="0" dirty="0">
                <a:solidFill>
                  <a:sysClr val="windowText" lastClr="000000"/>
                </a:solidFill>
                <a:latin typeface="Segoe UI"/>
              </a:rPr>
              <a:t> físicos del servidor deben ser licenciados</a:t>
            </a:r>
          </a:p>
          <a:p>
            <a:pPr marL="224097" lvl="1" indent="-224097">
              <a:lnSpc>
                <a:spcPct val="90000"/>
              </a:lnSpc>
              <a:spcAft>
                <a:spcPts val="588"/>
              </a:spcAft>
              <a:buFont typeface="+mj-lt"/>
              <a:buAutoNum type="arabicPeriod"/>
              <a:defRPr/>
            </a:pPr>
            <a:r>
              <a:rPr lang="es-PE" sz="1372" kern="0" dirty="0">
                <a:solidFill>
                  <a:sysClr val="windowText" lastClr="000000"/>
                </a:solidFill>
                <a:latin typeface="Segoe UI Light"/>
              </a:rPr>
              <a:t>Cada servidor debe tener un mínimo de 16 </a:t>
            </a:r>
            <a:r>
              <a:rPr lang="es-PE" sz="1372" kern="0" dirty="0" err="1">
                <a:solidFill>
                  <a:sysClr val="windowText" lastClr="000000"/>
                </a:solidFill>
                <a:latin typeface="Segoe UI Light"/>
              </a:rPr>
              <a:t>cores</a:t>
            </a:r>
            <a:r>
              <a:rPr lang="es-PE" sz="1372" kern="0" dirty="0">
                <a:solidFill>
                  <a:sysClr val="windowText" lastClr="000000"/>
                </a:solidFill>
                <a:latin typeface="Segoe UI Light"/>
              </a:rPr>
              <a:t> licenciados.(hoy son 2 </a:t>
            </a:r>
            <a:r>
              <a:rPr lang="es-PE" sz="1372" kern="0" dirty="0" err="1">
                <a:solidFill>
                  <a:sysClr val="windowText" lastClr="000000"/>
                </a:solidFill>
                <a:latin typeface="Segoe UI Light"/>
              </a:rPr>
              <a:t>CPUs</a:t>
            </a:r>
            <a:r>
              <a:rPr lang="es-PE" sz="1372" kern="0" dirty="0">
                <a:solidFill>
                  <a:sysClr val="windowText" lastClr="000000"/>
                </a:solidFill>
                <a:latin typeface="Segoe UI Light"/>
              </a:rPr>
              <a:t>)</a:t>
            </a:r>
          </a:p>
          <a:p>
            <a:pPr marL="224097" lvl="1" indent="-224097">
              <a:lnSpc>
                <a:spcPct val="90000"/>
              </a:lnSpc>
              <a:spcAft>
                <a:spcPts val="588"/>
              </a:spcAft>
              <a:buFont typeface="+mj-lt"/>
              <a:buAutoNum type="arabicPeriod"/>
              <a:defRPr/>
            </a:pPr>
            <a:r>
              <a:rPr lang="es-PE" sz="1372" kern="0" dirty="0">
                <a:solidFill>
                  <a:sysClr val="windowText" lastClr="000000"/>
                </a:solidFill>
                <a:latin typeface="Segoe UI Light"/>
              </a:rPr>
              <a:t>Cada procesador debe estar licenciado al menos con 8 </a:t>
            </a:r>
            <a:r>
              <a:rPr lang="es-PE" sz="1372" kern="0" dirty="0" err="1">
                <a:solidFill>
                  <a:sysClr val="windowText" lastClr="000000"/>
                </a:solidFill>
                <a:latin typeface="Segoe UI Light"/>
              </a:rPr>
              <a:t>cores</a:t>
            </a:r>
            <a:endParaRPr lang="es-PE" sz="1372" kern="0" dirty="0">
              <a:solidFill>
                <a:sysClr val="windowText" lastClr="000000"/>
              </a:solidFill>
              <a:latin typeface="Segoe UI Light"/>
            </a:endParaRPr>
          </a:p>
          <a:p>
            <a:pPr marL="224097" lvl="1" indent="-224097">
              <a:lnSpc>
                <a:spcPct val="90000"/>
              </a:lnSpc>
              <a:spcAft>
                <a:spcPts val="588"/>
              </a:spcAft>
              <a:buFont typeface="+mj-lt"/>
              <a:buAutoNum type="arabicPeriod"/>
              <a:defRPr/>
            </a:pPr>
            <a:r>
              <a:rPr lang="es-PE" sz="1372" kern="0" dirty="0">
                <a:solidFill>
                  <a:sysClr val="windowText" lastClr="000000"/>
                </a:solidFill>
                <a:latin typeface="Segoe UI Light"/>
              </a:rPr>
              <a:t>El derecho para 2 </a:t>
            </a:r>
            <a:r>
              <a:rPr lang="es-PE" sz="1372" kern="0" dirty="0" err="1">
                <a:solidFill>
                  <a:sysClr val="windowText" lastClr="000000"/>
                </a:solidFill>
                <a:latin typeface="Segoe UI Light"/>
              </a:rPr>
              <a:t>VMs</a:t>
            </a:r>
            <a:r>
              <a:rPr lang="es-PE" sz="1372" kern="0" dirty="0">
                <a:solidFill>
                  <a:sysClr val="windowText" lastClr="000000"/>
                </a:solidFill>
                <a:latin typeface="Segoe UI Light"/>
              </a:rPr>
              <a:t>* (Standard) será otorgado solo cuando todos los </a:t>
            </a:r>
            <a:r>
              <a:rPr lang="es-PE" sz="1372" kern="0" dirty="0" err="1">
                <a:solidFill>
                  <a:sysClr val="windowText" lastClr="000000"/>
                </a:solidFill>
                <a:latin typeface="Segoe UI Light"/>
              </a:rPr>
              <a:t>cores</a:t>
            </a:r>
            <a:r>
              <a:rPr lang="es-PE" sz="1372" kern="0" dirty="0">
                <a:solidFill>
                  <a:sysClr val="windowText" lastClr="000000"/>
                </a:solidFill>
                <a:latin typeface="Segoe UI Light"/>
              </a:rPr>
              <a:t> que tiene el servidor sean debidamente licenciados. Para </a:t>
            </a:r>
            <a:r>
              <a:rPr lang="es-PE" sz="1372" kern="0" dirty="0" err="1">
                <a:solidFill>
                  <a:sysClr val="windowText" lastClr="000000"/>
                </a:solidFill>
                <a:latin typeface="Segoe UI Light"/>
              </a:rPr>
              <a:t>VMs</a:t>
            </a:r>
            <a:r>
              <a:rPr lang="es-PE" sz="1372" kern="0" dirty="0">
                <a:solidFill>
                  <a:sysClr val="windowText" lastClr="000000"/>
                </a:solidFill>
                <a:latin typeface="Segoe UI Light"/>
              </a:rPr>
              <a:t> adicionales, todos los </a:t>
            </a:r>
            <a:r>
              <a:rPr lang="es-PE" sz="1372" kern="0" dirty="0" err="1">
                <a:solidFill>
                  <a:sysClr val="windowText" lastClr="000000"/>
                </a:solidFill>
                <a:latin typeface="Segoe UI Light"/>
              </a:rPr>
              <a:t>cores</a:t>
            </a:r>
            <a:r>
              <a:rPr lang="es-PE" sz="1372" kern="0" dirty="0">
                <a:solidFill>
                  <a:sysClr val="windowText" lastClr="000000"/>
                </a:solidFill>
                <a:latin typeface="Segoe UI Light"/>
              </a:rPr>
              <a:t> tienen que ser licenciados de nuevo.</a:t>
            </a:r>
          </a:p>
        </p:txBody>
      </p:sp>
      <p:sp>
        <p:nvSpPr>
          <p:cNvPr id="34" name="TextBox 33"/>
          <p:cNvSpPr txBox="1"/>
          <p:nvPr/>
        </p:nvSpPr>
        <p:spPr>
          <a:xfrm>
            <a:off x="358390" y="1441149"/>
            <a:ext cx="4604149" cy="331899"/>
          </a:xfrm>
          <a:prstGeom prst="rect">
            <a:avLst/>
          </a:prstGeom>
          <a:noFill/>
        </p:spPr>
        <p:txBody>
          <a:bodyPr wrap="square" rtlCol="0">
            <a:spAutoFit/>
          </a:bodyPr>
          <a:lstStyle/>
          <a:p>
            <a:pPr>
              <a:defRPr/>
            </a:pPr>
            <a:r>
              <a:rPr lang="es-PE" sz="1568" i="1" kern="0" dirty="0">
                <a:solidFill>
                  <a:srgbClr val="0070C0"/>
                </a:solidFill>
                <a:latin typeface="Segoe UI"/>
              </a:rPr>
              <a:t>¿Qué cambia?</a:t>
            </a:r>
          </a:p>
        </p:txBody>
      </p:sp>
      <p:sp>
        <p:nvSpPr>
          <p:cNvPr id="35" name="TextBox 34"/>
          <p:cNvSpPr txBox="1"/>
          <p:nvPr/>
        </p:nvSpPr>
        <p:spPr>
          <a:xfrm>
            <a:off x="6000878" y="1441149"/>
            <a:ext cx="4218818" cy="331899"/>
          </a:xfrm>
          <a:prstGeom prst="rect">
            <a:avLst/>
          </a:prstGeom>
          <a:noFill/>
        </p:spPr>
        <p:txBody>
          <a:bodyPr wrap="square" rtlCol="0">
            <a:spAutoFit/>
          </a:bodyPr>
          <a:lstStyle/>
          <a:p>
            <a:pPr>
              <a:defRPr/>
            </a:pPr>
            <a:r>
              <a:rPr lang="es-PE" sz="1568" i="1" kern="0" dirty="0">
                <a:solidFill>
                  <a:srgbClr val="0070C0"/>
                </a:solidFill>
                <a:latin typeface="Segoe UI"/>
              </a:rPr>
              <a:t>¿Cómo se manejará</a:t>
            </a:r>
            <a:r>
              <a:rPr lang="en-US" sz="1568" i="1" kern="0" dirty="0">
                <a:solidFill>
                  <a:srgbClr val="0070C0"/>
                </a:solidFill>
                <a:latin typeface="Segoe UI"/>
              </a:rPr>
              <a:t>?</a:t>
            </a:r>
          </a:p>
        </p:txBody>
      </p:sp>
      <p:sp>
        <p:nvSpPr>
          <p:cNvPr id="36" name="Rectangle 35"/>
          <p:cNvSpPr/>
          <p:nvPr/>
        </p:nvSpPr>
        <p:spPr>
          <a:xfrm>
            <a:off x="6710675" y="3697399"/>
            <a:ext cx="633384" cy="349556"/>
          </a:xfrm>
          <a:prstGeom prst="rect">
            <a:avLst/>
          </a:prstGeom>
          <a:solidFill>
            <a:srgbClr val="002060">
              <a:lumMod val="90000"/>
              <a:lumOff val="10000"/>
            </a:srgbClr>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srgbClr val="EFEFEF"/>
                </a:solidFill>
                <a:latin typeface="Segoe UI"/>
              </a:rPr>
              <a:t>Proc</a:t>
            </a:r>
          </a:p>
        </p:txBody>
      </p:sp>
      <p:sp>
        <p:nvSpPr>
          <p:cNvPr id="37" name="Rectangle 36"/>
          <p:cNvSpPr/>
          <p:nvPr/>
        </p:nvSpPr>
        <p:spPr>
          <a:xfrm>
            <a:off x="7421738" y="3697399"/>
            <a:ext cx="633384" cy="349556"/>
          </a:xfrm>
          <a:prstGeom prst="rect">
            <a:avLst/>
          </a:prstGeom>
          <a:solidFill>
            <a:srgbClr val="002060">
              <a:lumMod val="90000"/>
              <a:lumOff val="10000"/>
            </a:srgbClr>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srgbClr val="EFEFEF"/>
                </a:solidFill>
                <a:latin typeface="Segoe UI"/>
              </a:rPr>
              <a:t>Cores/ Proc</a:t>
            </a:r>
          </a:p>
        </p:txBody>
      </p:sp>
      <p:sp>
        <p:nvSpPr>
          <p:cNvPr id="38" name="Rectangle 37"/>
          <p:cNvSpPr/>
          <p:nvPr/>
        </p:nvSpPr>
        <p:spPr>
          <a:xfrm>
            <a:off x="8843863" y="3692835"/>
            <a:ext cx="869409" cy="349556"/>
          </a:xfrm>
          <a:prstGeom prst="rect">
            <a:avLst/>
          </a:prstGeom>
          <a:solidFill>
            <a:srgbClr val="002060">
              <a:lumMod val="90000"/>
              <a:lumOff val="10000"/>
            </a:srgbClr>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srgbClr val="EFEFEF"/>
                </a:solidFill>
                <a:latin typeface="Segoe UI"/>
              </a:rPr>
              <a:t># of Cores to be licensed</a:t>
            </a:r>
          </a:p>
        </p:txBody>
      </p:sp>
      <p:sp>
        <p:nvSpPr>
          <p:cNvPr id="39" name="Rectangle 38"/>
          <p:cNvSpPr/>
          <p:nvPr/>
        </p:nvSpPr>
        <p:spPr>
          <a:xfrm>
            <a:off x="6710675" y="4091636"/>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1</a:t>
            </a:r>
          </a:p>
        </p:txBody>
      </p:sp>
      <p:sp>
        <p:nvSpPr>
          <p:cNvPr id="40" name="Rectangle 39"/>
          <p:cNvSpPr/>
          <p:nvPr/>
        </p:nvSpPr>
        <p:spPr>
          <a:xfrm>
            <a:off x="7421738" y="4091636"/>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4</a:t>
            </a:r>
          </a:p>
        </p:txBody>
      </p:sp>
      <p:sp>
        <p:nvSpPr>
          <p:cNvPr id="41" name="Rectangle 40"/>
          <p:cNvSpPr/>
          <p:nvPr/>
        </p:nvSpPr>
        <p:spPr>
          <a:xfrm>
            <a:off x="8843863" y="4087072"/>
            <a:ext cx="869409"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16</a:t>
            </a:r>
          </a:p>
        </p:txBody>
      </p:sp>
      <p:sp>
        <p:nvSpPr>
          <p:cNvPr id="42" name="Rectangle 41"/>
          <p:cNvSpPr/>
          <p:nvPr/>
        </p:nvSpPr>
        <p:spPr>
          <a:xfrm>
            <a:off x="6710675" y="4432095"/>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a:t>
            </a:r>
          </a:p>
        </p:txBody>
      </p:sp>
      <p:sp>
        <p:nvSpPr>
          <p:cNvPr id="43" name="Rectangle 42"/>
          <p:cNvSpPr/>
          <p:nvPr/>
        </p:nvSpPr>
        <p:spPr>
          <a:xfrm>
            <a:off x="7421738" y="4432095"/>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a:t>
            </a:r>
          </a:p>
        </p:txBody>
      </p:sp>
      <p:sp>
        <p:nvSpPr>
          <p:cNvPr id="44" name="Rectangle 43"/>
          <p:cNvSpPr/>
          <p:nvPr/>
        </p:nvSpPr>
        <p:spPr>
          <a:xfrm>
            <a:off x="8843863" y="4427531"/>
            <a:ext cx="869409"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16</a:t>
            </a:r>
          </a:p>
        </p:txBody>
      </p:sp>
      <p:sp>
        <p:nvSpPr>
          <p:cNvPr id="45" name="Rectangle 44"/>
          <p:cNvSpPr/>
          <p:nvPr/>
        </p:nvSpPr>
        <p:spPr>
          <a:xfrm>
            <a:off x="6710675" y="4772553"/>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a:t>
            </a:r>
          </a:p>
        </p:txBody>
      </p:sp>
      <p:sp>
        <p:nvSpPr>
          <p:cNvPr id="46" name="Rectangle 45"/>
          <p:cNvSpPr/>
          <p:nvPr/>
        </p:nvSpPr>
        <p:spPr>
          <a:xfrm>
            <a:off x="7421738" y="4772553"/>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a:t>
            </a:r>
          </a:p>
        </p:txBody>
      </p:sp>
      <p:sp>
        <p:nvSpPr>
          <p:cNvPr id="47" name="Rectangle 46"/>
          <p:cNvSpPr/>
          <p:nvPr/>
        </p:nvSpPr>
        <p:spPr>
          <a:xfrm>
            <a:off x="8843863" y="4767989"/>
            <a:ext cx="869409"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32</a:t>
            </a:r>
          </a:p>
        </p:txBody>
      </p:sp>
      <p:sp>
        <p:nvSpPr>
          <p:cNvPr id="48" name="Rectangle 47"/>
          <p:cNvSpPr/>
          <p:nvPr/>
        </p:nvSpPr>
        <p:spPr>
          <a:xfrm>
            <a:off x="6710675" y="5113013"/>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4</a:t>
            </a:r>
          </a:p>
        </p:txBody>
      </p:sp>
      <p:sp>
        <p:nvSpPr>
          <p:cNvPr id="49" name="Rectangle 48"/>
          <p:cNvSpPr/>
          <p:nvPr/>
        </p:nvSpPr>
        <p:spPr>
          <a:xfrm>
            <a:off x="7421738" y="5113013"/>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a:t>
            </a:r>
          </a:p>
        </p:txBody>
      </p:sp>
      <p:sp>
        <p:nvSpPr>
          <p:cNvPr id="50" name="Rectangle 49"/>
          <p:cNvSpPr/>
          <p:nvPr/>
        </p:nvSpPr>
        <p:spPr>
          <a:xfrm>
            <a:off x="8843863" y="5108448"/>
            <a:ext cx="869409"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32</a:t>
            </a:r>
          </a:p>
        </p:txBody>
      </p:sp>
      <p:sp>
        <p:nvSpPr>
          <p:cNvPr id="51" name="Rectangle 50"/>
          <p:cNvSpPr/>
          <p:nvPr/>
        </p:nvSpPr>
        <p:spPr>
          <a:xfrm>
            <a:off x="6710675" y="5453471"/>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4</a:t>
            </a:r>
          </a:p>
        </p:txBody>
      </p:sp>
      <p:sp>
        <p:nvSpPr>
          <p:cNvPr id="52" name="Rectangle 51"/>
          <p:cNvSpPr/>
          <p:nvPr/>
        </p:nvSpPr>
        <p:spPr>
          <a:xfrm>
            <a:off x="7421738" y="5453471"/>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8</a:t>
            </a:r>
          </a:p>
        </p:txBody>
      </p:sp>
      <p:sp>
        <p:nvSpPr>
          <p:cNvPr id="53" name="Rectangle 52"/>
          <p:cNvSpPr/>
          <p:nvPr/>
        </p:nvSpPr>
        <p:spPr>
          <a:xfrm>
            <a:off x="8843863" y="5448906"/>
            <a:ext cx="869409"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64</a:t>
            </a:r>
          </a:p>
        </p:txBody>
      </p:sp>
      <p:sp>
        <p:nvSpPr>
          <p:cNvPr id="54" name="Rectangle 53"/>
          <p:cNvSpPr/>
          <p:nvPr/>
        </p:nvSpPr>
        <p:spPr>
          <a:xfrm>
            <a:off x="9790950" y="3692835"/>
            <a:ext cx="633384" cy="349556"/>
          </a:xfrm>
          <a:prstGeom prst="rect">
            <a:avLst/>
          </a:prstGeom>
          <a:solidFill>
            <a:srgbClr val="002060">
              <a:lumMod val="90000"/>
              <a:lumOff val="10000"/>
            </a:srgbClr>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err="1">
                <a:solidFill>
                  <a:srgbClr val="EFEFEF"/>
                </a:solidFill>
                <a:latin typeface="Segoe UI"/>
              </a:rPr>
              <a:t>Regla</a:t>
            </a:r>
            <a:r>
              <a:rPr lang="en-US" sz="882" b="1" kern="0" dirty="0">
                <a:solidFill>
                  <a:srgbClr val="EFEFEF"/>
                </a:solidFill>
                <a:latin typeface="Segoe UI"/>
              </a:rPr>
              <a:t> #</a:t>
            </a:r>
          </a:p>
        </p:txBody>
      </p:sp>
      <p:sp>
        <p:nvSpPr>
          <p:cNvPr id="55" name="Rectangle 54"/>
          <p:cNvSpPr/>
          <p:nvPr/>
        </p:nvSpPr>
        <p:spPr>
          <a:xfrm>
            <a:off x="9790950" y="4087072"/>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1</a:t>
            </a:r>
          </a:p>
        </p:txBody>
      </p:sp>
      <p:sp>
        <p:nvSpPr>
          <p:cNvPr id="56" name="Rectangle 55"/>
          <p:cNvSpPr/>
          <p:nvPr/>
        </p:nvSpPr>
        <p:spPr>
          <a:xfrm>
            <a:off x="9790950" y="4427531"/>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1</a:t>
            </a:r>
          </a:p>
        </p:txBody>
      </p:sp>
      <p:sp>
        <p:nvSpPr>
          <p:cNvPr id="57" name="Rectangle 56"/>
          <p:cNvSpPr/>
          <p:nvPr/>
        </p:nvSpPr>
        <p:spPr>
          <a:xfrm>
            <a:off x="9790950" y="4767989"/>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3</a:t>
            </a:r>
          </a:p>
        </p:txBody>
      </p:sp>
      <p:sp>
        <p:nvSpPr>
          <p:cNvPr id="58" name="Rectangle 57"/>
          <p:cNvSpPr/>
          <p:nvPr/>
        </p:nvSpPr>
        <p:spPr>
          <a:xfrm>
            <a:off x="9790950" y="5108448"/>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a:t>
            </a:r>
          </a:p>
        </p:txBody>
      </p:sp>
      <p:sp>
        <p:nvSpPr>
          <p:cNvPr id="59" name="Rectangle 58"/>
          <p:cNvSpPr/>
          <p:nvPr/>
        </p:nvSpPr>
        <p:spPr>
          <a:xfrm>
            <a:off x="9790950" y="5448906"/>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a:t>
            </a:r>
          </a:p>
        </p:txBody>
      </p:sp>
      <p:sp>
        <p:nvSpPr>
          <p:cNvPr id="60" name="TextBox 59"/>
          <p:cNvSpPr txBox="1"/>
          <p:nvPr/>
        </p:nvSpPr>
        <p:spPr>
          <a:xfrm>
            <a:off x="152766" y="4446829"/>
            <a:ext cx="5481586" cy="1850854"/>
          </a:xfrm>
          <a:prstGeom prst="rect">
            <a:avLst/>
          </a:prstGeom>
          <a:noFill/>
        </p:spPr>
        <p:txBody>
          <a:bodyPr wrap="square" lIns="179285" tIns="143428" rIns="179285" bIns="143428" rtlCol="0">
            <a:spAutoFit/>
          </a:bodyPr>
          <a:lstStyle/>
          <a:p>
            <a:pPr>
              <a:lnSpc>
                <a:spcPct val="90000"/>
              </a:lnSpc>
              <a:spcAft>
                <a:spcPts val="588"/>
              </a:spcAft>
              <a:defRPr/>
            </a:pPr>
            <a:r>
              <a:rPr lang="es-PE" sz="1372" kern="0" dirty="0">
                <a:solidFill>
                  <a:sysClr val="windowText" lastClr="000000"/>
                </a:solidFill>
                <a:latin typeface="Segoe UI"/>
              </a:rPr>
              <a:t>Ediciones Standard y </a:t>
            </a:r>
            <a:r>
              <a:rPr lang="es-PE" sz="1372" kern="0" dirty="0" err="1">
                <a:solidFill>
                  <a:sysClr val="windowText" lastClr="000000"/>
                </a:solidFill>
                <a:latin typeface="Segoe UI"/>
              </a:rPr>
              <a:t>Datacenter</a:t>
            </a:r>
            <a:r>
              <a:rPr lang="es-PE" sz="1372" kern="0" dirty="0">
                <a:solidFill>
                  <a:sysClr val="windowText" lastClr="000000"/>
                </a:solidFill>
                <a:latin typeface="Segoe UI"/>
              </a:rPr>
              <a:t> serán licenciadas por # de </a:t>
            </a:r>
            <a:r>
              <a:rPr lang="es-PE" sz="1372" kern="0" dirty="0" err="1">
                <a:solidFill>
                  <a:sysClr val="windowText" lastClr="000000"/>
                </a:solidFill>
                <a:latin typeface="Segoe UI"/>
              </a:rPr>
              <a:t>cores</a:t>
            </a:r>
            <a:endParaRPr lang="es-PE" sz="1372" kern="0" dirty="0">
              <a:solidFill>
                <a:sysClr val="windowText" lastClr="000000"/>
              </a:solidFill>
              <a:latin typeface="Segoe UI"/>
            </a:endParaRPr>
          </a:p>
          <a:p>
            <a:pPr marL="224097" lvl="1" indent="-224097">
              <a:lnSpc>
                <a:spcPct val="90000"/>
              </a:lnSpc>
              <a:spcAft>
                <a:spcPts val="588"/>
              </a:spcAft>
              <a:buFont typeface="Arial" panose="020B0604020202020204" pitchFamily="34" charset="0"/>
              <a:buChar char="•"/>
              <a:defRPr/>
            </a:pPr>
            <a:r>
              <a:rPr lang="es-PE" sz="1372" kern="0" dirty="0">
                <a:solidFill>
                  <a:sysClr val="windowText" lastClr="000000"/>
                </a:solidFill>
                <a:latin typeface="Segoe UI Light"/>
              </a:rPr>
              <a:t>El licenciamiento base de WS2016 </a:t>
            </a:r>
            <a:r>
              <a:rPr lang="es-PE" sz="1372" kern="0" dirty="0" err="1">
                <a:solidFill>
                  <a:sysClr val="windowText" lastClr="000000"/>
                </a:solidFill>
                <a:latin typeface="Segoe UI Light"/>
              </a:rPr>
              <a:t>otortga</a:t>
            </a:r>
            <a:r>
              <a:rPr lang="es-PE" sz="1372" kern="0" dirty="0">
                <a:solidFill>
                  <a:sysClr val="windowText" lastClr="000000"/>
                </a:solidFill>
                <a:latin typeface="Segoe UI Light"/>
              </a:rPr>
              <a:t> derecho a 16 </a:t>
            </a:r>
            <a:r>
              <a:rPr lang="es-PE" sz="1372" kern="0" dirty="0" err="1">
                <a:solidFill>
                  <a:sysClr val="windowText" lastClr="000000"/>
                </a:solidFill>
                <a:latin typeface="Segoe UI Light"/>
              </a:rPr>
              <a:t>cores</a:t>
            </a:r>
            <a:r>
              <a:rPr lang="es-PE" sz="1372" kern="0" dirty="0">
                <a:solidFill>
                  <a:sysClr val="windowText" lastClr="000000"/>
                </a:solidFill>
                <a:latin typeface="Segoe UI Light"/>
              </a:rPr>
              <a:t> y el costo será el mismo a un licenciamiento basado por procesador como en WS2012R2</a:t>
            </a:r>
          </a:p>
          <a:p>
            <a:pPr marL="224097" lvl="1" indent="-224097">
              <a:lnSpc>
                <a:spcPct val="90000"/>
              </a:lnSpc>
              <a:spcAft>
                <a:spcPts val="588"/>
              </a:spcAft>
              <a:buFont typeface="Arial" panose="020B0604020202020204" pitchFamily="34" charset="0"/>
              <a:buChar char="•"/>
              <a:defRPr/>
            </a:pPr>
            <a:r>
              <a:rPr lang="es-PE" sz="1372" kern="0" dirty="0">
                <a:solidFill>
                  <a:sysClr val="windowText" lastClr="000000"/>
                </a:solidFill>
                <a:latin typeface="Segoe UI Light"/>
              </a:rPr>
              <a:t>Licenciamiento adicional estará disponible si necesitan licenciarse más </a:t>
            </a:r>
            <a:r>
              <a:rPr lang="es-PE" sz="1372" kern="0" dirty="0" err="1">
                <a:solidFill>
                  <a:sysClr val="windowText" lastClr="000000"/>
                </a:solidFill>
                <a:latin typeface="Segoe UI Light"/>
              </a:rPr>
              <a:t>cores</a:t>
            </a:r>
            <a:endParaRPr lang="es-PE" sz="1372" kern="0" dirty="0">
              <a:solidFill>
                <a:sysClr val="windowText" lastClr="000000"/>
              </a:solidFill>
              <a:latin typeface="Segoe UI Light"/>
            </a:endParaRPr>
          </a:p>
          <a:p>
            <a:pPr marL="224097" lvl="1" indent="-224097">
              <a:lnSpc>
                <a:spcPct val="90000"/>
              </a:lnSpc>
              <a:spcAft>
                <a:spcPts val="588"/>
              </a:spcAft>
              <a:buFont typeface="Arial" panose="020B0604020202020204" pitchFamily="34" charset="0"/>
              <a:buChar char="•"/>
              <a:defRPr/>
            </a:pPr>
            <a:r>
              <a:rPr lang="es-PE" sz="1372" kern="0" dirty="0">
                <a:solidFill>
                  <a:sysClr val="windowText" lastClr="000000"/>
                </a:solidFill>
                <a:latin typeface="Segoe UI Light"/>
              </a:rPr>
              <a:t>Requiere </a:t>
            </a:r>
            <a:r>
              <a:rPr lang="en-US" sz="1372" kern="0" dirty="0">
                <a:solidFill>
                  <a:sysClr val="windowText" lastClr="000000"/>
                </a:solidFill>
                <a:latin typeface="Segoe UI Light"/>
              </a:rPr>
              <a:t>CALs</a:t>
            </a:r>
          </a:p>
        </p:txBody>
      </p:sp>
      <p:sp>
        <p:nvSpPr>
          <p:cNvPr id="61" name="Rectangle 60"/>
          <p:cNvSpPr/>
          <p:nvPr/>
        </p:nvSpPr>
        <p:spPr>
          <a:xfrm>
            <a:off x="8132800" y="3692835"/>
            <a:ext cx="633384" cy="349556"/>
          </a:xfrm>
          <a:prstGeom prst="rect">
            <a:avLst/>
          </a:prstGeom>
          <a:solidFill>
            <a:srgbClr val="002060">
              <a:lumMod val="90000"/>
              <a:lumOff val="10000"/>
            </a:srgbClr>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srgbClr val="EFEFEF"/>
                </a:solidFill>
                <a:latin typeface="Segoe UI"/>
              </a:rPr>
              <a:t># VMs</a:t>
            </a:r>
          </a:p>
        </p:txBody>
      </p:sp>
      <p:sp>
        <p:nvSpPr>
          <p:cNvPr id="62" name="Rectangle 61"/>
          <p:cNvSpPr/>
          <p:nvPr/>
        </p:nvSpPr>
        <p:spPr>
          <a:xfrm>
            <a:off x="8132800" y="4087072"/>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a:t>
            </a:r>
          </a:p>
        </p:txBody>
      </p:sp>
      <p:sp>
        <p:nvSpPr>
          <p:cNvPr id="63" name="Rectangle 62"/>
          <p:cNvSpPr/>
          <p:nvPr/>
        </p:nvSpPr>
        <p:spPr>
          <a:xfrm>
            <a:off x="8132800" y="4427531"/>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a:t>
            </a:r>
          </a:p>
        </p:txBody>
      </p:sp>
      <p:sp>
        <p:nvSpPr>
          <p:cNvPr id="64" name="Rectangle 63"/>
          <p:cNvSpPr/>
          <p:nvPr/>
        </p:nvSpPr>
        <p:spPr>
          <a:xfrm>
            <a:off x="8132800" y="4767989"/>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4</a:t>
            </a:r>
          </a:p>
        </p:txBody>
      </p:sp>
      <p:sp>
        <p:nvSpPr>
          <p:cNvPr id="65" name="Rectangle 64"/>
          <p:cNvSpPr/>
          <p:nvPr/>
        </p:nvSpPr>
        <p:spPr>
          <a:xfrm>
            <a:off x="8132800" y="5108448"/>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a:t>
            </a:r>
          </a:p>
        </p:txBody>
      </p:sp>
      <p:sp>
        <p:nvSpPr>
          <p:cNvPr id="66" name="Rectangle 65"/>
          <p:cNvSpPr/>
          <p:nvPr/>
        </p:nvSpPr>
        <p:spPr>
          <a:xfrm>
            <a:off x="8132800" y="5448906"/>
            <a:ext cx="633384"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4</a:t>
            </a:r>
          </a:p>
        </p:txBody>
      </p:sp>
      <p:sp>
        <p:nvSpPr>
          <p:cNvPr id="67" name="Rectangle 66"/>
          <p:cNvSpPr/>
          <p:nvPr/>
        </p:nvSpPr>
        <p:spPr>
          <a:xfrm>
            <a:off x="10502014" y="3692835"/>
            <a:ext cx="795415" cy="349556"/>
          </a:xfrm>
          <a:prstGeom prst="rect">
            <a:avLst/>
          </a:prstGeom>
          <a:solidFill>
            <a:srgbClr val="002060">
              <a:lumMod val="90000"/>
              <a:lumOff val="10000"/>
            </a:srgbClr>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srgbClr val="EFEFEF"/>
                </a:solidFill>
                <a:latin typeface="Segoe UI"/>
              </a:rPr>
              <a:t>Price vs. WS2012R2</a:t>
            </a:r>
          </a:p>
        </p:txBody>
      </p:sp>
      <p:sp>
        <p:nvSpPr>
          <p:cNvPr id="68" name="Rectangle 67"/>
          <p:cNvSpPr/>
          <p:nvPr/>
        </p:nvSpPr>
        <p:spPr>
          <a:xfrm>
            <a:off x="10502014" y="4087072"/>
            <a:ext cx="795415"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Same</a:t>
            </a:r>
          </a:p>
        </p:txBody>
      </p:sp>
      <p:sp>
        <p:nvSpPr>
          <p:cNvPr id="69" name="Rectangle 68"/>
          <p:cNvSpPr/>
          <p:nvPr/>
        </p:nvSpPr>
        <p:spPr>
          <a:xfrm>
            <a:off x="10502014" y="4427531"/>
            <a:ext cx="795415"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Same</a:t>
            </a:r>
          </a:p>
        </p:txBody>
      </p:sp>
      <p:sp>
        <p:nvSpPr>
          <p:cNvPr id="70" name="Rectangle 69"/>
          <p:cNvSpPr/>
          <p:nvPr/>
        </p:nvSpPr>
        <p:spPr>
          <a:xfrm>
            <a:off x="10502014" y="4767989"/>
            <a:ext cx="795415"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Same</a:t>
            </a:r>
          </a:p>
        </p:txBody>
      </p:sp>
      <p:sp>
        <p:nvSpPr>
          <p:cNvPr id="71" name="Rectangle 70"/>
          <p:cNvSpPr/>
          <p:nvPr/>
        </p:nvSpPr>
        <p:spPr>
          <a:xfrm>
            <a:off x="10502014" y="5108448"/>
            <a:ext cx="795415"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Same</a:t>
            </a:r>
          </a:p>
        </p:txBody>
      </p:sp>
      <p:sp>
        <p:nvSpPr>
          <p:cNvPr id="72" name="Rectangle 71"/>
          <p:cNvSpPr/>
          <p:nvPr/>
        </p:nvSpPr>
        <p:spPr>
          <a:xfrm>
            <a:off x="10502014" y="5448906"/>
            <a:ext cx="795415" cy="295778"/>
          </a:xfrm>
          <a:prstGeom prst="rect">
            <a:avLst/>
          </a:prstGeom>
          <a:solidFill>
            <a:srgbClr val="0070C0"/>
          </a:solidFill>
          <a:ln w="9525" cap="flat" cmpd="sng" algn="ctr">
            <a:noFill/>
            <a:prstDash val="solid"/>
          </a:ln>
          <a:effectLst/>
        </p:spPr>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defTabSz="896215">
              <a:defRPr/>
            </a:pPr>
            <a:r>
              <a:rPr lang="en-US" sz="882" b="1" kern="0" dirty="0">
                <a:solidFill>
                  <a:prstClr val="white"/>
                </a:solidFill>
                <a:latin typeface="Segoe UI"/>
              </a:rPr>
              <a:t>2x</a:t>
            </a:r>
          </a:p>
        </p:txBody>
      </p:sp>
      <p:sp>
        <p:nvSpPr>
          <p:cNvPr id="73" name="TextBox 72"/>
          <p:cNvSpPr txBox="1"/>
          <p:nvPr/>
        </p:nvSpPr>
        <p:spPr>
          <a:xfrm>
            <a:off x="358389" y="6212213"/>
            <a:ext cx="5087770" cy="271554"/>
          </a:xfrm>
          <a:prstGeom prst="rect">
            <a:avLst/>
          </a:prstGeom>
          <a:noFill/>
        </p:spPr>
        <p:txBody>
          <a:bodyPr wrap="square" lIns="0" tIns="0" rIns="0" bIns="0" rtlCol="0">
            <a:spAutoFit/>
          </a:bodyPr>
          <a:lstStyle/>
          <a:p>
            <a:pPr defTabSz="896386">
              <a:lnSpc>
                <a:spcPct val="90000"/>
              </a:lnSpc>
              <a:defRPr/>
            </a:pPr>
            <a:r>
              <a:rPr lang="en-US" sz="980" kern="0" spc="-49" dirty="0">
                <a:gradFill>
                  <a:gsLst>
                    <a:gs pos="2917">
                      <a:srgbClr val="505050"/>
                    </a:gs>
                    <a:gs pos="30000">
                      <a:srgbClr val="505050"/>
                    </a:gs>
                  </a:gsLst>
                  <a:lin ang="5400000" scaled="0"/>
                </a:gradFill>
                <a:latin typeface="Segoe UI"/>
              </a:rPr>
              <a:t>* Each additional core is priced at 1/16 the price of a base license. Additional licenses are available in packs of 2, 4, or 16 cores).</a:t>
            </a:r>
          </a:p>
        </p:txBody>
      </p:sp>
      <p:sp>
        <p:nvSpPr>
          <p:cNvPr id="74" name="TextBox 73"/>
          <p:cNvSpPr txBox="1"/>
          <p:nvPr/>
        </p:nvSpPr>
        <p:spPr>
          <a:xfrm>
            <a:off x="6000878" y="6212212"/>
            <a:ext cx="5680282" cy="135776"/>
          </a:xfrm>
          <a:prstGeom prst="rect">
            <a:avLst/>
          </a:prstGeom>
          <a:noFill/>
        </p:spPr>
        <p:txBody>
          <a:bodyPr wrap="square" lIns="0" tIns="0" rIns="0" bIns="0" rtlCol="0">
            <a:spAutoFit/>
          </a:bodyPr>
          <a:lstStyle/>
          <a:p>
            <a:pPr defTabSz="896386">
              <a:lnSpc>
                <a:spcPct val="90000"/>
              </a:lnSpc>
              <a:defRPr/>
            </a:pPr>
            <a:r>
              <a:rPr lang="en-US" sz="980" kern="0" spc="-49" dirty="0">
                <a:gradFill>
                  <a:gsLst>
                    <a:gs pos="2917">
                      <a:srgbClr val="505050"/>
                    </a:gs>
                    <a:gs pos="30000">
                      <a:srgbClr val="505050"/>
                    </a:gs>
                  </a:gsLst>
                  <a:lin ang="5400000" scaled="0"/>
                </a:gradFill>
                <a:latin typeface="Segoe UI"/>
              </a:rPr>
              <a:t>* Hyper-V Containers are licensed identically to VMs.</a:t>
            </a:r>
          </a:p>
        </p:txBody>
      </p:sp>
      <p:sp>
        <p:nvSpPr>
          <p:cNvPr id="75" name="Rectangle 74"/>
          <p:cNvSpPr/>
          <p:nvPr/>
        </p:nvSpPr>
        <p:spPr bwMode="auto">
          <a:xfrm>
            <a:off x="10458567" y="5404227"/>
            <a:ext cx="882304" cy="392903"/>
          </a:xfrm>
          <a:prstGeom prst="rect">
            <a:avLst/>
          </a:prstGeom>
          <a:noFill/>
          <a:ln w="19050" cap="flat" cmpd="sng" algn="ctr">
            <a:solidFill>
              <a:srgbClr val="C00000"/>
            </a:solid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algn="ctr" defTabSz="896091" fontAlgn="base">
              <a:lnSpc>
                <a:spcPct val="90000"/>
              </a:lnSpc>
              <a:spcBef>
                <a:spcPct val="0"/>
              </a:spcBef>
              <a:spcAft>
                <a:spcPct val="0"/>
              </a:spcAft>
              <a:defRPr/>
            </a:pPr>
            <a:endParaRPr lang="en-US" sz="1961" kern="0" spc="-49" dirty="0">
              <a:gradFill>
                <a:gsLst>
                  <a:gs pos="0">
                    <a:srgbClr val="EFEFEF"/>
                  </a:gs>
                  <a:gs pos="100000">
                    <a:srgbClr val="EFEFEF"/>
                  </a:gs>
                </a:gsLst>
                <a:lin ang="5400000" scaled="0"/>
              </a:gradFill>
              <a:latin typeface="Segoe UI"/>
            </a:endParaRPr>
          </a:p>
        </p:txBody>
      </p:sp>
    </p:spTree>
    <p:extLst>
      <p:ext uri="{BB962C8B-B14F-4D97-AF65-F5344CB8AC3E}">
        <p14:creationId xmlns:p14="http://schemas.microsoft.com/office/powerpoint/2010/main" val="9125680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20837" y="745429"/>
            <a:ext cx="11151917" cy="1024896"/>
          </a:xfrm>
          <a:prstGeom prst="rect">
            <a:avLst/>
          </a:prstGeom>
        </p:spPr>
        <p:txBody>
          <a:bodyPr vert="horz" wrap="square" lIns="0" tIns="0" rIns="0" bIns="0" rtlCol="0" anchor="t">
            <a:spAutoFit/>
          </a:bodyPr>
          <a:lstStyle>
            <a:lvl1pPr algn="l" defTabSz="914188" rtl="0" eaLnBrk="1" latinLnBrk="0" hangingPunct="1">
              <a:lnSpc>
                <a:spcPct val="90000"/>
              </a:lnSpc>
              <a:spcBef>
                <a:spcPct val="0"/>
              </a:spcBef>
              <a:buNone/>
              <a:defRPr lang="en-US" sz="4705"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spcBef>
                <a:spcPts val="1200"/>
              </a:spcBef>
              <a:spcAft>
                <a:spcPts val="1200"/>
              </a:spcAft>
              <a:defRPr/>
            </a:pPr>
            <a:r>
              <a:rPr lang="es-ES" sz="4600" dirty="0">
                <a:gradFill>
                  <a:gsLst>
                    <a:gs pos="1250">
                      <a:srgbClr val="002060"/>
                    </a:gs>
                    <a:gs pos="100000">
                      <a:srgbClr val="002060"/>
                    </a:gs>
                  </a:gsLst>
                  <a:lin ang="5400000" scaled="0"/>
                </a:gradFill>
                <a:latin typeface="Segoe UI Light"/>
              </a:rPr>
              <a:t>Windows Server </a:t>
            </a:r>
            <a:r>
              <a:rPr lang="es-ES" sz="4600" dirty="0" err="1" smtClean="0">
                <a:gradFill>
                  <a:gsLst>
                    <a:gs pos="1250">
                      <a:srgbClr val="002060"/>
                    </a:gs>
                    <a:gs pos="100000">
                      <a:srgbClr val="002060"/>
                    </a:gs>
                  </a:gsLst>
                  <a:lin ang="5400000" scaled="0"/>
                </a:gradFill>
                <a:latin typeface="Segoe UI Light"/>
              </a:rPr>
              <a:t>Licensing</a:t>
            </a:r>
            <a:r>
              <a:rPr lang="es-ES" sz="4600" dirty="0" smtClean="0">
                <a:gradFill>
                  <a:gsLst>
                    <a:gs pos="1250">
                      <a:srgbClr val="002060"/>
                    </a:gs>
                    <a:gs pos="100000">
                      <a:srgbClr val="002060"/>
                    </a:gs>
                  </a:gsLst>
                  <a:lin ang="5400000" scaled="0"/>
                </a:gradFill>
                <a:latin typeface="Segoe UI Light"/>
              </a:rPr>
              <a:t> </a:t>
            </a:r>
            <a:r>
              <a:rPr lang="es-ES" sz="4400" dirty="0">
                <a:gradFill>
                  <a:gsLst>
                    <a:gs pos="1250">
                      <a:srgbClr val="002060"/>
                    </a:gs>
                    <a:gs pos="100000">
                      <a:srgbClr val="002060"/>
                    </a:gs>
                  </a:gsLst>
                  <a:lin ang="5400000" scaled="0"/>
                </a:gradFill>
                <a:latin typeface="Segoe UI Light"/>
              </a:rPr>
              <a:t/>
            </a:r>
            <a:br>
              <a:rPr lang="es-ES" sz="4400" dirty="0">
                <a:gradFill>
                  <a:gsLst>
                    <a:gs pos="1250">
                      <a:srgbClr val="002060"/>
                    </a:gs>
                    <a:gs pos="100000">
                      <a:srgbClr val="002060"/>
                    </a:gs>
                  </a:gsLst>
                  <a:lin ang="5400000" scaled="0"/>
                </a:gradFill>
                <a:latin typeface="Segoe UI Light"/>
              </a:rPr>
            </a:br>
            <a:r>
              <a:rPr lang="es-ES" sz="2800" dirty="0">
                <a:solidFill>
                  <a:srgbClr val="0072C6"/>
                </a:solidFill>
                <a:latin typeface="Segoe UI Light"/>
              </a:rPr>
              <a:t>Licenciamiento basado en </a:t>
            </a:r>
            <a:r>
              <a:rPr lang="es-ES" sz="2800" dirty="0" err="1">
                <a:solidFill>
                  <a:srgbClr val="0072C6"/>
                </a:solidFill>
                <a:latin typeface="Segoe UI Light"/>
              </a:rPr>
              <a:t>cores</a:t>
            </a:r>
            <a:r>
              <a:rPr lang="es-ES" sz="2800" dirty="0">
                <a:solidFill>
                  <a:srgbClr val="0072C6"/>
                </a:solidFill>
                <a:latin typeface="Segoe UI Light"/>
              </a:rPr>
              <a:t> físicos – tres reglas básicas</a:t>
            </a:r>
          </a:p>
        </p:txBody>
      </p:sp>
      <p:grpSp>
        <p:nvGrpSpPr>
          <p:cNvPr id="4" name="Group 3"/>
          <p:cNvGrpSpPr/>
          <p:nvPr/>
        </p:nvGrpSpPr>
        <p:grpSpPr>
          <a:xfrm>
            <a:off x="796694" y="2886925"/>
            <a:ext cx="4266661" cy="3634801"/>
            <a:chOff x="6510787" y="1416893"/>
            <a:chExt cx="4266661" cy="3634801"/>
          </a:xfrm>
        </p:grpSpPr>
        <p:sp>
          <p:nvSpPr>
            <p:cNvPr id="5" name="Freeform 8"/>
            <p:cNvSpPr>
              <a:spLocks/>
            </p:cNvSpPr>
            <p:nvPr/>
          </p:nvSpPr>
          <p:spPr bwMode="auto">
            <a:xfrm flipH="1">
              <a:off x="8694001" y="3270467"/>
              <a:ext cx="2081113" cy="1771893"/>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rgbClr val="EFEFEF">
                <a:lumMod val="75000"/>
              </a:srgb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 name="Freeform 6"/>
            <p:cNvSpPr>
              <a:spLocks/>
            </p:cNvSpPr>
            <p:nvPr/>
          </p:nvSpPr>
          <p:spPr bwMode="auto">
            <a:xfrm flipH="1">
              <a:off x="6510787" y="2429153"/>
              <a:ext cx="2186131" cy="2613206"/>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rgbClr val="EFEFEF">
                <a:lumMod val="75000"/>
              </a:srgb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 name="Freeform 7"/>
            <p:cNvSpPr>
              <a:spLocks/>
            </p:cNvSpPr>
            <p:nvPr/>
          </p:nvSpPr>
          <p:spPr bwMode="auto">
            <a:xfrm flipH="1">
              <a:off x="6516038" y="1416893"/>
              <a:ext cx="4261410" cy="2865833"/>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rgbClr val="EFEFEF">
                <a:lumMod val="9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 name="Freeform 9"/>
            <p:cNvSpPr>
              <a:spLocks/>
            </p:cNvSpPr>
            <p:nvPr/>
          </p:nvSpPr>
          <p:spPr bwMode="auto">
            <a:xfrm flipH="1">
              <a:off x="9171064" y="3836541"/>
              <a:ext cx="795222" cy="549013"/>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rgbClr val="969696"/>
              </a:fgClr>
              <a:bgClr>
                <a:srgbClr val="EFEFEF"/>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 name="Freeform 10"/>
            <p:cNvSpPr>
              <a:spLocks/>
            </p:cNvSpPr>
            <p:nvPr/>
          </p:nvSpPr>
          <p:spPr bwMode="auto">
            <a:xfrm flipH="1">
              <a:off x="9171064" y="4064664"/>
              <a:ext cx="795222" cy="550180"/>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rgbClr val="969696"/>
              </a:fgClr>
              <a:bgClr>
                <a:srgbClr val="EFEFEF"/>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 name="Freeform 11"/>
            <p:cNvSpPr>
              <a:spLocks/>
            </p:cNvSpPr>
            <p:nvPr/>
          </p:nvSpPr>
          <p:spPr bwMode="auto">
            <a:xfrm flipH="1">
              <a:off x="10185845" y="3968255"/>
              <a:ext cx="124855" cy="145276"/>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 name="Freeform 12"/>
            <p:cNvSpPr>
              <a:spLocks/>
            </p:cNvSpPr>
            <p:nvPr/>
          </p:nvSpPr>
          <p:spPr bwMode="auto">
            <a:xfrm flipH="1">
              <a:off x="10209182" y="3986341"/>
              <a:ext cx="106769" cy="127189"/>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2" name="Freeform 13"/>
            <p:cNvSpPr>
              <a:spLocks/>
            </p:cNvSpPr>
            <p:nvPr/>
          </p:nvSpPr>
          <p:spPr bwMode="auto">
            <a:xfrm flipH="1">
              <a:off x="10185845" y="3794975"/>
              <a:ext cx="124855" cy="144692"/>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 name="Freeform 14"/>
            <p:cNvSpPr>
              <a:spLocks/>
            </p:cNvSpPr>
            <p:nvPr/>
          </p:nvSpPr>
          <p:spPr bwMode="auto">
            <a:xfrm flipH="1">
              <a:off x="10209182" y="3814228"/>
              <a:ext cx="106769" cy="127189"/>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4" name="Freeform 15"/>
            <p:cNvSpPr>
              <a:spLocks/>
            </p:cNvSpPr>
            <p:nvPr/>
          </p:nvSpPr>
          <p:spPr bwMode="auto">
            <a:xfrm flipH="1">
              <a:off x="10185845" y="3621695"/>
              <a:ext cx="124855" cy="144692"/>
            </a:xfrm>
            <a:custGeom>
              <a:avLst/>
              <a:gdLst>
                <a:gd name="T0" fmla="*/ 96 w 214"/>
                <a:gd name="T1" fmla="*/ 0 h 248"/>
                <a:gd name="T2" fmla="*/ 122 w 214"/>
                <a:gd name="T3" fmla="*/ 7 h 248"/>
                <a:gd name="T4" fmla="*/ 150 w 214"/>
                <a:gd name="T5" fmla="*/ 25 h 248"/>
                <a:gd name="T6" fmla="*/ 176 w 214"/>
                <a:gd name="T7" fmla="*/ 51 h 248"/>
                <a:gd name="T8" fmla="*/ 197 w 214"/>
                <a:gd name="T9" fmla="*/ 84 h 248"/>
                <a:gd name="T10" fmla="*/ 209 w 214"/>
                <a:gd name="T11" fmla="*/ 117 h 248"/>
                <a:gd name="T12" fmla="*/ 214 w 214"/>
                <a:gd name="T13" fmla="*/ 152 h 248"/>
                <a:gd name="T14" fmla="*/ 209 w 214"/>
                <a:gd name="T15" fmla="*/ 178 h 248"/>
                <a:gd name="T16" fmla="*/ 195 w 214"/>
                <a:gd name="T17" fmla="*/ 206 h 248"/>
                <a:gd name="T18" fmla="*/ 174 w 214"/>
                <a:gd name="T19" fmla="*/ 227 h 248"/>
                <a:gd name="T20" fmla="*/ 150 w 214"/>
                <a:gd name="T21" fmla="*/ 241 h 248"/>
                <a:gd name="T22" fmla="*/ 122 w 214"/>
                <a:gd name="T23" fmla="*/ 248 h 248"/>
                <a:gd name="T24" fmla="*/ 96 w 214"/>
                <a:gd name="T25" fmla="*/ 241 h 248"/>
                <a:gd name="T26" fmla="*/ 66 w 214"/>
                <a:gd name="T27" fmla="*/ 220 h 248"/>
                <a:gd name="T28" fmla="*/ 40 w 214"/>
                <a:gd name="T29" fmla="*/ 189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1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5"/>
                  </a:lnTo>
                  <a:lnTo>
                    <a:pt x="176" y="51"/>
                  </a:lnTo>
                  <a:lnTo>
                    <a:pt x="197" y="84"/>
                  </a:lnTo>
                  <a:lnTo>
                    <a:pt x="209" y="117"/>
                  </a:lnTo>
                  <a:lnTo>
                    <a:pt x="214" y="152"/>
                  </a:lnTo>
                  <a:lnTo>
                    <a:pt x="209" y="178"/>
                  </a:lnTo>
                  <a:lnTo>
                    <a:pt x="195" y="206"/>
                  </a:lnTo>
                  <a:lnTo>
                    <a:pt x="174" y="227"/>
                  </a:lnTo>
                  <a:lnTo>
                    <a:pt x="150" y="241"/>
                  </a:lnTo>
                  <a:lnTo>
                    <a:pt x="122" y="248"/>
                  </a:lnTo>
                  <a:lnTo>
                    <a:pt x="96" y="241"/>
                  </a:lnTo>
                  <a:lnTo>
                    <a:pt x="66" y="220"/>
                  </a:lnTo>
                  <a:lnTo>
                    <a:pt x="40" y="189"/>
                  </a:lnTo>
                  <a:lnTo>
                    <a:pt x="19" y="152"/>
                  </a:lnTo>
                  <a:lnTo>
                    <a:pt x="5" y="112"/>
                  </a:lnTo>
                  <a:lnTo>
                    <a:pt x="0" y="75"/>
                  </a:lnTo>
                  <a:lnTo>
                    <a:pt x="5" y="49"/>
                  </a:lnTo>
                  <a:lnTo>
                    <a:pt x="21" y="28"/>
                  </a:lnTo>
                  <a:lnTo>
                    <a:pt x="43" y="11"/>
                  </a:lnTo>
                  <a:lnTo>
                    <a:pt x="68" y="2"/>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 name="Freeform 16"/>
            <p:cNvSpPr>
              <a:spLocks/>
            </p:cNvSpPr>
            <p:nvPr/>
          </p:nvSpPr>
          <p:spPr bwMode="auto">
            <a:xfrm flipH="1">
              <a:off x="10209182" y="3640948"/>
              <a:ext cx="106769" cy="126606"/>
            </a:xfrm>
            <a:custGeom>
              <a:avLst/>
              <a:gdLst>
                <a:gd name="T0" fmla="*/ 63 w 183"/>
                <a:gd name="T1" fmla="*/ 0 h 217"/>
                <a:gd name="T2" fmla="*/ 91 w 183"/>
                <a:gd name="T3" fmla="*/ 7 h 217"/>
                <a:gd name="T4" fmla="*/ 122 w 183"/>
                <a:gd name="T5" fmla="*/ 28 h 217"/>
                <a:gd name="T6" fmla="*/ 145 w 183"/>
                <a:gd name="T7" fmla="*/ 53 h 217"/>
                <a:gd name="T8" fmla="*/ 166 w 183"/>
                <a:gd name="T9" fmla="*/ 84 h 217"/>
                <a:gd name="T10" fmla="*/ 178 w 183"/>
                <a:gd name="T11" fmla="*/ 119 h 217"/>
                <a:gd name="T12" fmla="*/ 183 w 183"/>
                <a:gd name="T13" fmla="*/ 152 h 217"/>
                <a:gd name="T14" fmla="*/ 178 w 183"/>
                <a:gd name="T15" fmla="*/ 182 h 217"/>
                <a:gd name="T16" fmla="*/ 166 w 183"/>
                <a:gd name="T17" fmla="*/ 203 h 217"/>
                <a:gd name="T18" fmla="*/ 145 w 183"/>
                <a:gd name="T19" fmla="*/ 215 h 217"/>
                <a:gd name="T20" fmla="*/ 122 w 183"/>
                <a:gd name="T21" fmla="*/ 217 h 217"/>
                <a:gd name="T22" fmla="*/ 91 w 183"/>
                <a:gd name="T23" fmla="*/ 208 h 217"/>
                <a:gd name="T24" fmla="*/ 63 w 183"/>
                <a:gd name="T25" fmla="*/ 189 h 217"/>
                <a:gd name="T26" fmla="*/ 38 w 183"/>
                <a:gd name="T27" fmla="*/ 161 h 217"/>
                <a:gd name="T28" fmla="*/ 19 w 183"/>
                <a:gd name="T29" fmla="*/ 131 h 217"/>
                <a:gd name="T30" fmla="*/ 5 w 183"/>
                <a:gd name="T31" fmla="*/ 98 h 217"/>
                <a:gd name="T32" fmla="*/ 0 w 183"/>
                <a:gd name="T33" fmla="*/ 63 h 217"/>
                <a:gd name="T34" fmla="*/ 5 w 183"/>
                <a:gd name="T35" fmla="*/ 35 h 217"/>
                <a:gd name="T36" fmla="*/ 19 w 183"/>
                <a:gd name="T37" fmla="*/ 14 h 217"/>
                <a:gd name="T38" fmla="*/ 38 w 183"/>
                <a:gd name="T39" fmla="*/ 0 h 217"/>
                <a:gd name="T40" fmla="*/ 63 w 183"/>
                <a:gd name="T4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7">
                  <a:moveTo>
                    <a:pt x="63" y="0"/>
                  </a:moveTo>
                  <a:lnTo>
                    <a:pt x="91" y="7"/>
                  </a:lnTo>
                  <a:lnTo>
                    <a:pt x="122" y="28"/>
                  </a:lnTo>
                  <a:lnTo>
                    <a:pt x="145" y="53"/>
                  </a:lnTo>
                  <a:lnTo>
                    <a:pt x="166" y="84"/>
                  </a:lnTo>
                  <a:lnTo>
                    <a:pt x="178" y="119"/>
                  </a:lnTo>
                  <a:lnTo>
                    <a:pt x="183" y="152"/>
                  </a:lnTo>
                  <a:lnTo>
                    <a:pt x="178" y="182"/>
                  </a:lnTo>
                  <a:lnTo>
                    <a:pt x="166" y="203"/>
                  </a:lnTo>
                  <a:lnTo>
                    <a:pt x="145" y="215"/>
                  </a:lnTo>
                  <a:lnTo>
                    <a:pt x="122" y="217"/>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 name="Freeform 371"/>
            <p:cNvSpPr>
              <a:spLocks/>
            </p:cNvSpPr>
            <p:nvPr/>
          </p:nvSpPr>
          <p:spPr bwMode="auto">
            <a:xfrm flipH="1">
              <a:off x="10371960" y="3491588"/>
              <a:ext cx="355312" cy="258462"/>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 name="Freeform 372"/>
            <p:cNvSpPr>
              <a:spLocks/>
            </p:cNvSpPr>
            <p:nvPr/>
          </p:nvSpPr>
          <p:spPr bwMode="auto">
            <a:xfrm flipH="1">
              <a:off x="10371960" y="4038267"/>
              <a:ext cx="355312" cy="256711"/>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 name="Freeform 373"/>
            <p:cNvSpPr>
              <a:spLocks/>
            </p:cNvSpPr>
            <p:nvPr/>
          </p:nvSpPr>
          <p:spPr bwMode="auto">
            <a:xfrm flipH="1">
              <a:off x="10371960" y="3561601"/>
              <a:ext cx="214704" cy="822060"/>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 name="Freeform 375"/>
            <p:cNvSpPr>
              <a:spLocks/>
            </p:cNvSpPr>
            <p:nvPr/>
          </p:nvSpPr>
          <p:spPr bwMode="auto">
            <a:xfrm flipH="1">
              <a:off x="8968799" y="4158455"/>
              <a:ext cx="355312" cy="257878"/>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0" name="Freeform 376"/>
            <p:cNvSpPr>
              <a:spLocks/>
            </p:cNvSpPr>
            <p:nvPr/>
          </p:nvSpPr>
          <p:spPr bwMode="auto">
            <a:xfrm flipH="1">
              <a:off x="8968799" y="4703383"/>
              <a:ext cx="355312" cy="257878"/>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 name="Freeform 377"/>
            <p:cNvSpPr>
              <a:spLocks/>
            </p:cNvSpPr>
            <p:nvPr/>
          </p:nvSpPr>
          <p:spPr bwMode="auto">
            <a:xfrm flipH="1">
              <a:off x="8968799" y="4227884"/>
              <a:ext cx="214704" cy="822644"/>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 name="Freeform 370"/>
            <p:cNvSpPr>
              <a:spLocks/>
            </p:cNvSpPr>
            <p:nvPr/>
          </p:nvSpPr>
          <p:spPr bwMode="auto">
            <a:xfrm flipH="1">
              <a:off x="10584914" y="3680038"/>
              <a:ext cx="143525" cy="704790"/>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rgbClr val="505050">
                <a:lumMod val="20000"/>
                <a:lumOff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3" name="Freeform 374"/>
            <p:cNvSpPr>
              <a:spLocks/>
            </p:cNvSpPr>
            <p:nvPr/>
          </p:nvSpPr>
          <p:spPr bwMode="auto">
            <a:xfrm flipH="1">
              <a:off x="9181753" y="4346904"/>
              <a:ext cx="143525" cy="704790"/>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rgbClr val="505050">
                <a:lumMod val="20000"/>
                <a:lumOff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nvGrpSpPr>
            <p:cNvPr id="24" name="Group 23"/>
            <p:cNvGrpSpPr/>
            <p:nvPr/>
          </p:nvGrpSpPr>
          <p:grpSpPr>
            <a:xfrm>
              <a:off x="6969304" y="2043622"/>
              <a:ext cx="1553104" cy="1170371"/>
              <a:chOff x="4409063" y="2404522"/>
              <a:chExt cx="1553104" cy="1170371"/>
            </a:xfrm>
          </p:grpSpPr>
          <p:sp>
            <p:nvSpPr>
              <p:cNvPr id="318"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9"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0"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1"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2"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3"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4"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5"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6"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7"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8"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9"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0"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1"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2"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3"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4"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5"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6"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7"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8"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9"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0"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1"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2"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3"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4"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5"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6"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7"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8"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9"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0"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1"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2"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3"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4"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5"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6"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7"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8"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9"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0"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1"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2"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3"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4"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5"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6"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7"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8"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9"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70"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71"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72"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73"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74"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75"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25" name="Group 24"/>
            <p:cNvGrpSpPr/>
            <p:nvPr/>
          </p:nvGrpSpPr>
          <p:grpSpPr>
            <a:xfrm>
              <a:off x="7321699" y="2192398"/>
              <a:ext cx="879819" cy="652864"/>
              <a:chOff x="4761458" y="2553298"/>
              <a:chExt cx="879819" cy="652864"/>
            </a:xfrm>
          </p:grpSpPr>
          <p:sp>
            <p:nvSpPr>
              <p:cNvPr id="315"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6"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7"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26" name="Group 25"/>
            <p:cNvGrpSpPr/>
            <p:nvPr/>
          </p:nvGrpSpPr>
          <p:grpSpPr>
            <a:xfrm>
              <a:off x="7387043" y="2227987"/>
              <a:ext cx="735129" cy="525675"/>
              <a:chOff x="4826802" y="2588887"/>
              <a:chExt cx="735129" cy="525675"/>
            </a:xfrm>
          </p:grpSpPr>
          <p:sp>
            <p:nvSpPr>
              <p:cNvPr id="291"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2"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3"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4"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5"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6"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7"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8"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9"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0"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1"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2"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3"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4"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5"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6"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7"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8"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9"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0"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1"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2"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3"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4"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27" name="Group 26"/>
            <p:cNvGrpSpPr/>
            <p:nvPr/>
          </p:nvGrpSpPr>
          <p:grpSpPr>
            <a:xfrm>
              <a:off x="7941802" y="2890262"/>
              <a:ext cx="1553104" cy="1170371"/>
              <a:chOff x="4409063" y="2404522"/>
              <a:chExt cx="1553104" cy="1170371"/>
            </a:xfrm>
          </p:grpSpPr>
          <p:sp>
            <p:nvSpPr>
              <p:cNvPr id="233"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34"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35"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36"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37"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38"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39"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40"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41"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42"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43"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44"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45"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46"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47"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48"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49"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0"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1"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2"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3"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4"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5"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6"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7"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8"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9"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0"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1"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2"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3"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4"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5"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6"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7"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8"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9"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70"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71"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72"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73"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74"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75"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76"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77"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78"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79"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0"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1"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2"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3"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4"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5"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6"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7"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8"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9"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0"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28" name="Group 27"/>
            <p:cNvGrpSpPr/>
            <p:nvPr/>
          </p:nvGrpSpPr>
          <p:grpSpPr>
            <a:xfrm>
              <a:off x="8294197" y="3039038"/>
              <a:ext cx="879819" cy="652864"/>
              <a:chOff x="4761458" y="2553298"/>
              <a:chExt cx="879819" cy="652864"/>
            </a:xfrm>
          </p:grpSpPr>
          <p:sp>
            <p:nvSpPr>
              <p:cNvPr id="230"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31"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32"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29" name="Group 28"/>
            <p:cNvGrpSpPr/>
            <p:nvPr/>
          </p:nvGrpSpPr>
          <p:grpSpPr>
            <a:xfrm>
              <a:off x="8359541" y="3074627"/>
              <a:ext cx="735129" cy="525675"/>
              <a:chOff x="4826802" y="2588887"/>
              <a:chExt cx="735129" cy="525675"/>
            </a:xfrm>
          </p:grpSpPr>
          <p:sp>
            <p:nvSpPr>
              <p:cNvPr id="206"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07"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08"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09"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0"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1"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2"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3"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4"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5"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6"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7"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8"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19"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0"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1"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2"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3"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4"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5"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6"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7"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8"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29"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30" name="Group 29"/>
            <p:cNvGrpSpPr/>
            <p:nvPr/>
          </p:nvGrpSpPr>
          <p:grpSpPr>
            <a:xfrm>
              <a:off x="7816258" y="1605894"/>
              <a:ext cx="1553104" cy="1170371"/>
              <a:chOff x="4409063" y="2404522"/>
              <a:chExt cx="1553104" cy="1170371"/>
            </a:xfrm>
          </p:grpSpPr>
          <p:sp>
            <p:nvSpPr>
              <p:cNvPr id="148"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49"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0"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1"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2"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3"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4"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5"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6"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7"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8"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59"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0"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1"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2"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3"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4"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5"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6"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7"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8"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69"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0"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1"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2"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3"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4"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5"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6"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7"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8"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79"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0"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1"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2"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3"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4"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5"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6"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7"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8"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89"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0"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1"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2"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3"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4"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5"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6"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7"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8"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99"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00"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01"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02"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03"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04"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05"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31" name="Group 30"/>
            <p:cNvGrpSpPr/>
            <p:nvPr/>
          </p:nvGrpSpPr>
          <p:grpSpPr>
            <a:xfrm>
              <a:off x="8168653" y="1754670"/>
              <a:ext cx="879819" cy="652864"/>
              <a:chOff x="4761458" y="2553298"/>
              <a:chExt cx="879819" cy="652864"/>
            </a:xfrm>
          </p:grpSpPr>
          <p:sp>
            <p:nvSpPr>
              <p:cNvPr id="145"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46"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47"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32" name="Group 31"/>
            <p:cNvGrpSpPr/>
            <p:nvPr/>
          </p:nvGrpSpPr>
          <p:grpSpPr>
            <a:xfrm>
              <a:off x="8233997" y="1780248"/>
              <a:ext cx="735129" cy="535686"/>
              <a:chOff x="4826802" y="2578876"/>
              <a:chExt cx="735129" cy="535686"/>
            </a:xfrm>
          </p:grpSpPr>
          <p:sp>
            <p:nvSpPr>
              <p:cNvPr id="121"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22"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23"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24"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25"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26"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27"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28"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29"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0"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1"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2"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3"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4"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5"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6"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7"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8"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39"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40"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41"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42" name="Freeform 258"/>
              <p:cNvSpPr>
                <a:spLocks/>
              </p:cNvSpPr>
              <p:nvPr/>
            </p:nvSpPr>
            <p:spPr bwMode="auto">
              <a:xfrm flipH="1">
                <a:off x="4998916" y="2578876"/>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1905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43"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44"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33" name="Group 32"/>
            <p:cNvGrpSpPr/>
            <p:nvPr/>
          </p:nvGrpSpPr>
          <p:grpSpPr>
            <a:xfrm>
              <a:off x="8788756" y="2452534"/>
              <a:ext cx="1553104" cy="1170371"/>
              <a:chOff x="4409063" y="2404522"/>
              <a:chExt cx="1553104" cy="1170371"/>
            </a:xfrm>
          </p:grpSpPr>
          <p:sp>
            <p:nvSpPr>
              <p:cNvPr id="63"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4"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5"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6"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7"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8"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9"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0"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1"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2"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3"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4"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5"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6"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7"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8"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79"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0"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1"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2"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3"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4"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5"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6"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7"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8"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89"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0"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1"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2"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3"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4"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5"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6"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7"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8"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99"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0"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1"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2"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3"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4"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5"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6"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7"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8"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09"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0"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1"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2"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3"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4"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5"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6"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7"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8"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19"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120"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34" name="Group 33"/>
            <p:cNvGrpSpPr/>
            <p:nvPr/>
          </p:nvGrpSpPr>
          <p:grpSpPr>
            <a:xfrm>
              <a:off x="9141151" y="2601310"/>
              <a:ext cx="879819" cy="652864"/>
              <a:chOff x="4761458" y="2553298"/>
              <a:chExt cx="879819" cy="652864"/>
            </a:xfrm>
          </p:grpSpPr>
          <p:sp>
            <p:nvSpPr>
              <p:cNvPr id="60"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1"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2"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35" name="Group 34"/>
            <p:cNvGrpSpPr/>
            <p:nvPr/>
          </p:nvGrpSpPr>
          <p:grpSpPr>
            <a:xfrm>
              <a:off x="9206495" y="2636899"/>
              <a:ext cx="735129" cy="525675"/>
              <a:chOff x="4826802" y="2588887"/>
              <a:chExt cx="735129" cy="525675"/>
            </a:xfrm>
          </p:grpSpPr>
          <p:sp>
            <p:nvSpPr>
              <p:cNvPr id="36"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7"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8"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9"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0"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3"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5"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6"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1"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4"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sp>
        <p:nvSpPr>
          <p:cNvPr id="376" name="TextBox 375"/>
          <p:cNvSpPr txBox="1"/>
          <p:nvPr/>
        </p:nvSpPr>
        <p:spPr>
          <a:xfrm>
            <a:off x="822424" y="5387760"/>
            <a:ext cx="2100384" cy="553998"/>
          </a:xfrm>
          <a:prstGeom prst="rect">
            <a:avLst/>
          </a:prstGeom>
          <a:noFill/>
        </p:spPr>
        <p:txBody>
          <a:bodyPr wrap="square" lIns="0" tIns="0" rIns="0" bIns="0" rtlCol="0">
            <a:spAutoFit/>
          </a:bodyPr>
          <a:lstStyle/>
          <a:p>
            <a:pPr>
              <a:lnSpc>
                <a:spcPct val="90000"/>
              </a:lnSpc>
              <a:defRPr/>
            </a:pPr>
            <a:r>
              <a:rPr lang="es-PE" sz="2000" kern="0" spc="-50" dirty="0">
                <a:solidFill>
                  <a:srgbClr val="0070C0"/>
                </a:solidFill>
                <a:latin typeface="Segoe UI"/>
              </a:rPr>
              <a:t>Servidor</a:t>
            </a:r>
          </a:p>
          <a:p>
            <a:pPr>
              <a:lnSpc>
                <a:spcPct val="90000"/>
              </a:lnSpc>
              <a:defRPr/>
            </a:pPr>
            <a:r>
              <a:rPr lang="es-PE" sz="2000" kern="0" spc="-50" dirty="0">
                <a:solidFill>
                  <a:srgbClr val="0070C0"/>
                </a:solidFill>
                <a:latin typeface="Segoe UI"/>
              </a:rPr>
              <a:t>Físico</a:t>
            </a:r>
            <a:endParaRPr lang="en-US" sz="2000" kern="0" spc="-50" dirty="0">
              <a:solidFill>
                <a:srgbClr val="0070C0"/>
              </a:solidFill>
              <a:latin typeface="Segoe UI"/>
            </a:endParaRPr>
          </a:p>
        </p:txBody>
      </p:sp>
      <p:sp>
        <p:nvSpPr>
          <p:cNvPr id="377" name="Rectangle 63"/>
          <p:cNvSpPr/>
          <p:nvPr/>
        </p:nvSpPr>
        <p:spPr bwMode="auto">
          <a:xfrm>
            <a:off x="1058817" y="3471375"/>
            <a:ext cx="1912956" cy="1266242"/>
          </a:xfrm>
          <a:custGeom>
            <a:avLst/>
            <a:gdLst>
              <a:gd name="connsiteX0" fmla="*/ 0 w 1031965"/>
              <a:gd name="connsiteY0" fmla="*/ 0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0 h 1505233"/>
              <a:gd name="connsiteX0" fmla="*/ 0 w 1031965"/>
              <a:gd name="connsiteY0" fmla="*/ 117565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117565 h 1505233"/>
              <a:gd name="connsiteX0" fmla="*/ 0 w 1031965"/>
              <a:gd name="connsiteY0" fmla="*/ 431074 h 1818742"/>
              <a:gd name="connsiteX1" fmla="*/ 862148 w 1031965"/>
              <a:gd name="connsiteY1" fmla="*/ 0 h 1818742"/>
              <a:gd name="connsiteX2" fmla="*/ 1031965 w 1031965"/>
              <a:gd name="connsiteY2" fmla="*/ 1818742 h 1818742"/>
              <a:gd name="connsiteX3" fmla="*/ 0 w 1031965"/>
              <a:gd name="connsiteY3" fmla="*/ 1818742 h 1818742"/>
              <a:gd name="connsiteX4" fmla="*/ 0 w 1031965"/>
              <a:gd name="connsiteY4" fmla="*/ 431074 h 1818742"/>
              <a:gd name="connsiteX0" fmla="*/ 0 w 1737359"/>
              <a:gd name="connsiteY0" fmla="*/ 431074 h 1818742"/>
              <a:gd name="connsiteX1" fmla="*/ 862148 w 1737359"/>
              <a:gd name="connsiteY1" fmla="*/ 0 h 1818742"/>
              <a:gd name="connsiteX2" fmla="*/ 1737359 w 1737359"/>
              <a:gd name="connsiteY2" fmla="*/ 891280 h 1818742"/>
              <a:gd name="connsiteX3" fmla="*/ 0 w 1737359"/>
              <a:gd name="connsiteY3" fmla="*/ 1818742 h 1818742"/>
              <a:gd name="connsiteX4" fmla="*/ 0 w 1737359"/>
              <a:gd name="connsiteY4" fmla="*/ 431074 h 1818742"/>
              <a:gd name="connsiteX0" fmla="*/ 0 w 1737359"/>
              <a:gd name="connsiteY0" fmla="*/ 431074 h 1335417"/>
              <a:gd name="connsiteX1" fmla="*/ 862148 w 1737359"/>
              <a:gd name="connsiteY1" fmla="*/ 0 h 1335417"/>
              <a:gd name="connsiteX2" fmla="*/ 1737359 w 1737359"/>
              <a:gd name="connsiteY2" fmla="*/ 891280 h 1335417"/>
              <a:gd name="connsiteX3" fmla="*/ 809897 w 1737359"/>
              <a:gd name="connsiteY3" fmla="*/ 1335417 h 1335417"/>
              <a:gd name="connsiteX4" fmla="*/ 0 w 1737359"/>
              <a:gd name="connsiteY4" fmla="*/ 431074 h 1335417"/>
              <a:gd name="connsiteX0" fmla="*/ 0 w 1841862"/>
              <a:gd name="connsiteY0" fmla="*/ 496388 h 1335417"/>
              <a:gd name="connsiteX1" fmla="*/ 966651 w 1841862"/>
              <a:gd name="connsiteY1" fmla="*/ 0 h 1335417"/>
              <a:gd name="connsiteX2" fmla="*/ 1841862 w 1841862"/>
              <a:gd name="connsiteY2" fmla="*/ 891280 h 1335417"/>
              <a:gd name="connsiteX3" fmla="*/ 914400 w 1841862"/>
              <a:gd name="connsiteY3" fmla="*/ 1335417 h 1335417"/>
              <a:gd name="connsiteX4" fmla="*/ 0 w 1841862"/>
              <a:gd name="connsiteY4" fmla="*/ 496388 h 1335417"/>
              <a:gd name="connsiteX0" fmla="*/ 0 w 1841862"/>
              <a:gd name="connsiteY0" fmla="*/ 456244 h 1295273"/>
              <a:gd name="connsiteX1" fmla="*/ 899744 w 1841862"/>
              <a:gd name="connsiteY1" fmla="*/ 0 h 1295273"/>
              <a:gd name="connsiteX2" fmla="*/ 1841862 w 1841862"/>
              <a:gd name="connsiteY2" fmla="*/ 851136 h 1295273"/>
              <a:gd name="connsiteX3" fmla="*/ 914400 w 1841862"/>
              <a:gd name="connsiteY3" fmla="*/ 1295273 h 1295273"/>
              <a:gd name="connsiteX4" fmla="*/ 0 w 1841862"/>
              <a:gd name="connsiteY4" fmla="*/ 456244 h 1295273"/>
              <a:gd name="connsiteX0" fmla="*/ 0 w 1841862"/>
              <a:gd name="connsiteY0" fmla="*/ 456244 h 1322036"/>
              <a:gd name="connsiteX1" fmla="*/ 899744 w 1841862"/>
              <a:gd name="connsiteY1" fmla="*/ 0 h 1322036"/>
              <a:gd name="connsiteX2" fmla="*/ 1841862 w 1841862"/>
              <a:gd name="connsiteY2" fmla="*/ 851136 h 1322036"/>
              <a:gd name="connsiteX3" fmla="*/ 967925 w 1841862"/>
              <a:gd name="connsiteY3" fmla="*/ 1322036 h 1322036"/>
              <a:gd name="connsiteX4" fmla="*/ 0 w 1841862"/>
              <a:gd name="connsiteY4" fmla="*/ 456244 h 1322036"/>
              <a:gd name="connsiteX0" fmla="*/ 0 w 1873086"/>
              <a:gd name="connsiteY0" fmla="*/ 456244 h 1322036"/>
              <a:gd name="connsiteX1" fmla="*/ 899744 w 1873086"/>
              <a:gd name="connsiteY1" fmla="*/ 0 h 1322036"/>
              <a:gd name="connsiteX2" fmla="*/ 1873086 w 1873086"/>
              <a:gd name="connsiteY2" fmla="*/ 860057 h 1322036"/>
              <a:gd name="connsiteX3" fmla="*/ 967925 w 1873086"/>
              <a:gd name="connsiteY3" fmla="*/ 1322036 h 1322036"/>
              <a:gd name="connsiteX4" fmla="*/ 0 w 1873086"/>
              <a:gd name="connsiteY4" fmla="*/ 456244 h 1322036"/>
              <a:gd name="connsiteX0" fmla="*/ 0 w 1890928"/>
              <a:gd name="connsiteY0" fmla="*/ 474086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74086 h 1322036"/>
              <a:gd name="connsiteX0" fmla="*/ 0 w 1890928"/>
              <a:gd name="connsiteY0" fmla="*/ 460704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60704 h 1322036"/>
              <a:gd name="connsiteX0" fmla="*/ 0 w 1890928"/>
              <a:gd name="connsiteY0" fmla="*/ 447322 h 1308654"/>
              <a:gd name="connsiteX1" fmla="*/ 886363 w 1890928"/>
              <a:gd name="connsiteY1" fmla="*/ 0 h 1308654"/>
              <a:gd name="connsiteX2" fmla="*/ 1890928 w 1890928"/>
              <a:gd name="connsiteY2" fmla="*/ 846675 h 1308654"/>
              <a:gd name="connsiteX3" fmla="*/ 985767 w 1890928"/>
              <a:gd name="connsiteY3" fmla="*/ 1308654 h 1308654"/>
              <a:gd name="connsiteX4" fmla="*/ 0 w 1890928"/>
              <a:gd name="connsiteY4" fmla="*/ 447322 h 1308654"/>
              <a:gd name="connsiteX0" fmla="*/ 0 w 1850784"/>
              <a:gd name="connsiteY0" fmla="*/ 447322 h 1308654"/>
              <a:gd name="connsiteX1" fmla="*/ 886363 w 1850784"/>
              <a:gd name="connsiteY1" fmla="*/ 0 h 1308654"/>
              <a:gd name="connsiteX2" fmla="*/ 1850784 w 1850784"/>
              <a:gd name="connsiteY2" fmla="*/ 842214 h 1308654"/>
              <a:gd name="connsiteX3" fmla="*/ 985767 w 1850784"/>
              <a:gd name="connsiteY3" fmla="*/ 1308654 h 1308654"/>
              <a:gd name="connsiteX4" fmla="*/ 0 w 1850784"/>
              <a:gd name="connsiteY4" fmla="*/ 447322 h 1308654"/>
              <a:gd name="connsiteX0" fmla="*/ 0 w 1850784"/>
              <a:gd name="connsiteY0" fmla="*/ 411638 h 1272970"/>
              <a:gd name="connsiteX1" fmla="*/ 895284 w 1850784"/>
              <a:gd name="connsiteY1" fmla="*/ 0 h 1272970"/>
              <a:gd name="connsiteX2" fmla="*/ 1850784 w 1850784"/>
              <a:gd name="connsiteY2" fmla="*/ 806530 h 1272970"/>
              <a:gd name="connsiteX3" fmla="*/ 985767 w 1850784"/>
              <a:gd name="connsiteY3" fmla="*/ 1272970 h 1272970"/>
              <a:gd name="connsiteX4" fmla="*/ 0 w 1850784"/>
              <a:gd name="connsiteY4" fmla="*/ 411638 h 1272970"/>
              <a:gd name="connsiteX0" fmla="*/ 0 w 1824021"/>
              <a:gd name="connsiteY0" fmla="*/ 411638 h 1272970"/>
              <a:gd name="connsiteX1" fmla="*/ 895284 w 1824021"/>
              <a:gd name="connsiteY1" fmla="*/ 0 h 1272970"/>
              <a:gd name="connsiteX2" fmla="*/ 1824021 w 1824021"/>
              <a:gd name="connsiteY2" fmla="*/ 815451 h 1272970"/>
              <a:gd name="connsiteX3" fmla="*/ 985767 w 1824021"/>
              <a:gd name="connsiteY3" fmla="*/ 1272970 h 1272970"/>
              <a:gd name="connsiteX4" fmla="*/ 0 w 1824021"/>
              <a:gd name="connsiteY4" fmla="*/ 411638 h 1272970"/>
              <a:gd name="connsiteX0" fmla="*/ 0 w 1859705"/>
              <a:gd name="connsiteY0" fmla="*/ 411638 h 1272970"/>
              <a:gd name="connsiteX1" fmla="*/ 895284 w 1859705"/>
              <a:gd name="connsiteY1" fmla="*/ 0 h 1272970"/>
              <a:gd name="connsiteX2" fmla="*/ 1859705 w 1859705"/>
              <a:gd name="connsiteY2" fmla="*/ 842214 h 1272970"/>
              <a:gd name="connsiteX3" fmla="*/ 985767 w 1859705"/>
              <a:gd name="connsiteY3" fmla="*/ 1272970 h 1272970"/>
              <a:gd name="connsiteX4" fmla="*/ 0 w 1859705"/>
              <a:gd name="connsiteY4" fmla="*/ 411638 h 1272970"/>
              <a:gd name="connsiteX0" fmla="*/ 0 w 1788337"/>
              <a:gd name="connsiteY0" fmla="*/ 411638 h 1272970"/>
              <a:gd name="connsiteX1" fmla="*/ 823916 w 1788337"/>
              <a:gd name="connsiteY1" fmla="*/ 0 h 1272970"/>
              <a:gd name="connsiteX2" fmla="*/ 1788337 w 1788337"/>
              <a:gd name="connsiteY2" fmla="*/ 842214 h 1272970"/>
              <a:gd name="connsiteX3" fmla="*/ 914399 w 1788337"/>
              <a:gd name="connsiteY3" fmla="*/ 1272970 h 1272970"/>
              <a:gd name="connsiteX4" fmla="*/ 0 w 1788337"/>
              <a:gd name="connsiteY4" fmla="*/ 411638 h 1272970"/>
              <a:gd name="connsiteX0" fmla="*/ 0 w 1788337"/>
              <a:gd name="connsiteY0" fmla="*/ 411638 h 1210524"/>
              <a:gd name="connsiteX1" fmla="*/ 823916 w 1788337"/>
              <a:gd name="connsiteY1" fmla="*/ 0 h 1210524"/>
              <a:gd name="connsiteX2" fmla="*/ 1788337 w 1788337"/>
              <a:gd name="connsiteY2" fmla="*/ 842214 h 1210524"/>
              <a:gd name="connsiteX3" fmla="*/ 967925 w 1788337"/>
              <a:gd name="connsiteY3" fmla="*/ 1210524 h 1210524"/>
              <a:gd name="connsiteX4" fmla="*/ 0 w 1788337"/>
              <a:gd name="connsiteY4" fmla="*/ 411638 h 1210524"/>
              <a:gd name="connsiteX0" fmla="*/ 0 w 1788337"/>
              <a:gd name="connsiteY0" fmla="*/ 411638 h 1255129"/>
              <a:gd name="connsiteX1" fmla="*/ 823916 w 1788337"/>
              <a:gd name="connsiteY1" fmla="*/ 0 h 1255129"/>
              <a:gd name="connsiteX2" fmla="*/ 1788337 w 1788337"/>
              <a:gd name="connsiteY2" fmla="*/ 842214 h 1255129"/>
              <a:gd name="connsiteX3" fmla="*/ 950083 w 1788337"/>
              <a:gd name="connsiteY3" fmla="*/ 1255129 h 1255129"/>
              <a:gd name="connsiteX4" fmla="*/ 0 w 1788337"/>
              <a:gd name="connsiteY4" fmla="*/ 411638 h 1255129"/>
              <a:gd name="connsiteX0" fmla="*/ 0 w 1884157"/>
              <a:gd name="connsiteY0" fmla="*/ 463480 h 1255129"/>
              <a:gd name="connsiteX1" fmla="*/ 919736 w 1884157"/>
              <a:gd name="connsiteY1" fmla="*/ 0 h 1255129"/>
              <a:gd name="connsiteX2" fmla="*/ 1884157 w 1884157"/>
              <a:gd name="connsiteY2" fmla="*/ 842214 h 1255129"/>
              <a:gd name="connsiteX3" fmla="*/ 1045903 w 1884157"/>
              <a:gd name="connsiteY3" fmla="*/ 1255129 h 1255129"/>
              <a:gd name="connsiteX4" fmla="*/ 0 w 1884157"/>
              <a:gd name="connsiteY4" fmla="*/ 463480 h 1255129"/>
              <a:gd name="connsiteX0" fmla="*/ 0 w 1884157"/>
              <a:gd name="connsiteY0" fmla="*/ 463480 h 1284753"/>
              <a:gd name="connsiteX1" fmla="*/ 919736 w 1884157"/>
              <a:gd name="connsiteY1" fmla="*/ 0 h 1284753"/>
              <a:gd name="connsiteX2" fmla="*/ 1884157 w 1884157"/>
              <a:gd name="connsiteY2" fmla="*/ 842214 h 1284753"/>
              <a:gd name="connsiteX3" fmla="*/ 979566 w 1884157"/>
              <a:gd name="connsiteY3" fmla="*/ 1284753 h 1284753"/>
              <a:gd name="connsiteX4" fmla="*/ 0 w 1884157"/>
              <a:gd name="connsiteY4" fmla="*/ 463480 h 1284753"/>
              <a:gd name="connsiteX0" fmla="*/ 0 w 1884157"/>
              <a:gd name="connsiteY0" fmla="*/ 463480 h 1306971"/>
              <a:gd name="connsiteX1" fmla="*/ 919736 w 1884157"/>
              <a:gd name="connsiteY1" fmla="*/ 0 h 1306971"/>
              <a:gd name="connsiteX2" fmla="*/ 1884157 w 1884157"/>
              <a:gd name="connsiteY2" fmla="*/ 842214 h 1306971"/>
              <a:gd name="connsiteX3" fmla="*/ 1023790 w 1884157"/>
              <a:gd name="connsiteY3" fmla="*/ 1306971 h 1306971"/>
              <a:gd name="connsiteX4" fmla="*/ 0 w 1884157"/>
              <a:gd name="connsiteY4" fmla="*/ 463480 h 1306971"/>
              <a:gd name="connsiteX0" fmla="*/ 0 w 1950493"/>
              <a:gd name="connsiteY0" fmla="*/ 463480 h 1306971"/>
              <a:gd name="connsiteX1" fmla="*/ 919736 w 1950493"/>
              <a:gd name="connsiteY1" fmla="*/ 0 h 1306971"/>
              <a:gd name="connsiteX2" fmla="*/ 1950493 w 1950493"/>
              <a:gd name="connsiteY2" fmla="*/ 834807 h 1306971"/>
              <a:gd name="connsiteX3" fmla="*/ 1023790 w 1950493"/>
              <a:gd name="connsiteY3" fmla="*/ 1306971 h 1306971"/>
              <a:gd name="connsiteX4" fmla="*/ 0 w 1950493"/>
              <a:gd name="connsiteY4" fmla="*/ 463480 h 1306971"/>
              <a:gd name="connsiteX0" fmla="*/ 0 w 1855122"/>
              <a:gd name="connsiteY0" fmla="*/ 463480 h 1306971"/>
              <a:gd name="connsiteX1" fmla="*/ 919736 w 1855122"/>
              <a:gd name="connsiteY1" fmla="*/ 0 h 1306971"/>
              <a:gd name="connsiteX2" fmla="*/ 1855122 w 1855122"/>
              <a:gd name="connsiteY2" fmla="*/ 810852 h 1306971"/>
              <a:gd name="connsiteX3" fmla="*/ 1023790 w 1855122"/>
              <a:gd name="connsiteY3" fmla="*/ 1306971 h 1306971"/>
              <a:gd name="connsiteX4" fmla="*/ 0 w 1855122"/>
              <a:gd name="connsiteY4" fmla="*/ 463480 h 1306971"/>
              <a:gd name="connsiteX0" fmla="*/ 0 w 1855122"/>
              <a:gd name="connsiteY0" fmla="*/ 463480 h 1235101"/>
              <a:gd name="connsiteX1" fmla="*/ 919736 w 1855122"/>
              <a:gd name="connsiteY1" fmla="*/ 0 h 1235101"/>
              <a:gd name="connsiteX2" fmla="*/ 1855122 w 1855122"/>
              <a:gd name="connsiteY2" fmla="*/ 810852 h 1235101"/>
              <a:gd name="connsiteX3" fmla="*/ 1023790 w 1855122"/>
              <a:gd name="connsiteY3" fmla="*/ 1235101 h 1235101"/>
              <a:gd name="connsiteX4" fmla="*/ 0 w 1855122"/>
              <a:gd name="connsiteY4" fmla="*/ 463480 h 1235101"/>
              <a:gd name="connsiteX0" fmla="*/ 0 w 1775646"/>
              <a:gd name="connsiteY0" fmla="*/ 447509 h 1235101"/>
              <a:gd name="connsiteX1" fmla="*/ 840260 w 1775646"/>
              <a:gd name="connsiteY1" fmla="*/ 0 h 1235101"/>
              <a:gd name="connsiteX2" fmla="*/ 1775646 w 1775646"/>
              <a:gd name="connsiteY2" fmla="*/ 810852 h 1235101"/>
              <a:gd name="connsiteX3" fmla="*/ 944314 w 1775646"/>
              <a:gd name="connsiteY3" fmla="*/ 1235101 h 1235101"/>
              <a:gd name="connsiteX4" fmla="*/ 0 w 1775646"/>
              <a:gd name="connsiteY4" fmla="*/ 447509 h 1235101"/>
              <a:gd name="connsiteX0" fmla="*/ 0 w 1775646"/>
              <a:gd name="connsiteY0" fmla="*/ 415567 h 1203159"/>
              <a:gd name="connsiteX1" fmla="*/ 879999 w 1775646"/>
              <a:gd name="connsiteY1" fmla="*/ 0 h 1203159"/>
              <a:gd name="connsiteX2" fmla="*/ 1775646 w 1775646"/>
              <a:gd name="connsiteY2" fmla="*/ 778910 h 1203159"/>
              <a:gd name="connsiteX3" fmla="*/ 944314 w 1775646"/>
              <a:gd name="connsiteY3" fmla="*/ 1203159 h 1203159"/>
              <a:gd name="connsiteX4" fmla="*/ 0 w 1775646"/>
              <a:gd name="connsiteY4" fmla="*/ 415567 h 1203159"/>
              <a:gd name="connsiteX0" fmla="*/ 0 w 1775646"/>
              <a:gd name="connsiteY0" fmla="*/ 415567 h 1230573"/>
              <a:gd name="connsiteX1" fmla="*/ 879999 w 1775646"/>
              <a:gd name="connsiteY1" fmla="*/ 0 h 1230573"/>
              <a:gd name="connsiteX2" fmla="*/ 1775646 w 1775646"/>
              <a:gd name="connsiteY2" fmla="*/ 778910 h 1230573"/>
              <a:gd name="connsiteX3" fmla="*/ 985238 w 1775646"/>
              <a:gd name="connsiteY3" fmla="*/ 1230573 h 1230573"/>
              <a:gd name="connsiteX4" fmla="*/ 0 w 1775646"/>
              <a:gd name="connsiteY4" fmla="*/ 415567 h 1230573"/>
              <a:gd name="connsiteX0" fmla="*/ 0 w 1830211"/>
              <a:gd name="connsiteY0" fmla="*/ 415567 h 1230573"/>
              <a:gd name="connsiteX1" fmla="*/ 879999 w 1830211"/>
              <a:gd name="connsiteY1" fmla="*/ 0 h 1230573"/>
              <a:gd name="connsiteX2" fmla="*/ 1830211 w 1830211"/>
              <a:gd name="connsiteY2" fmla="*/ 799469 h 1230573"/>
              <a:gd name="connsiteX3" fmla="*/ 985238 w 1830211"/>
              <a:gd name="connsiteY3" fmla="*/ 1230573 h 1230573"/>
              <a:gd name="connsiteX4" fmla="*/ 0 w 1830211"/>
              <a:gd name="connsiteY4" fmla="*/ 415567 h 1230573"/>
              <a:gd name="connsiteX0" fmla="*/ 0 w 1830211"/>
              <a:gd name="connsiteY0" fmla="*/ 456687 h 1271693"/>
              <a:gd name="connsiteX1" fmla="*/ 839076 w 1830211"/>
              <a:gd name="connsiteY1" fmla="*/ 0 h 1271693"/>
              <a:gd name="connsiteX2" fmla="*/ 1830211 w 1830211"/>
              <a:gd name="connsiteY2" fmla="*/ 840589 h 1271693"/>
              <a:gd name="connsiteX3" fmla="*/ 985238 w 1830211"/>
              <a:gd name="connsiteY3" fmla="*/ 1271693 h 1271693"/>
              <a:gd name="connsiteX4" fmla="*/ 0 w 1830211"/>
              <a:gd name="connsiteY4" fmla="*/ 456687 h 1271693"/>
              <a:gd name="connsiteX0" fmla="*/ 0 w 1850672"/>
              <a:gd name="connsiteY0" fmla="*/ 429274 h 1271693"/>
              <a:gd name="connsiteX1" fmla="*/ 859537 w 1850672"/>
              <a:gd name="connsiteY1" fmla="*/ 0 h 1271693"/>
              <a:gd name="connsiteX2" fmla="*/ 1850672 w 1850672"/>
              <a:gd name="connsiteY2" fmla="*/ 840589 h 1271693"/>
              <a:gd name="connsiteX3" fmla="*/ 1005699 w 1850672"/>
              <a:gd name="connsiteY3" fmla="*/ 1271693 h 1271693"/>
              <a:gd name="connsiteX4" fmla="*/ 0 w 1850672"/>
              <a:gd name="connsiteY4" fmla="*/ 429274 h 1271693"/>
              <a:gd name="connsiteX0" fmla="*/ 0 w 1891597"/>
              <a:gd name="connsiteY0" fmla="*/ 436127 h 1271693"/>
              <a:gd name="connsiteX1" fmla="*/ 900462 w 1891597"/>
              <a:gd name="connsiteY1" fmla="*/ 0 h 1271693"/>
              <a:gd name="connsiteX2" fmla="*/ 1891597 w 1891597"/>
              <a:gd name="connsiteY2" fmla="*/ 840589 h 1271693"/>
              <a:gd name="connsiteX3" fmla="*/ 1046624 w 1891597"/>
              <a:gd name="connsiteY3" fmla="*/ 1271693 h 1271693"/>
              <a:gd name="connsiteX4" fmla="*/ 0 w 1891597"/>
              <a:gd name="connsiteY4" fmla="*/ 436127 h 1271693"/>
              <a:gd name="connsiteX0" fmla="*/ 0 w 1912059"/>
              <a:gd name="connsiteY0" fmla="*/ 436127 h 1271693"/>
              <a:gd name="connsiteX1" fmla="*/ 900462 w 1912059"/>
              <a:gd name="connsiteY1" fmla="*/ 0 h 1271693"/>
              <a:gd name="connsiteX2" fmla="*/ 1912059 w 1912059"/>
              <a:gd name="connsiteY2" fmla="*/ 833736 h 1271693"/>
              <a:gd name="connsiteX3" fmla="*/ 1046624 w 1912059"/>
              <a:gd name="connsiteY3" fmla="*/ 1271693 h 1271693"/>
              <a:gd name="connsiteX4" fmla="*/ 0 w 1912059"/>
              <a:gd name="connsiteY4" fmla="*/ 436127 h 1271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2059" h="1271693">
                <a:moveTo>
                  <a:pt x="0" y="436127"/>
                </a:moveTo>
                <a:lnTo>
                  <a:pt x="900462" y="0"/>
                </a:lnTo>
                <a:lnTo>
                  <a:pt x="1912059" y="833736"/>
                </a:lnTo>
                <a:lnTo>
                  <a:pt x="1046624" y="1271693"/>
                </a:lnTo>
                <a:lnTo>
                  <a:pt x="0" y="436127"/>
                </a:lnTo>
                <a:close/>
              </a:path>
            </a:pathLst>
          </a:custGeom>
          <a:noFill/>
          <a:ln w="12700" cap="flat" cmpd="sng" algn="ctr">
            <a:solidFill>
              <a:srgbClr val="0070C0"/>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defRPr/>
            </a:pPr>
            <a:endParaRPr lang="en-US" sz="2000" kern="0" spc="-50" dirty="0">
              <a:gradFill>
                <a:gsLst>
                  <a:gs pos="0">
                    <a:srgbClr val="EFEFEF"/>
                  </a:gs>
                  <a:gs pos="100000">
                    <a:srgbClr val="EFEFEF"/>
                  </a:gs>
                </a:gsLst>
                <a:lin ang="5400000" scaled="0"/>
              </a:gradFill>
              <a:latin typeface="Segoe UI"/>
            </a:endParaRPr>
          </a:p>
        </p:txBody>
      </p:sp>
      <p:sp>
        <p:nvSpPr>
          <p:cNvPr id="378" name="TextBox 377"/>
          <p:cNvSpPr txBox="1"/>
          <p:nvPr/>
        </p:nvSpPr>
        <p:spPr>
          <a:xfrm>
            <a:off x="538663" y="2870479"/>
            <a:ext cx="2100384" cy="307777"/>
          </a:xfrm>
          <a:prstGeom prst="rect">
            <a:avLst/>
          </a:prstGeom>
          <a:noFill/>
        </p:spPr>
        <p:txBody>
          <a:bodyPr wrap="square" lIns="0" tIns="0" rIns="0" bIns="0" rtlCol="0">
            <a:spAutoFit/>
          </a:bodyPr>
          <a:lstStyle/>
          <a:p>
            <a:pPr>
              <a:defRPr/>
            </a:pPr>
            <a:r>
              <a:rPr lang="es-PE" sz="2000" kern="0" spc="-50" dirty="0">
                <a:solidFill>
                  <a:srgbClr val="0070C0"/>
                </a:solidFill>
                <a:latin typeface="Segoe UI"/>
              </a:rPr>
              <a:t>Procesador</a:t>
            </a:r>
          </a:p>
        </p:txBody>
      </p:sp>
      <p:cxnSp>
        <p:nvCxnSpPr>
          <p:cNvPr id="379" name="Straight Arrow Connector 378"/>
          <p:cNvCxnSpPr/>
          <p:nvPr/>
        </p:nvCxnSpPr>
        <p:spPr>
          <a:xfrm flipH="1">
            <a:off x="1204747" y="3293200"/>
            <a:ext cx="15251" cy="509121"/>
          </a:xfrm>
          <a:prstGeom prst="straightConnector1">
            <a:avLst/>
          </a:prstGeom>
          <a:noFill/>
          <a:ln w="28575" cap="flat" cmpd="sng" algn="ctr">
            <a:solidFill>
              <a:srgbClr val="0070C0"/>
            </a:solidFill>
            <a:prstDash val="solid"/>
            <a:headEnd type="none"/>
            <a:tailEnd type="triangle"/>
          </a:ln>
          <a:effectLst/>
        </p:spPr>
      </p:cxnSp>
      <p:sp>
        <p:nvSpPr>
          <p:cNvPr id="380" name="TextBox 379"/>
          <p:cNvSpPr txBox="1"/>
          <p:nvPr/>
        </p:nvSpPr>
        <p:spPr>
          <a:xfrm>
            <a:off x="2388656" y="2446811"/>
            <a:ext cx="828320" cy="276999"/>
          </a:xfrm>
          <a:prstGeom prst="rect">
            <a:avLst/>
          </a:prstGeom>
          <a:noFill/>
        </p:spPr>
        <p:txBody>
          <a:bodyPr wrap="square" lIns="0" tIns="0" rIns="0" bIns="0" rtlCol="0">
            <a:spAutoFit/>
          </a:bodyPr>
          <a:lstStyle/>
          <a:p>
            <a:pPr>
              <a:lnSpc>
                <a:spcPct val="90000"/>
              </a:lnSpc>
              <a:defRPr/>
            </a:pPr>
            <a:r>
              <a:rPr lang="en-US" sz="2000" kern="0" spc="-50" dirty="0">
                <a:solidFill>
                  <a:srgbClr val="0070C0"/>
                </a:solidFill>
                <a:latin typeface="Segoe UI"/>
              </a:rPr>
              <a:t>Core</a:t>
            </a:r>
          </a:p>
        </p:txBody>
      </p:sp>
      <p:sp>
        <p:nvSpPr>
          <p:cNvPr id="381" name="Rectangle 380"/>
          <p:cNvSpPr/>
          <p:nvPr/>
        </p:nvSpPr>
        <p:spPr>
          <a:xfrm>
            <a:off x="7247657" y="2153771"/>
            <a:ext cx="4803335" cy="867930"/>
          </a:xfrm>
          <a:prstGeom prst="rect">
            <a:avLst/>
          </a:prstGeom>
        </p:spPr>
        <p:txBody>
          <a:bodyPr wrap="square">
            <a:spAutoFit/>
          </a:bodyPr>
          <a:lstStyle/>
          <a:p>
            <a:pPr>
              <a:lnSpc>
                <a:spcPct val="90000"/>
              </a:lnSpc>
              <a:defRPr/>
            </a:pPr>
            <a:r>
              <a:rPr lang="es-PE" sz="2800" b="1" kern="0" spc="-50" dirty="0">
                <a:solidFill>
                  <a:srgbClr val="002060"/>
                </a:solidFill>
                <a:latin typeface="Segoe UI"/>
              </a:rPr>
              <a:t>Todos los </a:t>
            </a:r>
            <a:r>
              <a:rPr lang="es-PE" sz="2800" b="1" kern="0" spc="-50" dirty="0" err="1">
                <a:solidFill>
                  <a:srgbClr val="002060"/>
                </a:solidFill>
                <a:latin typeface="Segoe UI"/>
              </a:rPr>
              <a:t>cores</a:t>
            </a:r>
            <a:r>
              <a:rPr lang="es-PE" sz="2800" b="1" kern="0" spc="-50" dirty="0">
                <a:solidFill>
                  <a:srgbClr val="002060"/>
                </a:solidFill>
                <a:latin typeface="Segoe UI"/>
              </a:rPr>
              <a:t> físicos licenciados</a:t>
            </a:r>
          </a:p>
        </p:txBody>
      </p:sp>
      <p:cxnSp>
        <p:nvCxnSpPr>
          <p:cNvPr id="382" name="Straight Arrow Connector 381"/>
          <p:cNvCxnSpPr/>
          <p:nvPr/>
        </p:nvCxnSpPr>
        <p:spPr>
          <a:xfrm flipH="1">
            <a:off x="2744789" y="2727716"/>
            <a:ext cx="15251" cy="509121"/>
          </a:xfrm>
          <a:prstGeom prst="straightConnector1">
            <a:avLst/>
          </a:prstGeom>
          <a:noFill/>
          <a:ln w="28575" cap="flat" cmpd="sng" algn="ctr">
            <a:solidFill>
              <a:srgbClr val="0070C0"/>
            </a:solidFill>
            <a:prstDash val="solid"/>
            <a:headEnd type="none"/>
            <a:tailEnd type="triangle"/>
          </a:ln>
          <a:effectLst/>
        </p:spPr>
      </p:cxnSp>
      <p:grpSp>
        <p:nvGrpSpPr>
          <p:cNvPr id="383" name="Group 382"/>
          <p:cNvGrpSpPr/>
          <p:nvPr/>
        </p:nvGrpSpPr>
        <p:grpSpPr>
          <a:xfrm>
            <a:off x="6493670" y="3283236"/>
            <a:ext cx="4837068" cy="1684384"/>
            <a:chOff x="6371591" y="3408554"/>
            <a:chExt cx="4837068" cy="1684384"/>
          </a:xfrm>
        </p:grpSpPr>
        <p:grpSp>
          <p:nvGrpSpPr>
            <p:cNvPr id="384" name="Group 383"/>
            <p:cNvGrpSpPr/>
            <p:nvPr/>
          </p:nvGrpSpPr>
          <p:grpSpPr>
            <a:xfrm>
              <a:off x="7125577" y="3408554"/>
              <a:ext cx="1153331" cy="1153332"/>
              <a:chOff x="2727600" y="1255714"/>
              <a:chExt cx="1248936" cy="1248936"/>
            </a:xfrm>
          </p:grpSpPr>
          <p:sp>
            <p:nvSpPr>
              <p:cNvPr id="390" name="Rectangle 389"/>
              <p:cNvSpPr/>
              <p:nvPr/>
            </p:nvSpPr>
            <p:spPr bwMode="auto">
              <a:xfrm>
                <a:off x="2727600" y="1255714"/>
                <a:ext cx="1248936" cy="1248936"/>
              </a:xfrm>
              <a:prstGeom prst="rect">
                <a:avLst/>
              </a:prstGeom>
              <a:solidFill>
                <a:srgbClr val="505050">
                  <a:lumMod val="20000"/>
                  <a:lumOff val="80000"/>
                </a:srgbClr>
              </a:solidFill>
              <a:ln w="12700" cap="flat" cmpd="sng" algn="ctr">
                <a:solidFill>
                  <a:srgbClr val="EFEFEF">
                    <a:lumMod val="75000"/>
                  </a:srgbClr>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1" name="Rectangle 390"/>
              <p:cNvSpPr/>
              <p:nvPr/>
            </p:nvSpPr>
            <p:spPr bwMode="auto">
              <a:xfrm>
                <a:off x="2854712" y="1349297"/>
                <a:ext cx="401444" cy="189237"/>
              </a:xfrm>
              <a:prstGeom prst="rect">
                <a:avLst/>
              </a:prstGeom>
              <a:solidFill>
                <a:srgbClr val="969696">
                  <a:lumMod val="95000"/>
                </a:srgbClr>
              </a:solidFill>
              <a:ln w="12700" cap="flat" cmpd="sng" algn="ctr">
                <a:solidFill>
                  <a:srgbClr val="0070C0"/>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2" name="Rectangle 391"/>
              <p:cNvSpPr/>
              <p:nvPr/>
            </p:nvSpPr>
            <p:spPr bwMode="auto">
              <a:xfrm>
                <a:off x="3447350" y="1349297"/>
                <a:ext cx="401444" cy="189237"/>
              </a:xfrm>
              <a:prstGeom prst="rect">
                <a:avLst/>
              </a:prstGeom>
              <a:solidFill>
                <a:srgbClr val="969696">
                  <a:lumMod val="95000"/>
                </a:srgbClr>
              </a:solidFill>
              <a:ln w="12700" cap="flat" cmpd="sng" algn="ctr">
                <a:solidFill>
                  <a:srgbClr val="0070C0"/>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3" name="Rectangle 392"/>
              <p:cNvSpPr/>
              <p:nvPr/>
            </p:nvSpPr>
            <p:spPr bwMode="auto">
              <a:xfrm>
                <a:off x="2854712" y="1644216"/>
                <a:ext cx="401444" cy="189237"/>
              </a:xfrm>
              <a:prstGeom prst="rect">
                <a:avLst/>
              </a:prstGeom>
              <a:solidFill>
                <a:srgbClr val="969696">
                  <a:lumMod val="95000"/>
                </a:srgbClr>
              </a:solidFill>
              <a:ln w="12700" cap="flat" cmpd="sng" algn="ctr">
                <a:solidFill>
                  <a:srgbClr val="0070C0"/>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4" name="Rectangle 393"/>
              <p:cNvSpPr/>
              <p:nvPr/>
            </p:nvSpPr>
            <p:spPr bwMode="auto">
              <a:xfrm>
                <a:off x="3447350" y="1644216"/>
                <a:ext cx="401444" cy="189237"/>
              </a:xfrm>
              <a:prstGeom prst="rect">
                <a:avLst/>
              </a:prstGeom>
              <a:solidFill>
                <a:srgbClr val="969696">
                  <a:lumMod val="95000"/>
                </a:srgbClr>
              </a:solidFill>
              <a:ln w="12700" cap="flat" cmpd="sng" algn="ctr">
                <a:solidFill>
                  <a:srgbClr val="0070C0"/>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5" name="Rectangle 394"/>
              <p:cNvSpPr/>
              <p:nvPr/>
            </p:nvSpPr>
            <p:spPr bwMode="auto">
              <a:xfrm>
                <a:off x="2854712" y="1939135"/>
                <a:ext cx="401444" cy="189237"/>
              </a:xfrm>
              <a:prstGeom prst="rect">
                <a:avLst/>
              </a:prstGeom>
              <a:solidFill>
                <a:srgbClr val="969696">
                  <a:lumMod val="95000"/>
                </a:srgbClr>
              </a:solidFill>
              <a:ln w="12700" cap="flat" cmpd="sng" algn="ctr">
                <a:solidFill>
                  <a:srgbClr val="0070C0"/>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6" name="Rectangle 395"/>
              <p:cNvSpPr/>
              <p:nvPr/>
            </p:nvSpPr>
            <p:spPr bwMode="auto">
              <a:xfrm>
                <a:off x="3447350" y="1939135"/>
                <a:ext cx="401444" cy="189237"/>
              </a:xfrm>
              <a:prstGeom prst="rect">
                <a:avLst/>
              </a:prstGeom>
              <a:solidFill>
                <a:srgbClr val="969696">
                  <a:lumMod val="95000"/>
                </a:srgbClr>
              </a:solidFill>
              <a:ln w="12700" cap="flat" cmpd="sng" algn="ctr">
                <a:solidFill>
                  <a:srgbClr val="0070C0"/>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7" name="Rectangle 396"/>
              <p:cNvSpPr/>
              <p:nvPr/>
            </p:nvSpPr>
            <p:spPr bwMode="auto">
              <a:xfrm>
                <a:off x="2854712" y="2234053"/>
                <a:ext cx="401444" cy="189237"/>
              </a:xfrm>
              <a:prstGeom prst="rect">
                <a:avLst/>
              </a:prstGeom>
              <a:solidFill>
                <a:srgbClr val="969696">
                  <a:lumMod val="95000"/>
                </a:srgbClr>
              </a:solidFill>
              <a:ln w="12700" cap="flat" cmpd="sng" algn="ctr">
                <a:solidFill>
                  <a:srgbClr val="0070C0"/>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8" name="Rectangle 397"/>
              <p:cNvSpPr/>
              <p:nvPr/>
            </p:nvSpPr>
            <p:spPr bwMode="auto">
              <a:xfrm>
                <a:off x="3447350" y="2234053"/>
                <a:ext cx="401444" cy="189237"/>
              </a:xfrm>
              <a:prstGeom prst="rect">
                <a:avLst/>
              </a:prstGeom>
              <a:solidFill>
                <a:srgbClr val="969696">
                  <a:lumMod val="95000"/>
                </a:srgbClr>
              </a:solidFill>
              <a:ln w="12700" cap="flat" cmpd="sng" algn="ctr">
                <a:solidFill>
                  <a:srgbClr val="0070C0"/>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85" name="Rectangle 384"/>
            <p:cNvSpPr/>
            <p:nvPr/>
          </p:nvSpPr>
          <p:spPr>
            <a:xfrm>
              <a:off x="9428892" y="3671010"/>
              <a:ext cx="1779767" cy="1421928"/>
            </a:xfrm>
            <a:prstGeom prst="rect">
              <a:avLst/>
            </a:prstGeom>
          </p:spPr>
          <p:txBody>
            <a:bodyPr wrap="square">
              <a:spAutoFit/>
            </a:bodyPr>
            <a:lstStyle/>
            <a:p>
              <a:pPr>
                <a:lnSpc>
                  <a:spcPct val="90000"/>
                </a:lnSpc>
                <a:defRPr/>
              </a:pPr>
              <a:r>
                <a:rPr lang="es-PE" sz="1600" kern="0" spc="-50" dirty="0">
                  <a:solidFill>
                    <a:srgbClr val="0070C0"/>
                  </a:solidFill>
                  <a:latin typeface="Segoe UI"/>
                </a:rPr>
                <a:t>Mínimo de licencias por procesador =</a:t>
              </a:r>
              <a:br>
                <a:rPr lang="es-PE" sz="1600" kern="0" spc="-50" dirty="0">
                  <a:solidFill>
                    <a:srgbClr val="0070C0"/>
                  </a:solidFill>
                  <a:latin typeface="Segoe UI"/>
                </a:rPr>
              </a:br>
              <a:r>
                <a:rPr lang="es-PE" sz="1600" kern="0" spc="-50" dirty="0">
                  <a:solidFill>
                    <a:srgbClr val="0070C0"/>
                  </a:solidFill>
                  <a:latin typeface="Segoe UI"/>
                </a:rPr>
                <a:t>8 </a:t>
              </a:r>
              <a:r>
                <a:rPr lang="es-PE" sz="1600" kern="0" spc="-50" dirty="0" err="1">
                  <a:solidFill>
                    <a:srgbClr val="0070C0"/>
                  </a:solidFill>
                  <a:latin typeface="Segoe UI"/>
                </a:rPr>
                <a:t>cores</a:t>
              </a:r>
              <a:r>
                <a:rPr lang="es-PE" sz="1600" kern="0" spc="-50" dirty="0">
                  <a:solidFill>
                    <a:srgbClr val="0070C0"/>
                  </a:solidFill>
                  <a:latin typeface="Segoe UI"/>
                </a:rPr>
                <a:t>, </a:t>
              </a:r>
              <a:r>
                <a:rPr lang="es-PE" sz="1600" b="1" kern="0" spc="-50" dirty="0">
                  <a:solidFill>
                    <a:srgbClr val="0070C0"/>
                  </a:solidFill>
                  <a:latin typeface="Segoe UI"/>
                </a:rPr>
                <a:t>aún así existan menos </a:t>
              </a:r>
              <a:r>
                <a:rPr lang="es-PE" sz="1600" b="1" kern="0" spc="-50" dirty="0" err="1">
                  <a:solidFill>
                    <a:srgbClr val="0070C0"/>
                  </a:solidFill>
                  <a:latin typeface="Segoe UI"/>
                </a:rPr>
                <a:t>cores</a:t>
              </a:r>
              <a:endParaRPr lang="es-PE" sz="1600" b="1" kern="0" spc="-50" dirty="0">
                <a:solidFill>
                  <a:srgbClr val="0070C0"/>
                </a:solidFill>
                <a:latin typeface="Segoe UI"/>
              </a:endParaRPr>
            </a:p>
          </p:txBody>
        </p:sp>
        <p:sp>
          <p:nvSpPr>
            <p:cNvPr id="386" name="TextBox 385"/>
            <p:cNvSpPr txBox="1"/>
            <p:nvPr/>
          </p:nvSpPr>
          <p:spPr>
            <a:xfrm>
              <a:off x="6371591" y="3425318"/>
              <a:ext cx="534755" cy="535270"/>
            </a:xfrm>
            <a:prstGeom prst="rect">
              <a:avLst/>
            </a:prstGeom>
            <a:solidFill>
              <a:srgbClr val="002060"/>
            </a:solidFill>
          </p:spPr>
          <p:txBody>
            <a:bodyPr wrap="square" lIns="0" tIns="0" rIns="0" bIns="0" rtlCol="0" anchor="ctr">
              <a:noAutofit/>
            </a:bodyPr>
            <a:lstStyle/>
            <a:p>
              <a:pPr algn="ctr">
                <a:lnSpc>
                  <a:spcPct val="90000"/>
                </a:lnSpc>
                <a:spcAft>
                  <a:spcPts val="600"/>
                </a:spcAft>
                <a:defRPr/>
              </a:pPr>
              <a:r>
                <a:rPr lang="en-US" sz="2000" kern="0" dirty="0">
                  <a:solidFill>
                    <a:srgbClr val="EFEFEF"/>
                  </a:solidFill>
                  <a:latin typeface="Segoe UI"/>
                </a:rPr>
                <a:t>2</a:t>
              </a:r>
            </a:p>
          </p:txBody>
        </p:sp>
        <p:grpSp>
          <p:nvGrpSpPr>
            <p:cNvPr id="387" name="Group 386"/>
            <p:cNvGrpSpPr/>
            <p:nvPr/>
          </p:nvGrpSpPr>
          <p:grpSpPr>
            <a:xfrm>
              <a:off x="8790226" y="3788851"/>
              <a:ext cx="507468" cy="507468"/>
              <a:chOff x="9820478" y="2409764"/>
              <a:chExt cx="507468" cy="507468"/>
            </a:xfrm>
          </p:grpSpPr>
          <p:sp>
            <p:nvSpPr>
              <p:cNvPr id="388" name="Oval 387"/>
              <p:cNvSpPr/>
              <p:nvPr/>
            </p:nvSpPr>
            <p:spPr bwMode="auto">
              <a:xfrm>
                <a:off x="9820478" y="2409764"/>
                <a:ext cx="507468" cy="507468"/>
              </a:xfrm>
              <a:prstGeom prst="ellipse">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89" name="L-Shape 388"/>
              <p:cNvSpPr/>
              <p:nvPr/>
            </p:nvSpPr>
            <p:spPr bwMode="auto">
              <a:xfrm rot="18900000">
                <a:off x="9922489" y="2532569"/>
                <a:ext cx="314411" cy="189320"/>
              </a:xfrm>
              <a:prstGeom prst="corner">
                <a:avLst>
                  <a:gd name="adj1" fmla="val 40535"/>
                  <a:gd name="adj2" fmla="val 42301"/>
                </a:avLst>
              </a:prstGeom>
              <a:solidFill>
                <a:srgbClr val="EFEFE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399" name="Group 398"/>
          <p:cNvGrpSpPr/>
          <p:nvPr/>
        </p:nvGrpSpPr>
        <p:grpSpPr>
          <a:xfrm>
            <a:off x="6489117" y="4872347"/>
            <a:ext cx="5183636" cy="1691159"/>
            <a:chOff x="6355797" y="4272718"/>
            <a:chExt cx="5542559" cy="1691159"/>
          </a:xfrm>
        </p:grpSpPr>
        <p:sp>
          <p:nvSpPr>
            <p:cNvPr id="400" name="TextBox 399"/>
            <p:cNvSpPr txBox="1"/>
            <p:nvPr/>
          </p:nvSpPr>
          <p:spPr>
            <a:xfrm>
              <a:off x="6355797" y="4272718"/>
              <a:ext cx="534755" cy="535270"/>
            </a:xfrm>
            <a:prstGeom prst="rect">
              <a:avLst/>
            </a:prstGeom>
            <a:solidFill>
              <a:srgbClr val="002060"/>
            </a:solidFill>
          </p:spPr>
          <p:txBody>
            <a:bodyPr wrap="square" lIns="0" tIns="0" rIns="0" bIns="0" rtlCol="0" anchor="ctr">
              <a:noAutofit/>
            </a:bodyPr>
            <a:lstStyle/>
            <a:p>
              <a:pPr algn="ctr">
                <a:lnSpc>
                  <a:spcPct val="90000"/>
                </a:lnSpc>
                <a:spcAft>
                  <a:spcPts val="600"/>
                </a:spcAft>
                <a:defRPr/>
              </a:pPr>
              <a:r>
                <a:rPr lang="en-US" sz="2000" kern="0" dirty="0">
                  <a:solidFill>
                    <a:srgbClr val="EFEFEF"/>
                  </a:solidFill>
                  <a:latin typeface="Segoe UI"/>
                </a:rPr>
                <a:t>3</a:t>
              </a:r>
            </a:p>
          </p:txBody>
        </p:sp>
        <p:grpSp>
          <p:nvGrpSpPr>
            <p:cNvPr id="401" name="Group 400"/>
            <p:cNvGrpSpPr/>
            <p:nvPr/>
          </p:nvGrpSpPr>
          <p:grpSpPr>
            <a:xfrm>
              <a:off x="7012731" y="4388175"/>
              <a:ext cx="4885625" cy="1575702"/>
              <a:chOff x="6629273" y="5075363"/>
              <a:chExt cx="4885625" cy="1575702"/>
            </a:xfrm>
          </p:grpSpPr>
          <p:sp>
            <p:nvSpPr>
              <p:cNvPr id="402" name="TextBox 401"/>
              <p:cNvSpPr txBox="1"/>
              <p:nvPr/>
            </p:nvSpPr>
            <p:spPr>
              <a:xfrm>
                <a:off x="9171492" y="5349426"/>
                <a:ext cx="2343406" cy="664797"/>
              </a:xfrm>
              <a:prstGeom prst="rect">
                <a:avLst/>
              </a:prstGeom>
              <a:noFill/>
            </p:spPr>
            <p:txBody>
              <a:bodyPr wrap="square" lIns="0" tIns="0" rIns="0" bIns="0" rtlCol="0">
                <a:spAutoFit/>
              </a:bodyPr>
              <a:lstStyle/>
              <a:p>
                <a:pPr>
                  <a:lnSpc>
                    <a:spcPct val="90000"/>
                  </a:lnSpc>
                  <a:defRPr/>
                </a:pPr>
                <a:r>
                  <a:rPr lang="es-PE" sz="1600" kern="0" spc="-50" dirty="0">
                    <a:solidFill>
                      <a:srgbClr val="0070C0"/>
                    </a:solidFill>
                    <a:latin typeface="Segoe UI"/>
                  </a:rPr>
                  <a:t>Mínimo de licencias por servidor= 16  </a:t>
                </a:r>
                <a:r>
                  <a:rPr lang="es-PE" sz="1600" kern="0" spc="-50" dirty="0" err="1">
                    <a:solidFill>
                      <a:srgbClr val="0070C0"/>
                    </a:solidFill>
                    <a:latin typeface="Segoe UI"/>
                  </a:rPr>
                  <a:t>cores</a:t>
                </a:r>
                <a:r>
                  <a:rPr lang="es-PE" sz="1600" kern="0" spc="-50" dirty="0">
                    <a:solidFill>
                      <a:srgbClr val="0070C0"/>
                    </a:solidFill>
                    <a:latin typeface="Segoe UI"/>
                  </a:rPr>
                  <a:t>, </a:t>
                </a:r>
                <a:r>
                  <a:rPr lang="es-PE" sz="1600" b="1" kern="0" spc="-50" dirty="0">
                    <a:solidFill>
                      <a:srgbClr val="0070C0"/>
                    </a:solidFill>
                    <a:latin typeface="Segoe UI"/>
                  </a:rPr>
                  <a:t>aún así existan menos </a:t>
                </a:r>
                <a:r>
                  <a:rPr lang="es-PE" sz="1600" b="1" kern="0" spc="-50" dirty="0" err="1">
                    <a:solidFill>
                      <a:srgbClr val="0070C0"/>
                    </a:solidFill>
                    <a:latin typeface="Segoe UI"/>
                  </a:rPr>
                  <a:t>cores</a:t>
                </a:r>
                <a:endParaRPr lang="es-PE" sz="1600" b="1" kern="0" spc="-50" dirty="0">
                  <a:solidFill>
                    <a:srgbClr val="0070C0"/>
                  </a:solidFill>
                  <a:latin typeface="Segoe UI"/>
                </a:endParaRPr>
              </a:p>
            </p:txBody>
          </p:sp>
          <p:grpSp>
            <p:nvGrpSpPr>
              <p:cNvPr id="403" name="Group 402"/>
              <p:cNvGrpSpPr/>
              <p:nvPr/>
            </p:nvGrpSpPr>
            <p:grpSpPr>
              <a:xfrm>
                <a:off x="6629273" y="5075363"/>
                <a:ext cx="1849616" cy="1575702"/>
                <a:chOff x="6832813" y="5075363"/>
                <a:chExt cx="1849616" cy="1575702"/>
              </a:xfrm>
            </p:grpSpPr>
            <p:grpSp>
              <p:nvGrpSpPr>
                <p:cNvPr id="407" name="Group 406"/>
                <p:cNvGrpSpPr/>
                <p:nvPr/>
              </p:nvGrpSpPr>
              <p:grpSpPr>
                <a:xfrm>
                  <a:off x="6832813" y="5075363"/>
                  <a:ext cx="1849616" cy="1575702"/>
                  <a:chOff x="6832813" y="5075363"/>
                  <a:chExt cx="1849616" cy="1575702"/>
                </a:xfrm>
              </p:grpSpPr>
              <p:sp>
                <p:nvSpPr>
                  <p:cNvPr id="433" name="Freeform 8"/>
                  <p:cNvSpPr>
                    <a:spLocks/>
                  </p:cNvSpPr>
                  <p:nvPr/>
                </p:nvSpPr>
                <p:spPr bwMode="auto">
                  <a:xfrm flipH="1">
                    <a:off x="7779246" y="5878895"/>
                    <a:ext cx="902171" cy="768123"/>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rgbClr val="EFEFEF">
                      <a:lumMod val="75000"/>
                    </a:srgb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34" name="Freeform 6"/>
                  <p:cNvSpPr>
                    <a:spLocks/>
                  </p:cNvSpPr>
                  <p:nvPr/>
                </p:nvSpPr>
                <p:spPr bwMode="auto">
                  <a:xfrm flipH="1">
                    <a:off x="6832813" y="5514182"/>
                    <a:ext cx="947697" cy="1132836"/>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rgbClr val="EFEFEF">
                      <a:lumMod val="75000"/>
                    </a:srgbClr>
                  </a:solidFill>
                  <a:ln w="1905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35" name="Freeform 7"/>
                  <p:cNvSpPr>
                    <a:spLocks/>
                  </p:cNvSpPr>
                  <p:nvPr/>
                </p:nvSpPr>
                <p:spPr bwMode="auto">
                  <a:xfrm flipH="1">
                    <a:off x="6835089" y="5075363"/>
                    <a:ext cx="1847340" cy="1242351"/>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rgbClr val="EFEFEF">
                      <a:lumMod val="9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36" name="Freeform 9"/>
                  <p:cNvSpPr>
                    <a:spLocks/>
                  </p:cNvSpPr>
                  <p:nvPr/>
                </p:nvSpPr>
                <p:spPr bwMode="auto">
                  <a:xfrm flipH="1">
                    <a:off x="7986055" y="6124291"/>
                    <a:ext cx="344732" cy="238000"/>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rgbClr val="969696"/>
                    </a:fgClr>
                    <a:bgClr>
                      <a:srgbClr val="EFEFEF"/>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37" name="Freeform 10"/>
                  <p:cNvSpPr>
                    <a:spLocks/>
                  </p:cNvSpPr>
                  <p:nvPr/>
                </p:nvSpPr>
                <p:spPr bwMode="auto">
                  <a:xfrm flipH="1">
                    <a:off x="7986055" y="6223183"/>
                    <a:ext cx="344732" cy="238505"/>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rgbClr val="969696"/>
                    </a:fgClr>
                    <a:bgClr>
                      <a:srgbClr val="EFEFEF"/>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38" name="Freeform 11"/>
                  <p:cNvSpPr>
                    <a:spLocks/>
                  </p:cNvSpPr>
                  <p:nvPr/>
                </p:nvSpPr>
                <p:spPr bwMode="auto">
                  <a:xfrm flipH="1">
                    <a:off x="8425967" y="6181389"/>
                    <a:ext cx="54125" cy="62978"/>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39" name="Freeform 12"/>
                  <p:cNvSpPr>
                    <a:spLocks/>
                  </p:cNvSpPr>
                  <p:nvPr/>
                </p:nvSpPr>
                <p:spPr bwMode="auto">
                  <a:xfrm flipH="1">
                    <a:off x="8436083" y="6189230"/>
                    <a:ext cx="46285" cy="55137"/>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0" name="Freeform 13"/>
                  <p:cNvSpPr>
                    <a:spLocks/>
                  </p:cNvSpPr>
                  <p:nvPr/>
                </p:nvSpPr>
                <p:spPr bwMode="auto">
                  <a:xfrm flipH="1">
                    <a:off x="8425967" y="6106272"/>
                    <a:ext cx="54125" cy="62725"/>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1" name="Freeform 14"/>
                  <p:cNvSpPr>
                    <a:spLocks/>
                  </p:cNvSpPr>
                  <p:nvPr/>
                </p:nvSpPr>
                <p:spPr bwMode="auto">
                  <a:xfrm flipH="1">
                    <a:off x="8436083" y="6114618"/>
                    <a:ext cx="46285" cy="55137"/>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2" name="Freeform 15"/>
                  <p:cNvSpPr>
                    <a:spLocks/>
                  </p:cNvSpPr>
                  <p:nvPr/>
                </p:nvSpPr>
                <p:spPr bwMode="auto">
                  <a:xfrm flipH="1">
                    <a:off x="8425967" y="6031154"/>
                    <a:ext cx="54125" cy="62725"/>
                  </a:xfrm>
                  <a:custGeom>
                    <a:avLst/>
                    <a:gdLst>
                      <a:gd name="T0" fmla="*/ 96 w 214"/>
                      <a:gd name="T1" fmla="*/ 0 h 248"/>
                      <a:gd name="T2" fmla="*/ 122 w 214"/>
                      <a:gd name="T3" fmla="*/ 7 h 248"/>
                      <a:gd name="T4" fmla="*/ 150 w 214"/>
                      <a:gd name="T5" fmla="*/ 25 h 248"/>
                      <a:gd name="T6" fmla="*/ 176 w 214"/>
                      <a:gd name="T7" fmla="*/ 51 h 248"/>
                      <a:gd name="T8" fmla="*/ 197 w 214"/>
                      <a:gd name="T9" fmla="*/ 84 h 248"/>
                      <a:gd name="T10" fmla="*/ 209 w 214"/>
                      <a:gd name="T11" fmla="*/ 117 h 248"/>
                      <a:gd name="T12" fmla="*/ 214 w 214"/>
                      <a:gd name="T13" fmla="*/ 152 h 248"/>
                      <a:gd name="T14" fmla="*/ 209 w 214"/>
                      <a:gd name="T15" fmla="*/ 178 h 248"/>
                      <a:gd name="T16" fmla="*/ 195 w 214"/>
                      <a:gd name="T17" fmla="*/ 206 h 248"/>
                      <a:gd name="T18" fmla="*/ 174 w 214"/>
                      <a:gd name="T19" fmla="*/ 227 h 248"/>
                      <a:gd name="T20" fmla="*/ 150 w 214"/>
                      <a:gd name="T21" fmla="*/ 241 h 248"/>
                      <a:gd name="T22" fmla="*/ 122 w 214"/>
                      <a:gd name="T23" fmla="*/ 248 h 248"/>
                      <a:gd name="T24" fmla="*/ 96 w 214"/>
                      <a:gd name="T25" fmla="*/ 241 h 248"/>
                      <a:gd name="T26" fmla="*/ 66 w 214"/>
                      <a:gd name="T27" fmla="*/ 220 h 248"/>
                      <a:gd name="T28" fmla="*/ 40 w 214"/>
                      <a:gd name="T29" fmla="*/ 189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1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5"/>
                        </a:lnTo>
                        <a:lnTo>
                          <a:pt x="176" y="51"/>
                        </a:lnTo>
                        <a:lnTo>
                          <a:pt x="197" y="84"/>
                        </a:lnTo>
                        <a:lnTo>
                          <a:pt x="209" y="117"/>
                        </a:lnTo>
                        <a:lnTo>
                          <a:pt x="214" y="152"/>
                        </a:lnTo>
                        <a:lnTo>
                          <a:pt x="209" y="178"/>
                        </a:lnTo>
                        <a:lnTo>
                          <a:pt x="195" y="206"/>
                        </a:lnTo>
                        <a:lnTo>
                          <a:pt x="174" y="227"/>
                        </a:lnTo>
                        <a:lnTo>
                          <a:pt x="150" y="241"/>
                        </a:lnTo>
                        <a:lnTo>
                          <a:pt x="122" y="248"/>
                        </a:lnTo>
                        <a:lnTo>
                          <a:pt x="96" y="241"/>
                        </a:lnTo>
                        <a:lnTo>
                          <a:pt x="66" y="220"/>
                        </a:lnTo>
                        <a:lnTo>
                          <a:pt x="40" y="189"/>
                        </a:lnTo>
                        <a:lnTo>
                          <a:pt x="19" y="152"/>
                        </a:lnTo>
                        <a:lnTo>
                          <a:pt x="5" y="112"/>
                        </a:lnTo>
                        <a:lnTo>
                          <a:pt x="0" y="75"/>
                        </a:lnTo>
                        <a:lnTo>
                          <a:pt x="5" y="49"/>
                        </a:lnTo>
                        <a:lnTo>
                          <a:pt x="21" y="28"/>
                        </a:lnTo>
                        <a:lnTo>
                          <a:pt x="43" y="11"/>
                        </a:lnTo>
                        <a:lnTo>
                          <a:pt x="68" y="2"/>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3" name="Freeform 16"/>
                  <p:cNvSpPr>
                    <a:spLocks/>
                  </p:cNvSpPr>
                  <p:nvPr/>
                </p:nvSpPr>
                <p:spPr bwMode="auto">
                  <a:xfrm flipH="1">
                    <a:off x="8436083" y="6039500"/>
                    <a:ext cx="46285" cy="54884"/>
                  </a:xfrm>
                  <a:custGeom>
                    <a:avLst/>
                    <a:gdLst>
                      <a:gd name="T0" fmla="*/ 63 w 183"/>
                      <a:gd name="T1" fmla="*/ 0 h 217"/>
                      <a:gd name="T2" fmla="*/ 91 w 183"/>
                      <a:gd name="T3" fmla="*/ 7 h 217"/>
                      <a:gd name="T4" fmla="*/ 122 w 183"/>
                      <a:gd name="T5" fmla="*/ 28 h 217"/>
                      <a:gd name="T6" fmla="*/ 145 w 183"/>
                      <a:gd name="T7" fmla="*/ 53 h 217"/>
                      <a:gd name="T8" fmla="*/ 166 w 183"/>
                      <a:gd name="T9" fmla="*/ 84 h 217"/>
                      <a:gd name="T10" fmla="*/ 178 w 183"/>
                      <a:gd name="T11" fmla="*/ 119 h 217"/>
                      <a:gd name="T12" fmla="*/ 183 w 183"/>
                      <a:gd name="T13" fmla="*/ 152 h 217"/>
                      <a:gd name="T14" fmla="*/ 178 w 183"/>
                      <a:gd name="T15" fmla="*/ 182 h 217"/>
                      <a:gd name="T16" fmla="*/ 166 w 183"/>
                      <a:gd name="T17" fmla="*/ 203 h 217"/>
                      <a:gd name="T18" fmla="*/ 145 w 183"/>
                      <a:gd name="T19" fmla="*/ 215 h 217"/>
                      <a:gd name="T20" fmla="*/ 122 w 183"/>
                      <a:gd name="T21" fmla="*/ 217 h 217"/>
                      <a:gd name="T22" fmla="*/ 91 w 183"/>
                      <a:gd name="T23" fmla="*/ 208 h 217"/>
                      <a:gd name="T24" fmla="*/ 63 w 183"/>
                      <a:gd name="T25" fmla="*/ 189 h 217"/>
                      <a:gd name="T26" fmla="*/ 38 w 183"/>
                      <a:gd name="T27" fmla="*/ 161 h 217"/>
                      <a:gd name="T28" fmla="*/ 19 w 183"/>
                      <a:gd name="T29" fmla="*/ 131 h 217"/>
                      <a:gd name="T30" fmla="*/ 5 w 183"/>
                      <a:gd name="T31" fmla="*/ 98 h 217"/>
                      <a:gd name="T32" fmla="*/ 0 w 183"/>
                      <a:gd name="T33" fmla="*/ 63 h 217"/>
                      <a:gd name="T34" fmla="*/ 5 w 183"/>
                      <a:gd name="T35" fmla="*/ 35 h 217"/>
                      <a:gd name="T36" fmla="*/ 19 w 183"/>
                      <a:gd name="T37" fmla="*/ 14 h 217"/>
                      <a:gd name="T38" fmla="*/ 38 w 183"/>
                      <a:gd name="T39" fmla="*/ 0 h 217"/>
                      <a:gd name="T40" fmla="*/ 63 w 183"/>
                      <a:gd name="T4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7">
                        <a:moveTo>
                          <a:pt x="63" y="0"/>
                        </a:moveTo>
                        <a:lnTo>
                          <a:pt x="91" y="7"/>
                        </a:lnTo>
                        <a:lnTo>
                          <a:pt x="122" y="28"/>
                        </a:lnTo>
                        <a:lnTo>
                          <a:pt x="145" y="53"/>
                        </a:lnTo>
                        <a:lnTo>
                          <a:pt x="166" y="84"/>
                        </a:lnTo>
                        <a:lnTo>
                          <a:pt x="178" y="119"/>
                        </a:lnTo>
                        <a:lnTo>
                          <a:pt x="183" y="152"/>
                        </a:lnTo>
                        <a:lnTo>
                          <a:pt x="178" y="182"/>
                        </a:lnTo>
                        <a:lnTo>
                          <a:pt x="166" y="203"/>
                        </a:lnTo>
                        <a:lnTo>
                          <a:pt x="145" y="215"/>
                        </a:lnTo>
                        <a:lnTo>
                          <a:pt x="122" y="217"/>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4" name="Freeform 371"/>
                  <p:cNvSpPr>
                    <a:spLocks/>
                  </p:cNvSpPr>
                  <p:nvPr/>
                </p:nvSpPr>
                <p:spPr bwMode="auto">
                  <a:xfrm flipH="1">
                    <a:off x="8506648" y="5974752"/>
                    <a:ext cx="154029" cy="112044"/>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5" name="Freeform 372"/>
                  <p:cNvSpPr>
                    <a:spLocks/>
                  </p:cNvSpPr>
                  <p:nvPr/>
                </p:nvSpPr>
                <p:spPr bwMode="auto">
                  <a:xfrm flipH="1">
                    <a:off x="8506648" y="6211740"/>
                    <a:ext cx="154029" cy="111285"/>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6" name="Freeform 373"/>
                  <p:cNvSpPr>
                    <a:spLocks/>
                  </p:cNvSpPr>
                  <p:nvPr/>
                </p:nvSpPr>
                <p:spPr bwMode="auto">
                  <a:xfrm flipH="1">
                    <a:off x="8506648" y="6005103"/>
                    <a:ext cx="93075" cy="356367"/>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7" name="Freeform 375"/>
                  <p:cNvSpPr>
                    <a:spLocks/>
                  </p:cNvSpPr>
                  <p:nvPr/>
                </p:nvSpPr>
                <p:spPr bwMode="auto">
                  <a:xfrm flipH="1">
                    <a:off x="7898372" y="6263842"/>
                    <a:ext cx="154029" cy="111791"/>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8" name="Freeform 376"/>
                  <p:cNvSpPr>
                    <a:spLocks/>
                  </p:cNvSpPr>
                  <p:nvPr/>
                </p:nvSpPr>
                <p:spPr bwMode="auto">
                  <a:xfrm flipH="1">
                    <a:off x="7898372" y="6500071"/>
                    <a:ext cx="154029" cy="111791"/>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49" name="Freeform 377"/>
                  <p:cNvSpPr>
                    <a:spLocks/>
                  </p:cNvSpPr>
                  <p:nvPr/>
                </p:nvSpPr>
                <p:spPr bwMode="auto">
                  <a:xfrm flipH="1">
                    <a:off x="7898372" y="6293940"/>
                    <a:ext cx="93075" cy="356620"/>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50" name="Freeform 370"/>
                  <p:cNvSpPr>
                    <a:spLocks/>
                  </p:cNvSpPr>
                  <p:nvPr/>
                </p:nvSpPr>
                <p:spPr bwMode="auto">
                  <a:xfrm flipH="1">
                    <a:off x="8598965" y="6056446"/>
                    <a:ext cx="62219" cy="305530"/>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rgbClr val="505050">
                      <a:lumMod val="20000"/>
                      <a:lumOff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51" name="Freeform 374"/>
                  <p:cNvSpPr>
                    <a:spLocks/>
                  </p:cNvSpPr>
                  <p:nvPr/>
                </p:nvSpPr>
                <p:spPr bwMode="auto">
                  <a:xfrm flipH="1">
                    <a:off x="7990688" y="6345535"/>
                    <a:ext cx="62219" cy="305530"/>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rgbClr val="505050">
                      <a:lumMod val="20000"/>
                      <a:lumOff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nvGrpSpPr>
                  <p:cNvPr id="452" name="Group 451"/>
                  <p:cNvGrpSpPr/>
                  <p:nvPr/>
                </p:nvGrpSpPr>
                <p:grpSpPr>
                  <a:xfrm>
                    <a:off x="7031582" y="5347053"/>
                    <a:ext cx="673277" cy="507361"/>
                    <a:chOff x="4409063" y="2404522"/>
                    <a:chExt cx="1553104" cy="1170371"/>
                  </a:xfrm>
                </p:grpSpPr>
                <p:sp>
                  <p:nvSpPr>
                    <p:cNvPr id="545"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46"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47"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48"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49"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0"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1"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2"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3"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4"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5"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6"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7"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8"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59"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0"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1"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2"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3"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4"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5"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6"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7"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8"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69"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0"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1"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2"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3"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4"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5"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6"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7"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8"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79"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0"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1"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2"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3"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4"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5"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6"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7"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8"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89"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0"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1"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2"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3"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4"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5"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6"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7"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8"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99"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00"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01"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602"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453" name="Group 452"/>
                  <p:cNvGrpSpPr/>
                  <p:nvPr/>
                </p:nvGrpSpPr>
                <p:grpSpPr>
                  <a:xfrm>
                    <a:off x="7184347" y="5411548"/>
                    <a:ext cx="381405" cy="283019"/>
                    <a:chOff x="4761458" y="2553298"/>
                    <a:chExt cx="879819" cy="652864"/>
                  </a:xfrm>
                </p:grpSpPr>
                <p:sp>
                  <p:nvSpPr>
                    <p:cNvPr id="542"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43"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44"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454" name="Group 453"/>
                  <p:cNvGrpSpPr/>
                  <p:nvPr/>
                </p:nvGrpSpPr>
                <p:grpSpPr>
                  <a:xfrm>
                    <a:off x="7212674" y="5426976"/>
                    <a:ext cx="318682" cy="227882"/>
                    <a:chOff x="4826802" y="2588887"/>
                    <a:chExt cx="735129" cy="525675"/>
                  </a:xfrm>
                </p:grpSpPr>
                <p:sp>
                  <p:nvSpPr>
                    <p:cNvPr id="518"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19"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0"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1"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2"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3"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4"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5"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6"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7"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8"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29"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0"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1"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2"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3"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4"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5"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6"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7"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8"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39"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40"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41"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455" name="Group 454"/>
                  <p:cNvGrpSpPr/>
                  <p:nvPr/>
                </p:nvGrpSpPr>
                <p:grpSpPr>
                  <a:xfrm>
                    <a:off x="7398740" y="5157296"/>
                    <a:ext cx="673277" cy="507361"/>
                    <a:chOff x="4409063" y="2404522"/>
                    <a:chExt cx="1553104" cy="1170371"/>
                  </a:xfrm>
                </p:grpSpPr>
                <p:sp>
                  <p:nvSpPr>
                    <p:cNvPr id="460"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61"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62"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63"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64"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65"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66"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67"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68"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69"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0"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1"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2"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3"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4"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5"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6"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7"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8"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79"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0"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1"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2"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3"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4"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5"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6"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7"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8"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89"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0"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1"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2"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3"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4"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5"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6"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7"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8"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99"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0"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1"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2"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3"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4"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5"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6"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7"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8"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09"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10"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11"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12"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13"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14"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15"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16"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517"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456" name="Group 455"/>
                  <p:cNvGrpSpPr/>
                  <p:nvPr/>
                </p:nvGrpSpPr>
                <p:grpSpPr>
                  <a:xfrm>
                    <a:off x="7551505" y="5221791"/>
                    <a:ext cx="381405" cy="283019"/>
                    <a:chOff x="4761458" y="2553298"/>
                    <a:chExt cx="879819" cy="652864"/>
                  </a:xfrm>
                </p:grpSpPr>
                <p:sp>
                  <p:nvSpPr>
                    <p:cNvPr id="457"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58"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59"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grpSp>
              <p:nvGrpSpPr>
                <p:cNvPr id="408" name="Group 407"/>
                <p:cNvGrpSpPr/>
                <p:nvPr/>
              </p:nvGrpSpPr>
              <p:grpSpPr>
                <a:xfrm>
                  <a:off x="7579832" y="5237219"/>
                  <a:ext cx="318682" cy="227882"/>
                  <a:chOff x="4826802" y="2588887"/>
                  <a:chExt cx="735129" cy="525675"/>
                </a:xfrm>
              </p:grpSpPr>
              <p:sp>
                <p:nvSpPr>
                  <p:cNvPr id="409" name="Freeform 237"/>
                  <p:cNvSpPr>
                    <a:spLocks/>
                  </p:cNvSpPr>
                  <p:nvPr/>
                </p:nvSpPr>
                <p:spPr bwMode="auto">
                  <a:xfrm flipH="1">
                    <a:off x="5156443" y="2951784"/>
                    <a:ext cx="233374" cy="145276"/>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0" name="Freeform 238"/>
                  <p:cNvSpPr>
                    <a:spLocks/>
                  </p:cNvSpPr>
                  <p:nvPr/>
                </p:nvSpPr>
                <p:spPr bwMode="auto">
                  <a:xfrm flipH="1">
                    <a:off x="5156443" y="3022963"/>
                    <a:ext cx="88682" cy="91599"/>
                  </a:xfrm>
                  <a:custGeom>
                    <a:avLst/>
                    <a:gdLst>
                      <a:gd name="T0" fmla="*/ 152 w 152"/>
                      <a:gd name="T1" fmla="*/ 0 h 157"/>
                      <a:gd name="T2" fmla="*/ 152 w 152"/>
                      <a:gd name="T3" fmla="*/ 31 h 157"/>
                      <a:gd name="T4" fmla="*/ 0 w 152"/>
                      <a:gd name="T5" fmla="*/ 157 h 157"/>
                      <a:gd name="T6" fmla="*/ 0 w 152"/>
                      <a:gd name="T7" fmla="*/ 127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7"/>
                        </a:lnTo>
                        <a:lnTo>
                          <a:pt x="152"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1" name="Freeform 239"/>
                  <p:cNvSpPr>
                    <a:spLocks/>
                  </p:cNvSpPr>
                  <p:nvPr/>
                </p:nvSpPr>
                <p:spPr bwMode="auto">
                  <a:xfrm flipH="1">
                    <a:off x="5245126" y="3025880"/>
                    <a:ext cx="144692" cy="88682"/>
                  </a:xfrm>
                  <a:custGeom>
                    <a:avLst/>
                    <a:gdLst>
                      <a:gd name="T0" fmla="*/ 0 w 248"/>
                      <a:gd name="T1" fmla="*/ 0 h 152"/>
                      <a:gd name="T2" fmla="*/ 248 w 248"/>
                      <a:gd name="T3" fmla="*/ 122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2"/>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2" name="Freeform 240"/>
                  <p:cNvSpPr>
                    <a:spLocks/>
                  </p:cNvSpPr>
                  <p:nvPr/>
                </p:nvSpPr>
                <p:spPr bwMode="auto">
                  <a:xfrm flipH="1">
                    <a:off x="5328557" y="2867186"/>
                    <a:ext cx="233374" cy="144692"/>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3" name="Freeform 241"/>
                  <p:cNvSpPr>
                    <a:spLocks/>
                  </p:cNvSpPr>
                  <p:nvPr/>
                </p:nvSpPr>
                <p:spPr bwMode="auto">
                  <a:xfrm flipH="1">
                    <a:off x="5328557" y="2938365"/>
                    <a:ext cx="88682" cy="91599"/>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4" name="Freeform 242"/>
                  <p:cNvSpPr>
                    <a:spLocks/>
                  </p:cNvSpPr>
                  <p:nvPr/>
                </p:nvSpPr>
                <p:spPr bwMode="auto">
                  <a:xfrm flipH="1">
                    <a:off x="5417239" y="2941283"/>
                    <a:ext cx="144692" cy="88682"/>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5" name="Freeform 243"/>
                  <p:cNvSpPr>
                    <a:spLocks/>
                  </p:cNvSpPr>
                  <p:nvPr/>
                </p:nvSpPr>
                <p:spPr bwMode="auto">
                  <a:xfrm flipH="1">
                    <a:off x="5048508" y="2859018"/>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6" name="Freeform 244"/>
                  <p:cNvSpPr>
                    <a:spLocks/>
                  </p:cNvSpPr>
                  <p:nvPr/>
                </p:nvSpPr>
                <p:spPr bwMode="auto">
                  <a:xfrm flipH="1">
                    <a:off x="5048508" y="2930197"/>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7" name="Freeform 245"/>
                  <p:cNvSpPr>
                    <a:spLocks/>
                  </p:cNvSpPr>
                  <p:nvPr/>
                </p:nvSpPr>
                <p:spPr bwMode="auto">
                  <a:xfrm flipH="1">
                    <a:off x="5135439" y="2933114"/>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8" name="Freeform 246"/>
                  <p:cNvSpPr>
                    <a:spLocks/>
                  </p:cNvSpPr>
                  <p:nvPr/>
                </p:nvSpPr>
                <p:spPr bwMode="auto">
                  <a:xfrm flipH="1">
                    <a:off x="5220621" y="2774420"/>
                    <a:ext cx="232207" cy="144692"/>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19" name="Freeform 247"/>
                  <p:cNvSpPr>
                    <a:spLocks/>
                  </p:cNvSpPr>
                  <p:nvPr/>
                </p:nvSpPr>
                <p:spPr bwMode="auto">
                  <a:xfrm flipH="1">
                    <a:off x="5220621" y="2845599"/>
                    <a:ext cx="86932" cy="91599"/>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0" name="Freeform 248"/>
                  <p:cNvSpPr>
                    <a:spLocks/>
                  </p:cNvSpPr>
                  <p:nvPr/>
                </p:nvSpPr>
                <p:spPr bwMode="auto">
                  <a:xfrm flipH="1">
                    <a:off x="5307553" y="2848516"/>
                    <a:ext cx="145276" cy="88682"/>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1" name="Freeform 249"/>
                  <p:cNvSpPr>
                    <a:spLocks/>
                  </p:cNvSpPr>
                  <p:nvPr/>
                </p:nvSpPr>
                <p:spPr bwMode="auto">
                  <a:xfrm flipH="1">
                    <a:off x="4937655" y="2766252"/>
                    <a:ext cx="232207" cy="144692"/>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2" name="Freeform 250"/>
                  <p:cNvSpPr>
                    <a:spLocks/>
                  </p:cNvSpPr>
                  <p:nvPr/>
                </p:nvSpPr>
                <p:spPr bwMode="auto">
                  <a:xfrm flipH="1">
                    <a:off x="4937655" y="2837431"/>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3" name="Freeform 251"/>
                  <p:cNvSpPr>
                    <a:spLocks/>
                  </p:cNvSpPr>
                  <p:nvPr/>
                </p:nvSpPr>
                <p:spPr bwMode="auto">
                  <a:xfrm flipH="1">
                    <a:off x="5025170" y="2840348"/>
                    <a:ext cx="145859" cy="88682"/>
                  </a:xfrm>
                  <a:custGeom>
                    <a:avLst/>
                    <a:gdLst>
                      <a:gd name="T0" fmla="*/ 0 w 250"/>
                      <a:gd name="T1" fmla="*/ 0 h 152"/>
                      <a:gd name="T2" fmla="*/ 250 w 250"/>
                      <a:gd name="T3" fmla="*/ 121 h 152"/>
                      <a:gd name="T4" fmla="*/ 250 w 250"/>
                      <a:gd name="T5" fmla="*/ 152 h 152"/>
                      <a:gd name="T6" fmla="*/ 0 w 250"/>
                      <a:gd name="T7" fmla="*/ 30 h 152"/>
                      <a:gd name="T8" fmla="*/ 0 w 250"/>
                      <a:gd name="T9" fmla="*/ 0 h 152"/>
                    </a:gdLst>
                    <a:ahLst/>
                    <a:cxnLst>
                      <a:cxn ang="0">
                        <a:pos x="T0" y="T1"/>
                      </a:cxn>
                      <a:cxn ang="0">
                        <a:pos x="T2" y="T3"/>
                      </a:cxn>
                      <a:cxn ang="0">
                        <a:pos x="T4" y="T5"/>
                      </a:cxn>
                      <a:cxn ang="0">
                        <a:pos x="T6" y="T7"/>
                      </a:cxn>
                      <a:cxn ang="0">
                        <a:pos x="T8" y="T9"/>
                      </a:cxn>
                    </a:cxnLst>
                    <a:rect l="0" t="0" r="r" b="b"/>
                    <a:pathLst>
                      <a:path w="250" h="152">
                        <a:moveTo>
                          <a:pt x="0" y="0"/>
                        </a:moveTo>
                        <a:lnTo>
                          <a:pt x="250" y="121"/>
                        </a:lnTo>
                        <a:lnTo>
                          <a:pt x="250" y="152"/>
                        </a:lnTo>
                        <a:lnTo>
                          <a:pt x="0" y="30"/>
                        </a:lnTo>
                        <a:lnTo>
                          <a:pt x="0"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4" name="Freeform 252"/>
                  <p:cNvSpPr>
                    <a:spLocks/>
                  </p:cNvSpPr>
                  <p:nvPr/>
                </p:nvSpPr>
                <p:spPr bwMode="auto">
                  <a:xfrm flipH="1">
                    <a:off x="5109769" y="2681654"/>
                    <a:ext cx="232207" cy="144692"/>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5" name="Freeform 253"/>
                  <p:cNvSpPr>
                    <a:spLocks/>
                  </p:cNvSpPr>
                  <p:nvPr/>
                </p:nvSpPr>
                <p:spPr bwMode="auto">
                  <a:xfrm flipH="1">
                    <a:off x="5109769" y="2752833"/>
                    <a:ext cx="87515" cy="91599"/>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6" name="Freeform 254"/>
                  <p:cNvSpPr>
                    <a:spLocks/>
                  </p:cNvSpPr>
                  <p:nvPr/>
                </p:nvSpPr>
                <p:spPr bwMode="auto">
                  <a:xfrm flipH="1">
                    <a:off x="5197284" y="2755167"/>
                    <a:ext cx="145859" cy="89266"/>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7" name="Freeform 255"/>
                  <p:cNvSpPr>
                    <a:spLocks/>
                  </p:cNvSpPr>
                  <p:nvPr/>
                </p:nvSpPr>
                <p:spPr bwMode="auto">
                  <a:xfrm flipH="1">
                    <a:off x="4826802" y="2672319"/>
                    <a:ext cx="233958" cy="145859"/>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8" name="Freeform 256"/>
                  <p:cNvSpPr>
                    <a:spLocks/>
                  </p:cNvSpPr>
                  <p:nvPr/>
                </p:nvSpPr>
                <p:spPr bwMode="auto">
                  <a:xfrm flipH="1">
                    <a:off x="4826802" y="2744665"/>
                    <a:ext cx="87515" cy="91016"/>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29" name="Freeform 257"/>
                  <p:cNvSpPr>
                    <a:spLocks/>
                  </p:cNvSpPr>
                  <p:nvPr/>
                </p:nvSpPr>
                <p:spPr bwMode="auto">
                  <a:xfrm flipH="1">
                    <a:off x="4914318" y="2746999"/>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30" name="Freeform 258"/>
                  <p:cNvSpPr>
                    <a:spLocks/>
                  </p:cNvSpPr>
                  <p:nvPr/>
                </p:nvSpPr>
                <p:spPr bwMode="auto">
                  <a:xfrm flipH="1">
                    <a:off x="4998916" y="2588887"/>
                    <a:ext cx="233958" cy="144692"/>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31" name="Freeform 259"/>
                  <p:cNvSpPr>
                    <a:spLocks/>
                  </p:cNvSpPr>
                  <p:nvPr/>
                </p:nvSpPr>
                <p:spPr bwMode="auto">
                  <a:xfrm flipH="1">
                    <a:off x="4998916" y="2659483"/>
                    <a:ext cx="87515" cy="91599"/>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432" name="Freeform 260"/>
                  <p:cNvSpPr>
                    <a:spLocks/>
                  </p:cNvSpPr>
                  <p:nvPr/>
                </p:nvSpPr>
                <p:spPr bwMode="auto">
                  <a:xfrm flipH="1">
                    <a:off x="5086431" y="2662400"/>
                    <a:ext cx="146442" cy="88682"/>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grpSp>
            <p:nvGrpSpPr>
              <p:cNvPr id="404" name="Group 403"/>
              <p:cNvGrpSpPr/>
              <p:nvPr/>
            </p:nvGrpSpPr>
            <p:grpSpPr>
              <a:xfrm>
                <a:off x="8436296" y="5339526"/>
                <a:ext cx="507468" cy="507468"/>
                <a:chOff x="9458079" y="2391011"/>
                <a:chExt cx="507468" cy="507468"/>
              </a:xfrm>
            </p:grpSpPr>
            <p:sp>
              <p:nvSpPr>
                <p:cNvPr id="405" name="Oval 404"/>
                <p:cNvSpPr/>
                <p:nvPr/>
              </p:nvSpPr>
              <p:spPr bwMode="auto">
                <a:xfrm>
                  <a:off x="9458079" y="2391011"/>
                  <a:ext cx="507468" cy="507468"/>
                </a:xfrm>
                <a:prstGeom prst="ellipse">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06" name="L-Shape 405"/>
                <p:cNvSpPr/>
                <p:nvPr/>
              </p:nvSpPr>
              <p:spPr bwMode="auto">
                <a:xfrm rot="18900000">
                  <a:off x="9567637" y="2513329"/>
                  <a:ext cx="314412" cy="189320"/>
                </a:xfrm>
                <a:prstGeom prst="corner">
                  <a:avLst>
                    <a:gd name="adj1" fmla="val 40535"/>
                    <a:gd name="adj2" fmla="val 42301"/>
                  </a:avLst>
                </a:prstGeom>
                <a:solidFill>
                  <a:srgbClr val="EFEFE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sp>
        <p:nvSpPr>
          <p:cNvPr id="603" name="TextBox 602"/>
          <p:cNvSpPr txBox="1"/>
          <p:nvPr/>
        </p:nvSpPr>
        <p:spPr>
          <a:xfrm>
            <a:off x="6489118" y="2179175"/>
            <a:ext cx="534755" cy="535270"/>
          </a:xfrm>
          <a:prstGeom prst="rect">
            <a:avLst/>
          </a:prstGeom>
          <a:solidFill>
            <a:srgbClr val="002060"/>
          </a:solidFill>
        </p:spPr>
        <p:txBody>
          <a:bodyPr wrap="square" lIns="0" tIns="0" rIns="0" bIns="0" rtlCol="0" anchor="ctr">
            <a:noAutofit/>
          </a:bodyPr>
          <a:lstStyle/>
          <a:p>
            <a:pPr algn="ctr">
              <a:lnSpc>
                <a:spcPct val="90000"/>
              </a:lnSpc>
              <a:spcAft>
                <a:spcPts val="600"/>
              </a:spcAft>
              <a:defRPr/>
            </a:pPr>
            <a:r>
              <a:rPr lang="en-US" sz="2000" kern="0" dirty="0">
                <a:solidFill>
                  <a:srgbClr val="EFEFEF"/>
                </a:solidFill>
                <a:latin typeface="Segoe UI"/>
              </a:rPr>
              <a:t>1</a:t>
            </a:r>
          </a:p>
        </p:txBody>
      </p:sp>
    </p:spTree>
    <p:extLst>
      <p:ext uri="{BB962C8B-B14F-4D97-AF65-F5344CB8AC3E}">
        <p14:creationId xmlns:p14="http://schemas.microsoft.com/office/powerpoint/2010/main" val="929643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1556" b="9170"/>
          <a:stretch/>
        </p:blipFill>
        <p:spPr bwMode="auto">
          <a:xfrm>
            <a:off x="0" y="57952"/>
            <a:ext cx="12192000" cy="6800048"/>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a:extLst>
              <a:ext uri="{FF2B5EF4-FFF2-40B4-BE49-F238E27FC236}">
                <a16:creationId xmlns:a16="http://schemas.microsoft.com/office/drawing/2014/main" xmlns="" id="{D886D306-B4E6-47AF-A7F0-22B0BB044488}"/>
              </a:ext>
            </a:extLst>
          </p:cNvPr>
          <p:cNvSpPr>
            <a:spLocks noGrp="1"/>
          </p:cNvSpPr>
          <p:nvPr>
            <p:ph type="sldNum" sz="quarter" idx="11"/>
          </p:nvPr>
        </p:nvSpPr>
        <p:spPr>
          <a:xfrm>
            <a:off x="11549269" y="6415271"/>
            <a:ext cx="642731" cy="407804"/>
          </a:xfrm>
        </p:spPr>
        <p:txBody>
          <a:bodyPr rtlCol="0"/>
          <a:lstStyle/>
          <a:p>
            <a:pPr rtl="0"/>
            <a:fld id="{8C2E478F-E849-4A8C-AF1F-CBCC78A7CBFA}" type="slidenum">
              <a:rPr lang="es-ES" smtClean="0"/>
              <a:pPr rtl="0"/>
              <a:t>6</a:t>
            </a:fld>
            <a:endParaRPr lang="es-ES"/>
          </a:p>
        </p:txBody>
      </p:sp>
      <p:graphicFrame>
        <p:nvGraphicFramePr>
          <p:cNvPr id="5" name="Diagrama 4"/>
          <p:cNvGraphicFramePr/>
          <p:nvPr>
            <p:extLst>
              <p:ext uri="{D42A27DB-BD31-4B8C-83A1-F6EECF244321}">
                <p14:modId xmlns:p14="http://schemas.microsoft.com/office/powerpoint/2010/main" val="1613791455"/>
              </p:ext>
            </p:extLst>
          </p:nvPr>
        </p:nvGraphicFramePr>
        <p:xfrm>
          <a:off x="898987" y="1155031"/>
          <a:ext cx="10650282" cy="48509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958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18988" y="1711542"/>
            <a:ext cx="11873151" cy="5101447"/>
          </a:xfrm>
          <a:prstGeom prst="rect">
            <a:avLst/>
          </a:prstGeom>
          <a:solidFill>
            <a:srgbClr val="EFEFEF"/>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defRPr/>
            </a:pPr>
            <a:r>
              <a:rPr lang="en-US" sz="2000" b="1" kern="0" spc="-50" dirty="0">
                <a:gradFill>
                  <a:gsLst>
                    <a:gs pos="0">
                      <a:srgbClr val="EFEFEF"/>
                    </a:gs>
                    <a:gs pos="100000">
                      <a:srgbClr val="EFEFEF"/>
                    </a:gs>
                  </a:gsLst>
                  <a:lin ang="5400000" scaled="0"/>
                </a:gradFill>
                <a:latin typeface="Segoe UI"/>
              </a:rPr>
              <a:t>  </a:t>
            </a:r>
          </a:p>
        </p:txBody>
      </p:sp>
      <p:sp>
        <p:nvSpPr>
          <p:cNvPr id="3" name="Rectangle 2"/>
          <p:cNvSpPr/>
          <p:nvPr/>
        </p:nvSpPr>
        <p:spPr bwMode="auto">
          <a:xfrm>
            <a:off x="205188" y="1950447"/>
            <a:ext cx="5183917" cy="4809586"/>
          </a:xfrm>
          <a:prstGeom prst="rect">
            <a:avLst/>
          </a:prstGeom>
          <a:solidFill>
            <a:srgbClr val="EFEFEF">
              <a:lumMod val="90000"/>
              <a:alpha val="84000"/>
            </a:srgbClr>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defRPr/>
            </a:pPr>
            <a:endParaRPr lang="en-US" sz="2000" kern="0" spc="-50" dirty="0">
              <a:gradFill>
                <a:gsLst>
                  <a:gs pos="0">
                    <a:srgbClr val="EFEFEF"/>
                  </a:gs>
                  <a:gs pos="100000">
                    <a:srgbClr val="EFEFEF"/>
                  </a:gs>
                </a:gsLst>
                <a:lin ang="5400000" scaled="0"/>
              </a:gradFill>
              <a:latin typeface="Segoe UI"/>
            </a:endParaRPr>
          </a:p>
        </p:txBody>
      </p:sp>
      <p:sp>
        <p:nvSpPr>
          <p:cNvPr id="4" name="Title 1"/>
          <p:cNvSpPr txBox="1">
            <a:spLocks/>
          </p:cNvSpPr>
          <p:nvPr/>
        </p:nvSpPr>
        <p:spPr>
          <a:xfrm>
            <a:off x="520837" y="652666"/>
            <a:ext cx="11151917" cy="651821"/>
          </a:xfrm>
          <a:prstGeom prst="rect">
            <a:avLst/>
          </a:prstGeom>
        </p:spPr>
        <p:txBody>
          <a:bodyPr vert="horz" wrap="square" lIns="146304" tIns="91440" rIns="146304" bIns="91440" rtlCol="0" anchor="t">
            <a:noAutofit/>
          </a:bodyPr>
          <a:lstStyle>
            <a:lvl1pPr algn="l" defTabSz="914188" rtl="0" eaLnBrk="1" latinLnBrk="0" hangingPunct="1">
              <a:lnSpc>
                <a:spcPct val="90000"/>
              </a:lnSpc>
              <a:spcBef>
                <a:spcPct val="0"/>
              </a:spcBef>
              <a:buNone/>
              <a:defRPr lang="en-US" sz="4705"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a:defRPr/>
            </a:pPr>
            <a:r>
              <a:rPr lang="es-PE" sz="4400" dirty="0">
                <a:gradFill>
                  <a:gsLst>
                    <a:gs pos="1250">
                      <a:srgbClr val="002060"/>
                    </a:gs>
                    <a:gs pos="100000">
                      <a:srgbClr val="002060"/>
                    </a:gs>
                  </a:gsLst>
                  <a:lin ang="5400000" scaled="0"/>
                </a:gradFill>
                <a:latin typeface="Segoe UI Light"/>
              </a:rPr>
              <a:t>Escenarios de Licenciamiento – Contando </a:t>
            </a:r>
            <a:r>
              <a:rPr lang="es-PE" sz="4400" dirty="0" err="1">
                <a:gradFill>
                  <a:gsLst>
                    <a:gs pos="1250">
                      <a:srgbClr val="002060"/>
                    </a:gs>
                    <a:gs pos="100000">
                      <a:srgbClr val="002060"/>
                    </a:gs>
                  </a:gsLst>
                  <a:lin ang="5400000" scaled="0"/>
                </a:gradFill>
                <a:latin typeface="Segoe UI Light"/>
              </a:rPr>
              <a:t>Cores</a:t>
            </a:r>
            <a:endParaRPr lang="es-PE" sz="4400" dirty="0">
              <a:gradFill>
                <a:gsLst>
                  <a:gs pos="1250">
                    <a:srgbClr val="002060"/>
                  </a:gs>
                  <a:gs pos="100000">
                    <a:srgbClr val="002060"/>
                  </a:gs>
                </a:gsLst>
                <a:lin ang="5400000" scaled="0"/>
              </a:gradFill>
              <a:latin typeface="Segoe UI Light"/>
            </a:endParaRPr>
          </a:p>
        </p:txBody>
      </p:sp>
      <p:grpSp>
        <p:nvGrpSpPr>
          <p:cNvPr id="6" name="Group 5"/>
          <p:cNvGrpSpPr/>
          <p:nvPr/>
        </p:nvGrpSpPr>
        <p:grpSpPr>
          <a:xfrm>
            <a:off x="330570" y="2014960"/>
            <a:ext cx="4206517" cy="840230"/>
            <a:chOff x="313899" y="2332067"/>
            <a:chExt cx="4206517" cy="840230"/>
          </a:xfrm>
        </p:grpSpPr>
        <p:sp>
          <p:nvSpPr>
            <p:cNvPr id="7" name="Rectangle 6"/>
            <p:cNvSpPr/>
            <p:nvPr/>
          </p:nvSpPr>
          <p:spPr>
            <a:xfrm>
              <a:off x="935730" y="2332067"/>
              <a:ext cx="3584686" cy="840230"/>
            </a:xfrm>
            <a:prstGeom prst="rect">
              <a:avLst/>
            </a:prstGeom>
          </p:spPr>
          <p:txBody>
            <a:bodyPr wrap="square" lIns="0" rIns="0" numCol="3">
              <a:noAutofit/>
            </a:bodyPr>
            <a:lstStyle/>
            <a:p>
              <a:pPr>
                <a:lnSpc>
                  <a:spcPct val="90000"/>
                </a:lnSpc>
                <a:defRPr/>
              </a:pPr>
              <a:r>
                <a:rPr lang="en-US" b="1" kern="0" spc="-50" dirty="0">
                  <a:gradFill>
                    <a:gsLst>
                      <a:gs pos="2917">
                        <a:srgbClr val="505050"/>
                      </a:gs>
                      <a:gs pos="30000">
                        <a:srgbClr val="505050"/>
                      </a:gs>
                    </a:gsLst>
                    <a:lin ang="5400000" scaled="0"/>
                  </a:gradFill>
                  <a:latin typeface="Segoe UI"/>
                </a:rPr>
                <a:t>1</a:t>
              </a:r>
              <a:r>
                <a:rPr lang="en-US" kern="0" spc="-50" dirty="0">
                  <a:gradFill>
                    <a:gsLst>
                      <a:gs pos="2917">
                        <a:srgbClr val="505050"/>
                      </a:gs>
                      <a:gs pos="30000">
                        <a:srgbClr val="505050"/>
                      </a:gs>
                    </a:gsLst>
                    <a:lin ang="5400000" scaled="0"/>
                  </a:gradFill>
                  <a:latin typeface="Segoe UI"/>
                </a:rPr>
                <a:t> </a:t>
              </a:r>
              <a:r>
                <a:rPr lang="es-PE" kern="0" spc="-50" dirty="0">
                  <a:gradFill>
                    <a:gsLst>
                      <a:gs pos="2917">
                        <a:srgbClr val="505050"/>
                      </a:gs>
                      <a:gs pos="30000">
                        <a:srgbClr val="505050"/>
                      </a:gs>
                    </a:gsLst>
                    <a:lin ang="5400000" scaled="0"/>
                  </a:gradFill>
                  <a:latin typeface="Segoe UI"/>
                </a:rPr>
                <a:t>servidor físico   </a:t>
              </a:r>
            </a:p>
            <a:p>
              <a:pPr>
                <a:lnSpc>
                  <a:spcPct val="90000"/>
                </a:lnSpc>
                <a:defRPr/>
              </a:pPr>
              <a:endParaRPr lang="en-US" kern="0" spc="-50" dirty="0">
                <a:gradFill>
                  <a:gsLst>
                    <a:gs pos="2917">
                      <a:srgbClr val="505050"/>
                    </a:gs>
                    <a:gs pos="30000">
                      <a:srgbClr val="505050"/>
                    </a:gs>
                  </a:gsLst>
                  <a:lin ang="5400000" scaled="0"/>
                </a:gradFill>
                <a:latin typeface="Segoe UI"/>
              </a:endParaRPr>
            </a:p>
            <a:p>
              <a:pPr>
                <a:lnSpc>
                  <a:spcPct val="90000"/>
                </a:lnSpc>
                <a:defRPr/>
              </a:pPr>
              <a:r>
                <a:rPr lang="en-US" b="1" kern="0" spc="-50" dirty="0">
                  <a:gradFill>
                    <a:gsLst>
                      <a:gs pos="2917">
                        <a:srgbClr val="505050"/>
                      </a:gs>
                      <a:gs pos="30000">
                        <a:srgbClr val="505050"/>
                      </a:gs>
                    </a:gsLst>
                    <a:lin ang="5400000" scaled="0"/>
                  </a:gradFill>
                  <a:latin typeface="Segoe UI"/>
                </a:rPr>
                <a:t>2 </a:t>
              </a:r>
              <a:r>
                <a:rPr lang="en-US" kern="0" spc="-50" dirty="0">
                  <a:gradFill>
                    <a:gsLst>
                      <a:gs pos="2917">
                        <a:srgbClr val="505050"/>
                      </a:gs>
                      <a:gs pos="30000">
                        <a:srgbClr val="505050"/>
                      </a:gs>
                    </a:gsLst>
                    <a:lin ang="5400000" scaled="0"/>
                  </a:gradFill>
                  <a:latin typeface="Segoe UI"/>
                </a:rPr>
                <a:t>proc    </a:t>
              </a:r>
            </a:p>
            <a:p>
              <a:pPr>
                <a:lnSpc>
                  <a:spcPct val="90000"/>
                </a:lnSpc>
                <a:defRPr/>
              </a:pPr>
              <a:r>
                <a:rPr lang="en-US" kern="0" spc="-50" dirty="0">
                  <a:gradFill>
                    <a:gsLst>
                      <a:gs pos="2917">
                        <a:srgbClr val="505050"/>
                      </a:gs>
                      <a:gs pos="30000">
                        <a:srgbClr val="505050"/>
                      </a:gs>
                    </a:gsLst>
                    <a:lin ang="5400000" scaled="0"/>
                  </a:gradFill>
                  <a:latin typeface="Segoe UI"/>
                </a:rPr>
                <a:t> </a:t>
              </a:r>
            </a:p>
            <a:p>
              <a:pPr>
                <a:lnSpc>
                  <a:spcPct val="90000"/>
                </a:lnSpc>
                <a:defRPr/>
              </a:pPr>
              <a:endParaRPr lang="en-US" kern="0" spc="-50" dirty="0">
                <a:gradFill>
                  <a:gsLst>
                    <a:gs pos="2917">
                      <a:srgbClr val="505050"/>
                    </a:gs>
                    <a:gs pos="30000">
                      <a:srgbClr val="505050"/>
                    </a:gs>
                  </a:gsLst>
                  <a:lin ang="5400000" scaled="0"/>
                </a:gradFill>
                <a:latin typeface="Segoe UI"/>
              </a:endParaRPr>
            </a:p>
            <a:p>
              <a:pPr marL="400050" indent="-400050">
                <a:lnSpc>
                  <a:spcPct val="90000"/>
                </a:lnSpc>
                <a:defRPr/>
              </a:pPr>
              <a:r>
                <a:rPr lang="en-US" kern="0" spc="-50" dirty="0">
                  <a:gradFill>
                    <a:gsLst>
                      <a:gs pos="2917">
                        <a:srgbClr val="505050"/>
                      </a:gs>
                      <a:gs pos="30000">
                        <a:srgbClr val="505050"/>
                      </a:gs>
                    </a:gsLst>
                    <a:lin ang="5400000" scaled="0"/>
                  </a:gradFill>
                  <a:latin typeface="Segoe UI"/>
                </a:rPr>
                <a:t>   </a:t>
              </a:r>
              <a:r>
                <a:rPr lang="en-US" b="1" kern="0" spc="-50" dirty="0">
                  <a:gradFill>
                    <a:gsLst>
                      <a:gs pos="2917">
                        <a:srgbClr val="505050"/>
                      </a:gs>
                      <a:gs pos="30000">
                        <a:srgbClr val="505050"/>
                      </a:gs>
                    </a:gsLst>
                    <a:lin ang="5400000" scaled="0"/>
                  </a:gradFill>
                  <a:latin typeface="Segoe UI"/>
                </a:rPr>
                <a:t> 4 </a:t>
              </a:r>
              <a:r>
                <a:rPr lang="en-US" kern="0" spc="-50" dirty="0">
                  <a:gradFill>
                    <a:gsLst>
                      <a:gs pos="2917">
                        <a:srgbClr val="505050"/>
                      </a:gs>
                      <a:gs pos="30000">
                        <a:srgbClr val="505050"/>
                      </a:gs>
                    </a:gsLst>
                    <a:lin ang="5400000" scaled="0"/>
                  </a:gradFill>
                  <a:latin typeface="Segoe UI"/>
                </a:rPr>
                <a:t>cores             </a:t>
              </a:r>
              <a:r>
                <a:rPr lang="es-PE" kern="0" spc="-50" dirty="0">
                  <a:gradFill>
                    <a:gsLst>
                      <a:gs pos="2917">
                        <a:srgbClr val="505050"/>
                      </a:gs>
                      <a:gs pos="30000">
                        <a:srgbClr val="505050"/>
                      </a:gs>
                    </a:gsLst>
                    <a:lin ang="5400000" scaled="0"/>
                  </a:gradFill>
                  <a:latin typeface="Segoe UI"/>
                </a:rPr>
                <a:t>cada uno</a:t>
              </a:r>
            </a:p>
          </p:txBody>
        </p:sp>
        <p:sp>
          <p:nvSpPr>
            <p:cNvPr id="8" name="TextBox 7"/>
            <p:cNvSpPr txBox="1"/>
            <p:nvPr/>
          </p:nvSpPr>
          <p:spPr>
            <a:xfrm>
              <a:off x="313899" y="2376354"/>
              <a:ext cx="475143" cy="475601"/>
            </a:xfrm>
            <a:prstGeom prst="rect">
              <a:avLst/>
            </a:prstGeom>
            <a:solidFill>
              <a:srgbClr val="002060"/>
            </a:solidFill>
          </p:spPr>
          <p:txBody>
            <a:bodyPr wrap="square" lIns="0" tIns="0" rIns="0" bIns="0" rtlCol="0" anchor="ctr">
              <a:noAutofit/>
            </a:bodyPr>
            <a:lstStyle/>
            <a:p>
              <a:pPr algn="ctr">
                <a:lnSpc>
                  <a:spcPct val="90000"/>
                </a:lnSpc>
                <a:spcAft>
                  <a:spcPts val="600"/>
                </a:spcAft>
                <a:defRPr/>
              </a:pPr>
              <a:r>
                <a:rPr lang="en-US" sz="2000" kern="0" dirty="0">
                  <a:solidFill>
                    <a:srgbClr val="EFEFEF"/>
                  </a:solidFill>
                  <a:latin typeface="Segoe UI"/>
                </a:rPr>
                <a:t>1</a:t>
              </a:r>
            </a:p>
          </p:txBody>
        </p:sp>
      </p:grpSp>
      <p:grpSp>
        <p:nvGrpSpPr>
          <p:cNvPr id="9" name="Group 8"/>
          <p:cNvGrpSpPr/>
          <p:nvPr/>
        </p:nvGrpSpPr>
        <p:grpSpPr>
          <a:xfrm>
            <a:off x="301758" y="3651725"/>
            <a:ext cx="4141702" cy="590931"/>
            <a:chOff x="313899" y="3937264"/>
            <a:chExt cx="4141702" cy="590931"/>
          </a:xfrm>
        </p:grpSpPr>
        <p:sp>
          <p:nvSpPr>
            <p:cNvPr id="10" name="Rectangle 9"/>
            <p:cNvSpPr/>
            <p:nvPr/>
          </p:nvSpPr>
          <p:spPr>
            <a:xfrm>
              <a:off x="911729" y="3937264"/>
              <a:ext cx="3543872" cy="590931"/>
            </a:xfrm>
            <a:prstGeom prst="rect">
              <a:avLst/>
            </a:prstGeom>
          </p:spPr>
          <p:txBody>
            <a:bodyPr wrap="square" lIns="0" tIns="0" rIns="0" bIns="0" numCol="3">
              <a:noAutofit/>
            </a:bodyPr>
            <a:lstStyle/>
            <a:p>
              <a:pPr>
                <a:lnSpc>
                  <a:spcPct val="90000"/>
                </a:lnSpc>
                <a:defRPr/>
              </a:pPr>
              <a:r>
                <a:rPr lang="es-PE" b="1" kern="0" spc="-50" dirty="0">
                  <a:gradFill>
                    <a:gsLst>
                      <a:gs pos="2917">
                        <a:srgbClr val="505050"/>
                      </a:gs>
                      <a:gs pos="30000">
                        <a:srgbClr val="505050"/>
                      </a:gs>
                    </a:gsLst>
                    <a:lin ang="5400000" scaled="0"/>
                  </a:gradFill>
                  <a:latin typeface="Segoe UI"/>
                </a:rPr>
                <a:t>1</a:t>
              </a:r>
              <a:r>
                <a:rPr lang="es-PE" kern="0" spc="-50" dirty="0">
                  <a:gradFill>
                    <a:gsLst>
                      <a:gs pos="2917">
                        <a:srgbClr val="505050"/>
                      </a:gs>
                      <a:gs pos="30000">
                        <a:srgbClr val="505050"/>
                      </a:gs>
                    </a:gsLst>
                    <a:lin ang="5400000" scaled="0"/>
                  </a:gradFill>
                  <a:latin typeface="Segoe UI"/>
                </a:rPr>
                <a:t> servidor físico </a:t>
              </a:r>
            </a:p>
            <a:p>
              <a:pPr>
                <a:lnSpc>
                  <a:spcPct val="90000"/>
                </a:lnSpc>
                <a:defRPr/>
              </a:pPr>
              <a:r>
                <a:rPr lang="en-US" b="1" kern="0" spc="-50" dirty="0">
                  <a:gradFill>
                    <a:gsLst>
                      <a:gs pos="2917">
                        <a:srgbClr val="505050"/>
                      </a:gs>
                      <a:gs pos="30000">
                        <a:srgbClr val="505050"/>
                      </a:gs>
                    </a:gsLst>
                    <a:lin ang="5400000" scaled="0"/>
                  </a:gradFill>
                  <a:latin typeface="Segoe UI"/>
                </a:rPr>
                <a:t>1 </a:t>
              </a:r>
              <a:r>
                <a:rPr lang="en-US" kern="0" spc="-50" dirty="0">
                  <a:gradFill>
                    <a:gsLst>
                      <a:gs pos="2917">
                        <a:srgbClr val="505050"/>
                      </a:gs>
                      <a:gs pos="30000">
                        <a:srgbClr val="505050"/>
                      </a:gs>
                    </a:gsLst>
                    <a:lin ang="5400000" scaled="0"/>
                  </a:gradFill>
                  <a:latin typeface="Segoe UI"/>
                </a:rPr>
                <a:t>proc </a:t>
              </a:r>
            </a:p>
            <a:p>
              <a:pPr>
                <a:lnSpc>
                  <a:spcPct val="90000"/>
                </a:lnSpc>
                <a:defRPr/>
              </a:pPr>
              <a:endParaRPr lang="en-US" kern="0" spc="-50" dirty="0">
                <a:gradFill>
                  <a:gsLst>
                    <a:gs pos="2917">
                      <a:srgbClr val="505050"/>
                    </a:gs>
                    <a:gs pos="30000">
                      <a:srgbClr val="505050"/>
                    </a:gs>
                  </a:gsLst>
                  <a:lin ang="5400000" scaled="0"/>
                </a:gradFill>
                <a:latin typeface="Segoe UI"/>
              </a:endParaRPr>
            </a:p>
            <a:p>
              <a:pPr>
                <a:lnSpc>
                  <a:spcPct val="90000"/>
                </a:lnSpc>
                <a:defRPr/>
              </a:pPr>
              <a:r>
                <a:rPr lang="en-US" kern="0" spc="-50" dirty="0">
                  <a:gradFill>
                    <a:gsLst>
                      <a:gs pos="2917">
                        <a:srgbClr val="505050"/>
                      </a:gs>
                      <a:gs pos="30000">
                        <a:srgbClr val="505050"/>
                      </a:gs>
                    </a:gsLst>
                    <a:lin ang="5400000" scaled="0"/>
                  </a:gradFill>
                  <a:latin typeface="Segoe UI"/>
                </a:rPr>
                <a:t>  </a:t>
              </a:r>
              <a:r>
                <a:rPr lang="en-US" b="1" kern="0" spc="-50" dirty="0">
                  <a:gradFill>
                    <a:gsLst>
                      <a:gs pos="2917">
                        <a:srgbClr val="505050"/>
                      </a:gs>
                      <a:gs pos="30000">
                        <a:srgbClr val="505050"/>
                      </a:gs>
                    </a:gsLst>
                    <a:lin ang="5400000" scaled="0"/>
                  </a:gradFill>
                  <a:latin typeface="Segoe UI"/>
                </a:rPr>
                <a:t>8</a:t>
              </a:r>
              <a:r>
                <a:rPr lang="en-US" kern="0" spc="-50" dirty="0">
                  <a:gradFill>
                    <a:gsLst>
                      <a:gs pos="2917">
                        <a:srgbClr val="505050"/>
                      </a:gs>
                      <a:gs pos="30000">
                        <a:srgbClr val="505050"/>
                      </a:gs>
                    </a:gsLst>
                    <a:lin ang="5400000" scaled="0"/>
                  </a:gradFill>
                  <a:latin typeface="Segoe UI"/>
                </a:rPr>
                <a:t> cores</a:t>
              </a:r>
            </a:p>
            <a:p>
              <a:pPr marL="285750">
                <a:lnSpc>
                  <a:spcPct val="90000"/>
                </a:lnSpc>
                <a:defRPr/>
              </a:pPr>
              <a:r>
                <a:rPr lang="es-PE" kern="0" spc="-50" dirty="0">
                  <a:gradFill>
                    <a:gsLst>
                      <a:gs pos="2917">
                        <a:srgbClr val="505050"/>
                      </a:gs>
                      <a:gs pos="30000">
                        <a:srgbClr val="505050"/>
                      </a:gs>
                    </a:gsLst>
                    <a:lin ang="5400000" scaled="0"/>
                  </a:gradFill>
                  <a:latin typeface="Segoe UI"/>
                </a:rPr>
                <a:t>cada uno</a:t>
              </a:r>
              <a:endParaRPr lang="en-US" kern="0" spc="-50" dirty="0">
                <a:gradFill>
                  <a:gsLst>
                    <a:gs pos="2917">
                      <a:srgbClr val="505050"/>
                    </a:gs>
                    <a:gs pos="30000">
                      <a:srgbClr val="505050"/>
                    </a:gs>
                  </a:gsLst>
                  <a:lin ang="5400000" scaled="0"/>
                </a:gradFill>
                <a:latin typeface="Segoe UI"/>
              </a:endParaRPr>
            </a:p>
          </p:txBody>
        </p:sp>
        <p:sp>
          <p:nvSpPr>
            <p:cNvPr id="11" name="TextBox 10"/>
            <p:cNvSpPr txBox="1"/>
            <p:nvPr/>
          </p:nvSpPr>
          <p:spPr>
            <a:xfrm>
              <a:off x="313899" y="3945847"/>
              <a:ext cx="475143" cy="475601"/>
            </a:xfrm>
            <a:prstGeom prst="rect">
              <a:avLst/>
            </a:prstGeom>
            <a:solidFill>
              <a:srgbClr val="002060"/>
            </a:solidFill>
          </p:spPr>
          <p:txBody>
            <a:bodyPr wrap="square" lIns="0" tIns="0" rIns="0" bIns="0" rtlCol="0" anchor="ctr">
              <a:noAutofit/>
            </a:bodyPr>
            <a:lstStyle/>
            <a:p>
              <a:pPr algn="ctr">
                <a:lnSpc>
                  <a:spcPct val="90000"/>
                </a:lnSpc>
                <a:spcAft>
                  <a:spcPts val="600"/>
                </a:spcAft>
                <a:defRPr/>
              </a:pPr>
              <a:r>
                <a:rPr lang="en-US" sz="2000" kern="0" dirty="0">
                  <a:solidFill>
                    <a:srgbClr val="EFEFEF"/>
                  </a:solidFill>
                  <a:latin typeface="Segoe UI"/>
                </a:rPr>
                <a:t>2</a:t>
              </a:r>
            </a:p>
          </p:txBody>
        </p:sp>
      </p:grpSp>
      <p:grpSp>
        <p:nvGrpSpPr>
          <p:cNvPr id="12" name="Group 11"/>
          <p:cNvGrpSpPr/>
          <p:nvPr/>
        </p:nvGrpSpPr>
        <p:grpSpPr>
          <a:xfrm>
            <a:off x="4406305" y="1505917"/>
            <a:ext cx="1956073" cy="1666393"/>
            <a:chOff x="7206357" y="5046563"/>
            <a:chExt cx="1849617" cy="1575699"/>
          </a:xfrm>
        </p:grpSpPr>
        <p:sp>
          <p:nvSpPr>
            <p:cNvPr id="13" name="Freeform 8"/>
            <p:cNvSpPr>
              <a:spLocks/>
            </p:cNvSpPr>
            <p:nvPr/>
          </p:nvSpPr>
          <p:spPr bwMode="auto">
            <a:xfrm flipH="1">
              <a:off x="8152791" y="5850092"/>
              <a:ext cx="902172" cy="768122"/>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rgbClr val="EFEFEF">
                <a:lumMod val="75000"/>
              </a:srgbClr>
            </a:solidFill>
            <a:ln w="1905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 name="Freeform 6"/>
            <p:cNvSpPr>
              <a:spLocks/>
            </p:cNvSpPr>
            <p:nvPr/>
          </p:nvSpPr>
          <p:spPr bwMode="auto">
            <a:xfrm flipH="1">
              <a:off x="7206357" y="5485380"/>
              <a:ext cx="947698" cy="1132834"/>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rgbClr val="EFEFEF">
                <a:lumMod val="75000"/>
              </a:srgbClr>
            </a:solidFill>
            <a:ln w="1905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 name="Freeform 7"/>
            <p:cNvSpPr>
              <a:spLocks/>
            </p:cNvSpPr>
            <p:nvPr/>
          </p:nvSpPr>
          <p:spPr bwMode="auto">
            <a:xfrm flipH="1">
              <a:off x="7208632" y="5046563"/>
              <a:ext cx="1847342" cy="1242349"/>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rgbClr val="EFEFEF">
                <a:lumMod val="9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 name="Freeform 9"/>
            <p:cNvSpPr>
              <a:spLocks/>
            </p:cNvSpPr>
            <p:nvPr/>
          </p:nvSpPr>
          <p:spPr bwMode="auto">
            <a:xfrm flipH="1">
              <a:off x="8359599" y="6095490"/>
              <a:ext cx="344733" cy="237999"/>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rgbClr val="969696"/>
              </a:fgClr>
              <a:bgClr>
                <a:srgbClr val="EFEFEF"/>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7" name="Freeform 10"/>
            <p:cNvSpPr>
              <a:spLocks/>
            </p:cNvSpPr>
            <p:nvPr/>
          </p:nvSpPr>
          <p:spPr bwMode="auto">
            <a:xfrm flipH="1">
              <a:off x="8359599" y="6194382"/>
              <a:ext cx="344733" cy="238505"/>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rgbClr val="969696"/>
              </a:fgClr>
              <a:bgClr>
                <a:srgbClr val="EFEFEF"/>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8" name="Freeform 11"/>
            <p:cNvSpPr>
              <a:spLocks/>
            </p:cNvSpPr>
            <p:nvPr/>
          </p:nvSpPr>
          <p:spPr bwMode="auto">
            <a:xfrm flipH="1">
              <a:off x="8799511" y="6152587"/>
              <a:ext cx="54125" cy="62978"/>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9" name="Freeform 12"/>
            <p:cNvSpPr>
              <a:spLocks/>
            </p:cNvSpPr>
            <p:nvPr/>
          </p:nvSpPr>
          <p:spPr bwMode="auto">
            <a:xfrm flipH="1">
              <a:off x="8809627" y="6160428"/>
              <a:ext cx="46285" cy="55136"/>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0" name="Freeform 13"/>
            <p:cNvSpPr>
              <a:spLocks/>
            </p:cNvSpPr>
            <p:nvPr/>
          </p:nvSpPr>
          <p:spPr bwMode="auto">
            <a:xfrm flipH="1">
              <a:off x="8799511" y="6077471"/>
              <a:ext cx="54125" cy="62725"/>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1" name="Freeform 14"/>
            <p:cNvSpPr>
              <a:spLocks/>
            </p:cNvSpPr>
            <p:nvPr/>
          </p:nvSpPr>
          <p:spPr bwMode="auto">
            <a:xfrm flipH="1">
              <a:off x="8809627" y="6085817"/>
              <a:ext cx="46285" cy="55136"/>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2" name="Freeform 15"/>
            <p:cNvSpPr>
              <a:spLocks/>
            </p:cNvSpPr>
            <p:nvPr/>
          </p:nvSpPr>
          <p:spPr bwMode="auto">
            <a:xfrm flipH="1">
              <a:off x="8799511" y="6002353"/>
              <a:ext cx="54125" cy="62725"/>
            </a:xfrm>
            <a:custGeom>
              <a:avLst/>
              <a:gdLst>
                <a:gd name="T0" fmla="*/ 96 w 214"/>
                <a:gd name="T1" fmla="*/ 0 h 248"/>
                <a:gd name="T2" fmla="*/ 122 w 214"/>
                <a:gd name="T3" fmla="*/ 7 h 248"/>
                <a:gd name="T4" fmla="*/ 150 w 214"/>
                <a:gd name="T5" fmla="*/ 25 h 248"/>
                <a:gd name="T6" fmla="*/ 176 w 214"/>
                <a:gd name="T7" fmla="*/ 51 h 248"/>
                <a:gd name="T8" fmla="*/ 197 w 214"/>
                <a:gd name="T9" fmla="*/ 84 h 248"/>
                <a:gd name="T10" fmla="*/ 209 w 214"/>
                <a:gd name="T11" fmla="*/ 117 h 248"/>
                <a:gd name="T12" fmla="*/ 214 w 214"/>
                <a:gd name="T13" fmla="*/ 152 h 248"/>
                <a:gd name="T14" fmla="*/ 209 w 214"/>
                <a:gd name="T15" fmla="*/ 178 h 248"/>
                <a:gd name="T16" fmla="*/ 195 w 214"/>
                <a:gd name="T17" fmla="*/ 206 h 248"/>
                <a:gd name="T18" fmla="*/ 174 w 214"/>
                <a:gd name="T19" fmla="*/ 227 h 248"/>
                <a:gd name="T20" fmla="*/ 150 w 214"/>
                <a:gd name="T21" fmla="*/ 241 h 248"/>
                <a:gd name="T22" fmla="*/ 122 w 214"/>
                <a:gd name="T23" fmla="*/ 248 h 248"/>
                <a:gd name="T24" fmla="*/ 96 w 214"/>
                <a:gd name="T25" fmla="*/ 241 h 248"/>
                <a:gd name="T26" fmla="*/ 66 w 214"/>
                <a:gd name="T27" fmla="*/ 220 h 248"/>
                <a:gd name="T28" fmla="*/ 40 w 214"/>
                <a:gd name="T29" fmla="*/ 189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1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5"/>
                  </a:lnTo>
                  <a:lnTo>
                    <a:pt x="176" y="51"/>
                  </a:lnTo>
                  <a:lnTo>
                    <a:pt x="197" y="84"/>
                  </a:lnTo>
                  <a:lnTo>
                    <a:pt x="209" y="117"/>
                  </a:lnTo>
                  <a:lnTo>
                    <a:pt x="214" y="152"/>
                  </a:lnTo>
                  <a:lnTo>
                    <a:pt x="209" y="178"/>
                  </a:lnTo>
                  <a:lnTo>
                    <a:pt x="195" y="206"/>
                  </a:lnTo>
                  <a:lnTo>
                    <a:pt x="174" y="227"/>
                  </a:lnTo>
                  <a:lnTo>
                    <a:pt x="150" y="241"/>
                  </a:lnTo>
                  <a:lnTo>
                    <a:pt x="122" y="248"/>
                  </a:lnTo>
                  <a:lnTo>
                    <a:pt x="96" y="241"/>
                  </a:lnTo>
                  <a:lnTo>
                    <a:pt x="66" y="220"/>
                  </a:lnTo>
                  <a:lnTo>
                    <a:pt x="40" y="189"/>
                  </a:lnTo>
                  <a:lnTo>
                    <a:pt x="19" y="152"/>
                  </a:lnTo>
                  <a:lnTo>
                    <a:pt x="5" y="112"/>
                  </a:lnTo>
                  <a:lnTo>
                    <a:pt x="0" y="75"/>
                  </a:lnTo>
                  <a:lnTo>
                    <a:pt x="5" y="49"/>
                  </a:lnTo>
                  <a:lnTo>
                    <a:pt x="21" y="28"/>
                  </a:lnTo>
                  <a:lnTo>
                    <a:pt x="43" y="11"/>
                  </a:lnTo>
                  <a:lnTo>
                    <a:pt x="68" y="2"/>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3" name="Freeform 16"/>
            <p:cNvSpPr>
              <a:spLocks/>
            </p:cNvSpPr>
            <p:nvPr/>
          </p:nvSpPr>
          <p:spPr bwMode="auto">
            <a:xfrm flipH="1">
              <a:off x="8809627" y="6010698"/>
              <a:ext cx="46285" cy="54884"/>
            </a:xfrm>
            <a:custGeom>
              <a:avLst/>
              <a:gdLst>
                <a:gd name="T0" fmla="*/ 63 w 183"/>
                <a:gd name="T1" fmla="*/ 0 h 217"/>
                <a:gd name="T2" fmla="*/ 91 w 183"/>
                <a:gd name="T3" fmla="*/ 7 h 217"/>
                <a:gd name="T4" fmla="*/ 122 w 183"/>
                <a:gd name="T5" fmla="*/ 28 h 217"/>
                <a:gd name="T6" fmla="*/ 145 w 183"/>
                <a:gd name="T7" fmla="*/ 53 h 217"/>
                <a:gd name="T8" fmla="*/ 166 w 183"/>
                <a:gd name="T9" fmla="*/ 84 h 217"/>
                <a:gd name="T10" fmla="*/ 178 w 183"/>
                <a:gd name="T11" fmla="*/ 119 h 217"/>
                <a:gd name="T12" fmla="*/ 183 w 183"/>
                <a:gd name="T13" fmla="*/ 152 h 217"/>
                <a:gd name="T14" fmla="*/ 178 w 183"/>
                <a:gd name="T15" fmla="*/ 182 h 217"/>
                <a:gd name="T16" fmla="*/ 166 w 183"/>
                <a:gd name="T17" fmla="*/ 203 h 217"/>
                <a:gd name="T18" fmla="*/ 145 w 183"/>
                <a:gd name="T19" fmla="*/ 215 h 217"/>
                <a:gd name="T20" fmla="*/ 122 w 183"/>
                <a:gd name="T21" fmla="*/ 217 h 217"/>
                <a:gd name="T22" fmla="*/ 91 w 183"/>
                <a:gd name="T23" fmla="*/ 208 h 217"/>
                <a:gd name="T24" fmla="*/ 63 w 183"/>
                <a:gd name="T25" fmla="*/ 189 h 217"/>
                <a:gd name="T26" fmla="*/ 38 w 183"/>
                <a:gd name="T27" fmla="*/ 161 h 217"/>
                <a:gd name="T28" fmla="*/ 19 w 183"/>
                <a:gd name="T29" fmla="*/ 131 h 217"/>
                <a:gd name="T30" fmla="*/ 5 w 183"/>
                <a:gd name="T31" fmla="*/ 98 h 217"/>
                <a:gd name="T32" fmla="*/ 0 w 183"/>
                <a:gd name="T33" fmla="*/ 63 h 217"/>
                <a:gd name="T34" fmla="*/ 5 w 183"/>
                <a:gd name="T35" fmla="*/ 35 h 217"/>
                <a:gd name="T36" fmla="*/ 19 w 183"/>
                <a:gd name="T37" fmla="*/ 14 h 217"/>
                <a:gd name="T38" fmla="*/ 38 w 183"/>
                <a:gd name="T39" fmla="*/ 0 h 217"/>
                <a:gd name="T40" fmla="*/ 63 w 183"/>
                <a:gd name="T4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7">
                  <a:moveTo>
                    <a:pt x="63" y="0"/>
                  </a:moveTo>
                  <a:lnTo>
                    <a:pt x="91" y="7"/>
                  </a:lnTo>
                  <a:lnTo>
                    <a:pt x="122" y="28"/>
                  </a:lnTo>
                  <a:lnTo>
                    <a:pt x="145" y="53"/>
                  </a:lnTo>
                  <a:lnTo>
                    <a:pt x="166" y="84"/>
                  </a:lnTo>
                  <a:lnTo>
                    <a:pt x="178" y="119"/>
                  </a:lnTo>
                  <a:lnTo>
                    <a:pt x="183" y="152"/>
                  </a:lnTo>
                  <a:lnTo>
                    <a:pt x="178" y="182"/>
                  </a:lnTo>
                  <a:lnTo>
                    <a:pt x="166" y="203"/>
                  </a:lnTo>
                  <a:lnTo>
                    <a:pt x="145" y="215"/>
                  </a:lnTo>
                  <a:lnTo>
                    <a:pt x="122" y="217"/>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4" name="Freeform 371"/>
            <p:cNvSpPr>
              <a:spLocks/>
            </p:cNvSpPr>
            <p:nvPr/>
          </p:nvSpPr>
          <p:spPr bwMode="auto">
            <a:xfrm flipH="1">
              <a:off x="8880192" y="5945951"/>
              <a:ext cx="154029" cy="112044"/>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5" name="Freeform 372"/>
            <p:cNvSpPr>
              <a:spLocks/>
            </p:cNvSpPr>
            <p:nvPr/>
          </p:nvSpPr>
          <p:spPr bwMode="auto">
            <a:xfrm flipH="1">
              <a:off x="8880192" y="6182938"/>
              <a:ext cx="154029" cy="111285"/>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6" name="Freeform 373"/>
            <p:cNvSpPr>
              <a:spLocks/>
            </p:cNvSpPr>
            <p:nvPr/>
          </p:nvSpPr>
          <p:spPr bwMode="auto">
            <a:xfrm flipH="1">
              <a:off x="8880192" y="5976302"/>
              <a:ext cx="93075" cy="356366"/>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7" name="Freeform 375"/>
            <p:cNvSpPr>
              <a:spLocks/>
            </p:cNvSpPr>
            <p:nvPr/>
          </p:nvSpPr>
          <p:spPr bwMode="auto">
            <a:xfrm flipH="1">
              <a:off x="8271915" y="6235041"/>
              <a:ext cx="154029" cy="111791"/>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8" name="Freeform 376"/>
            <p:cNvSpPr>
              <a:spLocks/>
            </p:cNvSpPr>
            <p:nvPr/>
          </p:nvSpPr>
          <p:spPr bwMode="auto">
            <a:xfrm flipH="1">
              <a:off x="8271915" y="6471269"/>
              <a:ext cx="154029" cy="111791"/>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9" name="Freeform 377"/>
            <p:cNvSpPr>
              <a:spLocks/>
            </p:cNvSpPr>
            <p:nvPr/>
          </p:nvSpPr>
          <p:spPr bwMode="auto">
            <a:xfrm flipH="1">
              <a:off x="8271915" y="6265138"/>
              <a:ext cx="93075" cy="356620"/>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30" name="Freeform 370"/>
            <p:cNvSpPr>
              <a:spLocks/>
            </p:cNvSpPr>
            <p:nvPr/>
          </p:nvSpPr>
          <p:spPr bwMode="auto">
            <a:xfrm flipH="1">
              <a:off x="8972510" y="6027645"/>
              <a:ext cx="62219" cy="305529"/>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rgbClr val="505050">
                <a:lumMod val="20000"/>
                <a:lumOff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31" name="Freeform 374"/>
            <p:cNvSpPr>
              <a:spLocks/>
            </p:cNvSpPr>
            <p:nvPr/>
          </p:nvSpPr>
          <p:spPr bwMode="auto">
            <a:xfrm flipH="1">
              <a:off x="8364233" y="6316733"/>
              <a:ext cx="62219" cy="305529"/>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rgbClr val="505050">
                <a:lumMod val="20000"/>
                <a:lumOff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nvGrpSpPr>
            <p:cNvPr id="32" name="Group 31"/>
            <p:cNvGrpSpPr/>
            <p:nvPr/>
          </p:nvGrpSpPr>
          <p:grpSpPr>
            <a:xfrm>
              <a:off x="7405130" y="5318256"/>
              <a:ext cx="673278" cy="507361"/>
              <a:chOff x="4409063" y="2404522"/>
              <a:chExt cx="1553104" cy="1170371"/>
            </a:xfrm>
          </p:grpSpPr>
          <p:sp>
            <p:nvSpPr>
              <p:cNvPr id="120"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21"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22"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23"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24"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25"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26"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27"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28"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29"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30"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31"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32"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33"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34"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35"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36"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37"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38"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39"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0"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1"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2"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3"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4"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5"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6"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7"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8"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49"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0"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1"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2"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3"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4"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5"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6"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7"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8"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59"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0"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1"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2"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3"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4"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5"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6"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7"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8"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69"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70"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71"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72"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73"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74"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75"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76"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77"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grpSp>
          <p:nvGrpSpPr>
            <p:cNvPr id="33" name="Group 32"/>
            <p:cNvGrpSpPr/>
            <p:nvPr/>
          </p:nvGrpSpPr>
          <p:grpSpPr>
            <a:xfrm>
              <a:off x="7557897" y="5466211"/>
              <a:ext cx="381405" cy="199555"/>
              <a:chOff x="4761458" y="2745832"/>
              <a:chExt cx="879819" cy="460330"/>
            </a:xfrm>
          </p:grpSpPr>
          <p:sp>
            <p:nvSpPr>
              <p:cNvPr id="118"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19"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grpSp>
          <p:nvGrpSpPr>
            <p:cNvPr id="34" name="Group 33"/>
            <p:cNvGrpSpPr/>
            <p:nvPr/>
          </p:nvGrpSpPr>
          <p:grpSpPr>
            <a:xfrm>
              <a:off x="7772288" y="5128490"/>
              <a:ext cx="673278" cy="507360"/>
              <a:chOff x="4409063" y="2404522"/>
              <a:chExt cx="1553104" cy="1170371"/>
            </a:xfrm>
          </p:grpSpPr>
          <p:sp>
            <p:nvSpPr>
              <p:cNvPr id="60" name="Freeform 193"/>
              <p:cNvSpPr>
                <a:spLocks/>
              </p:cNvSpPr>
              <p:nvPr/>
            </p:nvSpPr>
            <p:spPr bwMode="auto">
              <a:xfrm flipH="1">
                <a:off x="4409063" y="2404522"/>
                <a:ext cx="1553104" cy="1061268"/>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61" name="Freeform 194"/>
              <p:cNvSpPr>
                <a:spLocks/>
              </p:cNvSpPr>
              <p:nvPr/>
            </p:nvSpPr>
            <p:spPr bwMode="auto">
              <a:xfrm flipH="1">
                <a:off x="4508831" y="2717243"/>
                <a:ext cx="746797" cy="696621"/>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62" name="Freeform 195"/>
              <p:cNvSpPr>
                <a:spLocks/>
              </p:cNvSpPr>
              <p:nvPr/>
            </p:nvSpPr>
            <p:spPr bwMode="auto">
              <a:xfrm flipH="1">
                <a:off x="5254461" y="3057386"/>
                <a:ext cx="599771" cy="353562"/>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63" name="Freeform 196"/>
              <p:cNvSpPr>
                <a:spLocks/>
              </p:cNvSpPr>
              <p:nvPr/>
            </p:nvSpPr>
            <p:spPr bwMode="auto">
              <a:xfrm flipH="1">
                <a:off x="4409063" y="2749916"/>
                <a:ext cx="844231" cy="824977"/>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Lst>
                <a:ahLst/>
                <a:cxnLst>
                  <a:cxn ang="0">
                    <a:pos x="T0" y="T1"/>
                  </a:cxn>
                  <a:cxn ang="0">
                    <a:pos x="T2" y="T3"/>
                  </a:cxn>
                  <a:cxn ang="0">
                    <a:pos x="T4" y="T5"/>
                  </a:cxn>
                  <a:cxn ang="0">
                    <a:pos x="T6" y="T7"/>
                  </a:cxn>
                  <a:cxn ang="0">
                    <a:pos x="T8" y="T9"/>
                  </a:cxn>
                </a:cxnLst>
                <a:rect l="0" t="0" r="r" b="b"/>
                <a:pathLst>
                  <a:path w="1447" h="1414">
                    <a:moveTo>
                      <a:pt x="1447" y="0"/>
                    </a:moveTo>
                    <a:lnTo>
                      <a:pt x="1447" y="234"/>
                    </a:lnTo>
                    <a:lnTo>
                      <a:pt x="0" y="1414"/>
                    </a:lnTo>
                    <a:lnTo>
                      <a:pt x="0" y="1227"/>
                    </a:lnTo>
                    <a:lnTo>
                      <a:pt x="1447"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64" name="Freeform 197"/>
              <p:cNvSpPr>
                <a:spLocks/>
              </p:cNvSpPr>
              <p:nvPr/>
            </p:nvSpPr>
            <p:spPr bwMode="auto">
              <a:xfrm flipH="1">
                <a:off x="5253293" y="3118647"/>
                <a:ext cx="708874" cy="45624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65" name="Freeform 198"/>
              <p:cNvSpPr>
                <a:spLocks/>
              </p:cNvSpPr>
              <p:nvPr/>
            </p:nvSpPr>
            <p:spPr bwMode="auto">
              <a:xfrm flipH="1">
                <a:off x="5212453" y="3450621"/>
                <a:ext cx="13419" cy="100934"/>
              </a:xfrm>
              <a:custGeom>
                <a:avLst/>
                <a:gdLst>
                  <a:gd name="T0" fmla="*/ 23 w 23"/>
                  <a:gd name="T1" fmla="*/ 0 h 173"/>
                  <a:gd name="T2" fmla="*/ 23 w 23"/>
                  <a:gd name="T3" fmla="*/ 155 h 173"/>
                  <a:gd name="T4" fmla="*/ 0 w 23"/>
                  <a:gd name="T5" fmla="*/ 173 h 173"/>
                  <a:gd name="T6" fmla="*/ 0 w 23"/>
                  <a:gd name="T7" fmla="*/ 19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5"/>
                    </a:lnTo>
                    <a:lnTo>
                      <a:pt x="0" y="17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66" name="Freeform 199"/>
              <p:cNvSpPr>
                <a:spLocks/>
              </p:cNvSpPr>
              <p:nvPr/>
            </p:nvSpPr>
            <p:spPr bwMode="auto">
              <a:xfrm flipH="1">
                <a:off x="5186198" y="3429034"/>
                <a:ext cx="13419" cy="100934"/>
              </a:xfrm>
              <a:custGeom>
                <a:avLst/>
                <a:gdLst>
                  <a:gd name="T0" fmla="*/ 23 w 23"/>
                  <a:gd name="T1" fmla="*/ 0 h 173"/>
                  <a:gd name="T2" fmla="*/ 23 w 23"/>
                  <a:gd name="T3" fmla="*/ 156 h 173"/>
                  <a:gd name="T4" fmla="*/ 0 w 23"/>
                  <a:gd name="T5" fmla="*/ 173 h 173"/>
                  <a:gd name="T6" fmla="*/ 0 w 23"/>
                  <a:gd name="T7" fmla="*/ 18 h 173"/>
                  <a:gd name="T8" fmla="*/ 23 w 23"/>
                  <a:gd name="T9" fmla="*/ 0 h 173"/>
                </a:gdLst>
                <a:ahLst/>
                <a:cxnLst>
                  <a:cxn ang="0">
                    <a:pos x="T0" y="T1"/>
                  </a:cxn>
                  <a:cxn ang="0">
                    <a:pos x="T2" y="T3"/>
                  </a:cxn>
                  <a:cxn ang="0">
                    <a:pos x="T4" y="T5"/>
                  </a:cxn>
                  <a:cxn ang="0">
                    <a:pos x="T6" y="T7"/>
                  </a:cxn>
                  <a:cxn ang="0">
                    <a:pos x="T8" y="T9"/>
                  </a:cxn>
                </a:cxnLst>
                <a:rect l="0" t="0" r="r" b="b"/>
                <a:pathLst>
                  <a:path w="23" h="173">
                    <a:moveTo>
                      <a:pt x="23" y="0"/>
                    </a:moveTo>
                    <a:lnTo>
                      <a:pt x="23" y="156"/>
                    </a:lnTo>
                    <a:lnTo>
                      <a:pt x="0" y="173"/>
                    </a:lnTo>
                    <a:lnTo>
                      <a:pt x="0" y="18"/>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67" name="Freeform 200"/>
              <p:cNvSpPr>
                <a:spLocks/>
              </p:cNvSpPr>
              <p:nvPr/>
            </p:nvSpPr>
            <p:spPr bwMode="auto">
              <a:xfrm flipH="1">
                <a:off x="5160527" y="3406864"/>
                <a:ext cx="14586" cy="103851"/>
              </a:xfrm>
              <a:custGeom>
                <a:avLst/>
                <a:gdLst>
                  <a:gd name="T0" fmla="*/ 25 w 25"/>
                  <a:gd name="T1" fmla="*/ 0 h 178"/>
                  <a:gd name="T2" fmla="*/ 25 w 25"/>
                  <a:gd name="T3" fmla="*/ 157 h 178"/>
                  <a:gd name="T4" fmla="*/ 2 w 25"/>
                  <a:gd name="T5" fmla="*/ 178 h 178"/>
                  <a:gd name="T6" fmla="*/ 0 w 25"/>
                  <a:gd name="T7" fmla="*/ 19 h 178"/>
                  <a:gd name="T8" fmla="*/ 25 w 25"/>
                  <a:gd name="T9" fmla="*/ 0 h 178"/>
                </a:gdLst>
                <a:ahLst/>
                <a:cxnLst>
                  <a:cxn ang="0">
                    <a:pos x="T0" y="T1"/>
                  </a:cxn>
                  <a:cxn ang="0">
                    <a:pos x="T2" y="T3"/>
                  </a:cxn>
                  <a:cxn ang="0">
                    <a:pos x="T4" y="T5"/>
                  </a:cxn>
                  <a:cxn ang="0">
                    <a:pos x="T6" y="T7"/>
                  </a:cxn>
                  <a:cxn ang="0">
                    <a:pos x="T8" y="T9"/>
                  </a:cxn>
                </a:cxnLst>
                <a:rect l="0" t="0" r="r" b="b"/>
                <a:pathLst>
                  <a:path w="25" h="178">
                    <a:moveTo>
                      <a:pt x="25" y="0"/>
                    </a:moveTo>
                    <a:lnTo>
                      <a:pt x="25" y="157"/>
                    </a:lnTo>
                    <a:lnTo>
                      <a:pt x="2" y="178"/>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68" name="Freeform 201"/>
              <p:cNvSpPr>
                <a:spLocks/>
              </p:cNvSpPr>
              <p:nvPr/>
            </p:nvSpPr>
            <p:spPr bwMode="auto">
              <a:xfrm flipH="1">
                <a:off x="5134273" y="3385276"/>
                <a:ext cx="15169" cy="103851"/>
              </a:xfrm>
              <a:custGeom>
                <a:avLst/>
                <a:gdLst>
                  <a:gd name="T0" fmla="*/ 26 w 26"/>
                  <a:gd name="T1" fmla="*/ 0 h 178"/>
                  <a:gd name="T2" fmla="*/ 26 w 26"/>
                  <a:gd name="T3" fmla="*/ 157 h 178"/>
                  <a:gd name="T4" fmla="*/ 0 w 26"/>
                  <a:gd name="T5" fmla="*/ 178 h 178"/>
                  <a:gd name="T6" fmla="*/ 0 w 26"/>
                  <a:gd name="T7" fmla="*/ 18 h 178"/>
                  <a:gd name="T8" fmla="*/ 26 w 26"/>
                  <a:gd name="T9" fmla="*/ 0 h 178"/>
                </a:gdLst>
                <a:ahLst/>
                <a:cxnLst>
                  <a:cxn ang="0">
                    <a:pos x="T0" y="T1"/>
                  </a:cxn>
                  <a:cxn ang="0">
                    <a:pos x="T2" y="T3"/>
                  </a:cxn>
                  <a:cxn ang="0">
                    <a:pos x="T4" y="T5"/>
                  </a:cxn>
                  <a:cxn ang="0">
                    <a:pos x="T6" y="T7"/>
                  </a:cxn>
                  <a:cxn ang="0">
                    <a:pos x="T8" y="T9"/>
                  </a:cxn>
                </a:cxnLst>
                <a:rect l="0" t="0" r="r" b="b"/>
                <a:pathLst>
                  <a:path w="26" h="178">
                    <a:moveTo>
                      <a:pt x="26" y="0"/>
                    </a:moveTo>
                    <a:lnTo>
                      <a:pt x="26" y="157"/>
                    </a:lnTo>
                    <a:lnTo>
                      <a:pt x="0" y="178"/>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69" name="Freeform 202"/>
              <p:cNvSpPr>
                <a:spLocks/>
              </p:cNvSpPr>
              <p:nvPr/>
            </p:nvSpPr>
            <p:spPr bwMode="auto">
              <a:xfrm flipH="1">
                <a:off x="5109768" y="3363106"/>
                <a:ext cx="13419" cy="105018"/>
              </a:xfrm>
              <a:custGeom>
                <a:avLst/>
                <a:gdLst>
                  <a:gd name="T0" fmla="*/ 23 w 23"/>
                  <a:gd name="T1" fmla="*/ 0 h 180"/>
                  <a:gd name="T2" fmla="*/ 23 w 23"/>
                  <a:gd name="T3" fmla="*/ 159 h 180"/>
                  <a:gd name="T4" fmla="*/ 0 w 23"/>
                  <a:gd name="T5" fmla="*/ 180 h 180"/>
                  <a:gd name="T6" fmla="*/ 0 w 23"/>
                  <a:gd name="T7" fmla="*/ 19 h 180"/>
                  <a:gd name="T8" fmla="*/ 23 w 23"/>
                  <a:gd name="T9" fmla="*/ 0 h 180"/>
                </a:gdLst>
                <a:ahLst/>
                <a:cxnLst>
                  <a:cxn ang="0">
                    <a:pos x="T0" y="T1"/>
                  </a:cxn>
                  <a:cxn ang="0">
                    <a:pos x="T2" y="T3"/>
                  </a:cxn>
                  <a:cxn ang="0">
                    <a:pos x="T4" y="T5"/>
                  </a:cxn>
                  <a:cxn ang="0">
                    <a:pos x="T6" y="T7"/>
                  </a:cxn>
                  <a:cxn ang="0">
                    <a:pos x="T8" y="T9"/>
                  </a:cxn>
                </a:cxnLst>
                <a:rect l="0" t="0" r="r" b="b"/>
                <a:pathLst>
                  <a:path w="23" h="180">
                    <a:moveTo>
                      <a:pt x="23" y="0"/>
                    </a:moveTo>
                    <a:lnTo>
                      <a:pt x="23" y="159"/>
                    </a:lnTo>
                    <a:lnTo>
                      <a:pt x="0" y="18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70" name="Freeform 203"/>
              <p:cNvSpPr>
                <a:spLocks/>
              </p:cNvSpPr>
              <p:nvPr/>
            </p:nvSpPr>
            <p:spPr bwMode="auto">
              <a:xfrm flipH="1">
                <a:off x="5083514" y="3341519"/>
                <a:ext cx="14002" cy="106185"/>
              </a:xfrm>
              <a:custGeom>
                <a:avLst/>
                <a:gdLst>
                  <a:gd name="T0" fmla="*/ 24 w 24"/>
                  <a:gd name="T1" fmla="*/ 0 h 182"/>
                  <a:gd name="T2" fmla="*/ 24 w 24"/>
                  <a:gd name="T3" fmla="*/ 161 h 182"/>
                  <a:gd name="T4" fmla="*/ 0 w 24"/>
                  <a:gd name="T5" fmla="*/ 182 h 182"/>
                  <a:gd name="T6" fmla="*/ 0 w 24"/>
                  <a:gd name="T7" fmla="*/ 18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1"/>
                    </a:lnTo>
                    <a:lnTo>
                      <a:pt x="0" y="182"/>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71" name="Freeform 204"/>
              <p:cNvSpPr>
                <a:spLocks/>
              </p:cNvSpPr>
              <p:nvPr/>
            </p:nvSpPr>
            <p:spPr bwMode="auto">
              <a:xfrm flipH="1">
                <a:off x="5057843" y="3319348"/>
                <a:ext cx="13419" cy="106769"/>
              </a:xfrm>
              <a:custGeom>
                <a:avLst/>
                <a:gdLst>
                  <a:gd name="T0" fmla="*/ 23 w 23"/>
                  <a:gd name="T1" fmla="*/ 0 h 183"/>
                  <a:gd name="T2" fmla="*/ 23 w 23"/>
                  <a:gd name="T3" fmla="*/ 164 h 183"/>
                  <a:gd name="T4" fmla="*/ 0 w 23"/>
                  <a:gd name="T5" fmla="*/ 183 h 183"/>
                  <a:gd name="T6" fmla="*/ 0 w 23"/>
                  <a:gd name="T7" fmla="*/ 19 h 183"/>
                  <a:gd name="T8" fmla="*/ 23 w 23"/>
                  <a:gd name="T9" fmla="*/ 0 h 183"/>
                </a:gdLst>
                <a:ahLst/>
                <a:cxnLst>
                  <a:cxn ang="0">
                    <a:pos x="T0" y="T1"/>
                  </a:cxn>
                  <a:cxn ang="0">
                    <a:pos x="T2" y="T3"/>
                  </a:cxn>
                  <a:cxn ang="0">
                    <a:pos x="T4" y="T5"/>
                  </a:cxn>
                  <a:cxn ang="0">
                    <a:pos x="T6" y="T7"/>
                  </a:cxn>
                  <a:cxn ang="0">
                    <a:pos x="T8" y="T9"/>
                  </a:cxn>
                </a:cxnLst>
                <a:rect l="0" t="0" r="r" b="b"/>
                <a:pathLst>
                  <a:path w="23" h="183">
                    <a:moveTo>
                      <a:pt x="23" y="0"/>
                    </a:moveTo>
                    <a:lnTo>
                      <a:pt x="23" y="164"/>
                    </a:lnTo>
                    <a:lnTo>
                      <a:pt x="0" y="183"/>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72" name="Freeform 206"/>
              <p:cNvSpPr>
                <a:spLocks/>
              </p:cNvSpPr>
              <p:nvPr/>
            </p:nvSpPr>
            <p:spPr bwMode="auto">
              <a:xfrm flipH="1">
                <a:off x="5031588" y="3297761"/>
                <a:ext cx="14002" cy="106185"/>
              </a:xfrm>
              <a:custGeom>
                <a:avLst/>
                <a:gdLst>
                  <a:gd name="T0" fmla="*/ 24 w 24"/>
                  <a:gd name="T1" fmla="*/ 0 h 182"/>
                  <a:gd name="T2" fmla="*/ 24 w 24"/>
                  <a:gd name="T3" fmla="*/ 164 h 182"/>
                  <a:gd name="T4" fmla="*/ 0 w 24"/>
                  <a:gd name="T5" fmla="*/ 182 h 182"/>
                  <a:gd name="T6" fmla="*/ 0 w 24"/>
                  <a:gd name="T7" fmla="*/ 19 h 182"/>
                  <a:gd name="T8" fmla="*/ 24 w 24"/>
                  <a:gd name="T9" fmla="*/ 0 h 182"/>
                </a:gdLst>
                <a:ahLst/>
                <a:cxnLst>
                  <a:cxn ang="0">
                    <a:pos x="T0" y="T1"/>
                  </a:cxn>
                  <a:cxn ang="0">
                    <a:pos x="T2" y="T3"/>
                  </a:cxn>
                  <a:cxn ang="0">
                    <a:pos x="T4" y="T5"/>
                  </a:cxn>
                  <a:cxn ang="0">
                    <a:pos x="T6" y="T7"/>
                  </a:cxn>
                  <a:cxn ang="0">
                    <a:pos x="T8" y="T9"/>
                  </a:cxn>
                </a:cxnLst>
                <a:rect l="0" t="0" r="r" b="b"/>
                <a:pathLst>
                  <a:path w="24" h="182">
                    <a:moveTo>
                      <a:pt x="24" y="0"/>
                    </a:moveTo>
                    <a:lnTo>
                      <a:pt x="24" y="164"/>
                    </a:lnTo>
                    <a:lnTo>
                      <a:pt x="0" y="18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73" name="Freeform 207"/>
              <p:cNvSpPr>
                <a:spLocks/>
              </p:cNvSpPr>
              <p:nvPr/>
            </p:nvSpPr>
            <p:spPr bwMode="auto">
              <a:xfrm flipH="1">
                <a:off x="5005917" y="3275591"/>
                <a:ext cx="13419" cy="107936"/>
              </a:xfrm>
              <a:custGeom>
                <a:avLst/>
                <a:gdLst>
                  <a:gd name="T0" fmla="*/ 23 w 23"/>
                  <a:gd name="T1" fmla="*/ 0 h 185"/>
                  <a:gd name="T2" fmla="*/ 23 w 23"/>
                  <a:gd name="T3" fmla="*/ 164 h 185"/>
                  <a:gd name="T4" fmla="*/ 0 w 23"/>
                  <a:gd name="T5" fmla="*/ 185 h 185"/>
                  <a:gd name="T6" fmla="*/ 0 w 23"/>
                  <a:gd name="T7" fmla="*/ 19 h 185"/>
                  <a:gd name="T8" fmla="*/ 23 w 23"/>
                  <a:gd name="T9" fmla="*/ 0 h 185"/>
                </a:gdLst>
                <a:ahLst/>
                <a:cxnLst>
                  <a:cxn ang="0">
                    <a:pos x="T0" y="T1"/>
                  </a:cxn>
                  <a:cxn ang="0">
                    <a:pos x="T2" y="T3"/>
                  </a:cxn>
                  <a:cxn ang="0">
                    <a:pos x="T4" y="T5"/>
                  </a:cxn>
                  <a:cxn ang="0">
                    <a:pos x="T6" y="T7"/>
                  </a:cxn>
                  <a:cxn ang="0">
                    <a:pos x="T8" y="T9"/>
                  </a:cxn>
                </a:cxnLst>
                <a:rect l="0" t="0" r="r" b="b"/>
                <a:pathLst>
                  <a:path w="23" h="185">
                    <a:moveTo>
                      <a:pt x="23" y="0"/>
                    </a:moveTo>
                    <a:lnTo>
                      <a:pt x="23" y="164"/>
                    </a:lnTo>
                    <a:lnTo>
                      <a:pt x="0" y="185"/>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74" name="Freeform 208"/>
              <p:cNvSpPr>
                <a:spLocks/>
              </p:cNvSpPr>
              <p:nvPr/>
            </p:nvSpPr>
            <p:spPr bwMode="auto">
              <a:xfrm flipH="1">
                <a:off x="4979662" y="3254004"/>
                <a:ext cx="14002" cy="107936"/>
              </a:xfrm>
              <a:custGeom>
                <a:avLst/>
                <a:gdLst>
                  <a:gd name="T0" fmla="*/ 24 w 24"/>
                  <a:gd name="T1" fmla="*/ 0 h 185"/>
                  <a:gd name="T2" fmla="*/ 24 w 24"/>
                  <a:gd name="T3" fmla="*/ 168 h 185"/>
                  <a:gd name="T4" fmla="*/ 0 w 24"/>
                  <a:gd name="T5" fmla="*/ 185 h 185"/>
                  <a:gd name="T6" fmla="*/ 0 w 24"/>
                  <a:gd name="T7" fmla="*/ 19 h 185"/>
                  <a:gd name="T8" fmla="*/ 24 w 24"/>
                  <a:gd name="T9" fmla="*/ 0 h 185"/>
                </a:gdLst>
                <a:ahLst/>
                <a:cxnLst>
                  <a:cxn ang="0">
                    <a:pos x="T0" y="T1"/>
                  </a:cxn>
                  <a:cxn ang="0">
                    <a:pos x="T2" y="T3"/>
                  </a:cxn>
                  <a:cxn ang="0">
                    <a:pos x="T4" y="T5"/>
                  </a:cxn>
                  <a:cxn ang="0">
                    <a:pos x="T6" y="T7"/>
                  </a:cxn>
                  <a:cxn ang="0">
                    <a:pos x="T8" y="T9"/>
                  </a:cxn>
                </a:cxnLst>
                <a:rect l="0" t="0" r="r" b="b"/>
                <a:pathLst>
                  <a:path w="24" h="185">
                    <a:moveTo>
                      <a:pt x="24" y="0"/>
                    </a:moveTo>
                    <a:lnTo>
                      <a:pt x="24" y="168"/>
                    </a:lnTo>
                    <a:lnTo>
                      <a:pt x="0" y="185"/>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75" name="Freeform 209"/>
              <p:cNvSpPr>
                <a:spLocks/>
              </p:cNvSpPr>
              <p:nvPr/>
            </p:nvSpPr>
            <p:spPr bwMode="auto">
              <a:xfrm flipH="1">
                <a:off x="4953991" y="3231833"/>
                <a:ext cx="15169" cy="110853"/>
              </a:xfrm>
              <a:custGeom>
                <a:avLst/>
                <a:gdLst>
                  <a:gd name="T0" fmla="*/ 26 w 26"/>
                  <a:gd name="T1" fmla="*/ 0 h 190"/>
                  <a:gd name="T2" fmla="*/ 26 w 26"/>
                  <a:gd name="T3" fmla="*/ 169 h 190"/>
                  <a:gd name="T4" fmla="*/ 0 w 26"/>
                  <a:gd name="T5" fmla="*/ 190 h 190"/>
                  <a:gd name="T6" fmla="*/ 0 w 26"/>
                  <a:gd name="T7" fmla="*/ 19 h 190"/>
                  <a:gd name="T8" fmla="*/ 26 w 26"/>
                  <a:gd name="T9" fmla="*/ 0 h 190"/>
                </a:gdLst>
                <a:ahLst/>
                <a:cxnLst>
                  <a:cxn ang="0">
                    <a:pos x="T0" y="T1"/>
                  </a:cxn>
                  <a:cxn ang="0">
                    <a:pos x="T2" y="T3"/>
                  </a:cxn>
                  <a:cxn ang="0">
                    <a:pos x="T4" y="T5"/>
                  </a:cxn>
                  <a:cxn ang="0">
                    <a:pos x="T6" y="T7"/>
                  </a:cxn>
                  <a:cxn ang="0">
                    <a:pos x="T8" y="T9"/>
                  </a:cxn>
                </a:cxnLst>
                <a:rect l="0" t="0" r="r" b="b"/>
                <a:pathLst>
                  <a:path w="26" h="190">
                    <a:moveTo>
                      <a:pt x="26" y="0"/>
                    </a:moveTo>
                    <a:lnTo>
                      <a:pt x="26" y="169"/>
                    </a:lnTo>
                    <a:lnTo>
                      <a:pt x="0" y="190"/>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76" name="Freeform 210"/>
              <p:cNvSpPr>
                <a:spLocks/>
              </p:cNvSpPr>
              <p:nvPr/>
            </p:nvSpPr>
            <p:spPr bwMode="auto">
              <a:xfrm flipH="1">
                <a:off x="4927737" y="3210246"/>
                <a:ext cx="15169" cy="110853"/>
              </a:xfrm>
              <a:custGeom>
                <a:avLst/>
                <a:gdLst>
                  <a:gd name="T0" fmla="*/ 23 w 26"/>
                  <a:gd name="T1" fmla="*/ 0 h 190"/>
                  <a:gd name="T2" fmla="*/ 26 w 26"/>
                  <a:gd name="T3" fmla="*/ 171 h 190"/>
                  <a:gd name="T4" fmla="*/ 0 w 26"/>
                  <a:gd name="T5" fmla="*/ 190 h 190"/>
                  <a:gd name="T6" fmla="*/ 0 w 26"/>
                  <a:gd name="T7" fmla="*/ 19 h 190"/>
                  <a:gd name="T8" fmla="*/ 23 w 26"/>
                  <a:gd name="T9" fmla="*/ 0 h 190"/>
                </a:gdLst>
                <a:ahLst/>
                <a:cxnLst>
                  <a:cxn ang="0">
                    <a:pos x="T0" y="T1"/>
                  </a:cxn>
                  <a:cxn ang="0">
                    <a:pos x="T2" y="T3"/>
                  </a:cxn>
                  <a:cxn ang="0">
                    <a:pos x="T4" y="T5"/>
                  </a:cxn>
                  <a:cxn ang="0">
                    <a:pos x="T6" y="T7"/>
                  </a:cxn>
                  <a:cxn ang="0">
                    <a:pos x="T8" y="T9"/>
                  </a:cxn>
                </a:cxnLst>
                <a:rect l="0" t="0" r="r" b="b"/>
                <a:pathLst>
                  <a:path w="26" h="190">
                    <a:moveTo>
                      <a:pt x="23" y="0"/>
                    </a:moveTo>
                    <a:lnTo>
                      <a:pt x="26" y="171"/>
                    </a:lnTo>
                    <a:lnTo>
                      <a:pt x="0" y="190"/>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77" name="Freeform 211"/>
              <p:cNvSpPr>
                <a:spLocks/>
              </p:cNvSpPr>
              <p:nvPr/>
            </p:nvSpPr>
            <p:spPr bwMode="auto">
              <a:xfrm flipH="1">
                <a:off x="4903233" y="3188659"/>
                <a:ext cx="14002" cy="110269"/>
              </a:xfrm>
              <a:custGeom>
                <a:avLst/>
                <a:gdLst>
                  <a:gd name="T0" fmla="*/ 24 w 24"/>
                  <a:gd name="T1" fmla="*/ 0 h 189"/>
                  <a:gd name="T2" fmla="*/ 24 w 24"/>
                  <a:gd name="T3" fmla="*/ 170 h 189"/>
                  <a:gd name="T4" fmla="*/ 0 w 24"/>
                  <a:gd name="T5" fmla="*/ 189 h 189"/>
                  <a:gd name="T6" fmla="*/ 0 w 24"/>
                  <a:gd name="T7" fmla="*/ 18 h 189"/>
                  <a:gd name="T8" fmla="*/ 24 w 24"/>
                  <a:gd name="T9" fmla="*/ 0 h 189"/>
                </a:gdLst>
                <a:ahLst/>
                <a:cxnLst>
                  <a:cxn ang="0">
                    <a:pos x="T0" y="T1"/>
                  </a:cxn>
                  <a:cxn ang="0">
                    <a:pos x="T2" y="T3"/>
                  </a:cxn>
                  <a:cxn ang="0">
                    <a:pos x="T4" y="T5"/>
                  </a:cxn>
                  <a:cxn ang="0">
                    <a:pos x="T6" y="T7"/>
                  </a:cxn>
                  <a:cxn ang="0">
                    <a:pos x="T8" y="T9"/>
                  </a:cxn>
                </a:cxnLst>
                <a:rect l="0" t="0" r="r" b="b"/>
                <a:pathLst>
                  <a:path w="24" h="189">
                    <a:moveTo>
                      <a:pt x="24" y="0"/>
                    </a:moveTo>
                    <a:lnTo>
                      <a:pt x="24" y="170"/>
                    </a:lnTo>
                    <a:lnTo>
                      <a:pt x="0" y="189"/>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78" name="Freeform 212"/>
              <p:cNvSpPr>
                <a:spLocks/>
              </p:cNvSpPr>
              <p:nvPr/>
            </p:nvSpPr>
            <p:spPr bwMode="auto">
              <a:xfrm flipH="1">
                <a:off x="4877561" y="3166488"/>
                <a:ext cx="13419" cy="112020"/>
              </a:xfrm>
              <a:custGeom>
                <a:avLst/>
                <a:gdLst>
                  <a:gd name="T0" fmla="*/ 23 w 23"/>
                  <a:gd name="T1" fmla="*/ 0 h 192"/>
                  <a:gd name="T2" fmla="*/ 23 w 23"/>
                  <a:gd name="T3" fmla="*/ 173 h 192"/>
                  <a:gd name="T4" fmla="*/ 0 w 23"/>
                  <a:gd name="T5" fmla="*/ 192 h 192"/>
                  <a:gd name="T6" fmla="*/ 0 w 23"/>
                  <a:gd name="T7" fmla="*/ 19 h 192"/>
                  <a:gd name="T8" fmla="*/ 23 w 23"/>
                  <a:gd name="T9" fmla="*/ 0 h 192"/>
                </a:gdLst>
                <a:ahLst/>
                <a:cxnLst>
                  <a:cxn ang="0">
                    <a:pos x="T0" y="T1"/>
                  </a:cxn>
                  <a:cxn ang="0">
                    <a:pos x="T2" y="T3"/>
                  </a:cxn>
                  <a:cxn ang="0">
                    <a:pos x="T4" y="T5"/>
                  </a:cxn>
                  <a:cxn ang="0">
                    <a:pos x="T6" y="T7"/>
                  </a:cxn>
                  <a:cxn ang="0">
                    <a:pos x="T8" y="T9"/>
                  </a:cxn>
                </a:cxnLst>
                <a:rect l="0" t="0" r="r" b="b"/>
                <a:pathLst>
                  <a:path w="23" h="192">
                    <a:moveTo>
                      <a:pt x="23" y="0"/>
                    </a:moveTo>
                    <a:lnTo>
                      <a:pt x="23" y="173"/>
                    </a:lnTo>
                    <a:lnTo>
                      <a:pt x="0" y="192"/>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79" name="Freeform 213"/>
              <p:cNvSpPr>
                <a:spLocks/>
              </p:cNvSpPr>
              <p:nvPr/>
            </p:nvSpPr>
            <p:spPr bwMode="auto">
              <a:xfrm flipH="1">
                <a:off x="4851307" y="3144901"/>
                <a:ext cx="14002" cy="113186"/>
              </a:xfrm>
              <a:custGeom>
                <a:avLst/>
                <a:gdLst>
                  <a:gd name="T0" fmla="*/ 24 w 24"/>
                  <a:gd name="T1" fmla="*/ 0 h 194"/>
                  <a:gd name="T2" fmla="*/ 24 w 24"/>
                  <a:gd name="T3" fmla="*/ 173 h 194"/>
                  <a:gd name="T4" fmla="*/ 0 w 24"/>
                  <a:gd name="T5" fmla="*/ 194 h 194"/>
                  <a:gd name="T6" fmla="*/ 0 w 24"/>
                  <a:gd name="T7" fmla="*/ 18 h 194"/>
                  <a:gd name="T8" fmla="*/ 24 w 24"/>
                  <a:gd name="T9" fmla="*/ 0 h 194"/>
                </a:gdLst>
                <a:ahLst/>
                <a:cxnLst>
                  <a:cxn ang="0">
                    <a:pos x="T0" y="T1"/>
                  </a:cxn>
                  <a:cxn ang="0">
                    <a:pos x="T2" y="T3"/>
                  </a:cxn>
                  <a:cxn ang="0">
                    <a:pos x="T4" y="T5"/>
                  </a:cxn>
                  <a:cxn ang="0">
                    <a:pos x="T6" y="T7"/>
                  </a:cxn>
                  <a:cxn ang="0">
                    <a:pos x="T8" y="T9"/>
                  </a:cxn>
                </a:cxnLst>
                <a:rect l="0" t="0" r="r" b="b"/>
                <a:pathLst>
                  <a:path w="24" h="194">
                    <a:moveTo>
                      <a:pt x="24" y="0"/>
                    </a:moveTo>
                    <a:lnTo>
                      <a:pt x="24" y="173"/>
                    </a:lnTo>
                    <a:lnTo>
                      <a:pt x="0" y="194"/>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80" name="Freeform 214"/>
              <p:cNvSpPr>
                <a:spLocks/>
              </p:cNvSpPr>
              <p:nvPr/>
            </p:nvSpPr>
            <p:spPr bwMode="auto">
              <a:xfrm flipH="1">
                <a:off x="4825636" y="3122731"/>
                <a:ext cx="13419" cy="113186"/>
              </a:xfrm>
              <a:custGeom>
                <a:avLst/>
                <a:gdLst>
                  <a:gd name="T0" fmla="*/ 23 w 23"/>
                  <a:gd name="T1" fmla="*/ 0 h 194"/>
                  <a:gd name="T2" fmla="*/ 23 w 23"/>
                  <a:gd name="T3" fmla="*/ 176 h 194"/>
                  <a:gd name="T4" fmla="*/ 0 w 23"/>
                  <a:gd name="T5" fmla="*/ 194 h 194"/>
                  <a:gd name="T6" fmla="*/ 0 w 23"/>
                  <a:gd name="T7" fmla="*/ 19 h 194"/>
                  <a:gd name="T8" fmla="*/ 23 w 23"/>
                  <a:gd name="T9" fmla="*/ 0 h 194"/>
                </a:gdLst>
                <a:ahLst/>
                <a:cxnLst>
                  <a:cxn ang="0">
                    <a:pos x="T0" y="T1"/>
                  </a:cxn>
                  <a:cxn ang="0">
                    <a:pos x="T2" y="T3"/>
                  </a:cxn>
                  <a:cxn ang="0">
                    <a:pos x="T4" y="T5"/>
                  </a:cxn>
                  <a:cxn ang="0">
                    <a:pos x="T6" y="T7"/>
                  </a:cxn>
                  <a:cxn ang="0">
                    <a:pos x="T8" y="T9"/>
                  </a:cxn>
                </a:cxnLst>
                <a:rect l="0" t="0" r="r" b="b"/>
                <a:pathLst>
                  <a:path w="23" h="194">
                    <a:moveTo>
                      <a:pt x="23" y="0"/>
                    </a:moveTo>
                    <a:lnTo>
                      <a:pt x="23" y="176"/>
                    </a:lnTo>
                    <a:lnTo>
                      <a:pt x="0" y="194"/>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81" name="Freeform 215"/>
              <p:cNvSpPr>
                <a:spLocks/>
              </p:cNvSpPr>
              <p:nvPr/>
            </p:nvSpPr>
            <p:spPr bwMode="auto">
              <a:xfrm flipH="1">
                <a:off x="4799381" y="3101144"/>
                <a:ext cx="14002" cy="114353"/>
              </a:xfrm>
              <a:custGeom>
                <a:avLst/>
                <a:gdLst>
                  <a:gd name="T0" fmla="*/ 24 w 24"/>
                  <a:gd name="T1" fmla="*/ 0 h 196"/>
                  <a:gd name="T2" fmla="*/ 24 w 24"/>
                  <a:gd name="T3" fmla="*/ 178 h 196"/>
                  <a:gd name="T4" fmla="*/ 0 w 24"/>
                  <a:gd name="T5" fmla="*/ 196 h 196"/>
                  <a:gd name="T6" fmla="*/ 0 w 24"/>
                  <a:gd name="T7" fmla="*/ 18 h 196"/>
                  <a:gd name="T8" fmla="*/ 24 w 24"/>
                  <a:gd name="T9" fmla="*/ 0 h 196"/>
                </a:gdLst>
                <a:ahLst/>
                <a:cxnLst>
                  <a:cxn ang="0">
                    <a:pos x="T0" y="T1"/>
                  </a:cxn>
                  <a:cxn ang="0">
                    <a:pos x="T2" y="T3"/>
                  </a:cxn>
                  <a:cxn ang="0">
                    <a:pos x="T4" y="T5"/>
                  </a:cxn>
                  <a:cxn ang="0">
                    <a:pos x="T6" y="T7"/>
                  </a:cxn>
                  <a:cxn ang="0">
                    <a:pos x="T8" y="T9"/>
                  </a:cxn>
                </a:cxnLst>
                <a:rect l="0" t="0" r="r" b="b"/>
                <a:pathLst>
                  <a:path w="24" h="196">
                    <a:moveTo>
                      <a:pt x="24" y="0"/>
                    </a:moveTo>
                    <a:lnTo>
                      <a:pt x="24" y="178"/>
                    </a:lnTo>
                    <a:lnTo>
                      <a:pt x="0" y="196"/>
                    </a:lnTo>
                    <a:lnTo>
                      <a:pt x="0" y="18"/>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82" name="Freeform 216"/>
              <p:cNvSpPr>
                <a:spLocks/>
              </p:cNvSpPr>
              <p:nvPr/>
            </p:nvSpPr>
            <p:spPr bwMode="auto">
              <a:xfrm flipH="1">
                <a:off x="4773710" y="3078973"/>
                <a:ext cx="15169" cy="116104"/>
              </a:xfrm>
              <a:custGeom>
                <a:avLst/>
                <a:gdLst>
                  <a:gd name="T0" fmla="*/ 26 w 26"/>
                  <a:gd name="T1" fmla="*/ 0 h 199"/>
                  <a:gd name="T2" fmla="*/ 26 w 26"/>
                  <a:gd name="T3" fmla="*/ 178 h 199"/>
                  <a:gd name="T4" fmla="*/ 3 w 26"/>
                  <a:gd name="T5" fmla="*/ 199 h 199"/>
                  <a:gd name="T6" fmla="*/ 0 w 26"/>
                  <a:gd name="T7" fmla="*/ 19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78"/>
                    </a:lnTo>
                    <a:lnTo>
                      <a:pt x="3" y="199"/>
                    </a:lnTo>
                    <a:lnTo>
                      <a:pt x="0" y="19"/>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83" name="Freeform 217"/>
              <p:cNvSpPr>
                <a:spLocks/>
              </p:cNvSpPr>
              <p:nvPr/>
            </p:nvSpPr>
            <p:spPr bwMode="auto">
              <a:xfrm flipH="1">
                <a:off x="4747455" y="3057386"/>
                <a:ext cx="15169" cy="116104"/>
              </a:xfrm>
              <a:custGeom>
                <a:avLst/>
                <a:gdLst>
                  <a:gd name="T0" fmla="*/ 26 w 26"/>
                  <a:gd name="T1" fmla="*/ 0 h 199"/>
                  <a:gd name="T2" fmla="*/ 26 w 26"/>
                  <a:gd name="T3" fmla="*/ 180 h 199"/>
                  <a:gd name="T4" fmla="*/ 0 w 26"/>
                  <a:gd name="T5" fmla="*/ 199 h 199"/>
                  <a:gd name="T6" fmla="*/ 0 w 26"/>
                  <a:gd name="T7" fmla="*/ 18 h 199"/>
                  <a:gd name="T8" fmla="*/ 26 w 26"/>
                  <a:gd name="T9" fmla="*/ 0 h 199"/>
                </a:gdLst>
                <a:ahLst/>
                <a:cxnLst>
                  <a:cxn ang="0">
                    <a:pos x="T0" y="T1"/>
                  </a:cxn>
                  <a:cxn ang="0">
                    <a:pos x="T2" y="T3"/>
                  </a:cxn>
                  <a:cxn ang="0">
                    <a:pos x="T4" y="T5"/>
                  </a:cxn>
                  <a:cxn ang="0">
                    <a:pos x="T6" y="T7"/>
                  </a:cxn>
                  <a:cxn ang="0">
                    <a:pos x="T8" y="T9"/>
                  </a:cxn>
                </a:cxnLst>
                <a:rect l="0" t="0" r="r" b="b"/>
                <a:pathLst>
                  <a:path w="26" h="199">
                    <a:moveTo>
                      <a:pt x="26" y="0"/>
                    </a:moveTo>
                    <a:lnTo>
                      <a:pt x="26" y="180"/>
                    </a:lnTo>
                    <a:lnTo>
                      <a:pt x="0" y="199"/>
                    </a:lnTo>
                    <a:lnTo>
                      <a:pt x="0" y="18"/>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84" name="Freeform 218"/>
              <p:cNvSpPr>
                <a:spLocks/>
              </p:cNvSpPr>
              <p:nvPr/>
            </p:nvSpPr>
            <p:spPr bwMode="auto">
              <a:xfrm flipH="1">
                <a:off x="4722951" y="3035215"/>
                <a:ext cx="14002" cy="117854"/>
              </a:xfrm>
              <a:custGeom>
                <a:avLst/>
                <a:gdLst>
                  <a:gd name="T0" fmla="*/ 24 w 24"/>
                  <a:gd name="T1" fmla="*/ 0 h 202"/>
                  <a:gd name="T2" fmla="*/ 24 w 24"/>
                  <a:gd name="T3" fmla="*/ 181 h 202"/>
                  <a:gd name="T4" fmla="*/ 0 w 24"/>
                  <a:gd name="T5" fmla="*/ 202 h 202"/>
                  <a:gd name="T6" fmla="*/ 0 w 24"/>
                  <a:gd name="T7" fmla="*/ 19 h 202"/>
                  <a:gd name="T8" fmla="*/ 24 w 24"/>
                  <a:gd name="T9" fmla="*/ 0 h 202"/>
                </a:gdLst>
                <a:ahLst/>
                <a:cxnLst>
                  <a:cxn ang="0">
                    <a:pos x="T0" y="T1"/>
                  </a:cxn>
                  <a:cxn ang="0">
                    <a:pos x="T2" y="T3"/>
                  </a:cxn>
                  <a:cxn ang="0">
                    <a:pos x="T4" y="T5"/>
                  </a:cxn>
                  <a:cxn ang="0">
                    <a:pos x="T6" y="T7"/>
                  </a:cxn>
                  <a:cxn ang="0">
                    <a:pos x="T8" y="T9"/>
                  </a:cxn>
                </a:cxnLst>
                <a:rect l="0" t="0" r="r" b="b"/>
                <a:pathLst>
                  <a:path w="24" h="202">
                    <a:moveTo>
                      <a:pt x="24" y="0"/>
                    </a:moveTo>
                    <a:lnTo>
                      <a:pt x="24" y="181"/>
                    </a:lnTo>
                    <a:lnTo>
                      <a:pt x="0" y="202"/>
                    </a:lnTo>
                    <a:lnTo>
                      <a:pt x="0" y="19"/>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85" name="Freeform 219"/>
              <p:cNvSpPr>
                <a:spLocks/>
              </p:cNvSpPr>
              <p:nvPr/>
            </p:nvSpPr>
            <p:spPr bwMode="auto">
              <a:xfrm flipH="1">
                <a:off x="4694363" y="3010711"/>
                <a:ext cx="15169" cy="120188"/>
              </a:xfrm>
              <a:custGeom>
                <a:avLst/>
                <a:gdLst>
                  <a:gd name="T0" fmla="*/ 26 w 26"/>
                  <a:gd name="T1" fmla="*/ 0 h 206"/>
                  <a:gd name="T2" fmla="*/ 26 w 26"/>
                  <a:gd name="T3" fmla="*/ 185 h 206"/>
                  <a:gd name="T4" fmla="*/ 0 w 26"/>
                  <a:gd name="T5" fmla="*/ 206 h 206"/>
                  <a:gd name="T6" fmla="*/ 0 w 26"/>
                  <a:gd name="T7" fmla="*/ 21 h 206"/>
                  <a:gd name="T8" fmla="*/ 26 w 26"/>
                  <a:gd name="T9" fmla="*/ 0 h 206"/>
                </a:gdLst>
                <a:ahLst/>
                <a:cxnLst>
                  <a:cxn ang="0">
                    <a:pos x="T0" y="T1"/>
                  </a:cxn>
                  <a:cxn ang="0">
                    <a:pos x="T2" y="T3"/>
                  </a:cxn>
                  <a:cxn ang="0">
                    <a:pos x="T4" y="T5"/>
                  </a:cxn>
                  <a:cxn ang="0">
                    <a:pos x="T6" y="T7"/>
                  </a:cxn>
                  <a:cxn ang="0">
                    <a:pos x="T8" y="T9"/>
                  </a:cxn>
                </a:cxnLst>
                <a:rect l="0" t="0" r="r" b="b"/>
                <a:pathLst>
                  <a:path w="26" h="206">
                    <a:moveTo>
                      <a:pt x="26" y="0"/>
                    </a:moveTo>
                    <a:lnTo>
                      <a:pt x="26" y="185"/>
                    </a:lnTo>
                    <a:lnTo>
                      <a:pt x="0" y="206"/>
                    </a:lnTo>
                    <a:lnTo>
                      <a:pt x="0"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86" name="Freeform 220"/>
              <p:cNvSpPr>
                <a:spLocks/>
              </p:cNvSpPr>
              <p:nvPr/>
            </p:nvSpPr>
            <p:spPr bwMode="auto">
              <a:xfrm flipH="1">
                <a:off x="4668691" y="2989124"/>
                <a:ext cx="14586" cy="120188"/>
              </a:xfrm>
              <a:custGeom>
                <a:avLst/>
                <a:gdLst>
                  <a:gd name="T0" fmla="*/ 23 w 25"/>
                  <a:gd name="T1" fmla="*/ 0 h 206"/>
                  <a:gd name="T2" fmla="*/ 25 w 25"/>
                  <a:gd name="T3" fmla="*/ 185 h 206"/>
                  <a:gd name="T4" fmla="*/ 0 w 25"/>
                  <a:gd name="T5" fmla="*/ 206 h 206"/>
                  <a:gd name="T6" fmla="*/ 0 w 25"/>
                  <a:gd name="T7" fmla="*/ 21 h 206"/>
                  <a:gd name="T8" fmla="*/ 23 w 25"/>
                  <a:gd name="T9" fmla="*/ 0 h 206"/>
                </a:gdLst>
                <a:ahLst/>
                <a:cxnLst>
                  <a:cxn ang="0">
                    <a:pos x="T0" y="T1"/>
                  </a:cxn>
                  <a:cxn ang="0">
                    <a:pos x="T2" y="T3"/>
                  </a:cxn>
                  <a:cxn ang="0">
                    <a:pos x="T4" y="T5"/>
                  </a:cxn>
                  <a:cxn ang="0">
                    <a:pos x="T6" y="T7"/>
                  </a:cxn>
                  <a:cxn ang="0">
                    <a:pos x="T8" y="T9"/>
                  </a:cxn>
                </a:cxnLst>
                <a:rect l="0" t="0" r="r" b="b"/>
                <a:pathLst>
                  <a:path w="25" h="206">
                    <a:moveTo>
                      <a:pt x="23" y="0"/>
                    </a:moveTo>
                    <a:lnTo>
                      <a:pt x="25" y="185"/>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87" name="Freeform 221"/>
              <p:cNvSpPr>
                <a:spLocks/>
              </p:cNvSpPr>
              <p:nvPr/>
            </p:nvSpPr>
            <p:spPr bwMode="auto">
              <a:xfrm flipH="1">
                <a:off x="4566007" y="2901609"/>
                <a:ext cx="15169" cy="124272"/>
              </a:xfrm>
              <a:custGeom>
                <a:avLst/>
                <a:gdLst>
                  <a:gd name="T0" fmla="*/ 26 w 26"/>
                  <a:gd name="T1" fmla="*/ 0 h 213"/>
                  <a:gd name="T2" fmla="*/ 26 w 26"/>
                  <a:gd name="T3" fmla="*/ 192 h 213"/>
                  <a:gd name="T4" fmla="*/ 0 w 26"/>
                  <a:gd name="T5" fmla="*/ 213 h 213"/>
                  <a:gd name="T6" fmla="*/ 3 w 26"/>
                  <a:gd name="T7" fmla="*/ 21 h 213"/>
                  <a:gd name="T8" fmla="*/ 26 w 26"/>
                  <a:gd name="T9" fmla="*/ 0 h 213"/>
                </a:gdLst>
                <a:ahLst/>
                <a:cxnLst>
                  <a:cxn ang="0">
                    <a:pos x="T0" y="T1"/>
                  </a:cxn>
                  <a:cxn ang="0">
                    <a:pos x="T2" y="T3"/>
                  </a:cxn>
                  <a:cxn ang="0">
                    <a:pos x="T4" y="T5"/>
                  </a:cxn>
                  <a:cxn ang="0">
                    <a:pos x="T6" y="T7"/>
                  </a:cxn>
                  <a:cxn ang="0">
                    <a:pos x="T8" y="T9"/>
                  </a:cxn>
                </a:cxnLst>
                <a:rect l="0" t="0" r="r" b="b"/>
                <a:pathLst>
                  <a:path w="26" h="213">
                    <a:moveTo>
                      <a:pt x="26" y="0"/>
                    </a:moveTo>
                    <a:lnTo>
                      <a:pt x="26" y="192"/>
                    </a:lnTo>
                    <a:lnTo>
                      <a:pt x="0" y="213"/>
                    </a:lnTo>
                    <a:lnTo>
                      <a:pt x="3" y="21"/>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88" name="Freeform 222"/>
              <p:cNvSpPr>
                <a:spLocks/>
              </p:cNvSpPr>
              <p:nvPr/>
            </p:nvSpPr>
            <p:spPr bwMode="auto">
              <a:xfrm flipH="1">
                <a:off x="4589344" y="2922029"/>
                <a:ext cx="14586" cy="123105"/>
              </a:xfrm>
              <a:custGeom>
                <a:avLst/>
                <a:gdLst>
                  <a:gd name="T0" fmla="*/ 25 w 25"/>
                  <a:gd name="T1" fmla="*/ 0 h 211"/>
                  <a:gd name="T2" fmla="*/ 23 w 25"/>
                  <a:gd name="T3" fmla="*/ 190 h 211"/>
                  <a:gd name="T4" fmla="*/ 0 w 25"/>
                  <a:gd name="T5" fmla="*/ 211 h 211"/>
                  <a:gd name="T6" fmla="*/ 0 w 25"/>
                  <a:gd name="T7" fmla="*/ 19 h 211"/>
                  <a:gd name="T8" fmla="*/ 25 w 25"/>
                  <a:gd name="T9" fmla="*/ 0 h 211"/>
                </a:gdLst>
                <a:ahLst/>
                <a:cxnLst>
                  <a:cxn ang="0">
                    <a:pos x="T0" y="T1"/>
                  </a:cxn>
                  <a:cxn ang="0">
                    <a:pos x="T2" y="T3"/>
                  </a:cxn>
                  <a:cxn ang="0">
                    <a:pos x="T4" y="T5"/>
                  </a:cxn>
                  <a:cxn ang="0">
                    <a:pos x="T6" y="T7"/>
                  </a:cxn>
                  <a:cxn ang="0">
                    <a:pos x="T8" y="T9"/>
                  </a:cxn>
                </a:cxnLst>
                <a:rect l="0" t="0" r="r" b="b"/>
                <a:pathLst>
                  <a:path w="25" h="211">
                    <a:moveTo>
                      <a:pt x="25" y="0"/>
                    </a:moveTo>
                    <a:lnTo>
                      <a:pt x="23" y="190"/>
                    </a:lnTo>
                    <a:lnTo>
                      <a:pt x="0" y="211"/>
                    </a:lnTo>
                    <a:lnTo>
                      <a:pt x="0" y="19"/>
                    </a:lnTo>
                    <a:lnTo>
                      <a:pt x="25"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89" name="Freeform 223"/>
              <p:cNvSpPr>
                <a:spLocks/>
              </p:cNvSpPr>
              <p:nvPr/>
            </p:nvSpPr>
            <p:spPr bwMode="auto">
              <a:xfrm flipH="1">
                <a:off x="4616766" y="2945366"/>
                <a:ext cx="13419" cy="121354"/>
              </a:xfrm>
              <a:custGeom>
                <a:avLst/>
                <a:gdLst>
                  <a:gd name="T0" fmla="*/ 23 w 23"/>
                  <a:gd name="T1" fmla="*/ 0 h 208"/>
                  <a:gd name="T2" fmla="*/ 23 w 23"/>
                  <a:gd name="T3" fmla="*/ 187 h 208"/>
                  <a:gd name="T4" fmla="*/ 0 w 23"/>
                  <a:gd name="T5" fmla="*/ 208 h 208"/>
                  <a:gd name="T6" fmla="*/ 0 w 23"/>
                  <a:gd name="T7" fmla="*/ 19 h 208"/>
                  <a:gd name="T8" fmla="*/ 23 w 23"/>
                  <a:gd name="T9" fmla="*/ 0 h 208"/>
                </a:gdLst>
                <a:ahLst/>
                <a:cxnLst>
                  <a:cxn ang="0">
                    <a:pos x="T0" y="T1"/>
                  </a:cxn>
                  <a:cxn ang="0">
                    <a:pos x="T2" y="T3"/>
                  </a:cxn>
                  <a:cxn ang="0">
                    <a:pos x="T4" y="T5"/>
                  </a:cxn>
                  <a:cxn ang="0">
                    <a:pos x="T6" y="T7"/>
                  </a:cxn>
                  <a:cxn ang="0">
                    <a:pos x="T8" y="T9"/>
                  </a:cxn>
                </a:cxnLst>
                <a:rect l="0" t="0" r="r" b="b"/>
                <a:pathLst>
                  <a:path w="23" h="208">
                    <a:moveTo>
                      <a:pt x="23" y="0"/>
                    </a:moveTo>
                    <a:lnTo>
                      <a:pt x="23" y="187"/>
                    </a:lnTo>
                    <a:lnTo>
                      <a:pt x="0" y="208"/>
                    </a:lnTo>
                    <a:lnTo>
                      <a:pt x="0" y="19"/>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90" name="Freeform 224"/>
              <p:cNvSpPr>
                <a:spLocks/>
              </p:cNvSpPr>
              <p:nvPr/>
            </p:nvSpPr>
            <p:spPr bwMode="auto">
              <a:xfrm flipH="1">
                <a:off x="4641270" y="2965787"/>
                <a:ext cx="13419" cy="120188"/>
              </a:xfrm>
              <a:custGeom>
                <a:avLst/>
                <a:gdLst>
                  <a:gd name="T0" fmla="*/ 23 w 23"/>
                  <a:gd name="T1" fmla="*/ 0 h 206"/>
                  <a:gd name="T2" fmla="*/ 23 w 23"/>
                  <a:gd name="T3" fmla="*/ 187 h 206"/>
                  <a:gd name="T4" fmla="*/ 0 w 23"/>
                  <a:gd name="T5" fmla="*/ 206 h 206"/>
                  <a:gd name="T6" fmla="*/ 0 w 23"/>
                  <a:gd name="T7" fmla="*/ 21 h 206"/>
                  <a:gd name="T8" fmla="*/ 23 w 23"/>
                  <a:gd name="T9" fmla="*/ 0 h 206"/>
                </a:gdLst>
                <a:ahLst/>
                <a:cxnLst>
                  <a:cxn ang="0">
                    <a:pos x="T0" y="T1"/>
                  </a:cxn>
                  <a:cxn ang="0">
                    <a:pos x="T2" y="T3"/>
                  </a:cxn>
                  <a:cxn ang="0">
                    <a:pos x="T4" y="T5"/>
                  </a:cxn>
                  <a:cxn ang="0">
                    <a:pos x="T6" y="T7"/>
                  </a:cxn>
                  <a:cxn ang="0">
                    <a:pos x="T8" y="T9"/>
                  </a:cxn>
                </a:cxnLst>
                <a:rect l="0" t="0" r="r" b="b"/>
                <a:pathLst>
                  <a:path w="23" h="206">
                    <a:moveTo>
                      <a:pt x="23" y="0"/>
                    </a:moveTo>
                    <a:lnTo>
                      <a:pt x="23" y="187"/>
                    </a:lnTo>
                    <a:lnTo>
                      <a:pt x="0" y="206"/>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91" name="Freeform 225"/>
              <p:cNvSpPr>
                <a:spLocks/>
              </p:cNvSpPr>
              <p:nvPr/>
            </p:nvSpPr>
            <p:spPr bwMode="auto">
              <a:xfrm flipH="1">
                <a:off x="4539752" y="2879438"/>
                <a:ext cx="14002" cy="124272"/>
              </a:xfrm>
              <a:custGeom>
                <a:avLst/>
                <a:gdLst>
                  <a:gd name="T0" fmla="*/ 24 w 24"/>
                  <a:gd name="T1" fmla="*/ 0 h 213"/>
                  <a:gd name="T2" fmla="*/ 24 w 24"/>
                  <a:gd name="T3" fmla="*/ 195 h 213"/>
                  <a:gd name="T4" fmla="*/ 0 w 24"/>
                  <a:gd name="T5" fmla="*/ 213 h 213"/>
                  <a:gd name="T6" fmla="*/ 0 w 24"/>
                  <a:gd name="T7" fmla="*/ 21 h 213"/>
                  <a:gd name="T8" fmla="*/ 24 w 24"/>
                  <a:gd name="T9" fmla="*/ 0 h 213"/>
                </a:gdLst>
                <a:ahLst/>
                <a:cxnLst>
                  <a:cxn ang="0">
                    <a:pos x="T0" y="T1"/>
                  </a:cxn>
                  <a:cxn ang="0">
                    <a:pos x="T2" y="T3"/>
                  </a:cxn>
                  <a:cxn ang="0">
                    <a:pos x="T4" y="T5"/>
                  </a:cxn>
                  <a:cxn ang="0">
                    <a:pos x="T6" y="T7"/>
                  </a:cxn>
                  <a:cxn ang="0">
                    <a:pos x="T8" y="T9"/>
                  </a:cxn>
                </a:cxnLst>
                <a:rect l="0" t="0" r="r" b="b"/>
                <a:pathLst>
                  <a:path w="24" h="213">
                    <a:moveTo>
                      <a:pt x="24" y="0"/>
                    </a:moveTo>
                    <a:lnTo>
                      <a:pt x="24" y="195"/>
                    </a:lnTo>
                    <a:lnTo>
                      <a:pt x="0" y="213"/>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92" name="Freeform 226"/>
              <p:cNvSpPr>
                <a:spLocks/>
              </p:cNvSpPr>
              <p:nvPr/>
            </p:nvSpPr>
            <p:spPr bwMode="auto">
              <a:xfrm flipH="1">
                <a:off x="4514081" y="2857851"/>
                <a:ext cx="13419" cy="125439"/>
              </a:xfrm>
              <a:custGeom>
                <a:avLst/>
                <a:gdLst>
                  <a:gd name="T0" fmla="*/ 23 w 23"/>
                  <a:gd name="T1" fmla="*/ 0 h 215"/>
                  <a:gd name="T2" fmla="*/ 23 w 23"/>
                  <a:gd name="T3" fmla="*/ 194 h 215"/>
                  <a:gd name="T4" fmla="*/ 0 w 23"/>
                  <a:gd name="T5" fmla="*/ 215 h 215"/>
                  <a:gd name="T6" fmla="*/ 0 w 23"/>
                  <a:gd name="T7" fmla="*/ 21 h 215"/>
                  <a:gd name="T8" fmla="*/ 23 w 23"/>
                  <a:gd name="T9" fmla="*/ 0 h 215"/>
                </a:gdLst>
                <a:ahLst/>
                <a:cxnLst>
                  <a:cxn ang="0">
                    <a:pos x="T0" y="T1"/>
                  </a:cxn>
                  <a:cxn ang="0">
                    <a:pos x="T2" y="T3"/>
                  </a:cxn>
                  <a:cxn ang="0">
                    <a:pos x="T4" y="T5"/>
                  </a:cxn>
                  <a:cxn ang="0">
                    <a:pos x="T6" y="T7"/>
                  </a:cxn>
                  <a:cxn ang="0">
                    <a:pos x="T8" y="T9"/>
                  </a:cxn>
                </a:cxnLst>
                <a:rect l="0" t="0" r="r" b="b"/>
                <a:pathLst>
                  <a:path w="23" h="215">
                    <a:moveTo>
                      <a:pt x="23" y="0"/>
                    </a:moveTo>
                    <a:lnTo>
                      <a:pt x="23" y="194"/>
                    </a:lnTo>
                    <a:lnTo>
                      <a:pt x="0" y="215"/>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93" name="Freeform 227"/>
              <p:cNvSpPr>
                <a:spLocks/>
              </p:cNvSpPr>
              <p:nvPr/>
            </p:nvSpPr>
            <p:spPr bwMode="auto">
              <a:xfrm flipH="1">
                <a:off x="4487827" y="2835681"/>
                <a:ext cx="15169" cy="126022"/>
              </a:xfrm>
              <a:custGeom>
                <a:avLst/>
                <a:gdLst>
                  <a:gd name="T0" fmla="*/ 26 w 26"/>
                  <a:gd name="T1" fmla="*/ 0 h 216"/>
                  <a:gd name="T2" fmla="*/ 26 w 26"/>
                  <a:gd name="T3" fmla="*/ 195 h 216"/>
                  <a:gd name="T4" fmla="*/ 0 w 26"/>
                  <a:gd name="T5" fmla="*/ 216 h 216"/>
                  <a:gd name="T6" fmla="*/ 0 w 26"/>
                  <a:gd name="T7" fmla="*/ 22 h 216"/>
                  <a:gd name="T8" fmla="*/ 26 w 26"/>
                  <a:gd name="T9" fmla="*/ 0 h 216"/>
                </a:gdLst>
                <a:ahLst/>
                <a:cxnLst>
                  <a:cxn ang="0">
                    <a:pos x="T0" y="T1"/>
                  </a:cxn>
                  <a:cxn ang="0">
                    <a:pos x="T2" y="T3"/>
                  </a:cxn>
                  <a:cxn ang="0">
                    <a:pos x="T4" y="T5"/>
                  </a:cxn>
                  <a:cxn ang="0">
                    <a:pos x="T6" y="T7"/>
                  </a:cxn>
                  <a:cxn ang="0">
                    <a:pos x="T8" y="T9"/>
                  </a:cxn>
                </a:cxnLst>
                <a:rect l="0" t="0" r="r" b="b"/>
                <a:pathLst>
                  <a:path w="26" h="216">
                    <a:moveTo>
                      <a:pt x="26" y="0"/>
                    </a:moveTo>
                    <a:lnTo>
                      <a:pt x="26" y="195"/>
                    </a:lnTo>
                    <a:lnTo>
                      <a:pt x="0" y="216"/>
                    </a:lnTo>
                    <a:lnTo>
                      <a:pt x="0" y="22"/>
                    </a:lnTo>
                    <a:lnTo>
                      <a:pt x="26"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94" name="Freeform 228"/>
              <p:cNvSpPr>
                <a:spLocks/>
              </p:cNvSpPr>
              <p:nvPr/>
            </p:nvSpPr>
            <p:spPr bwMode="auto">
              <a:xfrm flipH="1">
                <a:off x="4463323" y="2814093"/>
                <a:ext cx="14002" cy="125439"/>
              </a:xfrm>
              <a:custGeom>
                <a:avLst/>
                <a:gdLst>
                  <a:gd name="T0" fmla="*/ 24 w 24"/>
                  <a:gd name="T1" fmla="*/ 0 h 215"/>
                  <a:gd name="T2" fmla="*/ 24 w 24"/>
                  <a:gd name="T3" fmla="*/ 199 h 215"/>
                  <a:gd name="T4" fmla="*/ 3 w 24"/>
                  <a:gd name="T5" fmla="*/ 215 h 215"/>
                  <a:gd name="T6" fmla="*/ 0 w 24"/>
                  <a:gd name="T7" fmla="*/ 21 h 215"/>
                  <a:gd name="T8" fmla="*/ 24 w 24"/>
                  <a:gd name="T9" fmla="*/ 0 h 215"/>
                </a:gdLst>
                <a:ahLst/>
                <a:cxnLst>
                  <a:cxn ang="0">
                    <a:pos x="T0" y="T1"/>
                  </a:cxn>
                  <a:cxn ang="0">
                    <a:pos x="T2" y="T3"/>
                  </a:cxn>
                  <a:cxn ang="0">
                    <a:pos x="T4" y="T5"/>
                  </a:cxn>
                  <a:cxn ang="0">
                    <a:pos x="T6" y="T7"/>
                  </a:cxn>
                  <a:cxn ang="0">
                    <a:pos x="T8" y="T9"/>
                  </a:cxn>
                </a:cxnLst>
                <a:rect l="0" t="0" r="r" b="b"/>
                <a:pathLst>
                  <a:path w="24" h="215">
                    <a:moveTo>
                      <a:pt x="24" y="0"/>
                    </a:moveTo>
                    <a:lnTo>
                      <a:pt x="24" y="199"/>
                    </a:lnTo>
                    <a:lnTo>
                      <a:pt x="3" y="215"/>
                    </a:lnTo>
                    <a:lnTo>
                      <a:pt x="0" y="21"/>
                    </a:lnTo>
                    <a:lnTo>
                      <a:pt x="24"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95" name="Freeform 229"/>
              <p:cNvSpPr>
                <a:spLocks/>
              </p:cNvSpPr>
              <p:nvPr/>
            </p:nvSpPr>
            <p:spPr bwMode="auto">
              <a:xfrm flipH="1">
                <a:off x="4437651" y="2792506"/>
                <a:ext cx="13419" cy="128356"/>
              </a:xfrm>
              <a:custGeom>
                <a:avLst/>
                <a:gdLst>
                  <a:gd name="T0" fmla="*/ 23 w 23"/>
                  <a:gd name="T1" fmla="*/ 0 h 220"/>
                  <a:gd name="T2" fmla="*/ 23 w 23"/>
                  <a:gd name="T3" fmla="*/ 199 h 220"/>
                  <a:gd name="T4" fmla="*/ 0 w 23"/>
                  <a:gd name="T5" fmla="*/ 220 h 220"/>
                  <a:gd name="T6" fmla="*/ 0 w 23"/>
                  <a:gd name="T7" fmla="*/ 21 h 220"/>
                  <a:gd name="T8" fmla="*/ 23 w 23"/>
                  <a:gd name="T9" fmla="*/ 0 h 220"/>
                </a:gdLst>
                <a:ahLst/>
                <a:cxnLst>
                  <a:cxn ang="0">
                    <a:pos x="T0" y="T1"/>
                  </a:cxn>
                  <a:cxn ang="0">
                    <a:pos x="T2" y="T3"/>
                  </a:cxn>
                  <a:cxn ang="0">
                    <a:pos x="T4" y="T5"/>
                  </a:cxn>
                  <a:cxn ang="0">
                    <a:pos x="T6" y="T7"/>
                  </a:cxn>
                  <a:cxn ang="0">
                    <a:pos x="T8" y="T9"/>
                  </a:cxn>
                </a:cxnLst>
                <a:rect l="0" t="0" r="r" b="b"/>
                <a:pathLst>
                  <a:path w="23" h="220">
                    <a:moveTo>
                      <a:pt x="23" y="0"/>
                    </a:moveTo>
                    <a:lnTo>
                      <a:pt x="23" y="199"/>
                    </a:lnTo>
                    <a:lnTo>
                      <a:pt x="0" y="220"/>
                    </a:lnTo>
                    <a:lnTo>
                      <a:pt x="0" y="21"/>
                    </a:lnTo>
                    <a:lnTo>
                      <a:pt x="23"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96" name="Freeform 230"/>
              <p:cNvSpPr>
                <a:spLocks/>
              </p:cNvSpPr>
              <p:nvPr/>
            </p:nvSpPr>
            <p:spPr bwMode="auto">
              <a:xfrm flipH="1">
                <a:off x="4509997" y="2424942"/>
                <a:ext cx="1344234" cy="925912"/>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97" name="Freeform 261"/>
              <p:cNvSpPr>
                <a:spLocks/>
              </p:cNvSpPr>
              <p:nvPr/>
            </p:nvSpPr>
            <p:spPr bwMode="auto">
              <a:xfrm flipH="1">
                <a:off x="5936496" y="3139067"/>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98" name="Freeform 262"/>
              <p:cNvSpPr>
                <a:spLocks/>
              </p:cNvSpPr>
              <p:nvPr/>
            </p:nvSpPr>
            <p:spPr bwMode="auto">
              <a:xfrm flipH="1">
                <a:off x="5903823" y="3154236"/>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99" name="Freeform 263"/>
              <p:cNvSpPr>
                <a:spLocks/>
              </p:cNvSpPr>
              <p:nvPr/>
            </p:nvSpPr>
            <p:spPr bwMode="auto">
              <a:xfrm flipH="1">
                <a:off x="5869401" y="3171739"/>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00" name="Freeform 264"/>
              <p:cNvSpPr>
                <a:spLocks/>
              </p:cNvSpPr>
              <p:nvPr/>
            </p:nvSpPr>
            <p:spPr bwMode="auto">
              <a:xfrm flipH="1">
                <a:off x="5837896" y="3188659"/>
                <a:ext cx="16336" cy="100934"/>
              </a:xfrm>
              <a:custGeom>
                <a:avLst/>
                <a:gdLst>
                  <a:gd name="T0" fmla="*/ 0 w 28"/>
                  <a:gd name="T1" fmla="*/ 0 h 173"/>
                  <a:gd name="T2" fmla="*/ 28 w 28"/>
                  <a:gd name="T3" fmla="*/ 11 h 173"/>
                  <a:gd name="T4" fmla="*/ 28 w 28"/>
                  <a:gd name="T5" fmla="*/ 173 h 173"/>
                  <a:gd name="T6" fmla="*/ 0 w 28"/>
                  <a:gd name="T7" fmla="*/ 161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1"/>
                    </a:lnTo>
                    <a:lnTo>
                      <a:pt x="28" y="173"/>
                    </a:lnTo>
                    <a:lnTo>
                      <a:pt x="0" y="16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01" name="Freeform 265"/>
              <p:cNvSpPr>
                <a:spLocks/>
              </p:cNvSpPr>
              <p:nvPr/>
            </p:nvSpPr>
            <p:spPr bwMode="auto">
              <a:xfrm flipH="1">
                <a:off x="5805223" y="3203245"/>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02" name="Freeform 266"/>
              <p:cNvSpPr>
                <a:spLocks/>
              </p:cNvSpPr>
              <p:nvPr/>
            </p:nvSpPr>
            <p:spPr bwMode="auto">
              <a:xfrm flipH="1">
                <a:off x="5772551" y="321841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03" name="Freeform 267"/>
              <p:cNvSpPr>
                <a:spLocks/>
              </p:cNvSpPr>
              <p:nvPr/>
            </p:nvSpPr>
            <p:spPr bwMode="auto">
              <a:xfrm flipH="1">
                <a:off x="5739295" y="323475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04" name="Freeform 268"/>
              <p:cNvSpPr>
                <a:spLocks/>
              </p:cNvSpPr>
              <p:nvPr/>
            </p:nvSpPr>
            <p:spPr bwMode="auto">
              <a:xfrm flipH="1">
                <a:off x="5706622" y="3251086"/>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05" name="Freeform 269"/>
              <p:cNvSpPr>
                <a:spLocks/>
              </p:cNvSpPr>
              <p:nvPr/>
            </p:nvSpPr>
            <p:spPr bwMode="auto">
              <a:xfrm flipH="1">
                <a:off x="5672783" y="326742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06" name="Freeform 270"/>
              <p:cNvSpPr>
                <a:spLocks/>
              </p:cNvSpPr>
              <p:nvPr/>
            </p:nvSpPr>
            <p:spPr bwMode="auto">
              <a:xfrm flipH="1">
                <a:off x="5641278" y="3283759"/>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07" name="Freeform 271"/>
              <p:cNvSpPr>
                <a:spLocks/>
              </p:cNvSpPr>
              <p:nvPr/>
            </p:nvSpPr>
            <p:spPr bwMode="auto">
              <a:xfrm flipH="1">
                <a:off x="5608605" y="329892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08" name="Freeform 272"/>
              <p:cNvSpPr>
                <a:spLocks/>
              </p:cNvSpPr>
              <p:nvPr/>
            </p:nvSpPr>
            <p:spPr bwMode="auto">
              <a:xfrm flipH="1">
                <a:off x="5577100" y="331526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09" name="Freeform 273"/>
              <p:cNvSpPr>
                <a:spLocks/>
              </p:cNvSpPr>
              <p:nvPr/>
            </p:nvSpPr>
            <p:spPr bwMode="auto">
              <a:xfrm flipH="1">
                <a:off x="5544428" y="3330434"/>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10" name="Freeform 274"/>
              <p:cNvSpPr>
                <a:spLocks/>
              </p:cNvSpPr>
              <p:nvPr/>
            </p:nvSpPr>
            <p:spPr bwMode="auto">
              <a:xfrm flipH="1">
                <a:off x="5511172" y="3346770"/>
                <a:ext cx="16920" cy="102685"/>
              </a:xfrm>
              <a:custGeom>
                <a:avLst/>
                <a:gdLst>
                  <a:gd name="T0" fmla="*/ 0 w 29"/>
                  <a:gd name="T1" fmla="*/ 0 h 176"/>
                  <a:gd name="T2" fmla="*/ 29 w 29"/>
                  <a:gd name="T3" fmla="*/ 14 h 176"/>
                  <a:gd name="T4" fmla="*/ 29 w 29"/>
                  <a:gd name="T5" fmla="*/ 176 h 176"/>
                  <a:gd name="T6" fmla="*/ 0 w 29"/>
                  <a:gd name="T7" fmla="*/ 162 h 176"/>
                  <a:gd name="T8" fmla="*/ 0 w 29"/>
                  <a:gd name="T9" fmla="*/ 0 h 176"/>
                </a:gdLst>
                <a:ahLst/>
                <a:cxnLst>
                  <a:cxn ang="0">
                    <a:pos x="T0" y="T1"/>
                  </a:cxn>
                  <a:cxn ang="0">
                    <a:pos x="T2" y="T3"/>
                  </a:cxn>
                  <a:cxn ang="0">
                    <a:pos x="T4" y="T5"/>
                  </a:cxn>
                  <a:cxn ang="0">
                    <a:pos x="T6" y="T7"/>
                  </a:cxn>
                  <a:cxn ang="0">
                    <a:pos x="T8" y="T9"/>
                  </a:cxn>
                </a:cxnLst>
                <a:rect l="0" t="0" r="r" b="b"/>
                <a:pathLst>
                  <a:path w="29" h="176">
                    <a:moveTo>
                      <a:pt x="0" y="0"/>
                    </a:moveTo>
                    <a:lnTo>
                      <a:pt x="29" y="14"/>
                    </a:lnTo>
                    <a:lnTo>
                      <a:pt x="29"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11" name="Freeform 275"/>
              <p:cNvSpPr>
                <a:spLocks/>
              </p:cNvSpPr>
              <p:nvPr/>
            </p:nvSpPr>
            <p:spPr bwMode="auto">
              <a:xfrm flipH="1">
                <a:off x="5477333" y="3363106"/>
                <a:ext cx="17503" cy="100934"/>
              </a:xfrm>
              <a:custGeom>
                <a:avLst/>
                <a:gdLst>
                  <a:gd name="T0" fmla="*/ 0 w 30"/>
                  <a:gd name="T1" fmla="*/ 0 h 173"/>
                  <a:gd name="T2" fmla="*/ 30 w 30"/>
                  <a:gd name="T3" fmla="*/ 12 h 173"/>
                  <a:gd name="T4" fmla="*/ 30 w 30"/>
                  <a:gd name="T5" fmla="*/ 173 h 173"/>
                  <a:gd name="T6" fmla="*/ 0 w 30"/>
                  <a:gd name="T7" fmla="*/ 162 h 173"/>
                  <a:gd name="T8" fmla="*/ 0 w 30"/>
                  <a:gd name="T9" fmla="*/ 0 h 173"/>
                </a:gdLst>
                <a:ahLst/>
                <a:cxnLst>
                  <a:cxn ang="0">
                    <a:pos x="T0" y="T1"/>
                  </a:cxn>
                  <a:cxn ang="0">
                    <a:pos x="T2" y="T3"/>
                  </a:cxn>
                  <a:cxn ang="0">
                    <a:pos x="T4" y="T5"/>
                  </a:cxn>
                  <a:cxn ang="0">
                    <a:pos x="T6" y="T7"/>
                  </a:cxn>
                  <a:cxn ang="0">
                    <a:pos x="T8" y="T9"/>
                  </a:cxn>
                </a:cxnLst>
                <a:rect l="0" t="0" r="r" b="b"/>
                <a:pathLst>
                  <a:path w="30" h="173">
                    <a:moveTo>
                      <a:pt x="0" y="0"/>
                    </a:moveTo>
                    <a:lnTo>
                      <a:pt x="30" y="12"/>
                    </a:lnTo>
                    <a:lnTo>
                      <a:pt x="30"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12" name="Freeform 276"/>
              <p:cNvSpPr>
                <a:spLocks/>
              </p:cNvSpPr>
              <p:nvPr/>
            </p:nvSpPr>
            <p:spPr bwMode="auto">
              <a:xfrm flipH="1">
                <a:off x="5445827" y="3379442"/>
                <a:ext cx="16336" cy="101518"/>
              </a:xfrm>
              <a:custGeom>
                <a:avLst/>
                <a:gdLst>
                  <a:gd name="T0" fmla="*/ 0 w 28"/>
                  <a:gd name="T1" fmla="*/ 0 h 174"/>
                  <a:gd name="T2" fmla="*/ 28 w 28"/>
                  <a:gd name="T3" fmla="*/ 12 h 174"/>
                  <a:gd name="T4" fmla="*/ 28 w 28"/>
                  <a:gd name="T5" fmla="*/ 174 h 174"/>
                  <a:gd name="T6" fmla="*/ 0 w 28"/>
                  <a:gd name="T7" fmla="*/ 162 h 174"/>
                  <a:gd name="T8" fmla="*/ 0 w 28"/>
                  <a:gd name="T9" fmla="*/ 0 h 174"/>
                </a:gdLst>
                <a:ahLst/>
                <a:cxnLst>
                  <a:cxn ang="0">
                    <a:pos x="T0" y="T1"/>
                  </a:cxn>
                  <a:cxn ang="0">
                    <a:pos x="T2" y="T3"/>
                  </a:cxn>
                  <a:cxn ang="0">
                    <a:pos x="T4" y="T5"/>
                  </a:cxn>
                  <a:cxn ang="0">
                    <a:pos x="T6" y="T7"/>
                  </a:cxn>
                  <a:cxn ang="0">
                    <a:pos x="T8" y="T9"/>
                  </a:cxn>
                </a:cxnLst>
                <a:rect l="0" t="0" r="r" b="b"/>
                <a:pathLst>
                  <a:path w="28" h="174">
                    <a:moveTo>
                      <a:pt x="0" y="0"/>
                    </a:moveTo>
                    <a:lnTo>
                      <a:pt x="28" y="12"/>
                    </a:lnTo>
                    <a:lnTo>
                      <a:pt x="28"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13" name="Freeform 277"/>
              <p:cNvSpPr>
                <a:spLocks/>
              </p:cNvSpPr>
              <p:nvPr/>
            </p:nvSpPr>
            <p:spPr bwMode="auto">
              <a:xfrm flipH="1">
                <a:off x="5411404" y="3395778"/>
                <a:ext cx="18087" cy="101518"/>
              </a:xfrm>
              <a:custGeom>
                <a:avLst/>
                <a:gdLst>
                  <a:gd name="T0" fmla="*/ 0 w 31"/>
                  <a:gd name="T1" fmla="*/ 0 h 174"/>
                  <a:gd name="T2" fmla="*/ 31 w 31"/>
                  <a:gd name="T3" fmla="*/ 12 h 174"/>
                  <a:gd name="T4" fmla="*/ 31 w 31"/>
                  <a:gd name="T5" fmla="*/ 174 h 174"/>
                  <a:gd name="T6" fmla="*/ 0 w 31"/>
                  <a:gd name="T7" fmla="*/ 162 h 174"/>
                  <a:gd name="T8" fmla="*/ 0 w 31"/>
                  <a:gd name="T9" fmla="*/ 0 h 174"/>
                </a:gdLst>
                <a:ahLst/>
                <a:cxnLst>
                  <a:cxn ang="0">
                    <a:pos x="T0" y="T1"/>
                  </a:cxn>
                  <a:cxn ang="0">
                    <a:pos x="T2" y="T3"/>
                  </a:cxn>
                  <a:cxn ang="0">
                    <a:pos x="T4" y="T5"/>
                  </a:cxn>
                  <a:cxn ang="0">
                    <a:pos x="T6" y="T7"/>
                  </a:cxn>
                  <a:cxn ang="0">
                    <a:pos x="T8" y="T9"/>
                  </a:cxn>
                </a:cxnLst>
                <a:rect l="0" t="0" r="r" b="b"/>
                <a:pathLst>
                  <a:path w="31" h="174">
                    <a:moveTo>
                      <a:pt x="0" y="0"/>
                    </a:moveTo>
                    <a:lnTo>
                      <a:pt x="31" y="12"/>
                    </a:lnTo>
                    <a:lnTo>
                      <a:pt x="31" y="174"/>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14" name="Freeform 278"/>
              <p:cNvSpPr>
                <a:spLocks/>
              </p:cNvSpPr>
              <p:nvPr/>
            </p:nvSpPr>
            <p:spPr bwMode="auto">
              <a:xfrm flipH="1">
                <a:off x="5380482" y="3410948"/>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15" name="Freeform 279"/>
              <p:cNvSpPr>
                <a:spLocks/>
              </p:cNvSpPr>
              <p:nvPr/>
            </p:nvSpPr>
            <p:spPr bwMode="auto">
              <a:xfrm flipH="1">
                <a:off x="5347226" y="3427284"/>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16" name="Freeform 280"/>
              <p:cNvSpPr>
                <a:spLocks/>
              </p:cNvSpPr>
              <p:nvPr/>
            </p:nvSpPr>
            <p:spPr bwMode="auto">
              <a:xfrm flipH="1">
                <a:off x="5314554" y="3442453"/>
                <a:ext cx="16336" cy="102685"/>
              </a:xfrm>
              <a:custGeom>
                <a:avLst/>
                <a:gdLst>
                  <a:gd name="T0" fmla="*/ 0 w 28"/>
                  <a:gd name="T1" fmla="*/ 0 h 176"/>
                  <a:gd name="T2" fmla="*/ 28 w 28"/>
                  <a:gd name="T3" fmla="*/ 14 h 176"/>
                  <a:gd name="T4" fmla="*/ 28 w 28"/>
                  <a:gd name="T5" fmla="*/ 176 h 176"/>
                  <a:gd name="T6" fmla="*/ 0 w 28"/>
                  <a:gd name="T7" fmla="*/ 162 h 176"/>
                  <a:gd name="T8" fmla="*/ 0 w 28"/>
                  <a:gd name="T9" fmla="*/ 0 h 176"/>
                </a:gdLst>
                <a:ahLst/>
                <a:cxnLst>
                  <a:cxn ang="0">
                    <a:pos x="T0" y="T1"/>
                  </a:cxn>
                  <a:cxn ang="0">
                    <a:pos x="T2" y="T3"/>
                  </a:cxn>
                  <a:cxn ang="0">
                    <a:pos x="T4" y="T5"/>
                  </a:cxn>
                  <a:cxn ang="0">
                    <a:pos x="T6" y="T7"/>
                  </a:cxn>
                  <a:cxn ang="0">
                    <a:pos x="T8" y="T9"/>
                  </a:cxn>
                </a:cxnLst>
                <a:rect l="0" t="0" r="r" b="b"/>
                <a:pathLst>
                  <a:path w="28" h="176">
                    <a:moveTo>
                      <a:pt x="0" y="0"/>
                    </a:moveTo>
                    <a:lnTo>
                      <a:pt x="28" y="14"/>
                    </a:lnTo>
                    <a:lnTo>
                      <a:pt x="28" y="176"/>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17" name="Freeform 281"/>
              <p:cNvSpPr>
                <a:spLocks/>
              </p:cNvSpPr>
              <p:nvPr/>
            </p:nvSpPr>
            <p:spPr bwMode="auto">
              <a:xfrm flipH="1">
                <a:off x="5283049" y="3458789"/>
                <a:ext cx="16336" cy="100934"/>
              </a:xfrm>
              <a:custGeom>
                <a:avLst/>
                <a:gdLst>
                  <a:gd name="T0" fmla="*/ 0 w 28"/>
                  <a:gd name="T1" fmla="*/ 0 h 173"/>
                  <a:gd name="T2" fmla="*/ 28 w 28"/>
                  <a:gd name="T3" fmla="*/ 12 h 173"/>
                  <a:gd name="T4" fmla="*/ 28 w 28"/>
                  <a:gd name="T5" fmla="*/ 173 h 173"/>
                  <a:gd name="T6" fmla="*/ 0 w 28"/>
                  <a:gd name="T7" fmla="*/ 162 h 173"/>
                  <a:gd name="T8" fmla="*/ 0 w 28"/>
                  <a:gd name="T9" fmla="*/ 0 h 173"/>
                </a:gdLst>
                <a:ahLst/>
                <a:cxnLst>
                  <a:cxn ang="0">
                    <a:pos x="T0" y="T1"/>
                  </a:cxn>
                  <a:cxn ang="0">
                    <a:pos x="T2" y="T3"/>
                  </a:cxn>
                  <a:cxn ang="0">
                    <a:pos x="T4" y="T5"/>
                  </a:cxn>
                  <a:cxn ang="0">
                    <a:pos x="T6" y="T7"/>
                  </a:cxn>
                  <a:cxn ang="0">
                    <a:pos x="T8" y="T9"/>
                  </a:cxn>
                </a:cxnLst>
                <a:rect l="0" t="0" r="r" b="b"/>
                <a:pathLst>
                  <a:path w="28" h="173">
                    <a:moveTo>
                      <a:pt x="0" y="0"/>
                    </a:moveTo>
                    <a:lnTo>
                      <a:pt x="28" y="12"/>
                    </a:lnTo>
                    <a:lnTo>
                      <a:pt x="28" y="173"/>
                    </a:lnTo>
                    <a:lnTo>
                      <a:pt x="0" y="162"/>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grpSp>
          <p:nvGrpSpPr>
            <p:cNvPr id="35" name="Group 34"/>
            <p:cNvGrpSpPr/>
            <p:nvPr/>
          </p:nvGrpSpPr>
          <p:grpSpPr>
            <a:xfrm>
              <a:off x="7925055" y="5192988"/>
              <a:ext cx="381405" cy="283019"/>
              <a:chOff x="4761458" y="2553298"/>
              <a:chExt cx="879819" cy="652864"/>
            </a:xfrm>
          </p:grpSpPr>
          <p:sp>
            <p:nvSpPr>
              <p:cNvPr id="57" name="Freeform 234"/>
              <p:cNvSpPr>
                <a:spLocks/>
              </p:cNvSpPr>
              <p:nvPr/>
            </p:nvSpPr>
            <p:spPr bwMode="auto">
              <a:xfrm flipH="1">
                <a:off x="4761458" y="2553298"/>
                <a:ext cx="878653" cy="605022"/>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58" name="Freeform 235"/>
              <p:cNvSpPr>
                <a:spLocks/>
              </p:cNvSpPr>
              <p:nvPr/>
            </p:nvSpPr>
            <p:spPr bwMode="auto">
              <a:xfrm flipH="1">
                <a:off x="4761458" y="2745832"/>
                <a:ext cx="487752" cy="460330"/>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rgbClr val="969696">
                  <a:lumMod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59" name="Freeform 236"/>
              <p:cNvSpPr>
                <a:spLocks/>
              </p:cNvSpPr>
              <p:nvPr/>
            </p:nvSpPr>
            <p:spPr bwMode="auto">
              <a:xfrm flipH="1">
                <a:off x="5249209" y="2966954"/>
                <a:ext cx="392068" cy="239208"/>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grpSp>
          <p:nvGrpSpPr>
            <p:cNvPr id="36" name="Group 35"/>
            <p:cNvGrpSpPr/>
            <p:nvPr/>
          </p:nvGrpSpPr>
          <p:grpSpPr>
            <a:xfrm>
              <a:off x="7962921" y="5220817"/>
              <a:ext cx="306776" cy="210294"/>
              <a:chOff x="7580425" y="5405421"/>
              <a:chExt cx="306776" cy="210294"/>
            </a:xfrm>
          </p:grpSpPr>
          <p:sp>
            <p:nvSpPr>
              <p:cNvPr id="48" name="Freeform 243"/>
              <p:cNvSpPr>
                <a:spLocks/>
              </p:cNvSpPr>
              <p:nvPr/>
            </p:nvSpPr>
            <p:spPr bwMode="auto">
              <a:xfrm flipH="1">
                <a:off x="7676535" y="5522524"/>
                <a:ext cx="100663" cy="62725"/>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49" name="Freeform 249"/>
              <p:cNvSpPr>
                <a:spLocks/>
              </p:cNvSpPr>
              <p:nvPr/>
            </p:nvSpPr>
            <p:spPr bwMode="auto">
              <a:xfrm flipH="1">
                <a:off x="7616574" y="5472785"/>
                <a:ext cx="100663" cy="62725"/>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nvGrpSpPr>
              <p:cNvPr id="50" name="Group 49"/>
              <p:cNvGrpSpPr/>
              <p:nvPr/>
            </p:nvGrpSpPr>
            <p:grpSpPr>
              <a:xfrm>
                <a:off x="7580425" y="5405421"/>
                <a:ext cx="306776" cy="210294"/>
                <a:chOff x="7580425" y="5405421"/>
                <a:chExt cx="306776" cy="210294"/>
              </a:xfrm>
            </p:grpSpPr>
            <p:sp>
              <p:nvSpPr>
                <p:cNvPr id="51" name="Freeform 237"/>
                <p:cNvSpPr>
                  <a:spLocks/>
                </p:cNvSpPr>
                <p:nvPr/>
              </p:nvSpPr>
              <p:spPr bwMode="auto">
                <a:xfrm flipH="1">
                  <a:off x="7709991" y="5552737"/>
                  <a:ext cx="101169" cy="62978"/>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52" name="Freeform 240"/>
                <p:cNvSpPr>
                  <a:spLocks/>
                </p:cNvSpPr>
                <p:nvPr/>
              </p:nvSpPr>
              <p:spPr bwMode="auto">
                <a:xfrm flipH="1">
                  <a:off x="7786032" y="5516541"/>
                  <a:ext cx="101169" cy="62725"/>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53" name="Freeform 246"/>
                <p:cNvSpPr>
                  <a:spLocks/>
                </p:cNvSpPr>
                <p:nvPr/>
              </p:nvSpPr>
              <p:spPr bwMode="auto">
                <a:xfrm flipH="1">
                  <a:off x="7751146" y="5485850"/>
                  <a:ext cx="100663" cy="62725"/>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54" name="Freeform 252"/>
                <p:cNvSpPr>
                  <a:spLocks/>
                </p:cNvSpPr>
                <p:nvPr/>
              </p:nvSpPr>
              <p:spPr bwMode="auto">
                <a:xfrm flipH="1">
                  <a:off x="7691187" y="5433731"/>
                  <a:ext cx="100663" cy="62725"/>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55" name="Freeform 255"/>
                <p:cNvSpPr>
                  <a:spLocks/>
                </p:cNvSpPr>
                <p:nvPr/>
              </p:nvSpPr>
              <p:spPr bwMode="auto">
                <a:xfrm flipH="1">
                  <a:off x="7580425" y="5441589"/>
                  <a:ext cx="101422" cy="63230"/>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56" name="Freeform 258"/>
                <p:cNvSpPr>
                  <a:spLocks/>
                </p:cNvSpPr>
                <p:nvPr/>
              </p:nvSpPr>
              <p:spPr bwMode="auto">
                <a:xfrm flipH="1">
                  <a:off x="7655036" y="5405421"/>
                  <a:ext cx="101422" cy="62725"/>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grpSp>
        <p:sp>
          <p:nvSpPr>
            <p:cNvPr id="37" name="Freeform 234"/>
            <p:cNvSpPr>
              <a:spLocks/>
            </p:cNvSpPr>
            <p:nvPr/>
          </p:nvSpPr>
          <p:spPr bwMode="auto">
            <a:xfrm flipH="1">
              <a:off x="7567865" y="5383274"/>
              <a:ext cx="380900" cy="262279"/>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nvGrpSpPr>
            <p:cNvPr id="38" name="Group 37"/>
            <p:cNvGrpSpPr/>
            <p:nvPr/>
          </p:nvGrpSpPr>
          <p:grpSpPr>
            <a:xfrm>
              <a:off x="7599256" y="5406208"/>
              <a:ext cx="306776" cy="210294"/>
              <a:chOff x="7580425" y="5405421"/>
              <a:chExt cx="306776" cy="210294"/>
            </a:xfrm>
          </p:grpSpPr>
          <p:sp>
            <p:nvSpPr>
              <p:cNvPr id="39" name="Freeform 243"/>
              <p:cNvSpPr>
                <a:spLocks/>
              </p:cNvSpPr>
              <p:nvPr/>
            </p:nvSpPr>
            <p:spPr bwMode="auto">
              <a:xfrm flipH="1">
                <a:off x="7676535" y="5522524"/>
                <a:ext cx="100663" cy="62725"/>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40" name="Freeform 249"/>
              <p:cNvSpPr>
                <a:spLocks/>
              </p:cNvSpPr>
              <p:nvPr/>
            </p:nvSpPr>
            <p:spPr bwMode="auto">
              <a:xfrm flipH="1">
                <a:off x="7616574" y="5472785"/>
                <a:ext cx="100663" cy="62725"/>
              </a:xfrm>
              <a:custGeom>
                <a:avLst/>
                <a:gdLst>
                  <a:gd name="T0" fmla="*/ 150 w 398"/>
                  <a:gd name="T1" fmla="*/ 0 h 248"/>
                  <a:gd name="T2" fmla="*/ 398 w 398"/>
                  <a:gd name="T3" fmla="*/ 122 h 248"/>
                  <a:gd name="T4" fmla="*/ 248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nvGrpSpPr>
              <p:cNvPr id="41" name="Group 40"/>
              <p:cNvGrpSpPr/>
              <p:nvPr/>
            </p:nvGrpSpPr>
            <p:grpSpPr>
              <a:xfrm>
                <a:off x="7580425" y="5405421"/>
                <a:ext cx="306776" cy="210294"/>
                <a:chOff x="7580425" y="5405421"/>
                <a:chExt cx="306776" cy="210294"/>
              </a:xfrm>
            </p:grpSpPr>
            <p:sp>
              <p:nvSpPr>
                <p:cNvPr id="42" name="Freeform 237"/>
                <p:cNvSpPr>
                  <a:spLocks/>
                </p:cNvSpPr>
                <p:nvPr/>
              </p:nvSpPr>
              <p:spPr bwMode="auto">
                <a:xfrm flipH="1">
                  <a:off x="7709991" y="5552737"/>
                  <a:ext cx="101169" cy="62978"/>
                </a:xfrm>
                <a:custGeom>
                  <a:avLst/>
                  <a:gdLst>
                    <a:gd name="T0" fmla="*/ 150 w 400"/>
                    <a:gd name="T1" fmla="*/ 0 h 249"/>
                    <a:gd name="T2" fmla="*/ 400 w 400"/>
                    <a:gd name="T3" fmla="*/ 122 h 249"/>
                    <a:gd name="T4" fmla="*/ 251 w 400"/>
                    <a:gd name="T5" fmla="*/ 249 h 249"/>
                    <a:gd name="T6" fmla="*/ 0 w 400"/>
                    <a:gd name="T7" fmla="*/ 127 h 249"/>
                    <a:gd name="T8" fmla="*/ 150 w 400"/>
                    <a:gd name="T9" fmla="*/ 0 h 249"/>
                  </a:gdLst>
                  <a:ahLst/>
                  <a:cxnLst>
                    <a:cxn ang="0">
                      <a:pos x="T0" y="T1"/>
                    </a:cxn>
                    <a:cxn ang="0">
                      <a:pos x="T2" y="T3"/>
                    </a:cxn>
                    <a:cxn ang="0">
                      <a:pos x="T4" y="T5"/>
                    </a:cxn>
                    <a:cxn ang="0">
                      <a:pos x="T6" y="T7"/>
                    </a:cxn>
                    <a:cxn ang="0">
                      <a:pos x="T8" y="T9"/>
                    </a:cxn>
                  </a:cxnLst>
                  <a:rect l="0" t="0" r="r" b="b"/>
                  <a:pathLst>
                    <a:path w="400" h="249">
                      <a:moveTo>
                        <a:pt x="150" y="0"/>
                      </a:moveTo>
                      <a:lnTo>
                        <a:pt x="400" y="122"/>
                      </a:lnTo>
                      <a:lnTo>
                        <a:pt x="251" y="249"/>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43" name="Freeform 240"/>
                <p:cNvSpPr>
                  <a:spLocks/>
                </p:cNvSpPr>
                <p:nvPr/>
              </p:nvSpPr>
              <p:spPr bwMode="auto">
                <a:xfrm flipH="1">
                  <a:off x="7786032" y="5516541"/>
                  <a:ext cx="101169" cy="62725"/>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44" name="Freeform 246"/>
                <p:cNvSpPr>
                  <a:spLocks/>
                </p:cNvSpPr>
                <p:nvPr/>
              </p:nvSpPr>
              <p:spPr bwMode="auto">
                <a:xfrm flipH="1">
                  <a:off x="7751146" y="5485850"/>
                  <a:ext cx="100663" cy="62725"/>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45" name="Freeform 252"/>
                <p:cNvSpPr>
                  <a:spLocks/>
                </p:cNvSpPr>
                <p:nvPr/>
              </p:nvSpPr>
              <p:spPr bwMode="auto">
                <a:xfrm flipH="1">
                  <a:off x="7691187" y="5433731"/>
                  <a:ext cx="100663" cy="62725"/>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46" name="Freeform 255"/>
                <p:cNvSpPr>
                  <a:spLocks/>
                </p:cNvSpPr>
                <p:nvPr/>
              </p:nvSpPr>
              <p:spPr bwMode="auto">
                <a:xfrm flipH="1">
                  <a:off x="7580425" y="5441589"/>
                  <a:ext cx="101422" cy="63230"/>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47" name="Freeform 258"/>
                <p:cNvSpPr>
                  <a:spLocks/>
                </p:cNvSpPr>
                <p:nvPr/>
              </p:nvSpPr>
              <p:spPr bwMode="auto">
                <a:xfrm flipH="1">
                  <a:off x="7655036" y="5405421"/>
                  <a:ext cx="101422" cy="62725"/>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grpSp>
      </p:grpSp>
      <p:sp>
        <p:nvSpPr>
          <p:cNvPr id="178" name="Rectangle 63"/>
          <p:cNvSpPr/>
          <p:nvPr/>
        </p:nvSpPr>
        <p:spPr bwMode="auto">
          <a:xfrm>
            <a:off x="4409769" y="1499370"/>
            <a:ext cx="1924960" cy="1282802"/>
          </a:xfrm>
          <a:custGeom>
            <a:avLst/>
            <a:gdLst>
              <a:gd name="connsiteX0" fmla="*/ 0 w 1031965"/>
              <a:gd name="connsiteY0" fmla="*/ 0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0 h 1505233"/>
              <a:gd name="connsiteX0" fmla="*/ 0 w 1031965"/>
              <a:gd name="connsiteY0" fmla="*/ 117565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117565 h 1505233"/>
              <a:gd name="connsiteX0" fmla="*/ 0 w 1031965"/>
              <a:gd name="connsiteY0" fmla="*/ 431074 h 1818742"/>
              <a:gd name="connsiteX1" fmla="*/ 862148 w 1031965"/>
              <a:gd name="connsiteY1" fmla="*/ 0 h 1818742"/>
              <a:gd name="connsiteX2" fmla="*/ 1031965 w 1031965"/>
              <a:gd name="connsiteY2" fmla="*/ 1818742 h 1818742"/>
              <a:gd name="connsiteX3" fmla="*/ 0 w 1031965"/>
              <a:gd name="connsiteY3" fmla="*/ 1818742 h 1818742"/>
              <a:gd name="connsiteX4" fmla="*/ 0 w 1031965"/>
              <a:gd name="connsiteY4" fmla="*/ 431074 h 1818742"/>
              <a:gd name="connsiteX0" fmla="*/ 0 w 1737359"/>
              <a:gd name="connsiteY0" fmla="*/ 431074 h 1818742"/>
              <a:gd name="connsiteX1" fmla="*/ 862148 w 1737359"/>
              <a:gd name="connsiteY1" fmla="*/ 0 h 1818742"/>
              <a:gd name="connsiteX2" fmla="*/ 1737359 w 1737359"/>
              <a:gd name="connsiteY2" fmla="*/ 891280 h 1818742"/>
              <a:gd name="connsiteX3" fmla="*/ 0 w 1737359"/>
              <a:gd name="connsiteY3" fmla="*/ 1818742 h 1818742"/>
              <a:gd name="connsiteX4" fmla="*/ 0 w 1737359"/>
              <a:gd name="connsiteY4" fmla="*/ 431074 h 1818742"/>
              <a:gd name="connsiteX0" fmla="*/ 0 w 1737359"/>
              <a:gd name="connsiteY0" fmla="*/ 431074 h 1335417"/>
              <a:gd name="connsiteX1" fmla="*/ 862148 w 1737359"/>
              <a:gd name="connsiteY1" fmla="*/ 0 h 1335417"/>
              <a:gd name="connsiteX2" fmla="*/ 1737359 w 1737359"/>
              <a:gd name="connsiteY2" fmla="*/ 891280 h 1335417"/>
              <a:gd name="connsiteX3" fmla="*/ 809897 w 1737359"/>
              <a:gd name="connsiteY3" fmla="*/ 1335417 h 1335417"/>
              <a:gd name="connsiteX4" fmla="*/ 0 w 1737359"/>
              <a:gd name="connsiteY4" fmla="*/ 431074 h 1335417"/>
              <a:gd name="connsiteX0" fmla="*/ 0 w 1841862"/>
              <a:gd name="connsiteY0" fmla="*/ 496388 h 1335417"/>
              <a:gd name="connsiteX1" fmla="*/ 966651 w 1841862"/>
              <a:gd name="connsiteY1" fmla="*/ 0 h 1335417"/>
              <a:gd name="connsiteX2" fmla="*/ 1841862 w 1841862"/>
              <a:gd name="connsiteY2" fmla="*/ 891280 h 1335417"/>
              <a:gd name="connsiteX3" fmla="*/ 914400 w 1841862"/>
              <a:gd name="connsiteY3" fmla="*/ 1335417 h 1335417"/>
              <a:gd name="connsiteX4" fmla="*/ 0 w 1841862"/>
              <a:gd name="connsiteY4" fmla="*/ 496388 h 1335417"/>
              <a:gd name="connsiteX0" fmla="*/ 0 w 1841862"/>
              <a:gd name="connsiteY0" fmla="*/ 456244 h 1295273"/>
              <a:gd name="connsiteX1" fmla="*/ 899744 w 1841862"/>
              <a:gd name="connsiteY1" fmla="*/ 0 h 1295273"/>
              <a:gd name="connsiteX2" fmla="*/ 1841862 w 1841862"/>
              <a:gd name="connsiteY2" fmla="*/ 851136 h 1295273"/>
              <a:gd name="connsiteX3" fmla="*/ 914400 w 1841862"/>
              <a:gd name="connsiteY3" fmla="*/ 1295273 h 1295273"/>
              <a:gd name="connsiteX4" fmla="*/ 0 w 1841862"/>
              <a:gd name="connsiteY4" fmla="*/ 456244 h 1295273"/>
              <a:gd name="connsiteX0" fmla="*/ 0 w 1841862"/>
              <a:gd name="connsiteY0" fmla="*/ 456244 h 1322036"/>
              <a:gd name="connsiteX1" fmla="*/ 899744 w 1841862"/>
              <a:gd name="connsiteY1" fmla="*/ 0 h 1322036"/>
              <a:gd name="connsiteX2" fmla="*/ 1841862 w 1841862"/>
              <a:gd name="connsiteY2" fmla="*/ 851136 h 1322036"/>
              <a:gd name="connsiteX3" fmla="*/ 967925 w 1841862"/>
              <a:gd name="connsiteY3" fmla="*/ 1322036 h 1322036"/>
              <a:gd name="connsiteX4" fmla="*/ 0 w 1841862"/>
              <a:gd name="connsiteY4" fmla="*/ 456244 h 1322036"/>
              <a:gd name="connsiteX0" fmla="*/ 0 w 1873086"/>
              <a:gd name="connsiteY0" fmla="*/ 456244 h 1322036"/>
              <a:gd name="connsiteX1" fmla="*/ 899744 w 1873086"/>
              <a:gd name="connsiteY1" fmla="*/ 0 h 1322036"/>
              <a:gd name="connsiteX2" fmla="*/ 1873086 w 1873086"/>
              <a:gd name="connsiteY2" fmla="*/ 860057 h 1322036"/>
              <a:gd name="connsiteX3" fmla="*/ 967925 w 1873086"/>
              <a:gd name="connsiteY3" fmla="*/ 1322036 h 1322036"/>
              <a:gd name="connsiteX4" fmla="*/ 0 w 1873086"/>
              <a:gd name="connsiteY4" fmla="*/ 456244 h 1322036"/>
              <a:gd name="connsiteX0" fmla="*/ 0 w 1890928"/>
              <a:gd name="connsiteY0" fmla="*/ 474086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74086 h 1322036"/>
              <a:gd name="connsiteX0" fmla="*/ 0 w 1890928"/>
              <a:gd name="connsiteY0" fmla="*/ 460704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60704 h 1322036"/>
              <a:gd name="connsiteX0" fmla="*/ 0 w 1890928"/>
              <a:gd name="connsiteY0" fmla="*/ 447322 h 1308654"/>
              <a:gd name="connsiteX1" fmla="*/ 886363 w 1890928"/>
              <a:gd name="connsiteY1" fmla="*/ 0 h 1308654"/>
              <a:gd name="connsiteX2" fmla="*/ 1890928 w 1890928"/>
              <a:gd name="connsiteY2" fmla="*/ 846675 h 1308654"/>
              <a:gd name="connsiteX3" fmla="*/ 985767 w 1890928"/>
              <a:gd name="connsiteY3" fmla="*/ 1308654 h 1308654"/>
              <a:gd name="connsiteX4" fmla="*/ 0 w 1890928"/>
              <a:gd name="connsiteY4" fmla="*/ 447322 h 1308654"/>
              <a:gd name="connsiteX0" fmla="*/ 0 w 1850784"/>
              <a:gd name="connsiteY0" fmla="*/ 447322 h 1308654"/>
              <a:gd name="connsiteX1" fmla="*/ 886363 w 1850784"/>
              <a:gd name="connsiteY1" fmla="*/ 0 h 1308654"/>
              <a:gd name="connsiteX2" fmla="*/ 1850784 w 1850784"/>
              <a:gd name="connsiteY2" fmla="*/ 842214 h 1308654"/>
              <a:gd name="connsiteX3" fmla="*/ 985767 w 1850784"/>
              <a:gd name="connsiteY3" fmla="*/ 1308654 h 1308654"/>
              <a:gd name="connsiteX4" fmla="*/ 0 w 1850784"/>
              <a:gd name="connsiteY4" fmla="*/ 447322 h 1308654"/>
              <a:gd name="connsiteX0" fmla="*/ 0 w 1850784"/>
              <a:gd name="connsiteY0" fmla="*/ 411638 h 1272970"/>
              <a:gd name="connsiteX1" fmla="*/ 895284 w 1850784"/>
              <a:gd name="connsiteY1" fmla="*/ 0 h 1272970"/>
              <a:gd name="connsiteX2" fmla="*/ 1850784 w 1850784"/>
              <a:gd name="connsiteY2" fmla="*/ 806530 h 1272970"/>
              <a:gd name="connsiteX3" fmla="*/ 985767 w 1850784"/>
              <a:gd name="connsiteY3" fmla="*/ 1272970 h 1272970"/>
              <a:gd name="connsiteX4" fmla="*/ 0 w 1850784"/>
              <a:gd name="connsiteY4" fmla="*/ 411638 h 1272970"/>
              <a:gd name="connsiteX0" fmla="*/ 0 w 1824021"/>
              <a:gd name="connsiteY0" fmla="*/ 411638 h 1272970"/>
              <a:gd name="connsiteX1" fmla="*/ 895284 w 1824021"/>
              <a:gd name="connsiteY1" fmla="*/ 0 h 1272970"/>
              <a:gd name="connsiteX2" fmla="*/ 1824021 w 1824021"/>
              <a:gd name="connsiteY2" fmla="*/ 815451 h 1272970"/>
              <a:gd name="connsiteX3" fmla="*/ 985767 w 1824021"/>
              <a:gd name="connsiteY3" fmla="*/ 1272970 h 1272970"/>
              <a:gd name="connsiteX4" fmla="*/ 0 w 1824021"/>
              <a:gd name="connsiteY4" fmla="*/ 411638 h 1272970"/>
              <a:gd name="connsiteX0" fmla="*/ 0 w 1859705"/>
              <a:gd name="connsiteY0" fmla="*/ 411638 h 1272970"/>
              <a:gd name="connsiteX1" fmla="*/ 895284 w 1859705"/>
              <a:gd name="connsiteY1" fmla="*/ 0 h 1272970"/>
              <a:gd name="connsiteX2" fmla="*/ 1859705 w 1859705"/>
              <a:gd name="connsiteY2" fmla="*/ 842214 h 1272970"/>
              <a:gd name="connsiteX3" fmla="*/ 985767 w 1859705"/>
              <a:gd name="connsiteY3" fmla="*/ 1272970 h 1272970"/>
              <a:gd name="connsiteX4" fmla="*/ 0 w 1859705"/>
              <a:gd name="connsiteY4" fmla="*/ 411638 h 1272970"/>
              <a:gd name="connsiteX0" fmla="*/ 0 w 1788337"/>
              <a:gd name="connsiteY0" fmla="*/ 411638 h 1272970"/>
              <a:gd name="connsiteX1" fmla="*/ 823916 w 1788337"/>
              <a:gd name="connsiteY1" fmla="*/ 0 h 1272970"/>
              <a:gd name="connsiteX2" fmla="*/ 1788337 w 1788337"/>
              <a:gd name="connsiteY2" fmla="*/ 842214 h 1272970"/>
              <a:gd name="connsiteX3" fmla="*/ 914399 w 1788337"/>
              <a:gd name="connsiteY3" fmla="*/ 1272970 h 1272970"/>
              <a:gd name="connsiteX4" fmla="*/ 0 w 1788337"/>
              <a:gd name="connsiteY4" fmla="*/ 411638 h 1272970"/>
              <a:gd name="connsiteX0" fmla="*/ 0 w 1788337"/>
              <a:gd name="connsiteY0" fmla="*/ 411638 h 1210524"/>
              <a:gd name="connsiteX1" fmla="*/ 823916 w 1788337"/>
              <a:gd name="connsiteY1" fmla="*/ 0 h 1210524"/>
              <a:gd name="connsiteX2" fmla="*/ 1788337 w 1788337"/>
              <a:gd name="connsiteY2" fmla="*/ 842214 h 1210524"/>
              <a:gd name="connsiteX3" fmla="*/ 967925 w 1788337"/>
              <a:gd name="connsiteY3" fmla="*/ 1210524 h 1210524"/>
              <a:gd name="connsiteX4" fmla="*/ 0 w 1788337"/>
              <a:gd name="connsiteY4" fmla="*/ 411638 h 1210524"/>
              <a:gd name="connsiteX0" fmla="*/ 0 w 1788337"/>
              <a:gd name="connsiteY0" fmla="*/ 411638 h 1255129"/>
              <a:gd name="connsiteX1" fmla="*/ 823916 w 1788337"/>
              <a:gd name="connsiteY1" fmla="*/ 0 h 1255129"/>
              <a:gd name="connsiteX2" fmla="*/ 1788337 w 1788337"/>
              <a:gd name="connsiteY2" fmla="*/ 842214 h 1255129"/>
              <a:gd name="connsiteX3" fmla="*/ 950083 w 1788337"/>
              <a:gd name="connsiteY3" fmla="*/ 1255129 h 1255129"/>
              <a:gd name="connsiteX4" fmla="*/ 0 w 1788337"/>
              <a:gd name="connsiteY4" fmla="*/ 411638 h 1255129"/>
              <a:gd name="connsiteX0" fmla="*/ 0 w 1842141"/>
              <a:gd name="connsiteY0" fmla="*/ 458775 h 1255129"/>
              <a:gd name="connsiteX1" fmla="*/ 877720 w 1842141"/>
              <a:gd name="connsiteY1" fmla="*/ 0 h 1255129"/>
              <a:gd name="connsiteX2" fmla="*/ 1842141 w 1842141"/>
              <a:gd name="connsiteY2" fmla="*/ 842214 h 1255129"/>
              <a:gd name="connsiteX3" fmla="*/ 1003887 w 1842141"/>
              <a:gd name="connsiteY3" fmla="*/ 1255129 h 1255129"/>
              <a:gd name="connsiteX4" fmla="*/ 0 w 1842141"/>
              <a:gd name="connsiteY4" fmla="*/ 458775 h 1255129"/>
              <a:gd name="connsiteX0" fmla="*/ 0 w 1842141"/>
              <a:gd name="connsiteY0" fmla="*/ 458775 h 1202099"/>
              <a:gd name="connsiteX1" fmla="*/ 877720 w 1842141"/>
              <a:gd name="connsiteY1" fmla="*/ 0 h 1202099"/>
              <a:gd name="connsiteX2" fmla="*/ 1842141 w 1842141"/>
              <a:gd name="connsiteY2" fmla="*/ 842214 h 1202099"/>
              <a:gd name="connsiteX3" fmla="*/ 938127 w 1842141"/>
              <a:gd name="connsiteY3" fmla="*/ 1202099 h 1202099"/>
              <a:gd name="connsiteX4" fmla="*/ 0 w 1842141"/>
              <a:gd name="connsiteY4" fmla="*/ 458775 h 1202099"/>
              <a:gd name="connsiteX0" fmla="*/ 0 w 1830185"/>
              <a:gd name="connsiteY0" fmla="*/ 458775 h 1202099"/>
              <a:gd name="connsiteX1" fmla="*/ 877720 w 1830185"/>
              <a:gd name="connsiteY1" fmla="*/ 0 h 1202099"/>
              <a:gd name="connsiteX2" fmla="*/ 1830185 w 1830185"/>
              <a:gd name="connsiteY2" fmla="*/ 800969 h 1202099"/>
              <a:gd name="connsiteX3" fmla="*/ 938127 w 1830185"/>
              <a:gd name="connsiteY3" fmla="*/ 1202099 h 1202099"/>
              <a:gd name="connsiteX4" fmla="*/ 0 w 1830185"/>
              <a:gd name="connsiteY4" fmla="*/ 458775 h 1202099"/>
              <a:gd name="connsiteX0" fmla="*/ 0 w 1830185"/>
              <a:gd name="connsiteY0" fmla="*/ 446991 h 1190315"/>
              <a:gd name="connsiteX1" fmla="*/ 865763 w 1830185"/>
              <a:gd name="connsiteY1" fmla="*/ 0 h 1190315"/>
              <a:gd name="connsiteX2" fmla="*/ 1830185 w 1830185"/>
              <a:gd name="connsiteY2" fmla="*/ 789185 h 1190315"/>
              <a:gd name="connsiteX3" fmla="*/ 938127 w 1830185"/>
              <a:gd name="connsiteY3" fmla="*/ 1190315 h 1190315"/>
              <a:gd name="connsiteX4" fmla="*/ 0 w 1830185"/>
              <a:gd name="connsiteY4" fmla="*/ 446991 h 1190315"/>
              <a:gd name="connsiteX0" fmla="*/ 0 w 1812250"/>
              <a:gd name="connsiteY0" fmla="*/ 446991 h 1190315"/>
              <a:gd name="connsiteX1" fmla="*/ 865763 w 1812250"/>
              <a:gd name="connsiteY1" fmla="*/ 0 h 1190315"/>
              <a:gd name="connsiteX2" fmla="*/ 1812250 w 1812250"/>
              <a:gd name="connsiteY2" fmla="*/ 777400 h 1190315"/>
              <a:gd name="connsiteX3" fmla="*/ 938127 w 1812250"/>
              <a:gd name="connsiteY3" fmla="*/ 1190315 h 1190315"/>
              <a:gd name="connsiteX4" fmla="*/ 0 w 1812250"/>
              <a:gd name="connsiteY4" fmla="*/ 446991 h 119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250" h="1190315">
                <a:moveTo>
                  <a:pt x="0" y="446991"/>
                </a:moveTo>
                <a:lnTo>
                  <a:pt x="865763" y="0"/>
                </a:lnTo>
                <a:lnTo>
                  <a:pt x="1812250" y="777400"/>
                </a:lnTo>
                <a:lnTo>
                  <a:pt x="938127" y="1190315"/>
                </a:lnTo>
                <a:lnTo>
                  <a:pt x="0" y="446991"/>
                </a:lnTo>
                <a:close/>
              </a:path>
            </a:pathLst>
          </a:custGeom>
          <a:noFill/>
          <a:ln w="12700" cap="flat" cmpd="sng" algn="ctr">
            <a:solidFill>
              <a:srgbClr val="00B050"/>
            </a:solidFill>
            <a:prstDash val="sysDash"/>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defRPr/>
            </a:pPr>
            <a:endParaRPr lang="en-US" kern="0" spc="-50" dirty="0">
              <a:gradFill>
                <a:gsLst>
                  <a:gs pos="0">
                    <a:srgbClr val="EFEFEF"/>
                  </a:gs>
                  <a:gs pos="100000">
                    <a:srgbClr val="EFEFEF"/>
                  </a:gs>
                </a:gsLst>
                <a:lin ang="5400000" scaled="0"/>
              </a:gradFill>
              <a:latin typeface="Segoe UI"/>
            </a:endParaRPr>
          </a:p>
        </p:txBody>
      </p:sp>
      <p:sp>
        <p:nvSpPr>
          <p:cNvPr id="179" name="Rectangle 178"/>
          <p:cNvSpPr/>
          <p:nvPr/>
        </p:nvSpPr>
        <p:spPr>
          <a:xfrm>
            <a:off x="6718269" y="3685762"/>
            <a:ext cx="5031335" cy="1144929"/>
          </a:xfrm>
          <a:prstGeom prst="rect">
            <a:avLst/>
          </a:prstGeom>
          <a:ln>
            <a:solidFill>
              <a:srgbClr val="002060"/>
            </a:solidFill>
          </a:ln>
        </p:spPr>
        <p:txBody>
          <a:bodyPr wrap="square">
            <a:spAutoFit/>
          </a:bodyPr>
          <a:lstStyle/>
          <a:p>
            <a:pPr>
              <a:defRPr/>
            </a:pPr>
            <a:r>
              <a:rPr lang="es-PE" b="1" kern="0" spc="-50" dirty="0">
                <a:gradFill>
                  <a:gsLst>
                    <a:gs pos="2917">
                      <a:srgbClr val="505050"/>
                    </a:gs>
                    <a:gs pos="30000">
                      <a:srgbClr val="505050"/>
                    </a:gs>
                  </a:gsLst>
                  <a:lin ang="5400000" scaled="0"/>
                </a:gradFill>
                <a:latin typeface="Segoe UI"/>
              </a:rPr>
              <a:t>Respuesta:  </a:t>
            </a:r>
            <a:r>
              <a:rPr lang="es-PE" kern="0" spc="-50" dirty="0">
                <a:gradFill>
                  <a:gsLst>
                    <a:gs pos="2917">
                      <a:srgbClr val="505050"/>
                    </a:gs>
                    <a:gs pos="30000">
                      <a:srgbClr val="505050"/>
                    </a:gs>
                  </a:gsLst>
                  <a:lin ang="5400000" scaled="0"/>
                </a:gradFill>
                <a:latin typeface="Segoe UI"/>
              </a:rPr>
              <a:t>16 por la Regla #3</a:t>
            </a:r>
          </a:p>
          <a:p>
            <a:pPr>
              <a:defRPr/>
            </a:pPr>
            <a:r>
              <a:rPr lang="es-PE" b="1" i="1" kern="0" spc="-50" dirty="0">
                <a:gradFill>
                  <a:gsLst>
                    <a:gs pos="2917">
                      <a:srgbClr val="505050"/>
                    </a:gs>
                    <a:gs pos="30000">
                      <a:srgbClr val="505050"/>
                    </a:gs>
                  </a:gsLst>
                  <a:lin ang="5400000" scaled="0"/>
                </a:gradFill>
                <a:latin typeface="Segoe UI"/>
              </a:rPr>
              <a:t>¿Por qué?</a:t>
            </a:r>
          </a:p>
          <a:p>
            <a:pPr>
              <a:lnSpc>
                <a:spcPct val="90000"/>
              </a:lnSpc>
              <a:defRPr/>
            </a:pPr>
            <a:r>
              <a:rPr lang="es-PE" kern="0" spc="-50" dirty="0">
                <a:gradFill>
                  <a:gsLst>
                    <a:gs pos="2917">
                      <a:srgbClr val="505050"/>
                    </a:gs>
                    <a:gs pos="30000">
                      <a:srgbClr val="505050"/>
                    </a:gs>
                  </a:gsLst>
                  <a:lin ang="5400000" scaled="0"/>
                </a:gradFill>
                <a:latin typeface="Segoe UI"/>
              </a:rPr>
              <a:t>Regla #3: cada Sistema debe estar licenciado por un mínimo de </a:t>
            </a:r>
            <a:r>
              <a:rPr lang="en-US" kern="0" spc="-50" dirty="0">
                <a:gradFill>
                  <a:gsLst>
                    <a:gs pos="2917">
                      <a:srgbClr val="505050"/>
                    </a:gs>
                    <a:gs pos="30000">
                      <a:srgbClr val="505050"/>
                    </a:gs>
                  </a:gsLst>
                  <a:lin ang="5400000" scaled="0"/>
                </a:gradFill>
                <a:latin typeface="Segoe UI"/>
              </a:rPr>
              <a:t>16 cores </a:t>
            </a:r>
          </a:p>
        </p:txBody>
      </p:sp>
      <p:grpSp>
        <p:nvGrpSpPr>
          <p:cNvPr id="180" name="Group 179"/>
          <p:cNvGrpSpPr/>
          <p:nvPr/>
        </p:nvGrpSpPr>
        <p:grpSpPr>
          <a:xfrm>
            <a:off x="4434023" y="3339999"/>
            <a:ext cx="1956074" cy="1666394"/>
            <a:chOff x="4280920" y="2866987"/>
            <a:chExt cx="2263942" cy="1928669"/>
          </a:xfrm>
        </p:grpSpPr>
        <p:sp>
          <p:nvSpPr>
            <p:cNvPr id="181" name="Freeform 8"/>
            <p:cNvSpPr>
              <a:spLocks/>
            </p:cNvSpPr>
            <p:nvPr/>
          </p:nvSpPr>
          <p:spPr bwMode="auto">
            <a:xfrm flipH="1">
              <a:off x="5439361" y="3850516"/>
              <a:ext cx="1104264" cy="940188"/>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rgbClr val="EFEFEF">
                <a:lumMod val="75000"/>
              </a:srgbClr>
            </a:solidFill>
            <a:ln w="1905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82" name="Freeform 6"/>
            <p:cNvSpPr>
              <a:spLocks/>
            </p:cNvSpPr>
            <p:nvPr/>
          </p:nvSpPr>
          <p:spPr bwMode="auto">
            <a:xfrm flipH="1">
              <a:off x="4280920" y="3404104"/>
              <a:ext cx="1159988" cy="1386598"/>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rgbClr val="EFEFEF">
                <a:lumMod val="75000"/>
              </a:srgbClr>
            </a:solidFill>
            <a:ln w="1905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83" name="Freeform 7"/>
            <p:cNvSpPr>
              <a:spLocks/>
            </p:cNvSpPr>
            <p:nvPr/>
          </p:nvSpPr>
          <p:spPr bwMode="auto">
            <a:xfrm flipH="1">
              <a:off x="4283706" y="2866987"/>
              <a:ext cx="2261156" cy="1520645"/>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rgbClr val="EFEFEF">
                <a:lumMod val="9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84" name="Freeform 9"/>
            <p:cNvSpPr>
              <a:spLocks/>
            </p:cNvSpPr>
            <p:nvPr/>
          </p:nvSpPr>
          <p:spPr bwMode="auto">
            <a:xfrm flipH="1">
              <a:off x="5692494" y="4150882"/>
              <a:ext cx="421953" cy="291313"/>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rgbClr val="969696"/>
              </a:fgClr>
              <a:bgClr>
                <a:srgbClr val="EFEFEF"/>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85" name="Freeform 10"/>
            <p:cNvSpPr>
              <a:spLocks/>
            </p:cNvSpPr>
            <p:nvPr/>
          </p:nvSpPr>
          <p:spPr bwMode="auto">
            <a:xfrm flipH="1">
              <a:off x="5692494" y="4271926"/>
              <a:ext cx="421953" cy="291932"/>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rgbClr val="969696"/>
              </a:fgClr>
              <a:bgClr>
                <a:srgbClr val="EFEFEF"/>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86" name="Freeform 11"/>
            <p:cNvSpPr>
              <a:spLocks/>
            </p:cNvSpPr>
            <p:nvPr/>
          </p:nvSpPr>
          <p:spPr bwMode="auto">
            <a:xfrm flipH="1">
              <a:off x="6230949" y="4220771"/>
              <a:ext cx="66250" cy="77085"/>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87" name="Freeform 12"/>
            <p:cNvSpPr>
              <a:spLocks/>
            </p:cNvSpPr>
            <p:nvPr/>
          </p:nvSpPr>
          <p:spPr bwMode="auto">
            <a:xfrm flipH="1">
              <a:off x="6243332" y="4230368"/>
              <a:ext cx="56653" cy="67487"/>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88" name="Freeform 13"/>
            <p:cNvSpPr>
              <a:spLocks/>
            </p:cNvSpPr>
            <p:nvPr/>
          </p:nvSpPr>
          <p:spPr bwMode="auto">
            <a:xfrm flipH="1">
              <a:off x="6230949" y="4128825"/>
              <a:ext cx="66250" cy="76776"/>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89" name="Freeform 14"/>
            <p:cNvSpPr>
              <a:spLocks/>
            </p:cNvSpPr>
            <p:nvPr/>
          </p:nvSpPr>
          <p:spPr bwMode="auto">
            <a:xfrm flipH="1">
              <a:off x="6243332" y="4139042"/>
              <a:ext cx="56653" cy="67487"/>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90" name="Freeform 371"/>
            <p:cNvSpPr>
              <a:spLocks/>
            </p:cNvSpPr>
            <p:nvPr/>
          </p:nvSpPr>
          <p:spPr bwMode="auto">
            <a:xfrm flipH="1">
              <a:off x="6329705" y="3967845"/>
              <a:ext cx="188533" cy="137143"/>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91" name="Freeform 372"/>
            <p:cNvSpPr>
              <a:spLocks/>
            </p:cNvSpPr>
            <p:nvPr/>
          </p:nvSpPr>
          <p:spPr bwMode="auto">
            <a:xfrm flipH="1">
              <a:off x="6329705" y="4257920"/>
              <a:ext cx="188533" cy="136214"/>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92" name="Freeform 373"/>
            <p:cNvSpPr>
              <a:spLocks/>
            </p:cNvSpPr>
            <p:nvPr/>
          </p:nvSpPr>
          <p:spPr bwMode="auto">
            <a:xfrm flipH="1">
              <a:off x="6329705" y="4004995"/>
              <a:ext cx="113925" cy="436195"/>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93" name="Freeform 375"/>
            <p:cNvSpPr>
              <a:spLocks/>
            </p:cNvSpPr>
            <p:nvPr/>
          </p:nvSpPr>
          <p:spPr bwMode="auto">
            <a:xfrm flipH="1">
              <a:off x="5585170" y="4321692"/>
              <a:ext cx="188533" cy="136833"/>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94" name="Freeform 376"/>
            <p:cNvSpPr>
              <a:spLocks/>
            </p:cNvSpPr>
            <p:nvPr/>
          </p:nvSpPr>
          <p:spPr bwMode="auto">
            <a:xfrm flipH="1">
              <a:off x="5585170" y="4610838"/>
              <a:ext cx="188533" cy="136833"/>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95" name="Freeform 377"/>
            <p:cNvSpPr>
              <a:spLocks/>
            </p:cNvSpPr>
            <p:nvPr/>
          </p:nvSpPr>
          <p:spPr bwMode="auto">
            <a:xfrm flipH="1">
              <a:off x="5585170" y="4358533"/>
              <a:ext cx="113925" cy="436505"/>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96" name="Freeform 370"/>
            <p:cNvSpPr>
              <a:spLocks/>
            </p:cNvSpPr>
            <p:nvPr/>
          </p:nvSpPr>
          <p:spPr bwMode="auto">
            <a:xfrm flipH="1">
              <a:off x="6442702" y="4067839"/>
              <a:ext cx="76156" cy="373970"/>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rgbClr val="505050">
                <a:lumMod val="20000"/>
                <a:lumOff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197" name="Freeform 374"/>
            <p:cNvSpPr>
              <a:spLocks/>
            </p:cNvSpPr>
            <p:nvPr/>
          </p:nvSpPr>
          <p:spPr bwMode="auto">
            <a:xfrm flipH="1">
              <a:off x="5698168" y="4421686"/>
              <a:ext cx="76156" cy="373970"/>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rgbClr val="505050">
                <a:lumMod val="20000"/>
                <a:lumOff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nvGrpSpPr>
            <p:cNvPr id="198" name="Group 197"/>
            <p:cNvGrpSpPr/>
            <p:nvPr/>
          </p:nvGrpSpPr>
          <p:grpSpPr>
            <a:xfrm>
              <a:off x="4522834" y="3162567"/>
              <a:ext cx="838934" cy="632195"/>
              <a:chOff x="4407116" y="299161"/>
              <a:chExt cx="1716806" cy="1293732"/>
            </a:xfrm>
          </p:grpSpPr>
          <p:sp>
            <p:nvSpPr>
              <p:cNvPr id="236"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nvGrpSpPr>
              <p:cNvPr id="237" name="Group 236"/>
              <p:cNvGrpSpPr/>
              <p:nvPr/>
            </p:nvGrpSpPr>
            <p:grpSpPr>
              <a:xfrm>
                <a:off x="4407116" y="321734"/>
                <a:ext cx="1716806" cy="1271159"/>
                <a:chOff x="4407116" y="321734"/>
                <a:chExt cx="1716806" cy="1271159"/>
              </a:xfrm>
            </p:grpSpPr>
            <p:sp>
              <p:nvSpPr>
                <p:cNvPr id="238"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39"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40"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rgbClr val="969696">
                      <a:lumMod val="75000"/>
                    </a:srgbClr>
                  </a:fgClr>
                  <a:bgClr>
                    <a:srgbClr val="505050"/>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41"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rgbClr val="EFEFEF">
                      <a:lumMod val="50000"/>
                    </a:srgbClr>
                  </a:fgClr>
                  <a:bgClr>
                    <a:srgbClr val="969696"/>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42"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grpSp>
        <p:grpSp>
          <p:nvGrpSpPr>
            <p:cNvPr id="199" name="Group 198"/>
            <p:cNvGrpSpPr/>
            <p:nvPr/>
          </p:nvGrpSpPr>
          <p:grpSpPr>
            <a:xfrm>
              <a:off x="4713188" y="3242932"/>
              <a:ext cx="475250" cy="352655"/>
              <a:chOff x="4796654" y="463619"/>
              <a:chExt cx="972556" cy="721678"/>
            </a:xfrm>
          </p:grpSpPr>
          <p:sp>
            <p:nvSpPr>
              <p:cNvPr id="205" name="Freeform 235"/>
              <p:cNvSpPr>
                <a:spLocks/>
              </p:cNvSpPr>
              <p:nvPr/>
            </p:nvSpPr>
            <p:spPr bwMode="auto">
              <a:xfrm flipH="1">
                <a:off x="4796654" y="676446"/>
                <a:ext cx="539162" cy="508851"/>
              </a:xfrm>
              <a:custGeom>
                <a:avLst/>
                <a:gdLst>
                  <a:gd name="T0" fmla="*/ 836 w 836"/>
                  <a:gd name="T1" fmla="*/ 0 h 789"/>
                  <a:gd name="T2" fmla="*/ 836 w 836"/>
                  <a:gd name="T3" fmla="*/ 82 h 789"/>
                  <a:gd name="T4" fmla="*/ 0 w 836"/>
                  <a:gd name="T5" fmla="*/ 789 h 789"/>
                  <a:gd name="T6" fmla="*/ 0 w 836"/>
                  <a:gd name="T7" fmla="*/ 707 h 789"/>
                  <a:gd name="T8" fmla="*/ 836 w 836"/>
                  <a:gd name="T9" fmla="*/ 0 h 789"/>
                </a:gdLst>
                <a:ahLst/>
                <a:cxnLst>
                  <a:cxn ang="0">
                    <a:pos x="T0" y="T1"/>
                  </a:cxn>
                  <a:cxn ang="0">
                    <a:pos x="T2" y="T3"/>
                  </a:cxn>
                  <a:cxn ang="0">
                    <a:pos x="T4" y="T5"/>
                  </a:cxn>
                  <a:cxn ang="0">
                    <a:pos x="T6" y="T7"/>
                  </a:cxn>
                  <a:cxn ang="0">
                    <a:pos x="T8" y="T9"/>
                  </a:cxn>
                </a:cxnLst>
                <a:rect l="0" t="0" r="r" b="b"/>
                <a:pathLst>
                  <a:path w="836" h="789">
                    <a:moveTo>
                      <a:pt x="836" y="0"/>
                    </a:moveTo>
                    <a:lnTo>
                      <a:pt x="836" y="82"/>
                    </a:lnTo>
                    <a:lnTo>
                      <a:pt x="0" y="789"/>
                    </a:lnTo>
                    <a:lnTo>
                      <a:pt x="0" y="707"/>
                    </a:lnTo>
                    <a:lnTo>
                      <a:pt x="836"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06" name="Freeform 236"/>
              <p:cNvSpPr>
                <a:spLocks/>
              </p:cNvSpPr>
              <p:nvPr/>
            </p:nvSpPr>
            <p:spPr bwMode="auto">
              <a:xfrm flipH="1">
                <a:off x="5335816" y="920875"/>
                <a:ext cx="433394" cy="264422"/>
              </a:xfrm>
              <a:custGeom>
                <a:avLst/>
                <a:gdLst>
                  <a:gd name="T0" fmla="*/ 2 w 672"/>
                  <a:gd name="T1" fmla="*/ 0 h 410"/>
                  <a:gd name="T2" fmla="*/ 672 w 672"/>
                  <a:gd name="T3" fmla="*/ 328 h 410"/>
                  <a:gd name="T4" fmla="*/ 672 w 672"/>
                  <a:gd name="T5" fmla="*/ 410 h 410"/>
                  <a:gd name="T6" fmla="*/ 0 w 672"/>
                  <a:gd name="T7" fmla="*/ 80 h 410"/>
                  <a:gd name="T8" fmla="*/ 2 w 672"/>
                  <a:gd name="T9" fmla="*/ 0 h 410"/>
                </a:gdLst>
                <a:ahLst/>
                <a:cxnLst>
                  <a:cxn ang="0">
                    <a:pos x="T0" y="T1"/>
                  </a:cxn>
                  <a:cxn ang="0">
                    <a:pos x="T2" y="T3"/>
                  </a:cxn>
                  <a:cxn ang="0">
                    <a:pos x="T4" y="T5"/>
                  </a:cxn>
                  <a:cxn ang="0">
                    <a:pos x="T6" y="T7"/>
                  </a:cxn>
                  <a:cxn ang="0">
                    <a:pos x="T8" y="T9"/>
                  </a:cxn>
                </a:cxnLst>
                <a:rect l="0" t="0" r="r" b="b"/>
                <a:pathLst>
                  <a:path w="672" h="410">
                    <a:moveTo>
                      <a:pt x="2" y="0"/>
                    </a:moveTo>
                    <a:lnTo>
                      <a:pt x="672" y="328"/>
                    </a:lnTo>
                    <a:lnTo>
                      <a:pt x="672" y="410"/>
                    </a:lnTo>
                    <a:lnTo>
                      <a:pt x="0" y="80"/>
                    </a:lnTo>
                    <a:lnTo>
                      <a:pt x="2"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nvGrpSpPr>
              <p:cNvPr id="207" name="Group 206"/>
              <p:cNvGrpSpPr/>
              <p:nvPr/>
            </p:nvGrpSpPr>
            <p:grpSpPr>
              <a:xfrm>
                <a:off x="4796654" y="463619"/>
                <a:ext cx="971266" cy="668794"/>
                <a:chOff x="4796654" y="463619"/>
                <a:chExt cx="971266" cy="668794"/>
              </a:xfrm>
            </p:grpSpPr>
            <p:sp>
              <p:nvSpPr>
                <p:cNvPr id="208" name="Freeform 233"/>
                <p:cNvSpPr>
                  <a:spLocks/>
                </p:cNvSpPr>
                <p:nvPr/>
              </p:nvSpPr>
              <p:spPr bwMode="auto">
                <a:xfrm flipH="1">
                  <a:off x="5048822" y="606793"/>
                  <a:ext cx="256682" cy="159943"/>
                </a:xfrm>
                <a:custGeom>
                  <a:avLst/>
                  <a:gdLst>
                    <a:gd name="T0" fmla="*/ 150 w 398"/>
                    <a:gd name="T1" fmla="*/ 0 h 248"/>
                    <a:gd name="T2" fmla="*/ 398 w 398"/>
                    <a:gd name="T3" fmla="*/ 122 h 248"/>
                    <a:gd name="T4" fmla="*/ 248 w 398"/>
                    <a:gd name="T5" fmla="*/ 248 h 248"/>
                    <a:gd name="T6" fmla="*/ 0 w 398"/>
                    <a:gd name="T7" fmla="*/ 129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9"/>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09" name="Freeform 234"/>
                <p:cNvSpPr>
                  <a:spLocks/>
                </p:cNvSpPr>
                <p:nvPr/>
              </p:nvSpPr>
              <p:spPr bwMode="auto">
                <a:xfrm flipH="1">
                  <a:off x="4796654" y="463619"/>
                  <a:ext cx="971266" cy="668794"/>
                </a:xfrm>
                <a:custGeom>
                  <a:avLst/>
                  <a:gdLst>
                    <a:gd name="T0" fmla="*/ 834 w 1506"/>
                    <a:gd name="T1" fmla="*/ 0 h 1037"/>
                    <a:gd name="T2" fmla="*/ 1506 w 1506"/>
                    <a:gd name="T3" fmla="*/ 328 h 1037"/>
                    <a:gd name="T4" fmla="*/ 670 w 1506"/>
                    <a:gd name="T5" fmla="*/ 1037 h 1037"/>
                    <a:gd name="T6" fmla="*/ 0 w 1506"/>
                    <a:gd name="T7" fmla="*/ 709 h 1037"/>
                    <a:gd name="T8" fmla="*/ 834 w 1506"/>
                    <a:gd name="T9" fmla="*/ 0 h 1037"/>
                  </a:gdLst>
                  <a:ahLst/>
                  <a:cxnLst>
                    <a:cxn ang="0">
                      <a:pos x="T0" y="T1"/>
                    </a:cxn>
                    <a:cxn ang="0">
                      <a:pos x="T2" y="T3"/>
                    </a:cxn>
                    <a:cxn ang="0">
                      <a:pos x="T4" y="T5"/>
                    </a:cxn>
                    <a:cxn ang="0">
                      <a:pos x="T6" y="T7"/>
                    </a:cxn>
                    <a:cxn ang="0">
                      <a:pos x="T8" y="T9"/>
                    </a:cxn>
                  </a:cxnLst>
                  <a:rect l="0" t="0" r="r" b="b"/>
                  <a:pathLst>
                    <a:path w="1506" h="1037">
                      <a:moveTo>
                        <a:pt x="834" y="0"/>
                      </a:moveTo>
                      <a:lnTo>
                        <a:pt x="1506" y="328"/>
                      </a:lnTo>
                      <a:lnTo>
                        <a:pt x="670" y="1037"/>
                      </a:lnTo>
                      <a:lnTo>
                        <a:pt x="0" y="709"/>
                      </a:lnTo>
                      <a:lnTo>
                        <a:pt x="834" y="0"/>
                      </a:lnTo>
                      <a:close/>
                    </a:path>
                  </a:pathLst>
                </a:custGeom>
                <a:solidFill>
                  <a:srgbClr val="B3B3B3"/>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nvGrpSpPr>
                <p:cNvPr id="210" name="Group 209"/>
                <p:cNvGrpSpPr/>
                <p:nvPr/>
              </p:nvGrpSpPr>
              <p:grpSpPr>
                <a:xfrm>
                  <a:off x="5185334" y="608397"/>
                  <a:ext cx="499822" cy="385025"/>
                  <a:chOff x="5181678" y="605503"/>
                  <a:chExt cx="499822" cy="385025"/>
                </a:xfrm>
              </p:grpSpPr>
              <p:sp>
                <p:nvSpPr>
                  <p:cNvPr id="227"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28"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29"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30"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31"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32"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33"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34"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35"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sp>
              <p:nvSpPr>
                <p:cNvPr id="211" name="Freeform 255"/>
                <p:cNvSpPr>
                  <a:spLocks/>
                </p:cNvSpPr>
                <p:nvPr/>
              </p:nvSpPr>
              <p:spPr bwMode="auto">
                <a:xfrm flipH="1">
                  <a:off x="4868887" y="595185"/>
                  <a:ext cx="258617" cy="161233"/>
                </a:xfrm>
                <a:custGeom>
                  <a:avLst/>
                  <a:gdLst>
                    <a:gd name="T0" fmla="*/ 150 w 401"/>
                    <a:gd name="T1" fmla="*/ 0 h 250"/>
                    <a:gd name="T2" fmla="*/ 401 w 401"/>
                    <a:gd name="T3" fmla="*/ 121 h 250"/>
                    <a:gd name="T4" fmla="*/ 251 w 401"/>
                    <a:gd name="T5" fmla="*/ 250 h 250"/>
                    <a:gd name="T6" fmla="*/ 0 w 401"/>
                    <a:gd name="T7" fmla="*/ 128 h 250"/>
                    <a:gd name="T8" fmla="*/ 150 w 401"/>
                    <a:gd name="T9" fmla="*/ 0 h 250"/>
                  </a:gdLst>
                  <a:ahLst/>
                  <a:cxnLst>
                    <a:cxn ang="0">
                      <a:pos x="T0" y="T1"/>
                    </a:cxn>
                    <a:cxn ang="0">
                      <a:pos x="T2" y="T3"/>
                    </a:cxn>
                    <a:cxn ang="0">
                      <a:pos x="T4" y="T5"/>
                    </a:cxn>
                    <a:cxn ang="0">
                      <a:pos x="T6" y="T7"/>
                    </a:cxn>
                    <a:cxn ang="0">
                      <a:pos x="T8" y="T9"/>
                    </a:cxn>
                  </a:cxnLst>
                  <a:rect l="0" t="0" r="r" b="b"/>
                  <a:pathLst>
                    <a:path w="401" h="250">
                      <a:moveTo>
                        <a:pt x="150" y="0"/>
                      </a:moveTo>
                      <a:lnTo>
                        <a:pt x="401" y="121"/>
                      </a:lnTo>
                      <a:lnTo>
                        <a:pt x="251" y="250"/>
                      </a:lnTo>
                      <a:lnTo>
                        <a:pt x="0" y="128"/>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12" name="Freeform 256"/>
                <p:cNvSpPr>
                  <a:spLocks/>
                </p:cNvSpPr>
                <p:nvPr/>
              </p:nvSpPr>
              <p:spPr bwMode="auto">
                <a:xfrm flipH="1">
                  <a:off x="4868887" y="675156"/>
                  <a:ext cx="96740" cy="100609"/>
                </a:xfrm>
                <a:custGeom>
                  <a:avLst/>
                  <a:gdLst>
                    <a:gd name="T0" fmla="*/ 150 w 150"/>
                    <a:gd name="T1" fmla="*/ 0 h 156"/>
                    <a:gd name="T2" fmla="*/ 150 w 150"/>
                    <a:gd name="T3" fmla="*/ 30 h 156"/>
                    <a:gd name="T4" fmla="*/ 0 w 150"/>
                    <a:gd name="T5" fmla="*/ 156 h 156"/>
                    <a:gd name="T6" fmla="*/ 0 w 150"/>
                    <a:gd name="T7" fmla="*/ 126 h 156"/>
                    <a:gd name="T8" fmla="*/ 150 w 150"/>
                    <a:gd name="T9" fmla="*/ 0 h 156"/>
                  </a:gdLst>
                  <a:ahLst/>
                  <a:cxnLst>
                    <a:cxn ang="0">
                      <a:pos x="T0" y="T1"/>
                    </a:cxn>
                    <a:cxn ang="0">
                      <a:pos x="T2" y="T3"/>
                    </a:cxn>
                    <a:cxn ang="0">
                      <a:pos x="T4" y="T5"/>
                    </a:cxn>
                    <a:cxn ang="0">
                      <a:pos x="T6" y="T7"/>
                    </a:cxn>
                    <a:cxn ang="0">
                      <a:pos x="T8" y="T9"/>
                    </a:cxn>
                  </a:cxnLst>
                  <a:rect l="0" t="0" r="r" b="b"/>
                  <a:pathLst>
                    <a:path w="150" h="156">
                      <a:moveTo>
                        <a:pt x="150" y="0"/>
                      </a:moveTo>
                      <a:lnTo>
                        <a:pt x="150" y="30"/>
                      </a:lnTo>
                      <a:lnTo>
                        <a:pt x="0" y="156"/>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13" name="Freeform 257"/>
                <p:cNvSpPr>
                  <a:spLocks/>
                </p:cNvSpPr>
                <p:nvPr/>
              </p:nvSpPr>
              <p:spPr bwMode="auto">
                <a:xfrm flipH="1">
                  <a:off x="4965626" y="677736"/>
                  <a:ext cx="161878" cy="98030"/>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14" name="Freeform 258"/>
                <p:cNvSpPr>
                  <a:spLocks/>
                </p:cNvSpPr>
                <p:nvPr/>
              </p:nvSpPr>
              <p:spPr bwMode="auto">
                <a:xfrm flipH="1">
                  <a:off x="5059141" y="502959"/>
                  <a:ext cx="258617" cy="159943"/>
                </a:xfrm>
                <a:custGeom>
                  <a:avLst/>
                  <a:gdLst>
                    <a:gd name="T0" fmla="*/ 150 w 401"/>
                    <a:gd name="T1" fmla="*/ 0 h 248"/>
                    <a:gd name="T2" fmla="*/ 401 w 401"/>
                    <a:gd name="T3" fmla="*/ 119 h 248"/>
                    <a:gd name="T4" fmla="*/ 251 w 401"/>
                    <a:gd name="T5" fmla="*/ 248 h 248"/>
                    <a:gd name="T6" fmla="*/ 0 w 401"/>
                    <a:gd name="T7" fmla="*/ 126 h 248"/>
                    <a:gd name="T8" fmla="*/ 150 w 401"/>
                    <a:gd name="T9" fmla="*/ 0 h 248"/>
                  </a:gdLst>
                  <a:ahLst/>
                  <a:cxnLst>
                    <a:cxn ang="0">
                      <a:pos x="T0" y="T1"/>
                    </a:cxn>
                    <a:cxn ang="0">
                      <a:pos x="T2" y="T3"/>
                    </a:cxn>
                    <a:cxn ang="0">
                      <a:pos x="T4" y="T5"/>
                    </a:cxn>
                    <a:cxn ang="0">
                      <a:pos x="T6" y="T7"/>
                    </a:cxn>
                    <a:cxn ang="0">
                      <a:pos x="T8" y="T9"/>
                    </a:cxn>
                  </a:cxnLst>
                  <a:rect l="0" t="0" r="r" b="b"/>
                  <a:pathLst>
                    <a:path w="401" h="248">
                      <a:moveTo>
                        <a:pt x="150" y="0"/>
                      </a:moveTo>
                      <a:lnTo>
                        <a:pt x="401" y="119"/>
                      </a:lnTo>
                      <a:lnTo>
                        <a:pt x="251"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15" name="Freeform 259"/>
                <p:cNvSpPr>
                  <a:spLocks/>
                </p:cNvSpPr>
                <p:nvPr/>
              </p:nvSpPr>
              <p:spPr bwMode="auto">
                <a:xfrm flipH="1">
                  <a:off x="5059141" y="580996"/>
                  <a:ext cx="96740" cy="101254"/>
                </a:xfrm>
                <a:custGeom>
                  <a:avLst/>
                  <a:gdLst>
                    <a:gd name="T0" fmla="*/ 150 w 150"/>
                    <a:gd name="T1" fmla="*/ 0 h 157"/>
                    <a:gd name="T2" fmla="*/ 150 w 150"/>
                    <a:gd name="T3" fmla="*/ 31 h 157"/>
                    <a:gd name="T4" fmla="*/ 0 w 150"/>
                    <a:gd name="T5" fmla="*/ 157 h 157"/>
                    <a:gd name="T6" fmla="*/ 0 w 150"/>
                    <a:gd name="T7" fmla="*/ 127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1"/>
                      </a:lnTo>
                      <a:lnTo>
                        <a:pt x="0" y="157"/>
                      </a:lnTo>
                      <a:lnTo>
                        <a:pt x="0" y="127"/>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16" name="Freeform 260"/>
                <p:cNvSpPr>
                  <a:spLocks/>
                </p:cNvSpPr>
                <p:nvPr/>
              </p:nvSpPr>
              <p:spPr bwMode="auto">
                <a:xfrm flipH="1">
                  <a:off x="5155881" y="584221"/>
                  <a:ext cx="161878" cy="98030"/>
                </a:xfrm>
                <a:custGeom>
                  <a:avLst/>
                  <a:gdLst>
                    <a:gd name="T0" fmla="*/ 0 w 251"/>
                    <a:gd name="T1" fmla="*/ 0 h 152"/>
                    <a:gd name="T2" fmla="*/ 251 w 251"/>
                    <a:gd name="T3" fmla="*/ 122 h 152"/>
                    <a:gd name="T4" fmla="*/ 251 w 251"/>
                    <a:gd name="T5" fmla="*/ 152 h 152"/>
                    <a:gd name="T6" fmla="*/ 0 w 251"/>
                    <a:gd name="T7" fmla="*/ 31 h 152"/>
                    <a:gd name="T8" fmla="*/ 0 w 251"/>
                    <a:gd name="T9" fmla="*/ 0 h 152"/>
                  </a:gdLst>
                  <a:ahLst/>
                  <a:cxnLst>
                    <a:cxn ang="0">
                      <a:pos x="T0" y="T1"/>
                    </a:cxn>
                    <a:cxn ang="0">
                      <a:pos x="T2" y="T3"/>
                    </a:cxn>
                    <a:cxn ang="0">
                      <a:pos x="T4" y="T5"/>
                    </a:cxn>
                    <a:cxn ang="0">
                      <a:pos x="T6" y="T7"/>
                    </a:cxn>
                    <a:cxn ang="0">
                      <a:pos x="T8" y="T9"/>
                    </a:cxn>
                  </a:cxnLst>
                  <a:rect l="0" t="0" r="r" b="b"/>
                  <a:pathLst>
                    <a:path w="251" h="152">
                      <a:moveTo>
                        <a:pt x="0" y="0"/>
                      </a:moveTo>
                      <a:lnTo>
                        <a:pt x="251" y="122"/>
                      </a:lnTo>
                      <a:lnTo>
                        <a:pt x="251" y="152"/>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nvGrpSpPr>
                <p:cNvPr id="217" name="Group 216"/>
                <p:cNvGrpSpPr/>
                <p:nvPr/>
              </p:nvGrpSpPr>
              <p:grpSpPr>
                <a:xfrm>
                  <a:off x="4998047" y="703877"/>
                  <a:ext cx="499822" cy="385025"/>
                  <a:chOff x="5181678" y="605503"/>
                  <a:chExt cx="499822" cy="385025"/>
                </a:xfrm>
              </p:grpSpPr>
              <p:sp>
                <p:nvSpPr>
                  <p:cNvPr id="21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1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2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2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22"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23"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24"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25"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sp>
                <p:nvSpPr>
                  <p:cNvPr id="226"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sz="1600" kern="0" dirty="0">
                      <a:solidFill>
                        <a:sysClr val="windowText" lastClr="000000"/>
                      </a:solidFill>
                      <a:latin typeface="Segoe UI"/>
                    </a:endParaRPr>
                  </a:p>
                </p:txBody>
              </p:sp>
            </p:grpSp>
          </p:grpSp>
        </p:grpSp>
        <p:grpSp>
          <p:nvGrpSpPr>
            <p:cNvPr id="200" name="Group 199"/>
            <p:cNvGrpSpPr/>
            <p:nvPr/>
          </p:nvGrpSpPr>
          <p:grpSpPr>
            <a:xfrm rot="16200000">
              <a:off x="5100715" y="2806883"/>
              <a:ext cx="597745" cy="823168"/>
              <a:chOff x="7772014" y="3453026"/>
              <a:chExt cx="1330092" cy="1293798"/>
            </a:xfrm>
          </p:grpSpPr>
          <p:cxnSp>
            <p:nvCxnSpPr>
              <p:cNvPr id="201" name="Straight Connector 200"/>
              <p:cNvCxnSpPr/>
              <p:nvPr/>
            </p:nvCxnSpPr>
            <p:spPr>
              <a:xfrm rot="5400000" flipV="1">
                <a:off x="7718024" y="4267078"/>
                <a:ext cx="533729" cy="425760"/>
              </a:xfrm>
              <a:prstGeom prst="line">
                <a:avLst/>
              </a:prstGeom>
              <a:noFill/>
              <a:ln w="12700" cap="flat" cmpd="sng" algn="ctr">
                <a:solidFill>
                  <a:srgbClr val="0070C0"/>
                </a:solidFill>
                <a:prstDash val="sysDash"/>
                <a:headEnd type="none"/>
                <a:tailEnd type="none"/>
              </a:ln>
              <a:effectLst/>
            </p:spPr>
          </p:cxnSp>
          <p:cxnSp>
            <p:nvCxnSpPr>
              <p:cNvPr id="202" name="Straight Connector 201"/>
              <p:cNvCxnSpPr/>
              <p:nvPr/>
            </p:nvCxnSpPr>
            <p:spPr>
              <a:xfrm rot="5400000" flipV="1">
                <a:off x="8619168" y="3529478"/>
                <a:ext cx="553486" cy="402636"/>
              </a:xfrm>
              <a:prstGeom prst="line">
                <a:avLst/>
              </a:prstGeom>
              <a:noFill/>
              <a:ln w="12700" cap="flat" cmpd="sng" algn="ctr">
                <a:solidFill>
                  <a:srgbClr val="0070C0"/>
                </a:solidFill>
                <a:prstDash val="sysDash"/>
                <a:headEnd type="none"/>
                <a:tailEnd type="none"/>
              </a:ln>
              <a:effectLst/>
            </p:spPr>
          </p:cxnSp>
          <p:cxnSp>
            <p:nvCxnSpPr>
              <p:cNvPr id="203" name="Straight Connector 202"/>
              <p:cNvCxnSpPr/>
              <p:nvPr/>
            </p:nvCxnSpPr>
            <p:spPr>
              <a:xfrm rot="5400000" flipH="1" flipV="1">
                <a:off x="7862478" y="3379469"/>
                <a:ext cx="762438" cy="909552"/>
              </a:xfrm>
              <a:prstGeom prst="line">
                <a:avLst/>
              </a:prstGeom>
              <a:noFill/>
              <a:ln w="12700" cap="flat" cmpd="sng" algn="ctr">
                <a:solidFill>
                  <a:srgbClr val="0070C0"/>
                </a:solidFill>
                <a:prstDash val="sysDash"/>
                <a:headEnd type="none"/>
                <a:tailEnd type="none"/>
              </a:ln>
              <a:effectLst/>
            </p:spPr>
          </p:cxnSp>
          <p:cxnSp>
            <p:nvCxnSpPr>
              <p:cNvPr id="204" name="Straight Connector 203"/>
              <p:cNvCxnSpPr/>
              <p:nvPr/>
            </p:nvCxnSpPr>
            <p:spPr>
              <a:xfrm rot="5400000" flipH="1" flipV="1">
                <a:off x="8294899" y="3893412"/>
                <a:ext cx="726428" cy="887986"/>
              </a:xfrm>
              <a:prstGeom prst="line">
                <a:avLst/>
              </a:prstGeom>
              <a:noFill/>
              <a:ln w="12700" cap="flat" cmpd="sng" algn="ctr">
                <a:solidFill>
                  <a:srgbClr val="0070C0"/>
                </a:solidFill>
                <a:prstDash val="sysDash"/>
                <a:headEnd type="none"/>
                <a:tailEnd type="none"/>
              </a:ln>
              <a:effectLst/>
            </p:spPr>
          </p:cxnSp>
        </p:grpSp>
      </p:grpSp>
      <p:sp>
        <p:nvSpPr>
          <p:cNvPr id="243" name="Rectangle 63"/>
          <p:cNvSpPr/>
          <p:nvPr/>
        </p:nvSpPr>
        <p:spPr bwMode="auto">
          <a:xfrm>
            <a:off x="4430657" y="3317558"/>
            <a:ext cx="1937660" cy="1333602"/>
          </a:xfrm>
          <a:custGeom>
            <a:avLst/>
            <a:gdLst>
              <a:gd name="connsiteX0" fmla="*/ 0 w 1031965"/>
              <a:gd name="connsiteY0" fmla="*/ 0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0 h 1505233"/>
              <a:gd name="connsiteX0" fmla="*/ 0 w 1031965"/>
              <a:gd name="connsiteY0" fmla="*/ 117565 h 1505233"/>
              <a:gd name="connsiteX1" fmla="*/ 1031965 w 1031965"/>
              <a:gd name="connsiteY1" fmla="*/ 0 h 1505233"/>
              <a:gd name="connsiteX2" fmla="*/ 1031965 w 1031965"/>
              <a:gd name="connsiteY2" fmla="*/ 1505233 h 1505233"/>
              <a:gd name="connsiteX3" fmla="*/ 0 w 1031965"/>
              <a:gd name="connsiteY3" fmla="*/ 1505233 h 1505233"/>
              <a:gd name="connsiteX4" fmla="*/ 0 w 1031965"/>
              <a:gd name="connsiteY4" fmla="*/ 117565 h 1505233"/>
              <a:gd name="connsiteX0" fmla="*/ 0 w 1031965"/>
              <a:gd name="connsiteY0" fmla="*/ 431074 h 1818742"/>
              <a:gd name="connsiteX1" fmla="*/ 862148 w 1031965"/>
              <a:gd name="connsiteY1" fmla="*/ 0 h 1818742"/>
              <a:gd name="connsiteX2" fmla="*/ 1031965 w 1031965"/>
              <a:gd name="connsiteY2" fmla="*/ 1818742 h 1818742"/>
              <a:gd name="connsiteX3" fmla="*/ 0 w 1031965"/>
              <a:gd name="connsiteY3" fmla="*/ 1818742 h 1818742"/>
              <a:gd name="connsiteX4" fmla="*/ 0 w 1031965"/>
              <a:gd name="connsiteY4" fmla="*/ 431074 h 1818742"/>
              <a:gd name="connsiteX0" fmla="*/ 0 w 1737359"/>
              <a:gd name="connsiteY0" fmla="*/ 431074 h 1818742"/>
              <a:gd name="connsiteX1" fmla="*/ 862148 w 1737359"/>
              <a:gd name="connsiteY1" fmla="*/ 0 h 1818742"/>
              <a:gd name="connsiteX2" fmla="*/ 1737359 w 1737359"/>
              <a:gd name="connsiteY2" fmla="*/ 891280 h 1818742"/>
              <a:gd name="connsiteX3" fmla="*/ 0 w 1737359"/>
              <a:gd name="connsiteY3" fmla="*/ 1818742 h 1818742"/>
              <a:gd name="connsiteX4" fmla="*/ 0 w 1737359"/>
              <a:gd name="connsiteY4" fmla="*/ 431074 h 1818742"/>
              <a:gd name="connsiteX0" fmla="*/ 0 w 1737359"/>
              <a:gd name="connsiteY0" fmla="*/ 431074 h 1335417"/>
              <a:gd name="connsiteX1" fmla="*/ 862148 w 1737359"/>
              <a:gd name="connsiteY1" fmla="*/ 0 h 1335417"/>
              <a:gd name="connsiteX2" fmla="*/ 1737359 w 1737359"/>
              <a:gd name="connsiteY2" fmla="*/ 891280 h 1335417"/>
              <a:gd name="connsiteX3" fmla="*/ 809897 w 1737359"/>
              <a:gd name="connsiteY3" fmla="*/ 1335417 h 1335417"/>
              <a:gd name="connsiteX4" fmla="*/ 0 w 1737359"/>
              <a:gd name="connsiteY4" fmla="*/ 431074 h 1335417"/>
              <a:gd name="connsiteX0" fmla="*/ 0 w 1841862"/>
              <a:gd name="connsiteY0" fmla="*/ 496388 h 1335417"/>
              <a:gd name="connsiteX1" fmla="*/ 966651 w 1841862"/>
              <a:gd name="connsiteY1" fmla="*/ 0 h 1335417"/>
              <a:gd name="connsiteX2" fmla="*/ 1841862 w 1841862"/>
              <a:gd name="connsiteY2" fmla="*/ 891280 h 1335417"/>
              <a:gd name="connsiteX3" fmla="*/ 914400 w 1841862"/>
              <a:gd name="connsiteY3" fmla="*/ 1335417 h 1335417"/>
              <a:gd name="connsiteX4" fmla="*/ 0 w 1841862"/>
              <a:gd name="connsiteY4" fmla="*/ 496388 h 1335417"/>
              <a:gd name="connsiteX0" fmla="*/ 0 w 1841862"/>
              <a:gd name="connsiteY0" fmla="*/ 456244 h 1295273"/>
              <a:gd name="connsiteX1" fmla="*/ 899744 w 1841862"/>
              <a:gd name="connsiteY1" fmla="*/ 0 h 1295273"/>
              <a:gd name="connsiteX2" fmla="*/ 1841862 w 1841862"/>
              <a:gd name="connsiteY2" fmla="*/ 851136 h 1295273"/>
              <a:gd name="connsiteX3" fmla="*/ 914400 w 1841862"/>
              <a:gd name="connsiteY3" fmla="*/ 1295273 h 1295273"/>
              <a:gd name="connsiteX4" fmla="*/ 0 w 1841862"/>
              <a:gd name="connsiteY4" fmla="*/ 456244 h 1295273"/>
              <a:gd name="connsiteX0" fmla="*/ 0 w 1841862"/>
              <a:gd name="connsiteY0" fmla="*/ 456244 h 1322036"/>
              <a:gd name="connsiteX1" fmla="*/ 899744 w 1841862"/>
              <a:gd name="connsiteY1" fmla="*/ 0 h 1322036"/>
              <a:gd name="connsiteX2" fmla="*/ 1841862 w 1841862"/>
              <a:gd name="connsiteY2" fmla="*/ 851136 h 1322036"/>
              <a:gd name="connsiteX3" fmla="*/ 967925 w 1841862"/>
              <a:gd name="connsiteY3" fmla="*/ 1322036 h 1322036"/>
              <a:gd name="connsiteX4" fmla="*/ 0 w 1841862"/>
              <a:gd name="connsiteY4" fmla="*/ 456244 h 1322036"/>
              <a:gd name="connsiteX0" fmla="*/ 0 w 1873086"/>
              <a:gd name="connsiteY0" fmla="*/ 456244 h 1322036"/>
              <a:gd name="connsiteX1" fmla="*/ 899744 w 1873086"/>
              <a:gd name="connsiteY1" fmla="*/ 0 h 1322036"/>
              <a:gd name="connsiteX2" fmla="*/ 1873086 w 1873086"/>
              <a:gd name="connsiteY2" fmla="*/ 860057 h 1322036"/>
              <a:gd name="connsiteX3" fmla="*/ 967925 w 1873086"/>
              <a:gd name="connsiteY3" fmla="*/ 1322036 h 1322036"/>
              <a:gd name="connsiteX4" fmla="*/ 0 w 1873086"/>
              <a:gd name="connsiteY4" fmla="*/ 456244 h 1322036"/>
              <a:gd name="connsiteX0" fmla="*/ 0 w 1890928"/>
              <a:gd name="connsiteY0" fmla="*/ 474086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74086 h 1322036"/>
              <a:gd name="connsiteX0" fmla="*/ 0 w 1890928"/>
              <a:gd name="connsiteY0" fmla="*/ 460704 h 1322036"/>
              <a:gd name="connsiteX1" fmla="*/ 917586 w 1890928"/>
              <a:gd name="connsiteY1" fmla="*/ 0 h 1322036"/>
              <a:gd name="connsiteX2" fmla="*/ 1890928 w 1890928"/>
              <a:gd name="connsiteY2" fmla="*/ 860057 h 1322036"/>
              <a:gd name="connsiteX3" fmla="*/ 985767 w 1890928"/>
              <a:gd name="connsiteY3" fmla="*/ 1322036 h 1322036"/>
              <a:gd name="connsiteX4" fmla="*/ 0 w 1890928"/>
              <a:gd name="connsiteY4" fmla="*/ 460704 h 1322036"/>
              <a:gd name="connsiteX0" fmla="*/ 0 w 1890928"/>
              <a:gd name="connsiteY0" fmla="*/ 447322 h 1308654"/>
              <a:gd name="connsiteX1" fmla="*/ 886363 w 1890928"/>
              <a:gd name="connsiteY1" fmla="*/ 0 h 1308654"/>
              <a:gd name="connsiteX2" fmla="*/ 1890928 w 1890928"/>
              <a:gd name="connsiteY2" fmla="*/ 846675 h 1308654"/>
              <a:gd name="connsiteX3" fmla="*/ 985767 w 1890928"/>
              <a:gd name="connsiteY3" fmla="*/ 1308654 h 1308654"/>
              <a:gd name="connsiteX4" fmla="*/ 0 w 1890928"/>
              <a:gd name="connsiteY4" fmla="*/ 447322 h 1308654"/>
              <a:gd name="connsiteX0" fmla="*/ 0 w 1850784"/>
              <a:gd name="connsiteY0" fmla="*/ 447322 h 1308654"/>
              <a:gd name="connsiteX1" fmla="*/ 886363 w 1850784"/>
              <a:gd name="connsiteY1" fmla="*/ 0 h 1308654"/>
              <a:gd name="connsiteX2" fmla="*/ 1850784 w 1850784"/>
              <a:gd name="connsiteY2" fmla="*/ 842214 h 1308654"/>
              <a:gd name="connsiteX3" fmla="*/ 985767 w 1850784"/>
              <a:gd name="connsiteY3" fmla="*/ 1308654 h 1308654"/>
              <a:gd name="connsiteX4" fmla="*/ 0 w 1850784"/>
              <a:gd name="connsiteY4" fmla="*/ 447322 h 1308654"/>
              <a:gd name="connsiteX0" fmla="*/ 0 w 1850784"/>
              <a:gd name="connsiteY0" fmla="*/ 411638 h 1272970"/>
              <a:gd name="connsiteX1" fmla="*/ 895284 w 1850784"/>
              <a:gd name="connsiteY1" fmla="*/ 0 h 1272970"/>
              <a:gd name="connsiteX2" fmla="*/ 1850784 w 1850784"/>
              <a:gd name="connsiteY2" fmla="*/ 806530 h 1272970"/>
              <a:gd name="connsiteX3" fmla="*/ 985767 w 1850784"/>
              <a:gd name="connsiteY3" fmla="*/ 1272970 h 1272970"/>
              <a:gd name="connsiteX4" fmla="*/ 0 w 1850784"/>
              <a:gd name="connsiteY4" fmla="*/ 411638 h 1272970"/>
              <a:gd name="connsiteX0" fmla="*/ 0 w 1824021"/>
              <a:gd name="connsiteY0" fmla="*/ 411638 h 1272970"/>
              <a:gd name="connsiteX1" fmla="*/ 895284 w 1824021"/>
              <a:gd name="connsiteY1" fmla="*/ 0 h 1272970"/>
              <a:gd name="connsiteX2" fmla="*/ 1824021 w 1824021"/>
              <a:gd name="connsiteY2" fmla="*/ 815451 h 1272970"/>
              <a:gd name="connsiteX3" fmla="*/ 985767 w 1824021"/>
              <a:gd name="connsiteY3" fmla="*/ 1272970 h 1272970"/>
              <a:gd name="connsiteX4" fmla="*/ 0 w 1824021"/>
              <a:gd name="connsiteY4" fmla="*/ 411638 h 1272970"/>
              <a:gd name="connsiteX0" fmla="*/ 0 w 1859705"/>
              <a:gd name="connsiteY0" fmla="*/ 411638 h 1272970"/>
              <a:gd name="connsiteX1" fmla="*/ 895284 w 1859705"/>
              <a:gd name="connsiteY1" fmla="*/ 0 h 1272970"/>
              <a:gd name="connsiteX2" fmla="*/ 1859705 w 1859705"/>
              <a:gd name="connsiteY2" fmla="*/ 842214 h 1272970"/>
              <a:gd name="connsiteX3" fmla="*/ 985767 w 1859705"/>
              <a:gd name="connsiteY3" fmla="*/ 1272970 h 1272970"/>
              <a:gd name="connsiteX4" fmla="*/ 0 w 1859705"/>
              <a:gd name="connsiteY4" fmla="*/ 411638 h 1272970"/>
              <a:gd name="connsiteX0" fmla="*/ 0 w 1788337"/>
              <a:gd name="connsiteY0" fmla="*/ 411638 h 1272970"/>
              <a:gd name="connsiteX1" fmla="*/ 823916 w 1788337"/>
              <a:gd name="connsiteY1" fmla="*/ 0 h 1272970"/>
              <a:gd name="connsiteX2" fmla="*/ 1788337 w 1788337"/>
              <a:gd name="connsiteY2" fmla="*/ 842214 h 1272970"/>
              <a:gd name="connsiteX3" fmla="*/ 914399 w 1788337"/>
              <a:gd name="connsiteY3" fmla="*/ 1272970 h 1272970"/>
              <a:gd name="connsiteX4" fmla="*/ 0 w 1788337"/>
              <a:gd name="connsiteY4" fmla="*/ 411638 h 1272970"/>
              <a:gd name="connsiteX0" fmla="*/ 0 w 1788337"/>
              <a:gd name="connsiteY0" fmla="*/ 411638 h 1210524"/>
              <a:gd name="connsiteX1" fmla="*/ 823916 w 1788337"/>
              <a:gd name="connsiteY1" fmla="*/ 0 h 1210524"/>
              <a:gd name="connsiteX2" fmla="*/ 1788337 w 1788337"/>
              <a:gd name="connsiteY2" fmla="*/ 842214 h 1210524"/>
              <a:gd name="connsiteX3" fmla="*/ 967925 w 1788337"/>
              <a:gd name="connsiteY3" fmla="*/ 1210524 h 1210524"/>
              <a:gd name="connsiteX4" fmla="*/ 0 w 1788337"/>
              <a:gd name="connsiteY4" fmla="*/ 411638 h 1210524"/>
              <a:gd name="connsiteX0" fmla="*/ 0 w 1788337"/>
              <a:gd name="connsiteY0" fmla="*/ 411638 h 1255129"/>
              <a:gd name="connsiteX1" fmla="*/ 823916 w 1788337"/>
              <a:gd name="connsiteY1" fmla="*/ 0 h 1255129"/>
              <a:gd name="connsiteX2" fmla="*/ 1788337 w 1788337"/>
              <a:gd name="connsiteY2" fmla="*/ 842214 h 1255129"/>
              <a:gd name="connsiteX3" fmla="*/ 950083 w 1788337"/>
              <a:gd name="connsiteY3" fmla="*/ 1255129 h 1255129"/>
              <a:gd name="connsiteX4" fmla="*/ 0 w 1788337"/>
              <a:gd name="connsiteY4" fmla="*/ 411638 h 1255129"/>
              <a:gd name="connsiteX0" fmla="*/ 0 w 1830184"/>
              <a:gd name="connsiteY0" fmla="*/ 458775 h 1255129"/>
              <a:gd name="connsiteX1" fmla="*/ 865763 w 1830184"/>
              <a:gd name="connsiteY1" fmla="*/ 0 h 1255129"/>
              <a:gd name="connsiteX2" fmla="*/ 1830184 w 1830184"/>
              <a:gd name="connsiteY2" fmla="*/ 842214 h 1255129"/>
              <a:gd name="connsiteX3" fmla="*/ 991930 w 1830184"/>
              <a:gd name="connsiteY3" fmla="*/ 1255129 h 1255129"/>
              <a:gd name="connsiteX4" fmla="*/ 0 w 1830184"/>
              <a:gd name="connsiteY4" fmla="*/ 458775 h 1255129"/>
              <a:gd name="connsiteX0" fmla="*/ 0 w 1830184"/>
              <a:gd name="connsiteY0" fmla="*/ 458775 h 1237452"/>
              <a:gd name="connsiteX1" fmla="*/ 865763 w 1830184"/>
              <a:gd name="connsiteY1" fmla="*/ 0 h 1237452"/>
              <a:gd name="connsiteX2" fmla="*/ 1830184 w 1830184"/>
              <a:gd name="connsiteY2" fmla="*/ 842214 h 1237452"/>
              <a:gd name="connsiteX3" fmla="*/ 956061 w 1830184"/>
              <a:gd name="connsiteY3" fmla="*/ 1237452 h 1237452"/>
              <a:gd name="connsiteX4" fmla="*/ 0 w 1830184"/>
              <a:gd name="connsiteY4" fmla="*/ 458775 h 1237452"/>
              <a:gd name="connsiteX0" fmla="*/ 0 w 1836162"/>
              <a:gd name="connsiteY0" fmla="*/ 458775 h 1237452"/>
              <a:gd name="connsiteX1" fmla="*/ 865763 w 1836162"/>
              <a:gd name="connsiteY1" fmla="*/ 0 h 1237452"/>
              <a:gd name="connsiteX2" fmla="*/ 1836162 w 1836162"/>
              <a:gd name="connsiteY2" fmla="*/ 812753 h 1237452"/>
              <a:gd name="connsiteX3" fmla="*/ 956061 w 1836162"/>
              <a:gd name="connsiteY3" fmla="*/ 1237452 h 1237452"/>
              <a:gd name="connsiteX4" fmla="*/ 0 w 1836162"/>
              <a:gd name="connsiteY4" fmla="*/ 458775 h 1237452"/>
              <a:gd name="connsiteX0" fmla="*/ 0 w 1824206"/>
              <a:gd name="connsiteY0" fmla="*/ 458775 h 1237452"/>
              <a:gd name="connsiteX1" fmla="*/ 865763 w 1824206"/>
              <a:gd name="connsiteY1" fmla="*/ 0 h 1237452"/>
              <a:gd name="connsiteX2" fmla="*/ 1824206 w 1824206"/>
              <a:gd name="connsiteY2" fmla="*/ 795077 h 1237452"/>
              <a:gd name="connsiteX3" fmla="*/ 956061 w 1824206"/>
              <a:gd name="connsiteY3" fmla="*/ 1237452 h 1237452"/>
              <a:gd name="connsiteX4" fmla="*/ 0 w 1824206"/>
              <a:gd name="connsiteY4" fmla="*/ 458775 h 12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206" h="1237452">
                <a:moveTo>
                  <a:pt x="0" y="458775"/>
                </a:moveTo>
                <a:lnTo>
                  <a:pt x="865763" y="0"/>
                </a:lnTo>
                <a:lnTo>
                  <a:pt x="1824206" y="795077"/>
                </a:lnTo>
                <a:lnTo>
                  <a:pt x="956061" y="1237452"/>
                </a:lnTo>
                <a:lnTo>
                  <a:pt x="0" y="458775"/>
                </a:lnTo>
                <a:close/>
              </a:path>
            </a:pathLst>
          </a:custGeom>
          <a:noFill/>
          <a:ln w="12700" cap="flat" cmpd="sng" algn="ctr">
            <a:solidFill>
              <a:srgbClr val="00B050"/>
            </a:solidFill>
            <a:prstDash val="sysDash"/>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defRPr/>
            </a:pPr>
            <a:endParaRPr lang="en-US" kern="0" spc="-50" dirty="0">
              <a:gradFill>
                <a:gsLst>
                  <a:gs pos="0">
                    <a:srgbClr val="EFEFEF"/>
                  </a:gs>
                  <a:gs pos="100000">
                    <a:srgbClr val="EFEFEF"/>
                  </a:gs>
                </a:gsLst>
                <a:lin ang="5400000" scaled="0"/>
              </a:gradFill>
              <a:latin typeface="Segoe UI"/>
            </a:endParaRPr>
          </a:p>
        </p:txBody>
      </p:sp>
      <p:sp>
        <p:nvSpPr>
          <p:cNvPr id="244" name="Rectangle 243"/>
          <p:cNvSpPr/>
          <p:nvPr/>
        </p:nvSpPr>
        <p:spPr>
          <a:xfrm>
            <a:off x="6777223" y="5145165"/>
            <a:ext cx="4972381" cy="1200329"/>
          </a:xfrm>
          <a:prstGeom prst="rect">
            <a:avLst/>
          </a:prstGeom>
          <a:ln>
            <a:solidFill>
              <a:srgbClr val="002060"/>
            </a:solidFill>
          </a:ln>
        </p:spPr>
        <p:txBody>
          <a:bodyPr wrap="square">
            <a:spAutoFit/>
          </a:bodyPr>
          <a:lstStyle/>
          <a:p>
            <a:pPr>
              <a:defRPr/>
            </a:pPr>
            <a:r>
              <a:rPr lang="es-PE" b="1" kern="0" spc="-50" dirty="0">
                <a:gradFill>
                  <a:gsLst>
                    <a:gs pos="2917">
                      <a:srgbClr val="505050"/>
                    </a:gs>
                    <a:gs pos="30000">
                      <a:srgbClr val="505050"/>
                    </a:gs>
                  </a:gsLst>
                  <a:lin ang="5400000" scaled="0"/>
                </a:gradFill>
                <a:latin typeface="Segoe UI"/>
              </a:rPr>
              <a:t>Respuesta:  </a:t>
            </a:r>
            <a:r>
              <a:rPr lang="es-PE" kern="0" spc="-50" dirty="0">
                <a:gradFill>
                  <a:gsLst>
                    <a:gs pos="2917">
                      <a:srgbClr val="505050"/>
                    </a:gs>
                    <a:gs pos="30000">
                      <a:srgbClr val="505050"/>
                    </a:gs>
                  </a:gsLst>
                  <a:lin ang="5400000" scaled="0"/>
                </a:gradFill>
                <a:latin typeface="Segoe UI"/>
              </a:rPr>
              <a:t>24 por la Regla #1</a:t>
            </a:r>
          </a:p>
          <a:p>
            <a:pPr>
              <a:defRPr/>
            </a:pPr>
            <a:r>
              <a:rPr lang="es-PE" b="1" i="1" kern="0" spc="-50" dirty="0">
                <a:gradFill>
                  <a:gsLst>
                    <a:gs pos="2917">
                      <a:srgbClr val="505050"/>
                    </a:gs>
                    <a:gs pos="30000">
                      <a:srgbClr val="505050"/>
                    </a:gs>
                  </a:gsLst>
                  <a:lin ang="5400000" scaled="0"/>
                </a:gradFill>
                <a:latin typeface="Segoe UI"/>
              </a:rPr>
              <a:t>¿Por qué?</a:t>
            </a:r>
          </a:p>
          <a:p>
            <a:pPr>
              <a:defRPr/>
            </a:pPr>
            <a:r>
              <a:rPr lang="es-PE" kern="0" spc="-50" dirty="0">
                <a:gradFill>
                  <a:gsLst>
                    <a:gs pos="2917">
                      <a:srgbClr val="505050"/>
                    </a:gs>
                    <a:gs pos="30000">
                      <a:srgbClr val="505050"/>
                    </a:gs>
                  </a:gsLst>
                  <a:lin ang="5400000" scaled="0"/>
                </a:gradFill>
                <a:latin typeface="Segoe UI"/>
              </a:rPr>
              <a:t>Regla #1:  Todos los </a:t>
            </a:r>
            <a:r>
              <a:rPr lang="en-US" kern="0" spc="-50" dirty="0">
                <a:gradFill>
                  <a:gsLst>
                    <a:gs pos="2917">
                      <a:srgbClr val="505050"/>
                    </a:gs>
                    <a:gs pos="30000">
                      <a:srgbClr val="505050"/>
                    </a:gs>
                  </a:gsLst>
                  <a:lin ang="5400000" scaled="0"/>
                </a:gradFill>
                <a:latin typeface="Segoe UI"/>
              </a:rPr>
              <a:t>cores</a:t>
            </a:r>
            <a:r>
              <a:rPr lang="es-PE" kern="0" spc="-50" dirty="0">
                <a:gradFill>
                  <a:gsLst>
                    <a:gs pos="2917">
                      <a:srgbClr val="505050"/>
                    </a:gs>
                    <a:gs pos="30000">
                      <a:srgbClr val="505050"/>
                    </a:gs>
                  </a:gsLst>
                  <a:lin ang="5400000" scaled="0"/>
                </a:gradFill>
                <a:latin typeface="Segoe UI"/>
              </a:rPr>
              <a:t> físicos en el servidor deben estar licenciados</a:t>
            </a:r>
          </a:p>
        </p:txBody>
      </p:sp>
      <p:sp>
        <p:nvSpPr>
          <p:cNvPr id="245" name="Rectangle 244"/>
          <p:cNvSpPr/>
          <p:nvPr/>
        </p:nvSpPr>
        <p:spPr>
          <a:xfrm>
            <a:off x="913317" y="1392617"/>
            <a:ext cx="3343784" cy="341632"/>
          </a:xfrm>
          <a:prstGeom prst="rect">
            <a:avLst/>
          </a:prstGeom>
        </p:spPr>
        <p:txBody>
          <a:bodyPr wrap="square">
            <a:spAutoFit/>
          </a:bodyPr>
          <a:lstStyle/>
          <a:p>
            <a:pPr>
              <a:lnSpc>
                <a:spcPct val="90000"/>
              </a:lnSpc>
              <a:defRPr/>
            </a:pPr>
            <a:r>
              <a:rPr lang="es-PE" b="1" kern="0" spc="-50" dirty="0">
                <a:gradFill>
                  <a:gsLst>
                    <a:gs pos="2917">
                      <a:srgbClr val="505050"/>
                    </a:gs>
                    <a:gs pos="30000">
                      <a:srgbClr val="505050"/>
                    </a:gs>
                  </a:gsLst>
                  <a:lin ang="5400000" scaled="0"/>
                </a:gradFill>
                <a:latin typeface="Segoe UI"/>
              </a:rPr>
              <a:t>El cliente quiere licenciar</a:t>
            </a:r>
            <a:endParaRPr lang="en-US" b="1" kern="0" spc="-50" dirty="0">
              <a:gradFill>
                <a:gsLst>
                  <a:gs pos="2917">
                    <a:srgbClr val="505050"/>
                  </a:gs>
                  <a:gs pos="30000">
                    <a:srgbClr val="505050"/>
                  </a:gs>
                </a:gsLst>
                <a:lin ang="5400000" scaled="0"/>
              </a:gradFill>
              <a:latin typeface="Segoe UI"/>
            </a:endParaRPr>
          </a:p>
        </p:txBody>
      </p:sp>
      <p:grpSp>
        <p:nvGrpSpPr>
          <p:cNvPr id="246" name="Group 245"/>
          <p:cNvGrpSpPr/>
          <p:nvPr/>
        </p:nvGrpSpPr>
        <p:grpSpPr>
          <a:xfrm>
            <a:off x="361498" y="5087368"/>
            <a:ext cx="4279780" cy="453414"/>
            <a:chOff x="313899" y="3937264"/>
            <a:chExt cx="4279780" cy="590931"/>
          </a:xfrm>
        </p:grpSpPr>
        <p:sp>
          <p:nvSpPr>
            <p:cNvPr id="247" name="Rectangle 246"/>
            <p:cNvSpPr/>
            <p:nvPr/>
          </p:nvSpPr>
          <p:spPr>
            <a:xfrm>
              <a:off x="911729" y="3937264"/>
              <a:ext cx="3681950" cy="590931"/>
            </a:xfrm>
            <a:prstGeom prst="rect">
              <a:avLst/>
            </a:prstGeom>
          </p:spPr>
          <p:txBody>
            <a:bodyPr wrap="square" lIns="0" tIns="0" rIns="0" bIns="0" numCol="3">
              <a:noAutofit/>
            </a:bodyPr>
            <a:lstStyle/>
            <a:p>
              <a:pPr>
                <a:lnSpc>
                  <a:spcPct val="90000"/>
                </a:lnSpc>
                <a:defRPr/>
              </a:pPr>
              <a:r>
                <a:rPr lang="en-US" b="1" kern="0" spc="-50" dirty="0">
                  <a:gradFill>
                    <a:gsLst>
                      <a:gs pos="2917">
                        <a:srgbClr val="505050"/>
                      </a:gs>
                      <a:gs pos="30000">
                        <a:srgbClr val="505050"/>
                      </a:gs>
                    </a:gsLst>
                    <a:lin ang="5400000" scaled="0"/>
                  </a:gradFill>
                  <a:latin typeface="Segoe UI"/>
                </a:rPr>
                <a:t>1</a:t>
              </a:r>
              <a:r>
                <a:rPr lang="en-US" kern="0" spc="-50" dirty="0">
                  <a:gradFill>
                    <a:gsLst>
                      <a:gs pos="2917">
                        <a:srgbClr val="505050"/>
                      </a:gs>
                      <a:gs pos="30000">
                        <a:srgbClr val="505050"/>
                      </a:gs>
                    </a:gsLst>
                    <a:lin ang="5400000" scaled="0"/>
                  </a:gradFill>
                  <a:latin typeface="Segoe UI"/>
                </a:rPr>
                <a:t> </a:t>
              </a:r>
              <a:r>
                <a:rPr lang="es-PE" kern="0" spc="-50" dirty="0">
                  <a:gradFill>
                    <a:gsLst>
                      <a:gs pos="2917">
                        <a:srgbClr val="505050"/>
                      </a:gs>
                      <a:gs pos="30000">
                        <a:srgbClr val="505050"/>
                      </a:gs>
                    </a:gsLst>
                    <a:lin ang="5400000" scaled="0"/>
                  </a:gradFill>
                  <a:latin typeface="Segoe UI"/>
                </a:rPr>
                <a:t>servidor físico </a:t>
              </a:r>
            </a:p>
            <a:p>
              <a:pPr>
                <a:lnSpc>
                  <a:spcPct val="90000"/>
                </a:lnSpc>
                <a:defRPr/>
              </a:pPr>
              <a:r>
                <a:rPr lang="en-US" b="1" kern="0" spc="-50" dirty="0">
                  <a:gradFill>
                    <a:gsLst>
                      <a:gs pos="2917">
                        <a:srgbClr val="505050"/>
                      </a:gs>
                      <a:gs pos="30000">
                        <a:srgbClr val="505050"/>
                      </a:gs>
                    </a:gsLst>
                    <a:lin ang="5400000" scaled="0"/>
                  </a:gradFill>
                  <a:latin typeface="Segoe UI"/>
                </a:rPr>
                <a:t>2 </a:t>
              </a:r>
              <a:r>
                <a:rPr lang="en-US" kern="0" spc="-50" dirty="0">
                  <a:gradFill>
                    <a:gsLst>
                      <a:gs pos="2917">
                        <a:srgbClr val="505050"/>
                      </a:gs>
                      <a:gs pos="30000">
                        <a:srgbClr val="505050"/>
                      </a:gs>
                    </a:gsLst>
                    <a:lin ang="5400000" scaled="0"/>
                  </a:gradFill>
                  <a:latin typeface="Segoe UI"/>
                </a:rPr>
                <a:t>proc </a:t>
              </a:r>
            </a:p>
            <a:p>
              <a:pPr>
                <a:lnSpc>
                  <a:spcPct val="90000"/>
                </a:lnSpc>
                <a:defRPr/>
              </a:pPr>
              <a:endParaRPr lang="en-US" kern="0" spc="-50" dirty="0">
                <a:gradFill>
                  <a:gsLst>
                    <a:gs pos="2917">
                      <a:srgbClr val="505050"/>
                    </a:gs>
                    <a:gs pos="30000">
                      <a:srgbClr val="505050"/>
                    </a:gs>
                  </a:gsLst>
                  <a:lin ang="5400000" scaled="0"/>
                </a:gradFill>
                <a:latin typeface="Segoe UI"/>
              </a:endParaRPr>
            </a:p>
            <a:p>
              <a:pPr marL="285750" indent="-285750">
                <a:lnSpc>
                  <a:spcPct val="90000"/>
                </a:lnSpc>
                <a:defRPr/>
              </a:pPr>
              <a:r>
                <a:rPr lang="en-US" kern="0" spc="-50" dirty="0">
                  <a:gradFill>
                    <a:gsLst>
                      <a:gs pos="2917">
                        <a:srgbClr val="505050"/>
                      </a:gs>
                      <a:gs pos="30000">
                        <a:srgbClr val="505050"/>
                      </a:gs>
                    </a:gsLst>
                    <a:lin ang="5400000" scaled="0"/>
                  </a:gradFill>
                  <a:latin typeface="Segoe UI"/>
                </a:rPr>
                <a:t>  </a:t>
              </a:r>
              <a:r>
                <a:rPr lang="en-US" b="1" kern="0" spc="-50" dirty="0">
                  <a:gradFill>
                    <a:gsLst>
                      <a:gs pos="2917">
                        <a:srgbClr val="505050"/>
                      </a:gs>
                      <a:gs pos="30000">
                        <a:srgbClr val="505050"/>
                      </a:gs>
                    </a:gsLst>
                    <a:lin ang="5400000" scaled="0"/>
                  </a:gradFill>
                  <a:latin typeface="Segoe UI"/>
                </a:rPr>
                <a:t>12</a:t>
              </a:r>
              <a:r>
                <a:rPr lang="en-US" kern="0" spc="-50" dirty="0">
                  <a:gradFill>
                    <a:gsLst>
                      <a:gs pos="2917">
                        <a:srgbClr val="505050"/>
                      </a:gs>
                      <a:gs pos="30000">
                        <a:srgbClr val="505050"/>
                      </a:gs>
                    </a:gsLst>
                    <a:lin ang="5400000" scaled="0"/>
                  </a:gradFill>
                  <a:latin typeface="Segoe UI"/>
                </a:rPr>
                <a:t> cores </a:t>
              </a:r>
              <a:r>
                <a:rPr lang="es-PE" kern="0" spc="-50" dirty="0">
                  <a:gradFill>
                    <a:gsLst>
                      <a:gs pos="2917">
                        <a:srgbClr val="505050"/>
                      </a:gs>
                      <a:gs pos="30000">
                        <a:srgbClr val="505050"/>
                      </a:gs>
                    </a:gsLst>
                    <a:lin ang="5400000" scaled="0"/>
                  </a:gradFill>
                  <a:latin typeface="Segoe UI"/>
                </a:rPr>
                <a:t>cada uno</a:t>
              </a:r>
            </a:p>
          </p:txBody>
        </p:sp>
        <p:sp>
          <p:nvSpPr>
            <p:cNvPr id="248" name="TextBox 247"/>
            <p:cNvSpPr txBox="1"/>
            <p:nvPr/>
          </p:nvSpPr>
          <p:spPr>
            <a:xfrm>
              <a:off x="313899" y="3945847"/>
              <a:ext cx="475143" cy="475601"/>
            </a:xfrm>
            <a:prstGeom prst="rect">
              <a:avLst/>
            </a:prstGeom>
            <a:solidFill>
              <a:srgbClr val="002060"/>
            </a:solidFill>
          </p:spPr>
          <p:txBody>
            <a:bodyPr wrap="square" lIns="0" tIns="0" rIns="0" bIns="0" rtlCol="0" anchor="ctr">
              <a:noAutofit/>
            </a:bodyPr>
            <a:lstStyle/>
            <a:p>
              <a:pPr algn="ctr">
                <a:lnSpc>
                  <a:spcPct val="90000"/>
                </a:lnSpc>
                <a:spcAft>
                  <a:spcPts val="600"/>
                </a:spcAft>
                <a:defRPr/>
              </a:pPr>
              <a:r>
                <a:rPr lang="en-US" sz="2000" kern="0" dirty="0">
                  <a:solidFill>
                    <a:srgbClr val="EFEFEF"/>
                  </a:solidFill>
                  <a:latin typeface="Segoe UI"/>
                </a:rPr>
                <a:t>3</a:t>
              </a:r>
            </a:p>
          </p:txBody>
        </p:sp>
      </p:grpSp>
      <p:grpSp>
        <p:nvGrpSpPr>
          <p:cNvPr id="249" name="Group 248"/>
          <p:cNvGrpSpPr/>
          <p:nvPr/>
        </p:nvGrpSpPr>
        <p:grpSpPr>
          <a:xfrm>
            <a:off x="4493799" y="5252011"/>
            <a:ext cx="1955004" cy="1599172"/>
            <a:chOff x="4602393" y="5134220"/>
            <a:chExt cx="1955004" cy="1599172"/>
          </a:xfrm>
        </p:grpSpPr>
        <p:sp>
          <p:nvSpPr>
            <p:cNvPr id="250" name="Freeform 8"/>
            <p:cNvSpPr>
              <a:spLocks/>
            </p:cNvSpPr>
            <p:nvPr/>
          </p:nvSpPr>
          <p:spPr bwMode="auto">
            <a:xfrm flipH="1">
              <a:off x="5601443" y="5981105"/>
              <a:ext cx="878941" cy="748344"/>
            </a:xfrm>
            <a:custGeom>
              <a:avLst/>
              <a:gdLst>
                <a:gd name="T0" fmla="*/ 0 w 3567"/>
                <a:gd name="T1" fmla="*/ 0 h 3037"/>
                <a:gd name="T2" fmla="*/ 3567 w 3567"/>
                <a:gd name="T3" fmla="*/ 1740 h 3037"/>
                <a:gd name="T4" fmla="*/ 3567 w 3567"/>
                <a:gd name="T5" fmla="*/ 3037 h 3037"/>
                <a:gd name="T6" fmla="*/ 3 w 3567"/>
                <a:gd name="T7" fmla="*/ 1299 h 3037"/>
                <a:gd name="T8" fmla="*/ 0 w 3567"/>
                <a:gd name="T9" fmla="*/ 0 h 3037"/>
              </a:gdLst>
              <a:ahLst/>
              <a:cxnLst>
                <a:cxn ang="0">
                  <a:pos x="T0" y="T1"/>
                </a:cxn>
                <a:cxn ang="0">
                  <a:pos x="T2" y="T3"/>
                </a:cxn>
                <a:cxn ang="0">
                  <a:pos x="T4" y="T5"/>
                </a:cxn>
                <a:cxn ang="0">
                  <a:pos x="T6" y="T7"/>
                </a:cxn>
                <a:cxn ang="0">
                  <a:pos x="T8" y="T9"/>
                </a:cxn>
              </a:cxnLst>
              <a:rect l="0" t="0" r="r" b="b"/>
              <a:pathLst>
                <a:path w="3567" h="3037">
                  <a:moveTo>
                    <a:pt x="0" y="0"/>
                  </a:moveTo>
                  <a:lnTo>
                    <a:pt x="3567" y="1740"/>
                  </a:lnTo>
                  <a:lnTo>
                    <a:pt x="3567" y="3037"/>
                  </a:lnTo>
                  <a:lnTo>
                    <a:pt x="3" y="1299"/>
                  </a:lnTo>
                  <a:lnTo>
                    <a:pt x="0" y="0"/>
                  </a:lnTo>
                  <a:close/>
                </a:path>
              </a:pathLst>
            </a:custGeom>
            <a:solidFill>
              <a:srgbClr val="EFEFEF">
                <a:lumMod val="75000"/>
              </a:srgbClr>
            </a:solidFill>
            <a:ln w="1905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1" name="Freeform 6"/>
            <p:cNvSpPr>
              <a:spLocks/>
            </p:cNvSpPr>
            <p:nvPr/>
          </p:nvSpPr>
          <p:spPr bwMode="auto">
            <a:xfrm flipH="1">
              <a:off x="4679381" y="5625783"/>
              <a:ext cx="923294" cy="1103666"/>
            </a:xfrm>
            <a:custGeom>
              <a:avLst/>
              <a:gdLst>
                <a:gd name="T0" fmla="*/ 3742 w 3747"/>
                <a:gd name="T1" fmla="*/ 0 h 4479"/>
                <a:gd name="T2" fmla="*/ 3747 w 3747"/>
                <a:gd name="T3" fmla="*/ 1304 h 4479"/>
                <a:gd name="T4" fmla="*/ 2 w 3747"/>
                <a:gd name="T5" fmla="*/ 4479 h 4479"/>
                <a:gd name="T6" fmla="*/ 0 w 3747"/>
                <a:gd name="T7" fmla="*/ 3175 h 4479"/>
                <a:gd name="T8" fmla="*/ 3742 w 3747"/>
                <a:gd name="T9" fmla="*/ 0 h 4479"/>
              </a:gdLst>
              <a:ahLst/>
              <a:cxnLst>
                <a:cxn ang="0">
                  <a:pos x="T0" y="T1"/>
                </a:cxn>
                <a:cxn ang="0">
                  <a:pos x="T2" y="T3"/>
                </a:cxn>
                <a:cxn ang="0">
                  <a:pos x="T4" y="T5"/>
                </a:cxn>
                <a:cxn ang="0">
                  <a:pos x="T6" y="T7"/>
                </a:cxn>
                <a:cxn ang="0">
                  <a:pos x="T8" y="T9"/>
                </a:cxn>
              </a:cxnLst>
              <a:rect l="0" t="0" r="r" b="b"/>
              <a:pathLst>
                <a:path w="3747" h="4479">
                  <a:moveTo>
                    <a:pt x="3742" y="0"/>
                  </a:moveTo>
                  <a:lnTo>
                    <a:pt x="3747" y="1304"/>
                  </a:lnTo>
                  <a:lnTo>
                    <a:pt x="2" y="4479"/>
                  </a:lnTo>
                  <a:lnTo>
                    <a:pt x="0" y="3175"/>
                  </a:lnTo>
                  <a:lnTo>
                    <a:pt x="3742" y="0"/>
                  </a:lnTo>
                  <a:close/>
                </a:path>
              </a:pathLst>
            </a:custGeom>
            <a:solidFill>
              <a:srgbClr val="EFEFEF">
                <a:lumMod val="75000"/>
              </a:srgbClr>
            </a:solidFill>
            <a:ln w="1905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2" name="Freeform 7"/>
            <p:cNvSpPr>
              <a:spLocks/>
            </p:cNvSpPr>
            <p:nvPr/>
          </p:nvSpPr>
          <p:spPr bwMode="auto">
            <a:xfrm flipH="1">
              <a:off x="4681599" y="5198263"/>
              <a:ext cx="1799770" cy="1210361"/>
            </a:xfrm>
            <a:custGeom>
              <a:avLst/>
              <a:gdLst>
                <a:gd name="T0" fmla="*/ 3742 w 7304"/>
                <a:gd name="T1" fmla="*/ 0 h 4912"/>
                <a:gd name="T2" fmla="*/ 7304 w 7304"/>
                <a:gd name="T3" fmla="*/ 1740 h 4912"/>
                <a:gd name="T4" fmla="*/ 3561 w 7304"/>
                <a:gd name="T5" fmla="*/ 4912 h 4912"/>
                <a:gd name="T6" fmla="*/ 0 w 7304"/>
                <a:gd name="T7" fmla="*/ 3175 h 4912"/>
                <a:gd name="T8" fmla="*/ 3742 w 7304"/>
                <a:gd name="T9" fmla="*/ 0 h 4912"/>
              </a:gdLst>
              <a:ahLst/>
              <a:cxnLst>
                <a:cxn ang="0">
                  <a:pos x="T0" y="T1"/>
                </a:cxn>
                <a:cxn ang="0">
                  <a:pos x="T2" y="T3"/>
                </a:cxn>
                <a:cxn ang="0">
                  <a:pos x="T4" y="T5"/>
                </a:cxn>
                <a:cxn ang="0">
                  <a:pos x="T6" y="T7"/>
                </a:cxn>
                <a:cxn ang="0">
                  <a:pos x="T8" y="T9"/>
                </a:cxn>
              </a:cxnLst>
              <a:rect l="0" t="0" r="r" b="b"/>
              <a:pathLst>
                <a:path w="7304" h="4912">
                  <a:moveTo>
                    <a:pt x="3742" y="0"/>
                  </a:moveTo>
                  <a:lnTo>
                    <a:pt x="7304" y="1740"/>
                  </a:lnTo>
                  <a:lnTo>
                    <a:pt x="3561" y="4912"/>
                  </a:lnTo>
                  <a:lnTo>
                    <a:pt x="0" y="3175"/>
                  </a:lnTo>
                  <a:lnTo>
                    <a:pt x="3742" y="0"/>
                  </a:lnTo>
                  <a:close/>
                </a:path>
              </a:pathLst>
            </a:custGeom>
            <a:solidFill>
              <a:srgbClr val="EFEFEF">
                <a:lumMod val="9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3" name="Freeform 9"/>
            <p:cNvSpPr>
              <a:spLocks/>
            </p:cNvSpPr>
            <p:nvPr/>
          </p:nvSpPr>
          <p:spPr bwMode="auto">
            <a:xfrm flipH="1">
              <a:off x="5802927" y="6220181"/>
              <a:ext cx="335855" cy="231871"/>
            </a:xfrm>
            <a:custGeom>
              <a:avLst/>
              <a:gdLst>
                <a:gd name="T0" fmla="*/ 0 w 1363"/>
                <a:gd name="T1" fmla="*/ 0 h 941"/>
                <a:gd name="T2" fmla="*/ 1363 w 1363"/>
                <a:gd name="T3" fmla="*/ 665 h 941"/>
                <a:gd name="T4" fmla="*/ 1363 w 1363"/>
                <a:gd name="T5" fmla="*/ 941 h 941"/>
                <a:gd name="T6" fmla="*/ 0 w 1363"/>
                <a:gd name="T7" fmla="*/ 279 h 941"/>
                <a:gd name="T8" fmla="*/ 0 w 1363"/>
                <a:gd name="T9" fmla="*/ 0 h 941"/>
              </a:gdLst>
              <a:ahLst/>
              <a:cxnLst>
                <a:cxn ang="0">
                  <a:pos x="T0" y="T1"/>
                </a:cxn>
                <a:cxn ang="0">
                  <a:pos x="T2" y="T3"/>
                </a:cxn>
                <a:cxn ang="0">
                  <a:pos x="T4" y="T5"/>
                </a:cxn>
                <a:cxn ang="0">
                  <a:pos x="T6" y="T7"/>
                </a:cxn>
                <a:cxn ang="0">
                  <a:pos x="T8" y="T9"/>
                </a:cxn>
              </a:cxnLst>
              <a:rect l="0" t="0" r="r" b="b"/>
              <a:pathLst>
                <a:path w="1363" h="941">
                  <a:moveTo>
                    <a:pt x="0" y="0"/>
                  </a:moveTo>
                  <a:lnTo>
                    <a:pt x="1363" y="665"/>
                  </a:lnTo>
                  <a:lnTo>
                    <a:pt x="1363" y="941"/>
                  </a:lnTo>
                  <a:lnTo>
                    <a:pt x="0" y="279"/>
                  </a:lnTo>
                  <a:lnTo>
                    <a:pt x="0" y="0"/>
                  </a:lnTo>
                  <a:close/>
                </a:path>
              </a:pathLst>
            </a:custGeom>
            <a:pattFill prst="pct30">
              <a:fgClr>
                <a:srgbClr val="969696"/>
              </a:fgClr>
              <a:bgClr>
                <a:srgbClr val="EFEFEF"/>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4" name="Freeform 10"/>
            <p:cNvSpPr>
              <a:spLocks/>
            </p:cNvSpPr>
            <p:nvPr/>
          </p:nvSpPr>
          <p:spPr bwMode="auto">
            <a:xfrm flipH="1">
              <a:off x="5802927" y="6316527"/>
              <a:ext cx="335855" cy="232364"/>
            </a:xfrm>
            <a:custGeom>
              <a:avLst/>
              <a:gdLst>
                <a:gd name="T0" fmla="*/ 0 w 1363"/>
                <a:gd name="T1" fmla="*/ 0 h 943"/>
                <a:gd name="T2" fmla="*/ 1363 w 1363"/>
                <a:gd name="T3" fmla="*/ 665 h 943"/>
                <a:gd name="T4" fmla="*/ 1363 w 1363"/>
                <a:gd name="T5" fmla="*/ 943 h 943"/>
                <a:gd name="T6" fmla="*/ 0 w 1363"/>
                <a:gd name="T7" fmla="*/ 279 h 943"/>
                <a:gd name="T8" fmla="*/ 0 w 1363"/>
                <a:gd name="T9" fmla="*/ 0 h 943"/>
              </a:gdLst>
              <a:ahLst/>
              <a:cxnLst>
                <a:cxn ang="0">
                  <a:pos x="T0" y="T1"/>
                </a:cxn>
                <a:cxn ang="0">
                  <a:pos x="T2" y="T3"/>
                </a:cxn>
                <a:cxn ang="0">
                  <a:pos x="T4" y="T5"/>
                </a:cxn>
                <a:cxn ang="0">
                  <a:pos x="T6" y="T7"/>
                </a:cxn>
                <a:cxn ang="0">
                  <a:pos x="T8" y="T9"/>
                </a:cxn>
              </a:cxnLst>
              <a:rect l="0" t="0" r="r" b="b"/>
              <a:pathLst>
                <a:path w="1363" h="943">
                  <a:moveTo>
                    <a:pt x="0" y="0"/>
                  </a:moveTo>
                  <a:lnTo>
                    <a:pt x="1363" y="665"/>
                  </a:lnTo>
                  <a:lnTo>
                    <a:pt x="1363" y="943"/>
                  </a:lnTo>
                  <a:lnTo>
                    <a:pt x="0" y="279"/>
                  </a:lnTo>
                  <a:lnTo>
                    <a:pt x="0" y="0"/>
                  </a:lnTo>
                  <a:close/>
                </a:path>
              </a:pathLst>
            </a:custGeom>
            <a:pattFill prst="pct30">
              <a:fgClr>
                <a:srgbClr val="969696"/>
              </a:fgClr>
              <a:bgClr>
                <a:srgbClr val="EFEFEF"/>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5" name="Freeform 11"/>
            <p:cNvSpPr>
              <a:spLocks/>
            </p:cNvSpPr>
            <p:nvPr/>
          </p:nvSpPr>
          <p:spPr bwMode="auto">
            <a:xfrm flipH="1">
              <a:off x="6231511" y="6275810"/>
              <a:ext cx="52732" cy="61356"/>
            </a:xfrm>
            <a:custGeom>
              <a:avLst/>
              <a:gdLst>
                <a:gd name="T0" fmla="*/ 96 w 214"/>
                <a:gd name="T1" fmla="*/ 0 h 249"/>
                <a:gd name="T2" fmla="*/ 122 w 214"/>
                <a:gd name="T3" fmla="*/ 7 h 249"/>
                <a:gd name="T4" fmla="*/ 150 w 214"/>
                <a:gd name="T5" fmla="*/ 26 h 249"/>
                <a:gd name="T6" fmla="*/ 176 w 214"/>
                <a:gd name="T7" fmla="*/ 52 h 249"/>
                <a:gd name="T8" fmla="*/ 197 w 214"/>
                <a:gd name="T9" fmla="*/ 85 h 249"/>
                <a:gd name="T10" fmla="*/ 209 w 214"/>
                <a:gd name="T11" fmla="*/ 117 h 249"/>
                <a:gd name="T12" fmla="*/ 214 w 214"/>
                <a:gd name="T13" fmla="*/ 150 h 249"/>
                <a:gd name="T14" fmla="*/ 209 w 214"/>
                <a:gd name="T15" fmla="*/ 178 h 249"/>
                <a:gd name="T16" fmla="*/ 195 w 214"/>
                <a:gd name="T17" fmla="*/ 204 h 249"/>
                <a:gd name="T18" fmla="*/ 174 w 214"/>
                <a:gd name="T19" fmla="*/ 228 h 249"/>
                <a:gd name="T20" fmla="*/ 150 w 214"/>
                <a:gd name="T21" fmla="*/ 242 h 249"/>
                <a:gd name="T22" fmla="*/ 122 w 214"/>
                <a:gd name="T23" fmla="*/ 249 h 249"/>
                <a:gd name="T24" fmla="*/ 96 w 214"/>
                <a:gd name="T25" fmla="*/ 242 h 249"/>
                <a:gd name="T26" fmla="*/ 66 w 214"/>
                <a:gd name="T27" fmla="*/ 220 h 249"/>
                <a:gd name="T28" fmla="*/ 40 w 214"/>
                <a:gd name="T29" fmla="*/ 188 h 249"/>
                <a:gd name="T30" fmla="*/ 19 w 214"/>
                <a:gd name="T31" fmla="*/ 150 h 249"/>
                <a:gd name="T32" fmla="*/ 5 w 214"/>
                <a:gd name="T33" fmla="*/ 113 h 249"/>
                <a:gd name="T34" fmla="*/ 0 w 214"/>
                <a:gd name="T35" fmla="*/ 75 h 249"/>
                <a:gd name="T36" fmla="*/ 5 w 214"/>
                <a:gd name="T37" fmla="*/ 50 h 249"/>
                <a:gd name="T38" fmla="*/ 21 w 214"/>
                <a:gd name="T39" fmla="*/ 29 h 249"/>
                <a:gd name="T40" fmla="*/ 43 w 214"/>
                <a:gd name="T41" fmla="*/ 12 h 249"/>
                <a:gd name="T42" fmla="*/ 68 w 214"/>
                <a:gd name="T43" fmla="*/ 0 h 249"/>
                <a:gd name="T44" fmla="*/ 96 w 214"/>
                <a:gd name="T4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9">
                  <a:moveTo>
                    <a:pt x="96" y="0"/>
                  </a:moveTo>
                  <a:lnTo>
                    <a:pt x="122" y="7"/>
                  </a:lnTo>
                  <a:lnTo>
                    <a:pt x="150" y="26"/>
                  </a:lnTo>
                  <a:lnTo>
                    <a:pt x="176" y="52"/>
                  </a:lnTo>
                  <a:lnTo>
                    <a:pt x="197" y="85"/>
                  </a:lnTo>
                  <a:lnTo>
                    <a:pt x="209" y="117"/>
                  </a:lnTo>
                  <a:lnTo>
                    <a:pt x="214" y="150"/>
                  </a:lnTo>
                  <a:lnTo>
                    <a:pt x="209" y="178"/>
                  </a:lnTo>
                  <a:lnTo>
                    <a:pt x="195" y="204"/>
                  </a:lnTo>
                  <a:lnTo>
                    <a:pt x="174" y="228"/>
                  </a:lnTo>
                  <a:lnTo>
                    <a:pt x="150" y="242"/>
                  </a:lnTo>
                  <a:lnTo>
                    <a:pt x="122" y="249"/>
                  </a:lnTo>
                  <a:lnTo>
                    <a:pt x="96" y="242"/>
                  </a:lnTo>
                  <a:lnTo>
                    <a:pt x="66" y="220"/>
                  </a:lnTo>
                  <a:lnTo>
                    <a:pt x="40" y="188"/>
                  </a:lnTo>
                  <a:lnTo>
                    <a:pt x="19" y="150"/>
                  </a:lnTo>
                  <a:lnTo>
                    <a:pt x="5" y="113"/>
                  </a:lnTo>
                  <a:lnTo>
                    <a:pt x="0" y="75"/>
                  </a:lnTo>
                  <a:lnTo>
                    <a:pt x="5" y="50"/>
                  </a:lnTo>
                  <a:lnTo>
                    <a:pt x="21" y="29"/>
                  </a:lnTo>
                  <a:lnTo>
                    <a:pt x="43" y="12"/>
                  </a:lnTo>
                  <a:lnTo>
                    <a:pt x="68" y="0"/>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6" name="Freeform 12"/>
            <p:cNvSpPr>
              <a:spLocks/>
            </p:cNvSpPr>
            <p:nvPr/>
          </p:nvSpPr>
          <p:spPr bwMode="auto">
            <a:xfrm flipH="1">
              <a:off x="6241367" y="6283448"/>
              <a:ext cx="45093" cy="53717"/>
            </a:xfrm>
            <a:custGeom>
              <a:avLst/>
              <a:gdLst>
                <a:gd name="T0" fmla="*/ 63 w 183"/>
                <a:gd name="T1" fmla="*/ 0 h 218"/>
                <a:gd name="T2" fmla="*/ 91 w 183"/>
                <a:gd name="T3" fmla="*/ 9 h 218"/>
                <a:gd name="T4" fmla="*/ 122 w 183"/>
                <a:gd name="T5" fmla="*/ 28 h 218"/>
                <a:gd name="T6" fmla="*/ 145 w 183"/>
                <a:gd name="T7" fmla="*/ 56 h 218"/>
                <a:gd name="T8" fmla="*/ 166 w 183"/>
                <a:gd name="T9" fmla="*/ 86 h 218"/>
                <a:gd name="T10" fmla="*/ 178 w 183"/>
                <a:gd name="T11" fmla="*/ 119 h 218"/>
                <a:gd name="T12" fmla="*/ 183 w 183"/>
                <a:gd name="T13" fmla="*/ 154 h 218"/>
                <a:gd name="T14" fmla="*/ 178 w 183"/>
                <a:gd name="T15" fmla="*/ 182 h 218"/>
                <a:gd name="T16" fmla="*/ 166 w 183"/>
                <a:gd name="T17" fmla="*/ 204 h 218"/>
                <a:gd name="T18" fmla="*/ 145 w 183"/>
                <a:gd name="T19" fmla="*/ 218 h 218"/>
                <a:gd name="T20" fmla="*/ 122 w 183"/>
                <a:gd name="T21" fmla="*/ 218 h 218"/>
                <a:gd name="T22" fmla="*/ 91 w 183"/>
                <a:gd name="T23" fmla="*/ 208 h 218"/>
                <a:gd name="T24" fmla="*/ 63 w 183"/>
                <a:gd name="T25" fmla="*/ 189 h 218"/>
                <a:gd name="T26" fmla="*/ 38 w 183"/>
                <a:gd name="T27" fmla="*/ 164 h 218"/>
                <a:gd name="T28" fmla="*/ 19 w 183"/>
                <a:gd name="T29" fmla="*/ 133 h 218"/>
                <a:gd name="T30" fmla="*/ 5 w 183"/>
                <a:gd name="T31" fmla="*/ 98 h 218"/>
                <a:gd name="T32" fmla="*/ 0 w 183"/>
                <a:gd name="T33" fmla="*/ 65 h 218"/>
                <a:gd name="T34" fmla="*/ 5 w 183"/>
                <a:gd name="T35" fmla="*/ 35 h 218"/>
                <a:gd name="T36" fmla="*/ 19 w 183"/>
                <a:gd name="T37" fmla="*/ 14 h 218"/>
                <a:gd name="T38" fmla="*/ 38 w 183"/>
                <a:gd name="T39" fmla="*/ 2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6"/>
                  </a:lnTo>
                  <a:lnTo>
                    <a:pt x="166" y="86"/>
                  </a:lnTo>
                  <a:lnTo>
                    <a:pt x="178" y="119"/>
                  </a:lnTo>
                  <a:lnTo>
                    <a:pt x="183" y="154"/>
                  </a:lnTo>
                  <a:lnTo>
                    <a:pt x="178" y="182"/>
                  </a:lnTo>
                  <a:lnTo>
                    <a:pt x="166" y="204"/>
                  </a:lnTo>
                  <a:lnTo>
                    <a:pt x="145" y="218"/>
                  </a:lnTo>
                  <a:lnTo>
                    <a:pt x="122" y="218"/>
                  </a:lnTo>
                  <a:lnTo>
                    <a:pt x="91" y="208"/>
                  </a:lnTo>
                  <a:lnTo>
                    <a:pt x="63" y="189"/>
                  </a:lnTo>
                  <a:lnTo>
                    <a:pt x="38" y="164"/>
                  </a:lnTo>
                  <a:lnTo>
                    <a:pt x="19" y="133"/>
                  </a:lnTo>
                  <a:lnTo>
                    <a:pt x="5" y="98"/>
                  </a:lnTo>
                  <a:lnTo>
                    <a:pt x="0" y="65"/>
                  </a:lnTo>
                  <a:lnTo>
                    <a:pt x="5" y="35"/>
                  </a:lnTo>
                  <a:lnTo>
                    <a:pt x="19" y="14"/>
                  </a:lnTo>
                  <a:lnTo>
                    <a:pt x="38" y="2"/>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7" name="Freeform 13"/>
            <p:cNvSpPr>
              <a:spLocks/>
            </p:cNvSpPr>
            <p:nvPr/>
          </p:nvSpPr>
          <p:spPr bwMode="auto">
            <a:xfrm flipH="1">
              <a:off x="6231511" y="6202626"/>
              <a:ext cx="52732" cy="61109"/>
            </a:xfrm>
            <a:custGeom>
              <a:avLst/>
              <a:gdLst>
                <a:gd name="T0" fmla="*/ 96 w 214"/>
                <a:gd name="T1" fmla="*/ 0 h 248"/>
                <a:gd name="T2" fmla="*/ 122 w 214"/>
                <a:gd name="T3" fmla="*/ 7 h 248"/>
                <a:gd name="T4" fmla="*/ 150 w 214"/>
                <a:gd name="T5" fmla="*/ 26 h 248"/>
                <a:gd name="T6" fmla="*/ 176 w 214"/>
                <a:gd name="T7" fmla="*/ 54 h 248"/>
                <a:gd name="T8" fmla="*/ 197 w 214"/>
                <a:gd name="T9" fmla="*/ 84 h 248"/>
                <a:gd name="T10" fmla="*/ 209 w 214"/>
                <a:gd name="T11" fmla="*/ 117 h 248"/>
                <a:gd name="T12" fmla="*/ 214 w 214"/>
                <a:gd name="T13" fmla="*/ 152 h 248"/>
                <a:gd name="T14" fmla="*/ 209 w 214"/>
                <a:gd name="T15" fmla="*/ 180 h 248"/>
                <a:gd name="T16" fmla="*/ 195 w 214"/>
                <a:gd name="T17" fmla="*/ 206 h 248"/>
                <a:gd name="T18" fmla="*/ 174 w 214"/>
                <a:gd name="T19" fmla="*/ 227 h 248"/>
                <a:gd name="T20" fmla="*/ 150 w 214"/>
                <a:gd name="T21" fmla="*/ 241 h 248"/>
                <a:gd name="T22" fmla="*/ 122 w 214"/>
                <a:gd name="T23" fmla="*/ 248 h 248"/>
                <a:gd name="T24" fmla="*/ 96 w 214"/>
                <a:gd name="T25" fmla="*/ 244 h 248"/>
                <a:gd name="T26" fmla="*/ 66 w 214"/>
                <a:gd name="T27" fmla="*/ 220 h 248"/>
                <a:gd name="T28" fmla="*/ 40 w 214"/>
                <a:gd name="T29" fmla="*/ 190 h 248"/>
                <a:gd name="T30" fmla="*/ 19 w 214"/>
                <a:gd name="T31" fmla="*/ 152 h 248"/>
                <a:gd name="T32" fmla="*/ 5 w 214"/>
                <a:gd name="T33" fmla="*/ 112 h 248"/>
                <a:gd name="T34" fmla="*/ 0 w 214"/>
                <a:gd name="T35" fmla="*/ 75 h 248"/>
                <a:gd name="T36" fmla="*/ 5 w 214"/>
                <a:gd name="T37" fmla="*/ 49 h 248"/>
                <a:gd name="T38" fmla="*/ 21 w 214"/>
                <a:gd name="T39" fmla="*/ 28 h 248"/>
                <a:gd name="T40" fmla="*/ 43 w 214"/>
                <a:gd name="T41" fmla="*/ 12 h 248"/>
                <a:gd name="T42" fmla="*/ 68 w 214"/>
                <a:gd name="T43" fmla="*/ 2 h 248"/>
                <a:gd name="T44" fmla="*/ 96 w 214"/>
                <a:gd name="T4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48">
                  <a:moveTo>
                    <a:pt x="96" y="0"/>
                  </a:moveTo>
                  <a:lnTo>
                    <a:pt x="122" y="7"/>
                  </a:lnTo>
                  <a:lnTo>
                    <a:pt x="150" y="26"/>
                  </a:lnTo>
                  <a:lnTo>
                    <a:pt x="176" y="54"/>
                  </a:lnTo>
                  <a:lnTo>
                    <a:pt x="197" y="84"/>
                  </a:lnTo>
                  <a:lnTo>
                    <a:pt x="209" y="117"/>
                  </a:lnTo>
                  <a:lnTo>
                    <a:pt x="214" y="152"/>
                  </a:lnTo>
                  <a:lnTo>
                    <a:pt x="209" y="180"/>
                  </a:lnTo>
                  <a:lnTo>
                    <a:pt x="195" y="206"/>
                  </a:lnTo>
                  <a:lnTo>
                    <a:pt x="174" y="227"/>
                  </a:lnTo>
                  <a:lnTo>
                    <a:pt x="150" y="241"/>
                  </a:lnTo>
                  <a:lnTo>
                    <a:pt x="122" y="248"/>
                  </a:lnTo>
                  <a:lnTo>
                    <a:pt x="96" y="244"/>
                  </a:lnTo>
                  <a:lnTo>
                    <a:pt x="66" y="220"/>
                  </a:lnTo>
                  <a:lnTo>
                    <a:pt x="40" y="190"/>
                  </a:lnTo>
                  <a:lnTo>
                    <a:pt x="19" y="152"/>
                  </a:lnTo>
                  <a:lnTo>
                    <a:pt x="5" y="112"/>
                  </a:lnTo>
                  <a:lnTo>
                    <a:pt x="0" y="75"/>
                  </a:lnTo>
                  <a:lnTo>
                    <a:pt x="5" y="49"/>
                  </a:lnTo>
                  <a:lnTo>
                    <a:pt x="21" y="28"/>
                  </a:lnTo>
                  <a:lnTo>
                    <a:pt x="43" y="12"/>
                  </a:lnTo>
                  <a:lnTo>
                    <a:pt x="68" y="2"/>
                  </a:lnTo>
                  <a:lnTo>
                    <a:pt x="96"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8" name="Freeform 14"/>
            <p:cNvSpPr>
              <a:spLocks/>
            </p:cNvSpPr>
            <p:nvPr/>
          </p:nvSpPr>
          <p:spPr bwMode="auto">
            <a:xfrm flipH="1">
              <a:off x="6241367" y="6210757"/>
              <a:ext cx="45093" cy="53717"/>
            </a:xfrm>
            <a:custGeom>
              <a:avLst/>
              <a:gdLst>
                <a:gd name="T0" fmla="*/ 63 w 183"/>
                <a:gd name="T1" fmla="*/ 0 h 218"/>
                <a:gd name="T2" fmla="*/ 91 w 183"/>
                <a:gd name="T3" fmla="*/ 9 h 218"/>
                <a:gd name="T4" fmla="*/ 122 w 183"/>
                <a:gd name="T5" fmla="*/ 28 h 218"/>
                <a:gd name="T6" fmla="*/ 145 w 183"/>
                <a:gd name="T7" fmla="*/ 54 h 218"/>
                <a:gd name="T8" fmla="*/ 166 w 183"/>
                <a:gd name="T9" fmla="*/ 84 h 218"/>
                <a:gd name="T10" fmla="*/ 178 w 183"/>
                <a:gd name="T11" fmla="*/ 119 h 218"/>
                <a:gd name="T12" fmla="*/ 183 w 183"/>
                <a:gd name="T13" fmla="*/ 152 h 218"/>
                <a:gd name="T14" fmla="*/ 178 w 183"/>
                <a:gd name="T15" fmla="*/ 182 h 218"/>
                <a:gd name="T16" fmla="*/ 166 w 183"/>
                <a:gd name="T17" fmla="*/ 204 h 218"/>
                <a:gd name="T18" fmla="*/ 145 w 183"/>
                <a:gd name="T19" fmla="*/ 215 h 218"/>
                <a:gd name="T20" fmla="*/ 122 w 183"/>
                <a:gd name="T21" fmla="*/ 218 h 218"/>
                <a:gd name="T22" fmla="*/ 91 w 183"/>
                <a:gd name="T23" fmla="*/ 208 h 218"/>
                <a:gd name="T24" fmla="*/ 63 w 183"/>
                <a:gd name="T25" fmla="*/ 189 h 218"/>
                <a:gd name="T26" fmla="*/ 38 w 183"/>
                <a:gd name="T27" fmla="*/ 161 h 218"/>
                <a:gd name="T28" fmla="*/ 19 w 183"/>
                <a:gd name="T29" fmla="*/ 131 h 218"/>
                <a:gd name="T30" fmla="*/ 5 w 183"/>
                <a:gd name="T31" fmla="*/ 98 h 218"/>
                <a:gd name="T32" fmla="*/ 0 w 183"/>
                <a:gd name="T33" fmla="*/ 63 h 218"/>
                <a:gd name="T34" fmla="*/ 5 w 183"/>
                <a:gd name="T35" fmla="*/ 35 h 218"/>
                <a:gd name="T36" fmla="*/ 19 w 183"/>
                <a:gd name="T37" fmla="*/ 14 h 218"/>
                <a:gd name="T38" fmla="*/ 38 w 183"/>
                <a:gd name="T39" fmla="*/ 0 h 218"/>
                <a:gd name="T40" fmla="*/ 63 w 183"/>
                <a:gd name="T41"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218">
                  <a:moveTo>
                    <a:pt x="63" y="0"/>
                  </a:moveTo>
                  <a:lnTo>
                    <a:pt x="91" y="9"/>
                  </a:lnTo>
                  <a:lnTo>
                    <a:pt x="122" y="28"/>
                  </a:lnTo>
                  <a:lnTo>
                    <a:pt x="145" y="54"/>
                  </a:lnTo>
                  <a:lnTo>
                    <a:pt x="166" y="84"/>
                  </a:lnTo>
                  <a:lnTo>
                    <a:pt x="178" y="119"/>
                  </a:lnTo>
                  <a:lnTo>
                    <a:pt x="183" y="152"/>
                  </a:lnTo>
                  <a:lnTo>
                    <a:pt x="178" y="182"/>
                  </a:lnTo>
                  <a:lnTo>
                    <a:pt x="166" y="204"/>
                  </a:lnTo>
                  <a:lnTo>
                    <a:pt x="145" y="215"/>
                  </a:lnTo>
                  <a:lnTo>
                    <a:pt x="122" y="218"/>
                  </a:lnTo>
                  <a:lnTo>
                    <a:pt x="91" y="208"/>
                  </a:lnTo>
                  <a:lnTo>
                    <a:pt x="63" y="189"/>
                  </a:lnTo>
                  <a:lnTo>
                    <a:pt x="38" y="161"/>
                  </a:lnTo>
                  <a:lnTo>
                    <a:pt x="19" y="131"/>
                  </a:lnTo>
                  <a:lnTo>
                    <a:pt x="5" y="98"/>
                  </a:lnTo>
                  <a:lnTo>
                    <a:pt x="0" y="63"/>
                  </a:lnTo>
                  <a:lnTo>
                    <a:pt x="5" y="35"/>
                  </a:lnTo>
                  <a:lnTo>
                    <a:pt x="19" y="14"/>
                  </a:lnTo>
                  <a:lnTo>
                    <a:pt x="38" y="0"/>
                  </a:lnTo>
                  <a:lnTo>
                    <a:pt x="63"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59" name="Freeform 371"/>
            <p:cNvSpPr>
              <a:spLocks/>
            </p:cNvSpPr>
            <p:nvPr/>
          </p:nvSpPr>
          <p:spPr bwMode="auto">
            <a:xfrm flipH="1">
              <a:off x="6310115" y="6074494"/>
              <a:ext cx="150063" cy="109159"/>
            </a:xfrm>
            <a:custGeom>
              <a:avLst/>
              <a:gdLst>
                <a:gd name="T0" fmla="*/ 365 w 609"/>
                <a:gd name="T1" fmla="*/ 0 h 443"/>
                <a:gd name="T2" fmla="*/ 609 w 609"/>
                <a:gd name="T3" fmla="*/ 120 h 443"/>
                <a:gd name="T4" fmla="*/ 244 w 609"/>
                <a:gd name="T5" fmla="*/ 443 h 443"/>
                <a:gd name="T6" fmla="*/ 0 w 609"/>
                <a:gd name="T7" fmla="*/ 323 h 443"/>
                <a:gd name="T8" fmla="*/ 365 w 609"/>
                <a:gd name="T9" fmla="*/ 0 h 443"/>
              </a:gdLst>
              <a:ahLst/>
              <a:cxnLst>
                <a:cxn ang="0">
                  <a:pos x="T0" y="T1"/>
                </a:cxn>
                <a:cxn ang="0">
                  <a:pos x="T2" y="T3"/>
                </a:cxn>
                <a:cxn ang="0">
                  <a:pos x="T4" y="T5"/>
                </a:cxn>
                <a:cxn ang="0">
                  <a:pos x="T6" y="T7"/>
                </a:cxn>
                <a:cxn ang="0">
                  <a:pos x="T8" y="T9"/>
                </a:cxn>
              </a:cxnLst>
              <a:rect l="0" t="0" r="r" b="b"/>
              <a:pathLst>
                <a:path w="609" h="443">
                  <a:moveTo>
                    <a:pt x="365" y="0"/>
                  </a:moveTo>
                  <a:lnTo>
                    <a:pt x="609" y="120"/>
                  </a:lnTo>
                  <a:lnTo>
                    <a:pt x="244" y="443"/>
                  </a:lnTo>
                  <a:lnTo>
                    <a:pt x="0" y="323"/>
                  </a:lnTo>
                  <a:lnTo>
                    <a:pt x="365"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0" name="Freeform 372"/>
            <p:cNvSpPr>
              <a:spLocks/>
            </p:cNvSpPr>
            <p:nvPr/>
          </p:nvSpPr>
          <p:spPr bwMode="auto">
            <a:xfrm flipH="1">
              <a:off x="6310115" y="6305378"/>
              <a:ext cx="150063" cy="108420"/>
            </a:xfrm>
            <a:custGeom>
              <a:avLst/>
              <a:gdLst>
                <a:gd name="T0" fmla="*/ 365 w 609"/>
                <a:gd name="T1" fmla="*/ 0 h 440"/>
                <a:gd name="T2" fmla="*/ 609 w 609"/>
                <a:gd name="T3" fmla="*/ 117 h 440"/>
                <a:gd name="T4" fmla="*/ 244 w 609"/>
                <a:gd name="T5" fmla="*/ 440 h 440"/>
                <a:gd name="T6" fmla="*/ 0 w 609"/>
                <a:gd name="T7" fmla="*/ 323 h 440"/>
                <a:gd name="T8" fmla="*/ 365 w 609"/>
                <a:gd name="T9" fmla="*/ 0 h 440"/>
              </a:gdLst>
              <a:ahLst/>
              <a:cxnLst>
                <a:cxn ang="0">
                  <a:pos x="T0" y="T1"/>
                </a:cxn>
                <a:cxn ang="0">
                  <a:pos x="T2" y="T3"/>
                </a:cxn>
                <a:cxn ang="0">
                  <a:pos x="T4" y="T5"/>
                </a:cxn>
                <a:cxn ang="0">
                  <a:pos x="T6" y="T7"/>
                </a:cxn>
                <a:cxn ang="0">
                  <a:pos x="T8" y="T9"/>
                </a:cxn>
              </a:cxnLst>
              <a:rect l="0" t="0" r="r" b="b"/>
              <a:pathLst>
                <a:path w="609" h="440">
                  <a:moveTo>
                    <a:pt x="365" y="0"/>
                  </a:moveTo>
                  <a:lnTo>
                    <a:pt x="609" y="117"/>
                  </a:lnTo>
                  <a:lnTo>
                    <a:pt x="244" y="440"/>
                  </a:lnTo>
                  <a:lnTo>
                    <a:pt x="0" y="323"/>
                  </a:lnTo>
                  <a:lnTo>
                    <a:pt x="365"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1" name="Freeform 373"/>
            <p:cNvSpPr>
              <a:spLocks/>
            </p:cNvSpPr>
            <p:nvPr/>
          </p:nvSpPr>
          <p:spPr bwMode="auto">
            <a:xfrm flipH="1">
              <a:off x="6310115" y="6104062"/>
              <a:ext cx="90679" cy="347190"/>
            </a:xfrm>
            <a:custGeom>
              <a:avLst/>
              <a:gdLst>
                <a:gd name="T0" fmla="*/ 368 w 368"/>
                <a:gd name="T1" fmla="*/ 0 h 1409"/>
                <a:gd name="T2" fmla="*/ 368 w 368"/>
                <a:gd name="T3" fmla="*/ 152 h 1409"/>
                <a:gd name="T4" fmla="*/ 124 w 368"/>
                <a:gd name="T5" fmla="*/ 367 h 1409"/>
                <a:gd name="T6" fmla="*/ 124 w 368"/>
                <a:gd name="T7" fmla="*/ 1149 h 1409"/>
                <a:gd name="T8" fmla="*/ 368 w 368"/>
                <a:gd name="T9" fmla="*/ 934 h 1409"/>
                <a:gd name="T10" fmla="*/ 366 w 368"/>
                <a:gd name="T11" fmla="*/ 1088 h 1409"/>
                <a:gd name="T12" fmla="*/ 0 w 368"/>
                <a:gd name="T13" fmla="*/ 1409 h 1409"/>
                <a:gd name="T14" fmla="*/ 3 w 368"/>
                <a:gd name="T15" fmla="*/ 323 h 1409"/>
                <a:gd name="T16" fmla="*/ 368 w 368"/>
                <a:gd name="T17" fmla="*/ 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09">
                  <a:moveTo>
                    <a:pt x="368" y="0"/>
                  </a:moveTo>
                  <a:lnTo>
                    <a:pt x="368" y="152"/>
                  </a:lnTo>
                  <a:lnTo>
                    <a:pt x="124" y="367"/>
                  </a:lnTo>
                  <a:lnTo>
                    <a:pt x="124" y="1149"/>
                  </a:lnTo>
                  <a:lnTo>
                    <a:pt x="368" y="934"/>
                  </a:lnTo>
                  <a:lnTo>
                    <a:pt x="366" y="1088"/>
                  </a:lnTo>
                  <a:lnTo>
                    <a:pt x="0" y="1409"/>
                  </a:lnTo>
                  <a:lnTo>
                    <a:pt x="3" y="323"/>
                  </a:lnTo>
                  <a:lnTo>
                    <a:pt x="368"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2" name="Freeform 375"/>
            <p:cNvSpPr>
              <a:spLocks/>
            </p:cNvSpPr>
            <p:nvPr/>
          </p:nvSpPr>
          <p:spPr bwMode="auto">
            <a:xfrm flipH="1">
              <a:off x="5717502" y="6356139"/>
              <a:ext cx="150063" cy="108912"/>
            </a:xfrm>
            <a:custGeom>
              <a:avLst/>
              <a:gdLst>
                <a:gd name="T0" fmla="*/ 366 w 609"/>
                <a:gd name="T1" fmla="*/ 0 h 442"/>
                <a:gd name="T2" fmla="*/ 609 w 609"/>
                <a:gd name="T3" fmla="*/ 119 h 442"/>
                <a:gd name="T4" fmla="*/ 244 w 609"/>
                <a:gd name="T5" fmla="*/ 442 h 442"/>
                <a:gd name="T6" fmla="*/ 0 w 609"/>
                <a:gd name="T7" fmla="*/ 323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3"/>
                  </a:lnTo>
                  <a:lnTo>
                    <a:pt x="366"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3" name="Freeform 376"/>
            <p:cNvSpPr>
              <a:spLocks/>
            </p:cNvSpPr>
            <p:nvPr/>
          </p:nvSpPr>
          <p:spPr bwMode="auto">
            <a:xfrm flipH="1">
              <a:off x="5717502" y="6586285"/>
              <a:ext cx="150063" cy="108912"/>
            </a:xfrm>
            <a:custGeom>
              <a:avLst/>
              <a:gdLst>
                <a:gd name="T0" fmla="*/ 366 w 609"/>
                <a:gd name="T1" fmla="*/ 0 h 442"/>
                <a:gd name="T2" fmla="*/ 609 w 609"/>
                <a:gd name="T3" fmla="*/ 119 h 442"/>
                <a:gd name="T4" fmla="*/ 244 w 609"/>
                <a:gd name="T5" fmla="*/ 442 h 442"/>
                <a:gd name="T6" fmla="*/ 0 w 609"/>
                <a:gd name="T7" fmla="*/ 325 h 442"/>
                <a:gd name="T8" fmla="*/ 366 w 609"/>
                <a:gd name="T9" fmla="*/ 0 h 442"/>
              </a:gdLst>
              <a:ahLst/>
              <a:cxnLst>
                <a:cxn ang="0">
                  <a:pos x="T0" y="T1"/>
                </a:cxn>
                <a:cxn ang="0">
                  <a:pos x="T2" y="T3"/>
                </a:cxn>
                <a:cxn ang="0">
                  <a:pos x="T4" y="T5"/>
                </a:cxn>
                <a:cxn ang="0">
                  <a:pos x="T6" y="T7"/>
                </a:cxn>
                <a:cxn ang="0">
                  <a:pos x="T8" y="T9"/>
                </a:cxn>
              </a:cxnLst>
              <a:rect l="0" t="0" r="r" b="b"/>
              <a:pathLst>
                <a:path w="609" h="442">
                  <a:moveTo>
                    <a:pt x="366" y="0"/>
                  </a:moveTo>
                  <a:lnTo>
                    <a:pt x="609" y="119"/>
                  </a:lnTo>
                  <a:lnTo>
                    <a:pt x="244" y="442"/>
                  </a:lnTo>
                  <a:lnTo>
                    <a:pt x="0" y="325"/>
                  </a:lnTo>
                  <a:lnTo>
                    <a:pt x="366" y="0"/>
                  </a:lnTo>
                  <a:close/>
                </a:path>
              </a:pathLst>
            </a:custGeom>
            <a:solidFill>
              <a:srgbClr val="EFEFE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4" name="Freeform 377"/>
            <p:cNvSpPr>
              <a:spLocks/>
            </p:cNvSpPr>
            <p:nvPr/>
          </p:nvSpPr>
          <p:spPr bwMode="auto">
            <a:xfrm flipH="1">
              <a:off x="5717502" y="6385461"/>
              <a:ext cx="90679" cy="347437"/>
            </a:xfrm>
            <a:custGeom>
              <a:avLst/>
              <a:gdLst>
                <a:gd name="T0" fmla="*/ 368 w 368"/>
                <a:gd name="T1" fmla="*/ 0 h 1410"/>
                <a:gd name="T2" fmla="*/ 368 w 368"/>
                <a:gd name="T3" fmla="*/ 152 h 1410"/>
                <a:gd name="T4" fmla="*/ 125 w 368"/>
                <a:gd name="T5" fmla="*/ 365 h 1410"/>
                <a:gd name="T6" fmla="*/ 125 w 368"/>
                <a:gd name="T7" fmla="*/ 1150 h 1410"/>
                <a:gd name="T8" fmla="*/ 368 w 368"/>
                <a:gd name="T9" fmla="*/ 934 h 1410"/>
                <a:gd name="T10" fmla="*/ 366 w 368"/>
                <a:gd name="T11" fmla="*/ 1089 h 1410"/>
                <a:gd name="T12" fmla="*/ 0 w 368"/>
                <a:gd name="T13" fmla="*/ 1410 h 1410"/>
                <a:gd name="T14" fmla="*/ 3 w 368"/>
                <a:gd name="T15" fmla="*/ 323 h 1410"/>
                <a:gd name="T16" fmla="*/ 368 w 368"/>
                <a:gd name="T17"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1410">
                  <a:moveTo>
                    <a:pt x="368" y="0"/>
                  </a:moveTo>
                  <a:lnTo>
                    <a:pt x="368" y="152"/>
                  </a:lnTo>
                  <a:lnTo>
                    <a:pt x="125" y="365"/>
                  </a:lnTo>
                  <a:lnTo>
                    <a:pt x="125" y="1150"/>
                  </a:lnTo>
                  <a:lnTo>
                    <a:pt x="368" y="934"/>
                  </a:lnTo>
                  <a:lnTo>
                    <a:pt x="366" y="1089"/>
                  </a:lnTo>
                  <a:lnTo>
                    <a:pt x="0" y="1410"/>
                  </a:lnTo>
                  <a:lnTo>
                    <a:pt x="3" y="323"/>
                  </a:lnTo>
                  <a:lnTo>
                    <a:pt x="368" y="0"/>
                  </a:lnTo>
                  <a:close/>
                </a:path>
              </a:pathLst>
            </a:custGeom>
            <a:solidFill>
              <a:srgbClr val="505050">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5" name="Freeform 370"/>
            <p:cNvSpPr>
              <a:spLocks/>
            </p:cNvSpPr>
            <p:nvPr/>
          </p:nvSpPr>
          <p:spPr bwMode="auto">
            <a:xfrm flipH="1">
              <a:off x="6400054" y="6154083"/>
              <a:ext cx="60616" cy="297662"/>
            </a:xfrm>
            <a:custGeom>
              <a:avLst/>
              <a:gdLst>
                <a:gd name="T0" fmla="*/ 2 w 246"/>
                <a:gd name="T1" fmla="*/ 0 h 1208"/>
                <a:gd name="T2" fmla="*/ 246 w 246"/>
                <a:gd name="T3" fmla="*/ 120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20"/>
                  </a:lnTo>
                  <a:lnTo>
                    <a:pt x="243" y="1208"/>
                  </a:lnTo>
                  <a:lnTo>
                    <a:pt x="0" y="1084"/>
                  </a:lnTo>
                  <a:lnTo>
                    <a:pt x="2" y="0"/>
                  </a:lnTo>
                  <a:close/>
                </a:path>
              </a:pathLst>
            </a:custGeom>
            <a:solidFill>
              <a:srgbClr val="505050">
                <a:lumMod val="20000"/>
                <a:lumOff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66" name="Freeform 374"/>
            <p:cNvSpPr>
              <a:spLocks/>
            </p:cNvSpPr>
            <p:nvPr/>
          </p:nvSpPr>
          <p:spPr bwMode="auto">
            <a:xfrm flipH="1">
              <a:off x="5807441" y="6435730"/>
              <a:ext cx="60616" cy="297662"/>
            </a:xfrm>
            <a:custGeom>
              <a:avLst/>
              <a:gdLst>
                <a:gd name="T0" fmla="*/ 2 w 246"/>
                <a:gd name="T1" fmla="*/ 0 h 1208"/>
                <a:gd name="T2" fmla="*/ 246 w 246"/>
                <a:gd name="T3" fmla="*/ 119 h 1208"/>
                <a:gd name="T4" fmla="*/ 243 w 246"/>
                <a:gd name="T5" fmla="*/ 1208 h 1208"/>
                <a:gd name="T6" fmla="*/ 0 w 246"/>
                <a:gd name="T7" fmla="*/ 1084 h 1208"/>
                <a:gd name="T8" fmla="*/ 2 w 246"/>
                <a:gd name="T9" fmla="*/ 0 h 1208"/>
              </a:gdLst>
              <a:ahLst/>
              <a:cxnLst>
                <a:cxn ang="0">
                  <a:pos x="T0" y="T1"/>
                </a:cxn>
                <a:cxn ang="0">
                  <a:pos x="T2" y="T3"/>
                </a:cxn>
                <a:cxn ang="0">
                  <a:pos x="T4" y="T5"/>
                </a:cxn>
                <a:cxn ang="0">
                  <a:pos x="T6" y="T7"/>
                </a:cxn>
                <a:cxn ang="0">
                  <a:pos x="T8" y="T9"/>
                </a:cxn>
              </a:cxnLst>
              <a:rect l="0" t="0" r="r" b="b"/>
              <a:pathLst>
                <a:path w="246" h="1208">
                  <a:moveTo>
                    <a:pt x="2" y="0"/>
                  </a:moveTo>
                  <a:lnTo>
                    <a:pt x="246" y="119"/>
                  </a:lnTo>
                  <a:lnTo>
                    <a:pt x="243" y="1208"/>
                  </a:lnTo>
                  <a:lnTo>
                    <a:pt x="0" y="1084"/>
                  </a:lnTo>
                  <a:lnTo>
                    <a:pt x="2" y="0"/>
                  </a:lnTo>
                  <a:close/>
                </a:path>
              </a:pathLst>
            </a:custGeom>
            <a:solidFill>
              <a:srgbClr val="505050">
                <a:lumMod val="20000"/>
                <a:lumOff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cxnSp>
          <p:nvCxnSpPr>
            <p:cNvPr id="267" name="Straight Connector 266"/>
            <p:cNvCxnSpPr/>
            <p:nvPr/>
          </p:nvCxnSpPr>
          <p:spPr>
            <a:xfrm>
              <a:off x="5090196" y="5376206"/>
              <a:ext cx="981298" cy="841881"/>
            </a:xfrm>
            <a:prstGeom prst="line">
              <a:avLst/>
            </a:prstGeom>
            <a:noFill/>
            <a:ln w="3175" cap="flat" cmpd="sng" algn="ctr">
              <a:solidFill>
                <a:srgbClr val="0070C0"/>
              </a:solidFill>
              <a:prstDash val="dash"/>
              <a:headEnd type="none"/>
              <a:tailEnd type="none"/>
            </a:ln>
            <a:effectLst/>
          </p:spPr>
        </p:cxnSp>
        <p:cxnSp>
          <p:nvCxnSpPr>
            <p:cNvPr id="268" name="Straight Connector 267"/>
            <p:cNvCxnSpPr/>
            <p:nvPr/>
          </p:nvCxnSpPr>
          <p:spPr>
            <a:xfrm>
              <a:off x="4602393" y="5625779"/>
              <a:ext cx="981298" cy="841881"/>
            </a:xfrm>
            <a:prstGeom prst="line">
              <a:avLst/>
            </a:prstGeom>
            <a:noFill/>
            <a:ln w="3175" cap="flat" cmpd="sng" algn="ctr">
              <a:solidFill>
                <a:srgbClr val="0070C0"/>
              </a:solidFill>
              <a:prstDash val="dash"/>
              <a:headEnd type="none"/>
              <a:tailEnd type="none"/>
            </a:ln>
            <a:effectLst/>
          </p:spPr>
        </p:cxnSp>
        <p:cxnSp>
          <p:nvCxnSpPr>
            <p:cNvPr id="269" name="Straight Connector 268"/>
            <p:cNvCxnSpPr/>
            <p:nvPr/>
          </p:nvCxnSpPr>
          <p:spPr>
            <a:xfrm>
              <a:off x="5570151" y="5145899"/>
              <a:ext cx="981298" cy="841881"/>
            </a:xfrm>
            <a:prstGeom prst="line">
              <a:avLst/>
            </a:prstGeom>
            <a:noFill/>
            <a:ln w="3175" cap="flat" cmpd="sng" algn="ctr">
              <a:solidFill>
                <a:srgbClr val="0070C0"/>
              </a:solidFill>
              <a:prstDash val="dash"/>
              <a:headEnd type="none"/>
              <a:tailEnd type="none"/>
            </a:ln>
            <a:effectLst/>
          </p:spPr>
        </p:cxnSp>
        <p:cxnSp>
          <p:nvCxnSpPr>
            <p:cNvPr id="270" name="Straight Connector 269"/>
            <p:cNvCxnSpPr/>
            <p:nvPr/>
          </p:nvCxnSpPr>
          <p:spPr>
            <a:xfrm flipV="1">
              <a:off x="4602393" y="5134220"/>
              <a:ext cx="971250" cy="483388"/>
            </a:xfrm>
            <a:prstGeom prst="line">
              <a:avLst/>
            </a:prstGeom>
            <a:noFill/>
            <a:ln w="3175" cap="flat" cmpd="sng" algn="ctr">
              <a:solidFill>
                <a:srgbClr val="0070C0"/>
              </a:solidFill>
              <a:prstDash val="dash"/>
              <a:headEnd type="none"/>
              <a:tailEnd type="none"/>
            </a:ln>
            <a:effectLst/>
          </p:spPr>
        </p:cxnSp>
        <p:cxnSp>
          <p:nvCxnSpPr>
            <p:cNvPr id="271" name="Straight Connector 270"/>
            <p:cNvCxnSpPr/>
            <p:nvPr/>
          </p:nvCxnSpPr>
          <p:spPr>
            <a:xfrm flipV="1">
              <a:off x="5586147" y="5986008"/>
              <a:ext cx="971250" cy="483388"/>
            </a:xfrm>
            <a:prstGeom prst="line">
              <a:avLst/>
            </a:prstGeom>
            <a:noFill/>
            <a:ln w="3175" cap="flat" cmpd="sng" algn="ctr">
              <a:solidFill>
                <a:srgbClr val="0070C0"/>
              </a:solidFill>
              <a:prstDash val="dash"/>
              <a:headEnd type="none"/>
              <a:tailEnd type="none"/>
            </a:ln>
            <a:effectLst/>
          </p:spPr>
        </p:cxnSp>
        <p:sp>
          <p:nvSpPr>
            <p:cNvPr id="272" name="Freeform 271"/>
            <p:cNvSpPr/>
            <p:nvPr/>
          </p:nvSpPr>
          <p:spPr bwMode="auto">
            <a:xfrm>
              <a:off x="4668029" y="5410068"/>
              <a:ext cx="1353781" cy="996321"/>
            </a:xfrm>
            <a:custGeom>
              <a:avLst/>
              <a:gdLst>
                <a:gd name="connsiteX0" fmla="*/ 0 w 1371600"/>
                <a:gd name="connsiteY0" fmla="*/ 213852 h 1010264"/>
                <a:gd name="connsiteX1" fmla="*/ 449826 w 1371600"/>
                <a:gd name="connsiteY1" fmla="*/ 0 h 1010264"/>
                <a:gd name="connsiteX2" fmla="*/ 1371600 w 1371600"/>
                <a:gd name="connsiteY2" fmla="*/ 781664 h 1010264"/>
                <a:gd name="connsiteX3" fmla="*/ 929149 w 1371600"/>
                <a:gd name="connsiteY3" fmla="*/ 1010264 h 1010264"/>
                <a:gd name="connsiteX4" fmla="*/ 0 w 1371600"/>
                <a:gd name="connsiteY4" fmla="*/ 213852 h 1010264"/>
                <a:gd name="connsiteX0" fmla="*/ 0 w 1426659"/>
                <a:gd name="connsiteY0" fmla="*/ 213852 h 1010264"/>
                <a:gd name="connsiteX1" fmla="*/ 449826 w 1426659"/>
                <a:gd name="connsiteY1" fmla="*/ 0 h 1010264"/>
                <a:gd name="connsiteX2" fmla="*/ 1426659 w 1426659"/>
                <a:gd name="connsiteY2" fmla="*/ 808346 h 1010264"/>
                <a:gd name="connsiteX3" fmla="*/ 929149 w 1426659"/>
                <a:gd name="connsiteY3" fmla="*/ 1010264 h 1010264"/>
                <a:gd name="connsiteX4" fmla="*/ 0 w 1426659"/>
                <a:gd name="connsiteY4" fmla="*/ 213852 h 1010264"/>
                <a:gd name="connsiteX0" fmla="*/ 0 w 1426659"/>
                <a:gd name="connsiteY0" fmla="*/ 213852 h 1010264"/>
                <a:gd name="connsiteX1" fmla="*/ 449826 w 1426659"/>
                <a:gd name="connsiteY1" fmla="*/ 0 h 1010264"/>
                <a:gd name="connsiteX2" fmla="*/ 1426659 w 1426659"/>
                <a:gd name="connsiteY2" fmla="*/ 808346 h 1010264"/>
                <a:gd name="connsiteX3" fmla="*/ 973884 w 1426659"/>
                <a:gd name="connsiteY3" fmla="*/ 1010264 h 1010264"/>
                <a:gd name="connsiteX4" fmla="*/ 0 w 1426659"/>
                <a:gd name="connsiteY4" fmla="*/ 213852 h 1010264"/>
                <a:gd name="connsiteX0" fmla="*/ 0 w 1416336"/>
                <a:gd name="connsiteY0" fmla="*/ 213852 h 1010264"/>
                <a:gd name="connsiteX1" fmla="*/ 449826 w 1416336"/>
                <a:gd name="connsiteY1" fmla="*/ 0 h 1010264"/>
                <a:gd name="connsiteX2" fmla="*/ 1416336 w 1416336"/>
                <a:gd name="connsiteY2" fmla="*/ 805010 h 1010264"/>
                <a:gd name="connsiteX3" fmla="*/ 973884 w 1416336"/>
                <a:gd name="connsiteY3" fmla="*/ 1010264 h 1010264"/>
                <a:gd name="connsiteX4" fmla="*/ 0 w 1416336"/>
                <a:gd name="connsiteY4" fmla="*/ 213852 h 1010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336" h="1010264">
                  <a:moveTo>
                    <a:pt x="0" y="213852"/>
                  </a:moveTo>
                  <a:lnTo>
                    <a:pt x="449826" y="0"/>
                  </a:lnTo>
                  <a:lnTo>
                    <a:pt x="1416336" y="805010"/>
                  </a:lnTo>
                  <a:lnTo>
                    <a:pt x="973884" y="1010264"/>
                  </a:lnTo>
                  <a:lnTo>
                    <a:pt x="0" y="213852"/>
                  </a:lnTo>
                  <a:close/>
                </a:path>
              </a:pathLst>
            </a:custGeom>
            <a:noFill/>
            <a:ln w="6350" cap="flat" cmpd="sng" algn="ctr">
              <a:solidFill>
                <a:srgbClr val="00B050"/>
              </a:solidFill>
              <a:prstDash val="sysDash"/>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defRPr/>
              </a:pPr>
              <a:endParaRPr lang="en-US" sz="2000" kern="0" spc="-50" dirty="0">
                <a:gradFill>
                  <a:gsLst>
                    <a:gs pos="0">
                      <a:srgbClr val="EFEFEF"/>
                    </a:gs>
                    <a:gs pos="100000">
                      <a:srgbClr val="EFEFEF"/>
                    </a:gs>
                  </a:gsLst>
                  <a:lin ang="5400000" scaled="0"/>
                </a:gradFill>
                <a:latin typeface="Segoe UI"/>
              </a:endParaRPr>
            </a:p>
          </p:txBody>
        </p:sp>
        <p:sp>
          <p:nvSpPr>
            <p:cNvPr id="273" name="Freeform 272"/>
            <p:cNvSpPr/>
            <p:nvPr/>
          </p:nvSpPr>
          <p:spPr bwMode="auto">
            <a:xfrm>
              <a:off x="5139239" y="5180665"/>
              <a:ext cx="1347080" cy="998959"/>
            </a:xfrm>
            <a:custGeom>
              <a:avLst/>
              <a:gdLst>
                <a:gd name="connsiteX0" fmla="*/ 0 w 1371600"/>
                <a:gd name="connsiteY0" fmla="*/ 213852 h 1010264"/>
                <a:gd name="connsiteX1" fmla="*/ 449826 w 1371600"/>
                <a:gd name="connsiteY1" fmla="*/ 0 h 1010264"/>
                <a:gd name="connsiteX2" fmla="*/ 1371600 w 1371600"/>
                <a:gd name="connsiteY2" fmla="*/ 781664 h 1010264"/>
                <a:gd name="connsiteX3" fmla="*/ 929149 w 1371600"/>
                <a:gd name="connsiteY3" fmla="*/ 1010264 h 1010264"/>
                <a:gd name="connsiteX4" fmla="*/ 0 w 1371600"/>
                <a:gd name="connsiteY4" fmla="*/ 213852 h 1010264"/>
                <a:gd name="connsiteX0" fmla="*/ 0 w 1337779"/>
                <a:gd name="connsiteY0" fmla="*/ 196942 h 1010264"/>
                <a:gd name="connsiteX1" fmla="*/ 416005 w 1337779"/>
                <a:gd name="connsiteY1" fmla="*/ 0 h 1010264"/>
                <a:gd name="connsiteX2" fmla="*/ 1337779 w 1337779"/>
                <a:gd name="connsiteY2" fmla="*/ 781664 h 1010264"/>
                <a:gd name="connsiteX3" fmla="*/ 895328 w 1337779"/>
                <a:gd name="connsiteY3" fmla="*/ 1010264 h 1010264"/>
                <a:gd name="connsiteX4" fmla="*/ 0 w 1337779"/>
                <a:gd name="connsiteY4" fmla="*/ 196942 h 1010264"/>
                <a:gd name="connsiteX0" fmla="*/ 0 w 1337779"/>
                <a:gd name="connsiteY0" fmla="*/ 196942 h 989972"/>
                <a:gd name="connsiteX1" fmla="*/ 416005 w 1337779"/>
                <a:gd name="connsiteY1" fmla="*/ 0 h 989972"/>
                <a:gd name="connsiteX2" fmla="*/ 1337779 w 1337779"/>
                <a:gd name="connsiteY2" fmla="*/ 781664 h 989972"/>
                <a:gd name="connsiteX3" fmla="*/ 935914 w 1337779"/>
                <a:gd name="connsiteY3" fmla="*/ 989972 h 989972"/>
                <a:gd name="connsiteX4" fmla="*/ 0 w 1337779"/>
                <a:gd name="connsiteY4" fmla="*/ 196942 h 989972"/>
                <a:gd name="connsiteX0" fmla="*/ 0 w 1351308"/>
                <a:gd name="connsiteY0" fmla="*/ 200324 h 989972"/>
                <a:gd name="connsiteX1" fmla="*/ 429534 w 1351308"/>
                <a:gd name="connsiteY1" fmla="*/ 0 h 989972"/>
                <a:gd name="connsiteX2" fmla="*/ 1351308 w 1351308"/>
                <a:gd name="connsiteY2" fmla="*/ 781664 h 989972"/>
                <a:gd name="connsiteX3" fmla="*/ 949443 w 1351308"/>
                <a:gd name="connsiteY3" fmla="*/ 989972 h 989972"/>
                <a:gd name="connsiteX4" fmla="*/ 0 w 1351308"/>
                <a:gd name="connsiteY4" fmla="*/ 200324 h 989972"/>
                <a:gd name="connsiteX0" fmla="*/ 0 w 1351308"/>
                <a:gd name="connsiteY0" fmla="*/ 200324 h 989972"/>
                <a:gd name="connsiteX1" fmla="*/ 429534 w 1351308"/>
                <a:gd name="connsiteY1" fmla="*/ 0 h 989972"/>
                <a:gd name="connsiteX2" fmla="*/ 1351308 w 1351308"/>
                <a:gd name="connsiteY2" fmla="*/ 781664 h 989972"/>
                <a:gd name="connsiteX3" fmla="*/ 929150 w 1351308"/>
                <a:gd name="connsiteY3" fmla="*/ 989972 h 989972"/>
                <a:gd name="connsiteX4" fmla="*/ 0 w 1351308"/>
                <a:gd name="connsiteY4" fmla="*/ 200324 h 989972"/>
                <a:gd name="connsiteX0" fmla="*/ 0 w 1351308"/>
                <a:gd name="connsiteY0" fmla="*/ 200324 h 1000118"/>
                <a:gd name="connsiteX1" fmla="*/ 429534 w 1351308"/>
                <a:gd name="connsiteY1" fmla="*/ 0 h 1000118"/>
                <a:gd name="connsiteX2" fmla="*/ 1351308 w 1351308"/>
                <a:gd name="connsiteY2" fmla="*/ 781664 h 1000118"/>
                <a:gd name="connsiteX3" fmla="*/ 929150 w 1351308"/>
                <a:gd name="connsiteY3" fmla="*/ 1000118 h 1000118"/>
                <a:gd name="connsiteX4" fmla="*/ 0 w 1351308"/>
                <a:gd name="connsiteY4" fmla="*/ 200324 h 1000118"/>
                <a:gd name="connsiteX0" fmla="*/ 0 w 1351308"/>
                <a:gd name="connsiteY0" fmla="*/ 210471 h 1010265"/>
                <a:gd name="connsiteX1" fmla="*/ 426152 w 1351308"/>
                <a:gd name="connsiteY1" fmla="*/ 0 h 1010265"/>
                <a:gd name="connsiteX2" fmla="*/ 1351308 w 1351308"/>
                <a:gd name="connsiteY2" fmla="*/ 791811 h 1010265"/>
                <a:gd name="connsiteX3" fmla="*/ 929150 w 1351308"/>
                <a:gd name="connsiteY3" fmla="*/ 1010265 h 1010265"/>
                <a:gd name="connsiteX4" fmla="*/ 0 w 1351308"/>
                <a:gd name="connsiteY4" fmla="*/ 210471 h 1010265"/>
                <a:gd name="connsiteX0" fmla="*/ 0 w 1385129"/>
                <a:gd name="connsiteY0" fmla="*/ 210471 h 1010265"/>
                <a:gd name="connsiteX1" fmla="*/ 426152 w 1385129"/>
                <a:gd name="connsiteY1" fmla="*/ 0 h 1010265"/>
                <a:gd name="connsiteX2" fmla="*/ 1385129 w 1385129"/>
                <a:gd name="connsiteY2" fmla="*/ 822250 h 1010265"/>
                <a:gd name="connsiteX3" fmla="*/ 929150 w 1385129"/>
                <a:gd name="connsiteY3" fmla="*/ 1010265 h 1010265"/>
                <a:gd name="connsiteX4" fmla="*/ 0 w 1385129"/>
                <a:gd name="connsiteY4" fmla="*/ 210471 h 1010265"/>
                <a:gd name="connsiteX0" fmla="*/ 0 w 1385129"/>
                <a:gd name="connsiteY0" fmla="*/ 210471 h 1027176"/>
                <a:gd name="connsiteX1" fmla="*/ 426152 w 1385129"/>
                <a:gd name="connsiteY1" fmla="*/ 0 h 1027176"/>
                <a:gd name="connsiteX2" fmla="*/ 1385129 w 1385129"/>
                <a:gd name="connsiteY2" fmla="*/ 822250 h 1027176"/>
                <a:gd name="connsiteX3" fmla="*/ 956208 w 1385129"/>
                <a:gd name="connsiteY3" fmla="*/ 1027176 h 1027176"/>
                <a:gd name="connsiteX4" fmla="*/ 0 w 1385129"/>
                <a:gd name="connsiteY4" fmla="*/ 210471 h 1027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129" h="1027176">
                  <a:moveTo>
                    <a:pt x="0" y="210471"/>
                  </a:moveTo>
                  <a:lnTo>
                    <a:pt x="426152" y="0"/>
                  </a:lnTo>
                  <a:lnTo>
                    <a:pt x="1385129" y="822250"/>
                  </a:lnTo>
                  <a:lnTo>
                    <a:pt x="956208" y="1027176"/>
                  </a:lnTo>
                  <a:lnTo>
                    <a:pt x="0" y="210471"/>
                  </a:lnTo>
                  <a:close/>
                </a:path>
              </a:pathLst>
            </a:custGeom>
            <a:noFill/>
            <a:ln w="6350" cap="flat" cmpd="sng" algn="ctr">
              <a:solidFill>
                <a:srgbClr val="00B050"/>
              </a:solidFill>
              <a:prstDash val="sysDash"/>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defRPr/>
              </a:pPr>
              <a:endParaRPr lang="en-US" sz="2000" kern="0" spc="-50" dirty="0">
                <a:gradFill>
                  <a:gsLst>
                    <a:gs pos="0">
                      <a:srgbClr val="EFEFEF"/>
                    </a:gs>
                    <a:gs pos="100000">
                      <a:srgbClr val="EFEFEF"/>
                    </a:gs>
                  </a:gsLst>
                  <a:lin ang="5400000" scaled="0"/>
                </a:gradFill>
                <a:latin typeface="Segoe UI"/>
              </a:endParaRPr>
            </a:p>
          </p:txBody>
        </p:sp>
        <p:grpSp>
          <p:nvGrpSpPr>
            <p:cNvPr id="274" name="Group 273"/>
            <p:cNvGrpSpPr/>
            <p:nvPr/>
          </p:nvGrpSpPr>
          <p:grpSpPr>
            <a:xfrm>
              <a:off x="4795455" y="5475803"/>
              <a:ext cx="667752" cy="503197"/>
              <a:chOff x="4852922" y="4843308"/>
              <a:chExt cx="667752" cy="503197"/>
            </a:xfrm>
          </p:grpSpPr>
          <p:grpSp>
            <p:nvGrpSpPr>
              <p:cNvPr id="324" name="Group 323"/>
              <p:cNvGrpSpPr/>
              <p:nvPr/>
            </p:nvGrpSpPr>
            <p:grpSpPr>
              <a:xfrm>
                <a:off x="4852922" y="4843308"/>
                <a:ext cx="667752" cy="503197"/>
                <a:chOff x="4407116" y="299161"/>
                <a:chExt cx="1716806" cy="1293732"/>
              </a:xfrm>
            </p:grpSpPr>
            <p:sp>
              <p:nvSpPr>
                <p:cNvPr id="365"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nvGrpSpPr>
                <p:cNvPr id="366" name="Group 365"/>
                <p:cNvGrpSpPr/>
                <p:nvPr/>
              </p:nvGrpSpPr>
              <p:grpSpPr>
                <a:xfrm>
                  <a:off x="4407116" y="321734"/>
                  <a:ext cx="1716806" cy="1271159"/>
                  <a:chOff x="4407116" y="321734"/>
                  <a:chExt cx="1716806" cy="1271159"/>
                </a:xfrm>
              </p:grpSpPr>
              <p:sp>
                <p:nvSpPr>
                  <p:cNvPr id="367"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8"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9"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rgbClr val="969696">
                        <a:lumMod val="75000"/>
                      </a:srgbClr>
                    </a:fgClr>
                    <a:bgClr>
                      <a:srgbClr val="505050"/>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70"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rgbClr val="EFEFEF">
                        <a:lumMod val="50000"/>
                      </a:srgbClr>
                    </a:fgClr>
                    <a:bgClr>
                      <a:srgbClr val="969696"/>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71"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grpSp>
            <p:nvGrpSpPr>
              <p:cNvPr id="325" name="Group 324"/>
              <p:cNvGrpSpPr/>
              <p:nvPr/>
            </p:nvGrpSpPr>
            <p:grpSpPr>
              <a:xfrm>
                <a:off x="4969777" y="4936724"/>
                <a:ext cx="194406" cy="149755"/>
                <a:chOff x="5181678" y="605503"/>
                <a:chExt cx="499822" cy="385025"/>
              </a:xfrm>
            </p:grpSpPr>
            <p:sp>
              <p:nvSpPr>
                <p:cNvPr id="356"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7"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8"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9"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0"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1"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2"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3"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64"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326" name="Group 325"/>
              <p:cNvGrpSpPr/>
              <p:nvPr/>
            </p:nvGrpSpPr>
            <p:grpSpPr>
              <a:xfrm>
                <a:off x="5062443" y="4894116"/>
                <a:ext cx="194406" cy="149755"/>
                <a:chOff x="5181678" y="605503"/>
                <a:chExt cx="499822" cy="385025"/>
              </a:xfrm>
            </p:grpSpPr>
            <p:sp>
              <p:nvSpPr>
                <p:cNvPr id="347"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8"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9"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0"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1"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2"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3"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4"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55"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327" name="Group 326"/>
              <p:cNvGrpSpPr/>
              <p:nvPr/>
            </p:nvGrpSpPr>
            <p:grpSpPr>
              <a:xfrm>
                <a:off x="5118693" y="5056026"/>
                <a:ext cx="194406" cy="149755"/>
                <a:chOff x="5181678" y="605503"/>
                <a:chExt cx="499822" cy="385025"/>
              </a:xfrm>
            </p:grpSpPr>
            <p:sp>
              <p:nvSpPr>
                <p:cNvPr id="33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2"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3"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4"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5"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46"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328" name="Group 327"/>
              <p:cNvGrpSpPr/>
              <p:nvPr/>
            </p:nvGrpSpPr>
            <p:grpSpPr>
              <a:xfrm>
                <a:off x="5208120" y="5015138"/>
                <a:ext cx="194406" cy="149755"/>
                <a:chOff x="5181678" y="605503"/>
                <a:chExt cx="499822" cy="385025"/>
              </a:xfrm>
            </p:grpSpPr>
            <p:sp>
              <p:nvSpPr>
                <p:cNvPr id="32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3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grpSp>
          <p:nvGrpSpPr>
            <p:cNvPr id="275" name="Group 274"/>
            <p:cNvGrpSpPr/>
            <p:nvPr/>
          </p:nvGrpSpPr>
          <p:grpSpPr>
            <a:xfrm>
              <a:off x="5243699" y="5232513"/>
              <a:ext cx="667752" cy="503197"/>
              <a:chOff x="4852922" y="4843308"/>
              <a:chExt cx="667752" cy="503197"/>
            </a:xfrm>
          </p:grpSpPr>
          <p:grpSp>
            <p:nvGrpSpPr>
              <p:cNvPr id="276" name="Group 275"/>
              <p:cNvGrpSpPr/>
              <p:nvPr/>
            </p:nvGrpSpPr>
            <p:grpSpPr>
              <a:xfrm>
                <a:off x="4852922" y="4843308"/>
                <a:ext cx="667752" cy="503197"/>
                <a:chOff x="4407116" y="299161"/>
                <a:chExt cx="1716806" cy="1293732"/>
              </a:xfrm>
            </p:grpSpPr>
            <p:sp>
              <p:nvSpPr>
                <p:cNvPr id="317" name="Freeform 193"/>
                <p:cNvSpPr>
                  <a:spLocks/>
                </p:cNvSpPr>
                <p:nvPr/>
              </p:nvSpPr>
              <p:spPr bwMode="auto">
                <a:xfrm flipH="1">
                  <a:off x="4407116" y="299161"/>
                  <a:ext cx="1716806" cy="1173130"/>
                </a:xfrm>
                <a:custGeom>
                  <a:avLst/>
                  <a:gdLst>
                    <a:gd name="T0" fmla="*/ 1447 w 2662"/>
                    <a:gd name="T1" fmla="*/ 0 h 1819"/>
                    <a:gd name="T2" fmla="*/ 2662 w 2662"/>
                    <a:gd name="T3" fmla="*/ 592 h 1819"/>
                    <a:gd name="T4" fmla="*/ 1215 w 2662"/>
                    <a:gd name="T5" fmla="*/ 1819 h 1819"/>
                    <a:gd name="T6" fmla="*/ 0 w 2662"/>
                    <a:gd name="T7" fmla="*/ 1226 h 1819"/>
                    <a:gd name="T8" fmla="*/ 1447 w 2662"/>
                    <a:gd name="T9" fmla="*/ 0 h 1819"/>
                  </a:gdLst>
                  <a:ahLst/>
                  <a:cxnLst>
                    <a:cxn ang="0">
                      <a:pos x="T0" y="T1"/>
                    </a:cxn>
                    <a:cxn ang="0">
                      <a:pos x="T2" y="T3"/>
                    </a:cxn>
                    <a:cxn ang="0">
                      <a:pos x="T4" y="T5"/>
                    </a:cxn>
                    <a:cxn ang="0">
                      <a:pos x="T6" y="T7"/>
                    </a:cxn>
                    <a:cxn ang="0">
                      <a:pos x="T8" y="T9"/>
                    </a:cxn>
                  </a:cxnLst>
                  <a:rect l="0" t="0" r="r" b="b"/>
                  <a:pathLst>
                    <a:path w="2662" h="1819">
                      <a:moveTo>
                        <a:pt x="1447" y="0"/>
                      </a:moveTo>
                      <a:lnTo>
                        <a:pt x="2662" y="592"/>
                      </a:lnTo>
                      <a:lnTo>
                        <a:pt x="1215" y="1819"/>
                      </a:lnTo>
                      <a:lnTo>
                        <a:pt x="0" y="1226"/>
                      </a:lnTo>
                      <a:lnTo>
                        <a:pt x="1447"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nvGrpSpPr>
                <p:cNvPr id="318" name="Group 317"/>
                <p:cNvGrpSpPr/>
                <p:nvPr/>
              </p:nvGrpSpPr>
              <p:grpSpPr>
                <a:xfrm>
                  <a:off x="4407116" y="321734"/>
                  <a:ext cx="1716806" cy="1271159"/>
                  <a:chOff x="4407116" y="321734"/>
                  <a:chExt cx="1716806" cy="1271159"/>
                </a:xfrm>
              </p:grpSpPr>
              <p:sp>
                <p:nvSpPr>
                  <p:cNvPr id="319" name="Freeform 194"/>
                  <p:cNvSpPr>
                    <a:spLocks/>
                  </p:cNvSpPr>
                  <p:nvPr/>
                </p:nvSpPr>
                <p:spPr bwMode="auto">
                  <a:xfrm flipH="1">
                    <a:off x="4517399" y="644844"/>
                    <a:ext cx="825512" cy="770048"/>
                  </a:xfrm>
                  <a:custGeom>
                    <a:avLst/>
                    <a:gdLst>
                      <a:gd name="T0" fmla="*/ 1278 w 1280"/>
                      <a:gd name="T1" fmla="*/ 0 h 1194"/>
                      <a:gd name="T2" fmla="*/ 1280 w 1280"/>
                      <a:gd name="T3" fmla="*/ 110 h 1194"/>
                      <a:gd name="T4" fmla="*/ 2 w 1280"/>
                      <a:gd name="T5" fmla="*/ 1194 h 1194"/>
                      <a:gd name="T6" fmla="*/ 0 w 1280"/>
                      <a:gd name="T7" fmla="*/ 1086 h 1194"/>
                      <a:gd name="T8" fmla="*/ 1278 w 1280"/>
                      <a:gd name="T9" fmla="*/ 0 h 1194"/>
                    </a:gdLst>
                    <a:ahLst/>
                    <a:cxnLst>
                      <a:cxn ang="0">
                        <a:pos x="T0" y="T1"/>
                      </a:cxn>
                      <a:cxn ang="0">
                        <a:pos x="T2" y="T3"/>
                      </a:cxn>
                      <a:cxn ang="0">
                        <a:pos x="T4" y="T5"/>
                      </a:cxn>
                      <a:cxn ang="0">
                        <a:pos x="T6" y="T7"/>
                      </a:cxn>
                      <a:cxn ang="0">
                        <a:pos x="T8" y="T9"/>
                      </a:cxn>
                    </a:cxnLst>
                    <a:rect l="0" t="0" r="r" b="b"/>
                    <a:pathLst>
                      <a:path w="1280" h="1194">
                        <a:moveTo>
                          <a:pt x="1278" y="0"/>
                        </a:moveTo>
                        <a:lnTo>
                          <a:pt x="1280" y="110"/>
                        </a:lnTo>
                        <a:lnTo>
                          <a:pt x="2" y="1194"/>
                        </a:lnTo>
                        <a:lnTo>
                          <a:pt x="0" y="1086"/>
                        </a:lnTo>
                        <a:lnTo>
                          <a:pt x="1278"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0" name="Freeform 195"/>
                  <p:cNvSpPr>
                    <a:spLocks/>
                  </p:cNvSpPr>
                  <p:nvPr/>
                </p:nvSpPr>
                <p:spPr bwMode="auto">
                  <a:xfrm flipH="1">
                    <a:off x="5341621" y="1020839"/>
                    <a:ext cx="662989" cy="390828"/>
                  </a:xfrm>
                  <a:custGeom>
                    <a:avLst/>
                    <a:gdLst>
                      <a:gd name="T0" fmla="*/ 0 w 1028"/>
                      <a:gd name="T1" fmla="*/ 0 h 606"/>
                      <a:gd name="T2" fmla="*/ 1026 w 1028"/>
                      <a:gd name="T3" fmla="*/ 501 h 606"/>
                      <a:gd name="T4" fmla="*/ 1028 w 1028"/>
                      <a:gd name="T5" fmla="*/ 606 h 606"/>
                      <a:gd name="T6" fmla="*/ 2 w 1028"/>
                      <a:gd name="T7" fmla="*/ 105 h 606"/>
                      <a:gd name="T8" fmla="*/ 0 w 1028"/>
                      <a:gd name="T9" fmla="*/ 0 h 606"/>
                    </a:gdLst>
                    <a:ahLst/>
                    <a:cxnLst>
                      <a:cxn ang="0">
                        <a:pos x="T0" y="T1"/>
                      </a:cxn>
                      <a:cxn ang="0">
                        <a:pos x="T2" y="T3"/>
                      </a:cxn>
                      <a:cxn ang="0">
                        <a:pos x="T4" y="T5"/>
                      </a:cxn>
                      <a:cxn ang="0">
                        <a:pos x="T6" y="T7"/>
                      </a:cxn>
                      <a:cxn ang="0">
                        <a:pos x="T8" y="T9"/>
                      </a:cxn>
                    </a:cxnLst>
                    <a:rect l="0" t="0" r="r" b="b"/>
                    <a:pathLst>
                      <a:path w="1028" h="606">
                        <a:moveTo>
                          <a:pt x="0" y="0"/>
                        </a:moveTo>
                        <a:lnTo>
                          <a:pt x="1026" y="501"/>
                        </a:lnTo>
                        <a:lnTo>
                          <a:pt x="1028" y="606"/>
                        </a:lnTo>
                        <a:lnTo>
                          <a:pt x="2" y="105"/>
                        </a:lnTo>
                        <a:lnTo>
                          <a:pt x="0" y="0"/>
                        </a:lnTo>
                        <a:close/>
                      </a:path>
                    </a:pathLst>
                  </a:custGeom>
                  <a:solidFill>
                    <a:srgbClr val="EFEFE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1" name="Freeform 196"/>
                  <p:cNvSpPr>
                    <a:spLocks/>
                  </p:cNvSpPr>
                  <p:nvPr/>
                </p:nvSpPr>
                <p:spPr bwMode="auto">
                  <a:xfrm flipH="1">
                    <a:off x="4407116" y="680960"/>
                    <a:ext cx="933215" cy="911932"/>
                  </a:xfrm>
                  <a:custGeom>
                    <a:avLst/>
                    <a:gdLst>
                      <a:gd name="T0" fmla="*/ 1447 w 1447"/>
                      <a:gd name="T1" fmla="*/ 0 h 1414"/>
                      <a:gd name="T2" fmla="*/ 1447 w 1447"/>
                      <a:gd name="T3" fmla="*/ 234 h 1414"/>
                      <a:gd name="T4" fmla="*/ 0 w 1447"/>
                      <a:gd name="T5" fmla="*/ 1414 h 1414"/>
                      <a:gd name="T6" fmla="*/ 0 w 1447"/>
                      <a:gd name="T7" fmla="*/ 1227 h 1414"/>
                      <a:gd name="T8" fmla="*/ 1447 w 1447"/>
                      <a:gd name="T9" fmla="*/ 0 h 1414"/>
                      <a:gd name="connsiteX0" fmla="*/ 10000 w 10000"/>
                      <a:gd name="connsiteY0" fmla="*/ 0 h 10000"/>
                      <a:gd name="connsiteX1" fmla="*/ 10000 w 10000"/>
                      <a:gd name="connsiteY1" fmla="*/ 1494 h 10000"/>
                      <a:gd name="connsiteX2" fmla="*/ 0 w 10000"/>
                      <a:gd name="connsiteY2" fmla="*/ 10000 h 10000"/>
                      <a:gd name="connsiteX3" fmla="*/ 0 w 10000"/>
                      <a:gd name="connsiteY3" fmla="*/ 8678 h 10000"/>
                      <a:gd name="connsiteX4" fmla="*/ 10000 w 10000"/>
                      <a:gd name="connsiteY4" fmla="*/ 0 h 10000"/>
                      <a:gd name="connsiteX0" fmla="*/ 10000 w 10000"/>
                      <a:gd name="connsiteY0" fmla="*/ 0 h 10000"/>
                      <a:gd name="connsiteX1" fmla="*/ 10000 w 10000"/>
                      <a:gd name="connsiteY1" fmla="*/ 1373 h 10000"/>
                      <a:gd name="connsiteX2" fmla="*/ 0 w 10000"/>
                      <a:gd name="connsiteY2" fmla="*/ 10000 h 10000"/>
                      <a:gd name="connsiteX3" fmla="*/ 0 w 10000"/>
                      <a:gd name="connsiteY3" fmla="*/ 8678 h 10000"/>
                      <a:gd name="connsiteX4" fmla="*/ 1000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0"/>
                        </a:moveTo>
                        <a:lnTo>
                          <a:pt x="10000" y="1373"/>
                        </a:lnTo>
                        <a:lnTo>
                          <a:pt x="0" y="10000"/>
                        </a:lnTo>
                        <a:lnTo>
                          <a:pt x="0" y="8678"/>
                        </a:lnTo>
                        <a:lnTo>
                          <a:pt x="10000" y="0"/>
                        </a:lnTo>
                        <a:close/>
                      </a:path>
                    </a:pathLst>
                  </a:custGeom>
                  <a:pattFill prst="dkVert">
                    <a:fgClr>
                      <a:srgbClr val="969696">
                        <a:lumMod val="75000"/>
                      </a:srgbClr>
                    </a:fgClr>
                    <a:bgClr>
                      <a:srgbClr val="505050"/>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2" name="Freeform 197"/>
                  <p:cNvSpPr>
                    <a:spLocks/>
                  </p:cNvSpPr>
                  <p:nvPr/>
                </p:nvSpPr>
                <p:spPr bwMode="auto">
                  <a:xfrm flipH="1">
                    <a:off x="5340331" y="1088557"/>
                    <a:ext cx="783591" cy="504336"/>
                  </a:xfrm>
                  <a:custGeom>
                    <a:avLst/>
                    <a:gdLst>
                      <a:gd name="T0" fmla="*/ 0 w 1215"/>
                      <a:gd name="T1" fmla="*/ 0 h 782"/>
                      <a:gd name="T2" fmla="*/ 1215 w 1215"/>
                      <a:gd name="T3" fmla="*/ 592 h 782"/>
                      <a:gd name="T4" fmla="*/ 1215 w 1215"/>
                      <a:gd name="T5" fmla="*/ 782 h 782"/>
                      <a:gd name="T6" fmla="*/ 0 w 1215"/>
                      <a:gd name="T7" fmla="*/ 187 h 782"/>
                      <a:gd name="T8" fmla="*/ 0 w 1215"/>
                      <a:gd name="T9" fmla="*/ 0 h 782"/>
                    </a:gdLst>
                    <a:ahLst/>
                    <a:cxnLst>
                      <a:cxn ang="0">
                        <a:pos x="T0" y="T1"/>
                      </a:cxn>
                      <a:cxn ang="0">
                        <a:pos x="T2" y="T3"/>
                      </a:cxn>
                      <a:cxn ang="0">
                        <a:pos x="T4" y="T5"/>
                      </a:cxn>
                      <a:cxn ang="0">
                        <a:pos x="T6" y="T7"/>
                      </a:cxn>
                      <a:cxn ang="0">
                        <a:pos x="T8" y="T9"/>
                      </a:cxn>
                    </a:cxnLst>
                    <a:rect l="0" t="0" r="r" b="b"/>
                    <a:pathLst>
                      <a:path w="1215" h="782">
                        <a:moveTo>
                          <a:pt x="0" y="0"/>
                        </a:moveTo>
                        <a:lnTo>
                          <a:pt x="1215" y="592"/>
                        </a:lnTo>
                        <a:lnTo>
                          <a:pt x="1215" y="782"/>
                        </a:lnTo>
                        <a:lnTo>
                          <a:pt x="0" y="187"/>
                        </a:lnTo>
                        <a:lnTo>
                          <a:pt x="0" y="0"/>
                        </a:lnTo>
                        <a:close/>
                      </a:path>
                    </a:pathLst>
                  </a:custGeom>
                  <a:pattFill prst="ltVert">
                    <a:fgClr>
                      <a:srgbClr val="EFEFEF">
                        <a:lumMod val="50000"/>
                      </a:srgbClr>
                    </a:fgClr>
                    <a:bgClr>
                      <a:srgbClr val="969696"/>
                    </a:bgClr>
                  </a:patt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23" name="Freeform 230"/>
                  <p:cNvSpPr>
                    <a:spLocks/>
                  </p:cNvSpPr>
                  <p:nvPr/>
                </p:nvSpPr>
                <p:spPr bwMode="auto">
                  <a:xfrm flipH="1">
                    <a:off x="4518689" y="321734"/>
                    <a:ext cx="1485921" cy="1023506"/>
                  </a:xfrm>
                  <a:custGeom>
                    <a:avLst/>
                    <a:gdLst>
                      <a:gd name="T0" fmla="*/ 1278 w 2304"/>
                      <a:gd name="T1" fmla="*/ 0 h 1587"/>
                      <a:gd name="T2" fmla="*/ 2304 w 2304"/>
                      <a:gd name="T3" fmla="*/ 501 h 1587"/>
                      <a:gd name="T4" fmla="*/ 1026 w 2304"/>
                      <a:gd name="T5" fmla="*/ 1587 h 1587"/>
                      <a:gd name="T6" fmla="*/ 0 w 2304"/>
                      <a:gd name="T7" fmla="*/ 1086 h 1587"/>
                      <a:gd name="T8" fmla="*/ 1278 w 2304"/>
                      <a:gd name="T9" fmla="*/ 0 h 1587"/>
                    </a:gdLst>
                    <a:ahLst/>
                    <a:cxnLst>
                      <a:cxn ang="0">
                        <a:pos x="T0" y="T1"/>
                      </a:cxn>
                      <a:cxn ang="0">
                        <a:pos x="T2" y="T3"/>
                      </a:cxn>
                      <a:cxn ang="0">
                        <a:pos x="T4" y="T5"/>
                      </a:cxn>
                      <a:cxn ang="0">
                        <a:pos x="T6" y="T7"/>
                      </a:cxn>
                      <a:cxn ang="0">
                        <a:pos x="T8" y="T9"/>
                      </a:cxn>
                    </a:cxnLst>
                    <a:rect l="0" t="0" r="r" b="b"/>
                    <a:pathLst>
                      <a:path w="2304" h="1587">
                        <a:moveTo>
                          <a:pt x="1278" y="0"/>
                        </a:moveTo>
                        <a:lnTo>
                          <a:pt x="2304" y="501"/>
                        </a:lnTo>
                        <a:lnTo>
                          <a:pt x="1026" y="1587"/>
                        </a:lnTo>
                        <a:lnTo>
                          <a:pt x="0" y="1086"/>
                        </a:lnTo>
                        <a:lnTo>
                          <a:pt x="1278" y="0"/>
                        </a:lnTo>
                        <a:close/>
                      </a:path>
                    </a:pathLst>
                  </a:custGeom>
                  <a:solidFill>
                    <a:srgbClr val="999999"/>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grpSp>
            <p:nvGrpSpPr>
              <p:cNvPr id="277" name="Group 276"/>
              <p:cNvGrpSpPr/>
              <p:nvPr/>
            </p:nvGrpSpPr>
            <p:grpSpPr>
              <a:xfrm>
                <a:off x="4969777" y="4936724"/>
                <a:ext cx="194406" cy="149755"/>
                <a:chOff x="5181678" y="605503"/>
                <a:chExt cx="499822" cy="385025"/>
              </a:xfrm>
            </p:grpSpPr>
            <p:sp>
              <p:nvSpPr>
                <p:cNvPr id="308"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9"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0"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1"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2"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3"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4"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5"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16"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278" name="Group 277"/>
              <p:cNvGrpSpPr/>
              <p:nvPr/>
            </p:nvGrpSpPr>
            <p:grpSpPr>
              <a:xfrm>
                <a:off x="5062443" y="4894116"/>
                <a:ext cx="194406" cy="149755"/>
                <a:chOff x="5181678" y="605503"/>
                <a:chExt cx="499822" cy="385025"/>
              </a:xfrm>
            </p:grpSpPr>
            <p:sp>
              <p:nvSpPr>
                <p:cNvPr id="299"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0"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1"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2"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3"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4"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5"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6"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307"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279" name="Group 278"/>
              <p:cNvGrpSpPr/>
              <p:nvPr/>
            </p:nvGrpSpPr>
            <p:grpSpPr>
              <a:xfrm>
                <a:off x="5118693" y="5056026"/>
                <a:ext cx="194406" cy="149755"/>
                <a:chOff x="5181678" y="605503"/>
                <a:chExt cx="499822" cy="385025"/>
              </a:xfrm>
            </p:grpSpPr>
            <p:sp>
              <p:nvSpPr>
                <p:cNvPr id="290"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1"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2"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3"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4"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5"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6"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7"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98"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nvGrpSpPr>
              <p:cNvPr id="280" name="Group 279"/>
              <p:cNvGrpSpPr/>
              <p:nvPr/>
            </p:nvGrpSpPr>
            <p:grpSpPr>
              <a:xfrm>
                <a:off x="5208120" y="5015138"/>
                <a:ext cx="194406" cy="149755"/>
                <a:chOff x="5181678" y="605503"/>
                <a:chExt cx="499822" cy="385025"/>
              </a:xfrm>
            </p:grpSpPr>
            <p:sp>
              <p:nvSpPr>
                <p:cNvPr id="281" name="Freeform 240"/>
                <p:cNvSpPr>
                  <a:spLocks/>
                </p:cNvSpPr>
                <p:nvPr/>
              </p:nvSpPr>
              <p:spPr bwMode="auto">
                <a:xfrm flipH="1">
                  <a:off x="5423527" y="810591"/>
                  <a:ext cx="257972" cy="159943"/>
                </a:xfrm>
                <a:custGeom>
                  <a:avLst/>
                  <a:gdLst>
                    <a:gd name="T0" fmla="*/ 150 w 400"/>
                    <a:gd name="T1" fmla="*/ 0 h 248"/>
                    <a:gd name="T2" fmla="*/ 400 w 400"/>
                    <a:gd name="T3" fmla="*/ 122 h 248"/>
                    <a:gd name="T4" fmla="*/ 248 w 400"/>
                    <a:gd name="T5" fmla="*/ 248 h 248"/>
                    <a:gd name="T6" fmla="*/ 0 w 400"/>
                    <a:gd name="T7" fmla="*/ 127 h 248"/>
                    <a:gd name="T8" fmla="*/ 150 w 400"/>
                    <a:gd name="T9" fmla="*/ 0 h 248"/>
                  </a:gdLst>
                  <a:ahLst/>
                  <a:cxnLst>
                    <a:cxn ang="0">
                      <a:pos x="T0" y="T1"/>
                    </a:cxn>
                    <a:cxn ang="0">
                      <a:pos x="T2" y="T3"/>
                    </a:cxn>
                    <a:cxn ang="0">
                      <a:pos x="T4" y="T5"/>
                    </a:cxn>
                    <a:cxn ang="0">
                      <a:pos x="T6" y="T7"/>
                    </a:cxn>
                    <a:cxn ang="0">
                      <a:pos x="T8" y="T9"/>
                    </a:cxn>
                  </a:cxnLst>
                  <a:rect l="0" t="0" r="r" b="b"/>
                  <a:pathLst>
                    <a:path w="400" h="248">
                      <a:moveTo>
                        <a:pt x="150" y="0"/>
                      </a:moveTo>
                      <a:lnTo>
                        <a:pt x="400" y="122"/>
                      </a:lnTo>
                      <a:lnTo>
                        <a:pt x="248"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2" name="Freeform 241"/>
                <p:cNvSpPr>
                  <a:spLocks/>
                </p:cNvSpPr>
                <p:nvPr/>
              </p:nvSpPr>
              <p:spPr bwMode="auto">
                <a:xfrm flipH="1">
                  <a:off x="5423527" y="889273"/>
                  <a:ext cx="98029" cy="101254"/>
                </a:xfrm>
                <a:custGeom>
                  <a:avLst/>
                  <a:gdLst>
                    <a:gd name="T0" fmla="*/ 152 w 152"/>
                    <a:gd name="T1" fmla="*/ 0 h 157"/>
                    <a:gd name="T2" fmla="*/ 152 w 152"/>
                    <a:gd name="T3" fmla="*/ 31 h 157"/>
                    <a:gd name="T4" fmla="*/ 0 w 152"/>
                    <a:gd name="T5" fmla="*/ 157 h 157"/>
                    <a:gd name="T6" fmla="*/ 0 w 152"/>
                    <a:gd name="T7" fmla="*/ 126 h 157"/>
                    <a:gd name="T8" fmla="*/ 152 w 152"/>
                    <a:gd name="T9" fmla="*/ 0 h 157"/>
                  </a:gdLst>
                  <a:ahLst/>
                  <a:cxnLst>
                    <a:cxn ang="0">
                      <a:pos x="T0" y="T1"/>
                    </a:cxn>
                    <a:cxn ang="0">
                      <a:pos x="T2" y="T3"/>
                    </a:cxn>
                    <a:cxn ang="0">
                      <a:pos x="T4" y="T5"/>
                    </a:cxn>
                    <a:cxn ang="0">
                      <a:pos x="T6" y="T7"/>
                    </a:cxn>
                    <a:cxn ang="0">
                      <a:pos x="T8" y="T9"/>
                    </a:cxn>
                  </a:cxnLst>
                  <a:rect l="0" t="0" r="r" b="b"/>
                  <a:pathLst>
                    <a:path w="152" h="157">
                      <a:moveTo>
                        <a:pt x="152" y="0"/>
                      </a:moveTo>
                      <a:lnTo>
                        <a:pt x="152" y="31"/>
                      </a:lnTo>
                      <a:lnTo>
                        <a:pt x="0" y="157"/>
                      </a:lnTo>
                      <a:lnTo>
                        <a:pt x="0" y="126"/>
                      </a:lnTo>
                      <a:lnTo>
                        <a:pt x="152"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3" name="Freeform 242"/>
                <p:cNvSpPr>
                  <a:spLocks/>
                </p:cNvSpPr>
                <p:nvPr/>
              </p:nvSpPr>
              <p:spPr bwMode="auto">
                <a:xfrm flipH="1">
                  <a:off x="5521557" y="892498"/>
                  <a:ext cx="159943" cy="98030"/>
                </a:xfrm>
                <a:custGeom>
                  <a:avLst/>
                  <a:gdLst>
                    <a:gd name="T0" fmla="*/ 0 w 248"/>
                    <a:gd name="T1" fmla="*/ 0 h 152"/>
                    <a:gd name="T2" fmla="*/ 248 w 248"/>
                    <a:gd name="T3" fmla="*/ 121 h 152"/>
                    <a:gd name="T4" fmla="*/ 248 w 248"/>
                    <a:gd name="T5" fmla="*/ 152 h 152"/>
                    <a:gd name="T6" fmla="*/ 0 w 248"/>
                    <a:gd name="T7" fmla="*/ 30 h 152"/>
                    <a:gd name="T8" fmla="*/ 0 w 248"/>
                    <a:gd name="T9" fmla="*/ 0 h 152"/>
                  </a:gdLst>
                  <a:ahLst/>
                  <a:cxnLst>
                    <a:cxn ang="0">
                      <a:pos x="T0" y="T1"/>
                    </a:cxn>
                    <a:cxn ang="0">
                      <a:pos x="T2" y="T3"/>
                    </a:cxn>
                    <a:cxn ang="0">
                      <a:pos x="T4" y="T5"/>
                    </a:cxn>
                    <a:cxn ang="0">
                      <a:pos x="T6" y="T7"/>
                    </a:cxn>
                    <a:cxn ang="0">
                      <a:pos x="T8" y="T9"/>
                    </a:cxn>
                  </a:cxnLst>
                  <a:rect l="0" t="0" r="r" b="b"/>
                  <a:pathLst>
                    <a:path w="248" h="152">
                      <a:moveTo>
                        <a:pt x="0" y="0"/>
                      </a:moveTo>
                      <a:lnTo>
                        <a:pt x="248" y="121"/>
                      </a:lnTo>
                      <a:lnTo>
                        <a:pt x="248"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4" name="Freeform 246"/>
                <p:cNvSpPr>
                  <a:spLocks/>
                </p:cNvSpPr>
                <p:nvPr/>
              </p:nvSpPr>
              <p:spPr bwMode="auto">
                <a:xfrm flipH="1">
                  <a:off x="5304215" y="708047"/>
                  <a:ext cx="256682" cy="159943"/>
                </a:xfrm>
                <a:custGeom>
                  <a:avLst/>
                  <a:gdLst>
                    <a:gd name="T0" fmla="*/ 150 w 398"/>
                    <a:gd name="T1" fmla="*/ 0 h 248"/>
                    <a:gd name="T2" fmla="*/ 398 w 398"/>
                    <a:gd name="T3" fmla="*/ 122 h 248"/>
                    <a:gd name="T4" fmla="*/ 249 w 398"/>
                    <a:gd name="T5" fmla="*/ 248 h 248"/>
                    <a:gd name="T6" fmla="*/ 0 w 398"/>
                    <a:gd name="T7" fmla="*/ 127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9" y="248"/>
                      </a:lnTo>
                      <a:lnTo>
                        <a:pt x="0" y="127"/>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5" name="Freeform 247"/>
                <p:cNvSpPr>
                  <a:spLocks/>
                </p:cNvSpPr>
                <p:nvPr/>
              </p:nvSpPr>
              <p:spPr bwMode="auto">
                <a:xfrm flipH="1">
                  <a:off x="5304215" y="786729"/>
                  <a:ext cx="96095" cy="101254"/>
                </a:xfrm>
                <a:custGeom>
                  <a:avLst/>
                  <a:gdLst>
                    <a:gd name="T0" fmla="*/ 149 w 149"/>
                    <a:gd name="T1" fmla="*/ 0 h 157"/>
                    <a:gd name="T2" fmla="*/ 149 w 149"/>
                    <a:gd name="T3" fmla="*/ 33 h 157"/>
                    <a:gd name="T4" fmla="*/ 0 w 149"/>
                    <a:gd name="T5" fmla="*/ 157 h 157"/>
                    <a:gd name="T6" fmla="*/ 0 w 149"/>
                    <a:gd name="T7" fmla="*/ 126 h 157"/>
                    <a:gd name="T8" fmla="*/ 149 w 149"/>
                    <a:gd name="T9" fmla="*/ 0 h 157"/>
                  </a:gdLst>
                  <a:ahLst/>
                  <a:cxnLst>
                    <a:cxn ang="0">
                      <a:pos x="T0" y="T1"/>
                    </a:cxn>
                    <a:cxn ang="0">
                      <a:pos x="T2" y="T3"/>
                    </a:cxn>
                    <a:cxn ang="0">
                      <a:pos x="T4" y="T5"/>
                    </a:cxn>
                    <a:cxn ang="0">
                      <a:pos x="T6" y="T7"/>
                    </a:cxn>
                    <a:cxn ang="0">
                      <a:pos x="T8" y="T9"/>
                    </a:cxn>
                  </a:cxnLst>
                  <a:rect l="0" t="0" r="r" b="b"/>
                  <a:pathLst>
                    <a:path w="149" h="157">
                      <a:moveTo>
                        <a:pt x="149" y="0"/>
                      </a:moveTo>
                      <a:lnTo>
                        <a:pt x="149" y="33"/>
                      </a:lnTo>
                      <a:lnTo>
                        <a:pt x="0" y="157"/>
                      </a:lnTo>
                      <a:lnTo>
                        <a:pt x="0" y="126"/>
                      </a:lnTo>
                      <a:lnTo>
                        <a:pt x="149"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6" name="Freeform 248"/>
                <p:cNvSpPr>
                  <a:spLocks/>
                </p:cNvSpPr>
                <p:nvPr/>
              </p:nvSpPr>
              <p:spPr bwMode="auto">
                <a:xfrm flipH="1">
                  <a:off x="5400310" y="789954"/>
                  <a:ext cx="160588" cy="98030"/>
                </a:xfrm>
                <a:custGeom>
                  <a:avLst/>
                  <a:gdLst>
                    <a:gd name="T0" fmla="*/ 0 w 249"/>
                    <a:gd name="T1" fmla="*/ 0 h 152"/>
                    <a:gd name="T2" fmla="*/ 249 w 249"/>
                    <a:gd name="T3" fmla="*/ 121 h 152"/>
                    <a:gd name="T4" fmla="*/ 249 w 249"/>
                    <a:gd name="T5" fmla="*/ 152 h 152"/>
                    <a:gd name="T6" fmla="*/ 0 w 249"/>
                    <a:gd name="T7" fmla="*/ 30 h 152"/>
                    <a:gd name="T8" fmla="*/ 0 w 249"/>
                    <a:gd name="T9" fmla="*/ 0 h 152"/>
                  </a:gdLst>
                  <a:ahLst/>
                  <a:cxnLst>
                    <a:cxn ang="0">
                      <a:pos x="T0" y="T1"/>
                    </a:cxn>
                    <a:cxn ang="0">
                      <a:pos x="T2" y="T3"/>
                    </a:cxn>
                    <a:cxn ang="0">
                      <a:pos x="T4" y="T5"/>
                    </a:cxn>
                    <a:cxn ang="0">
                      <a:pos x="T6" y="T7"/>
                    </a:cxn>
                    <a:cxn ang="0">
                      <a:pos x="T8" y="T9"/>
                    </a:cxn>
                  </a:cxnLst>
                  <a:rect l="0" t="0" r="r" b="b"/>
                  <a:pathLst>
                    <a:path w="249" h="152">
                      <a:moveTo>
                        <a:pt x="0" y="0"/>
                      </a:moveTo>
                      <a:lnTo>
                        <a:pt x="249" y="121"/>
                      </a:lnTo>
                      <a:lnTo>
                        <a:pt x="249" y="152"/>
                      </a:lnTo>
                      <a:lnTo>
                        <a:pt x="0" y="30"/>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7" name="Freeform 252"/>
                <p:cNvSpPr>
                  <a:spLocks/>
                </p:cNvSpPr>
                <p:nvPr/>
              </p:nvSpPr>
              <p:spPr bwMode="auto">
                <a:xfrm flipH="1">
                  <a:off x="5181678" y="605503"/>
                  <a:ext cx="256682" cy="159943"/>
                </a:xfrm>
                <a:custGeom>
                  <a:avLst/>
                  <a:gdLst>
                    <a:gd name="T0" fmla="*/ 150 w 398"/>
                    <a:gd name="T1" fmla="*/ 0 h 248"/>
                    <a:gd name="T2" fmla="*/ 398 w 398"/>
                    <a:gd name="T3" fmla="*/ 122 h 248"/>
                    <a:gd name="T4" fmla="*/ 248 w 398"/>
                    <a:gd name="T5" fmla="*/ 248 h 248"/>
                    <a:gd name="T6" fmla="*/ 0 w 398"/>
                    <a:gd name="T7" fmla="*/ 126 h 248"/>
                    <a:gd name="T8" fmla="*/ 150 w 398"/>
                    <a:gd name="T9" fmla="*/ 0 h 248"/>
                  </a:gdLst>
                  <a:ahLst/>
                  <a:cxnLst>
                    <a:cxn ang="0">
                      <a:pos x="T0" y="T1"/>
                    </a:cxn>
                    <a:cxn ang="0">
                      <a:pos x="T2" y="T3"/>
                    </a:cxn>
                    <a:cxn ang="0">
                      <a:pos x="T4" y="T5"/>
                    </a:cxn>
                    <a:cxn ang="0">
                      <a:pos x="T6" y="T7"/>
                    </a:cxn>
                    <a:cxn ang="0">
                      <a:pos x="T8" y="T9"/>
                    </a:cxn>
                  </a:cxnLst>
                  <a:rect l="0" t="0" r="r" b="b"/>
                  <a:pathLst>
                    <a:path w="398" h="248">
                      <a:moveTo>
                        <a:pt x="150" y="0"/>
                      </a:moveTo>
                      <a:lnTo>
                        <a:pt x="398" y="122"/>
                      </a:lnTo>
                      <a:lnTo>
                        <a:pt x="248" y="248"/>
                      </a:lnTo>
                      <a:lnTo>
                        <a:pt x="0" y="126"/>
                      </a:lnTo>
                      <a:lnTo>
                        <a:pt x="1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8" name="Freeform 253"/>
                <p:cNvSpPr>
                  <a:spLocks/>
                </p:cNvSpPr>
                <p:nvPr/>
              </p:nvSpPr>
              <p:spPr bwMode="auto">
                <a:xfrm flipH="1">
                  <a:off x="5181678" y="684185"/>
                  <a:ext cx="96740" cy="101254"/>
                </a:xfrm>
                <a:custGeom>
                  <a:avLst/>
                  <a:gdLst>
                    <a:gd name="T0" fmla="*/ 150 w 150"/>
                    <a:gd name="T1" fmla="*/ 0 h 157"/>
                    <a:gd name="T2" fmla="*/ 150 w 150"/>
                    <a:gd name="T3" fmla="*/ 30 h 157"/>
                    <a:gd name="T4" fmla="*/ 0 w 150"/>
                    <a:gd name="T5" fmla="*/ 157 h 157"/>
                    <a:gd name="T6" fmla="*/ 0 w 150"/>
                    <a:gd name="T7" fmla="*/ 126 h 157"/>
                    <a:gd name="T8" fmla="*/ 150 w 150"/>
                    <a:gd name="T9" fmla="*/ 0 h 157"/>
                  </a:gdLst>
                  <a:ahLst/>
                  <a:cxnLst>
                    <a:cxn ang="0">
                      <a:pos x="T0" y="T1"/>
                    </a:cxn>
                    <a:cxn ang="0">
                      <a:pos x="T2" y="T3"/>
                    </a:cxn>
                    <a:cxn ang="0">
                      <a:pos x="T4" y="T5"/>
                    </a:cxn>
                    <a:cxn ang="0">
                      <a:pos x="T6" y="T7"/>
                    </a:cxn>
                    <a:cxn ang="0">
                      <a:pos x="T8" y="T9"/>
                    </a:cxn>
                  </a:cxnLst>
                  <a:rect l="0" t="0" r="r" b="b"/>
                  <a:pathLst>
                    <a:path w="150" h="157">
                      <a:moveTo>
                        <a:pt x="150" y="0"/>
                      </a:moveTo>
                      <a:lnTo>
                        <a:pt x="150" y="30"/>
                      </a:lnTo>
                      <a:lnTo>
                        <a:pt x="0" y="157"/>
                      </a:lnTo>
                      <a:lnTo>
                        <a:pt x="0" y="126"/>
                      </a:lnTo>
                      <a:lnTo>
                        <a:pt x="150" y="0"/>
                      </a:lnTo>
                      <a:close/>
                    </a:path>
                  </a:pathLst>
                </a:custGeom>
                <a:solidFill>
                  <a:srgbClr val="50505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sp>
              <p:nvSpPr>
                <p:cNvPr id="289" name="Freeform 254"/>
                <p:cNvSpPr>
                  <a:spLocks/>
                </p:cNvSpPr>
                <p:nvPr/>
              </p:nvSpPr>
              <p:spPr bwMode="auto">
                <a:xfrm flipH="1">
                  <a:off x="5278418" y="686765"/>
                  <a:ext cx="161233" cy="98675"/>
                </a:xfrm>
                <a:custGeom>
                  <a:avLst/>
                  <a:gdLst>
                    <a:gd name="T0" fmla="*/ 0 w 250"/>
                    <a:gd name="T1" fmla="*/ 0 h 153"/>
                    <a:gd name="T2" fmla="*/ 250 w 250"/>
                    <a:gd name="T3" fmla="*/ 122 h 153"/>
                    <a:gd name="T4" fmla="*/ 250 w 250"/>
                    <a:gd name="T5" fmla="*/ 153 h 153"/>
                    <a:gd name="T6" fmla="*/ 0 w 250"/>
                    <a:gd name="T7" fmla="*/ 31 h 153"/>
                    <a:gd name="T8" fmla="*/ 0 w 250"/>
                    <a:gd name="T9" fmla="*/ 0 h 153"/>
                  </a:gdLst>
                  <a:ahLst/>
                  <a:cxnLst>
                    <a:cxn ang="0">
                      <a:pos x="T0" y="T1"/>
                    </a:cxn>
                    <a:cxn ang="0">
                      <a:pos x="T2" y="T3"/>
                    </a:cxn>
                    <a:cxn ang="0">
                      <a:pos x="T4" y="T5"/>
                    </a:cxn>
                    <a:cxn ang="0">
                      <a:pos x="T6" y="T7"/>
                    </a:cxn>
                    <a:cxn ang="0">
                      <a:pos x="T8" y="T9"/>
                    </a:cxn>
                  </a:cxnLst>
                  <a:rect l="0" t="0" r="r" b="b"/>
                  <a:pathLst>
                    <a:path w="250" h="153">
                      <a:moveTo>
                        <a:pt x="0" y="0"/>
                      </a:moveTo>
                      <a:lnTo>
                        <a:pt x="250" y="122"/>
                      </a:lnTo>
                      <a:lnTo>
                        <a:pt x="250" y="153"/>
                      </a:lnTo>
                      <a:lnTo>
                        <a:pt x="0" y="31"/>
                      </a:lnTo>
                      <a:lnTo>
                        <a:pt x="0"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latin typeface="Segoe UI"/>
                  </a:endParaRPr>
                </a:p>
              </p:txBody>
            </p:sp>
          </p:grpSp>
        </p:grpSp>
      </p:grpSp>
      <p:sp>
        <p:nvSpPr>
          <p:cNvPr id="372" name="TextBox 371"/>
          <p:cNvSpPr txBox="1"/>
          <p:nvPr/>
        </p:nvSpPr>
        <p:spPr>
          <a:xfrm>
            <a:off x="6852086" y="1431943"/>
            <a:ext cx="5140052" cy="249299"/>
          </a:xfrm>
          <a:prstGeom prst="rect">
            <a:avLst/>
          </a:prstGeom>
          <a:noFill/>
        </p:spPr>
        <p:txBody>
          <a:bodyPr wrap="square" lIns="0" tIns="0" rIns="0" bIns="0" rtlCol="0">
            <a:spAutoFit/>
          </a:bodyPr>
          <a:lstStyle/>
          <a:p>
            <a:pPr>
              <a:lnSpc>
                <a:spcPct val="90000"/>
              </a:lnSpc>
              <a:defRPr/>
            </a:pPr>
            <a:r>
              <a:rPr lang="es-PE" b="1" kern="0" spc="-50" dirty="0">
                <a:gradFill>
                  <a:gsLst>
                    <a:gs pos="2917">
                      <a:srgbClr val="505050"/>
                    </a:gs>
                    <a:gs pos="30000">
                      <a:srgbClr val="505050"/>
                    </a:gs>
                  </a:gsLst>
                  <a:lin ang="5400000" scaled="0"/>
                </a:gradFill>
                <a:latin typeface="Segoe UI"/>
              </a:rPr>
              <a:t>¿Cuántos </a:t>
            </a:r>
            <a:r>
              <a:rPr lang="en-US" b="1" kern="0" spc="-50" dirty="0">
                <a:gradFill>
                  <a:gsLst>
                    <a:gs pos="2917">
                      <a:srgbClr val="505050"/>
                    </a:gs>
                    <a:gs pos="30000">
                      <a:srgbClr val="505050"/>
                    </a:gs>
                  </a:gsLst>
                  <a:lin ang="5400000" scaled="0"/>
                </a:gradFill>
                <a:latin typeface="Segoe UI"/>
              </a:rPr>
              <a:t>cores</a:t>
            </a:r>
            <a:r>
              <a:rPr lang="es-PE" b="1" kern="0" spc="-50" dirty="0">
                <a:gradFill>
                  <a:gsLst>
                    <a:gs pos="2917">
                      <a:srgbClr val="505050"/>
                    </a:gs>
                    <a:gs pos="30000">
                      <a:srgbClr val="505050"/>
                    </a:gs>
                  </a:gsLst>
                  <a:lin ang="5400000" scaled="0"/>
                </a:gradFill>
                <a:latin typeface="Segoe UI"/>
              </a:rPr>
              <a:t> licenciados necesita el cliente?</a:t>
            </a:r>
          </a:p>
        </p:txBody>
      </p:sp>
      <p:sp>
        <p:nvSpPr>
          <p:cNvPr id="373" name="TextBox 372"/>
          <p:cNvSpPr txBox="1"/>
          <p:nvPr/>
        </p:nvSpPr>
        <p:spPr>
          <a:xfrm>
            <a:off x="6696499" y="1909310"/>
            <a:ext cx="5053104" cy="1495794"/>
          </a:xfrm>
          <a:prstGeom prst="rect">
            <a:avLst/>
          </a:prstGeom>
          <a:noFill/>
          <a:ln>
            <a:solidFill>
              <a:srgbClr val="002060"/>
            </a:solidFill>
          </a:ln>
        </p:spPr>
        <p:txBody>
          <a:bodyPr wrap="square" lIns="0" tIns="0" rIns="0" bIns="0" rtlCol="0">
            <a:spAutoFit/>
          </a:bodyPr>
          <a:lstStyle/>
          <a:p>
            <a:pPr marL="91440">
              <a:lnSpc>
                <a:spcPct val="90000"/>
              </a:lnSpc>
              <a:defRPr/>
            </a:pPr>
            <a:r>
              <a:rPr lang="es-PE" b="1" kern="0" spc="-50" dirty="0">
                <a:gradFill>
                  <a:gsLst>
                    <a:gs pos="2917">
                      <a:srgbClr val="505050"/>
                    </a:gs>
                    <a:gs pos="30000">
                      <a:srgbClr val="505050"/>
                    </a:gs>
                  </a:gsLst>
                  <a:lin ang="5400000" scaled="0"/>
                </a:gradFill>
                <a:latin typeface="Segoe UI"/>
              </a:rPr>
              <a:t>Respuesta:</a:t>
            </a:r>
            <a:r>
              <a:rPr lang="es-PE" kern="0" spc="-50" dirty="0">
                <a:gradFill>
                  <a:gsLst>
                    <a:gs pos="2917">
                      <a:srgbClr val="505050"/>
                    </a:gs>
                    <a:gs pos="30000">
                      <a:srgbClr val="505050"/>
                    </a:gs>
                  </a:gsLst>
                  <a:lin ang="5400000" scaled="0"/>
                </a:gradFill>
                <a:latin typeface="Segoe UI"/>
              </a:rPr>
              <a:t>  16 por la Regla #2 (o Regla #3</a:t>
            </a:r>
            <a:r>
              <a:rPr lang="en-US" kern="0" spc="-50" dirty="0">
                <a:gradFill>
                  <a:gsLst>
                    <a:gs pos="2917">
                      <a:srgbClr val="505050"/>
                    </a:gs>
                    <a:gs pos="30000">
                      <a:srgbClr val="505050"/>
                    </a:gs>
                  </a:gsLst>
                  <a:lin ang="5400000" scaled="0"/>
                </a:gradFill>
                <a:latin typeface="Segoe UI"/>
              </a:rPr>
              <a:t>)</a:t>
            </a:r>
          </a:p>
          <a:p>
            <a:pPr marL="91440">
              <a:lnSpc>
                <a:spcPct val="90000"/>
              </a:lnSpc>
              <a:defRPr/>
            </a:pPr>
            <a:r>
              <a:rPr lang="es-PE" b="1" i="1" kern="0" spc="-50" dirty="0">
                <a:gradFill>
                  <a:gsLst>
                    <a:gs pos="2917">
                      <a:srgbClr val="505050"/>
                    </a:gs>
                    <a:gs pos="30000">
                      <a:srgbClr val="505050"/>
                    </a:gs>
                  </a:gsLst>
                  <a:lin ang="5400000" scaled="0"/>
                </a:gradFill>
                <a:latin typeface="Segoe UI"/>
              </a:rPr>
              <a:t>¿Por qué?  </a:t>
            </a:r>
          </a:p>
          <a:p>
            <a:pPr marL="91440">
              <a:lnSpc>
                <a:spcPct val="90000"/>
              </a:lnSpc>
              <a:defRPr/>
            </a:pPr>
            <a:r>
              <a:rPr lang="es-PE" kern="0" spc="-50" dirty="0">
                <a:gradFill>
                  <a:gsLst>
                    <a:gs pos="2917">
                      <a:srgbClr val="505050"/>
                    </a:gs>
                    <a:gs pos="30000">
                      <a:srgbClr val="505050"/>
                    </a:gs>
                  </a:gsLst>
                  <a:lin ang="5400000" scaled="0"/>
                </a:gradFill>
                <a:latin typeface="Segoe UI"/>
              </a:rPr>
              <a:t>Regla #2:  cada procesador debe estar licenciado para cubrir mínimo </a:t>
            </a:r>
            <a:r>
              <a:rPr lang="en-US" kern="0" spc="-50" dirty="0">
                <a:gradFill>
                  <a:gsLst>
                    <a:gs pos="2917">
                      <a:srgbClr val="505050"/>
                    </a:gs>
                    <a:gs pos="30000">
                      <a:srgbClr val="505050"/>
                    </a:gs>
                  </a:gsLst>
                  <a:lin ang="5400000" scaled="0"/>
                </a:gradFill>
                <a:latin typeface="Segoe UI"/>
              </a:rPr>
              <a:t>8 cores (2 x 8 = 16)  o</a:t>
            </a:r>
          </a:p>
          <a:p>
            <a:pPr marL="91440">
              <a:lnSpc>
                <a:spcPct val="90000"/>
              </a:lnSpc>
              <a:defRPr/>
            </a:pPr>
            <a:r>
              <a:rPr lang="es-PE" kern="0" spc="-50" dirty="0">
                <a:gradFill>
                  <a:gsLst>
                    <a:gs pos="2917">
                      <a:srgbClr val="505050"/>
                    </a:gs>
                    <a:gs pos="30000">
                      <a:srgbClr val="505050"/>
                    </a:gs>
                  </a:gsLst>
                  <a:lin ang="5400000" scaled="0"/>
                </a:gradFill>
                <a:latin typeface="Segoe UI"/>
              </a:rPr>
              <a:t>Regla #3:  cada Sistema debe estar licenciado por un mínimo de </a:t>
            </a:r>
            <a:r>
              <a:rPr lang="en-US" kern="0" spc="-50" dirty="0">
                <a:gradFill>
                  <a:gsLst>
                    <a:gs pos="2917">
                      <a:srgbClr val="505050"/>
                    </a:gs>
                    <a:gs pos="30000">
                      <a:srgbClr val="505050"/>
                    </a:gs>
                  </a:gsLst>
                  <a:lin ang="5400000" scaled="0"/>
                </a:gradFill>
                <a:latin typeface="Segoe UI"/>
              </a:rPr>
              <a:t>16 cores     </a:t>
            </a:r>
          </a:p>
        </p:txBody>
      </p:sp>
      <p:sp>
        <p:nvSpPr>
          <p:cNvPr id="374" name="TextBox 373"/>
          <p:cNvSpPr txBox="1"/>
          <p:nvPr/>
        </p:nvSpPr>
        <p:spPr>
          <a:xfrm>
            <a:off x="6013961" y="1914430"/>
            <a:ext cx="475143" cy="475601"/>
          </a:xfrm>
          <a:prstGeom prst="rect">
            <a:avLst/>
          </a:prstGeom>
          <a:solidFill>
            <a:srgbClr val="002060"/>
          </a:solidFill>
        </p:spPr>
        <p:txBody>
          <a:bodyPr wrap="square" lIns="0" tIns="0" rIns="0" bIns="0" rtlCol="0" anchor="ctr">
            <a:noAutofit/>
          </a:bodyPr>
          <a:lstStyle/>
          <a:p>
            <a:pPr algn="ctr">
              <a:lnSpc>
                <a:spcPct val="90000"/>
              </a:lnSpc>
              <a:spcAft>
                <a:spcPts val="600"/>
              </a:spcAft>
              <a:defRPr/>
            </a:pPr>
            <a:r>
              <a:rPr lang="en-US" sz="2000" kern="0" dirty="0">
                <a:solidFill>
                  <a:srgbClr val="EFEFEF"/>
                </a:solidFill>
                <a:latin typeface="Segoe UI"/>
              </a:rPr>
              <a:t>1</a:t>
            </a:r>
          </a:p>
        </p:txBody>
      </p:sp>
      <p:sp>
        <p:nvSpPr>
          <p:cNvPr id="375" name="TextBox 374"/>
          <p:cNvSpPr txBox="1"/>
          <p:nvPr/>
        </p:nvSpPr>
        <p:spPr>
          <a:xfrm>
            <a:off x="6085008" y="3563335"/>
            <a:ext cx="475143" cy="475601"/>
          </a:xfrm>
          <a:prstGeom prst="rect">
            <a:avLst/>
          </a:prstGeom>
          <a:solidFill>
            <a:srgbClr val="002060"/>
          </a:solidFill>
        </p:spPr>
        <p:txBody>
          <a:bodyPr wrap="square" lIns="0" tIns="0" rIns="0" bIns="0" rtlCol="0" anchor="ctr">
            <a:noAutofit/>
          </a:bodyPr>
          <a:lstStyle/>
          <a:p>
            <a:pPr algn="ctr">
              <a:lnSpc>
                <a:spcPct val="90000"/>
              </a:lnSpc>
              <a:spcAft>
                <a:spcPts val="600"/>
              </a:spcAft>
              <a:defRPr/>
            </a:pPr>
            <a:r>
              <a:rPr lang="en-US" sz="2000" kern="0" dirty="0">
                <a:solidFill>
                  <a:srgbClr val="EFEFEF"/>
                </a:solidFill>
                <a:latin typeface="Segoe UI"/>
              </a:rPr>
              <a:t>2</a:t>
            </a:r>
          </a:p>
        </p:txBody>
      </p:sp>
      <p:sp>
        <p:nvSpPr>
          <p:cNvPr id="376" name="TextBox 375"/>
          <p:cNvSpPr txBox="1"/>
          <p:nvPr/>
        </p:nvSpPr>
        <p:spPr>
          <a:xfrm>
            <a:off x="6130747" y="5048581"/>
            <a:ext cx="475143" cy="475601"/>
          </a:xfrm>
          <a:prstGeom prst="rect">
            <a:avLst/>
          </a:prstGeom>
          <a:solidFill>
            <a:srgbClr val="002060"/>
          </a:solidFill>
        </p:spPr>
        <p:txBody>
          <a:bodyPr wrap="square" lIns="0" tIns="0" rIns="0" bIns="0" rtlCol="0" anchor="ctr">
            <a:noAutofit/>
          </a:bodyPr>
          <a:lstStyle/>
          <a:p>
            <a:pPr algn="ctr">
              <a:lnSpc>
                <a:spcPct val="90000"/>
              </a:lnSpc>
              <a:spcAft>
                <a:spcPts val="600"/>
              </a:spcAft>
              <a:defRPr/>
            </a:pPr>
            <a:r>
              <a:rPr lang="en-US" sz="2000" kern="0" dirty="0">
                <a:solidFill>
                  <a:srgbClr val="EFEFEF"/>
                </a:solidFill>
                <a:latin typeface="Segoe UI"/>
              </a:rPr>
              <a:t>3</a:t>
            </a:r>
          </a:p>
        </p:txBody>
      </p:sp>
    </p:spTree>
    <p:extLst>
      <p:ext uri="{BB962C8B-B14F-4D97-AF65-F5344CB8AC3E}">
        <p14:creationId xmlns:p14="http://schemas.microsoft.com/office/powerpoint/2010/main" val="3316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500"/>
                                        <p:tgtEl>
                                          <p:spTgt spid="1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244" grpId="0" animBg="1"/>
      <p:bldP spid="37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Administración de usuarios</a:t>
            </a:r>
            <a:endParaRPr lang="es-MX" dirty="0"/>
          </a:p>
        </p:txBody>
      </p:sp>
      <p:sp>
        <p:nvSpPr>
          <p:cNvPr id="3" name="Subtítulo 2"/>
          <p:cNvSpPr>
            <a:spLocks noGrp="1"/>
          </p:cNvSpPr>
          <p:nvPr>
            <p:ph type="subTitle" idx="1"/>
          </p:nvPr>
        </p:nvSpPr>
        <p:spPr/>
        <p:txBody>
          <a:bodyPr/>
          <a:lstStyle/>
          <a:p>
            <a:r>
              <a:rPr lang="es-MX" dirty="0" smtClean="0"/>
              <a:t>WINDOWS SERVER</a:t>
            </a:r>
            <a:endParaRPr lang="es-MX" dirty="0"/>
          </a:p>
        </p:txBody>
      </p:sp>
    </p:spTree>
    <p:extLst>
      <p:ext uri="{BB962C8B-B14F-4D97-AF65-F5344CB8AC3E}">
        <p14:creationId xmlns:p14="http://schemas.microsoft.com/office/powerpoint/2010/main" val="39353245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6294478" y="659493"/>
            <a:ext cx="5326022" cy="5273221"/>
          </a:xfrm>
        </p:spPr>
        <p:txBody>
          <a:bodyPr>
            <a:normAutofit lnSpcReduction="10000"/>
          </a:bodyPr>
          <a:lstStyle/>
          <a:p>
            <a:r>
              <a:rPr lang="es-ES" dirty="0"/>
              <a:t>Las cuentas de usuario locales se almacenan localmente en el servidor</a:t>
            </a:r>
            <a:r>
              <a:rPr lang="es-ES" dirty="0" smtClean="0"/>
              <a:t>.</a:t>
            </a:r>
          </a:p>
          <a:p>
            <a:r>
              <a:rPr lang="es-ES" dirty="0" smtClean="0"/>
              <a:t> </a:t>
            </a:r>
            <a:r>
              <a:rPr lang="es-ES" dirty="0"/>
              <a:t>A estas cuentas se les pueden asignar derechos y permisos en un servidor en particular, pero solo en ese servidor. </a:t>
            </a:r>
            <a:endParaRPr lang="es-ES" dirty="0" smtClean="0"/>
          </a:p>
          <a:p>
            <a:r>
              <a:rPr lang="es-ES" dirty="0" smtClean="0"/>
              <a:t>Las </a:t>
            </a:r>
            <a:r>
              <a:rPr lang="es-ES" dirty="0"/>
              <a:t>cuentas de usuario locales son entidades de seguridad que se usan para proteger y administrar el acceso a los recursos de un servidor miembro o independiente de los servicios o usuarios.</a:t>
            </a:r>
            <a:endParaRPr lang="es-MX" dirty="0"/>
          </a:p>
        </p:txBody>
      </p:sp>
      <p:sp>
        <p:nvSpPr>
          <p:cNvPr id="4" name="Título 3"/>
          <p:cNvSpPr>
            <a:spLocks noGrp="1"/>
          </p:cNvSpPr>
          <p:nvPr>
            <p:ph type="title"/>
          </p:nvPr>
        </p:nvSpPr>
        <p:spPr>
          <a:xfrm>
            <a:off x="729344" y="2993571"/>
            <a:ext cx="4101084" cy="979308"/>
          </a:xfrm>
        </p:spPr>
        <p:txBody>
          <a:bodyPr>
            <a:normAutofit fontScale="90000"/>
          </a:bodyPr>
          <a:lstStyle/>
          <a:p>
            <a:r>
              <a:rPr lang="es-ES" dirty="0"/>
              <a:t>Cuentas de usuario locales predeterminadas</a:t>
            </a:r>
            <a:endParaRPr lang="es-MX" dirty="0"/>
          </a:p>
        </p:txBody>
      </p:sp>
    </p:spTree>
    <p:extLst>
      <p:ext uri="{BB962C8B-B14F-4D97-AF65-F5344CB8AC3E}">
        <p14:creationId xmlns:p14="http://schemas.microsoft.com/office/powerpoint/2010/main" val="42430485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ción de imagen 3"/>
          <p:cNvSpPr>
            <a:spLocks noGrp="1"/>
          </p:cNvSpPr>
          <p:nvPr>
            <p:ph type="pic" idx="1"/>
          </p:nvPr>
        </p:nvSpPr>
        <p:spPr/>
      </p:sp>
      <p:sp>
        <p:nvSpPr>
          <p:cNvPr id="680963" name="Rectangle 3"/>
          <p:cNvSpPr>
            <a:spLocks noGrp="1" noChangeArrowheads="1"/>
          </p:cNvSpPr>
          <p:nvPr>
            <p:ph type="body" sz="half" idx="2"/>
          </p:nvPr>
        </p:nvSpPr>
        <p:spPr/>
        <p:txBody>
          <a:bodyPr/>
          <a:lstStyle/>
          <a:p>
            <a:r>
              <a:rPr lang="es-MX" smtClean="0"/>
              <a:t>Un dominio windows server es una agrupación lógica de redes de equipos que comparten una base de datos de un directorio central. </a:t>
            </a:r>
          </a:p>
          <a:p>
            <a:endParaRPr lang="es-MX" smtClean="0"/>
          </a:p>
          <a:p>
            <a:r>
              <a:rPr lang="es-MX" smtClean="0"/>
              <a:t>Una base de datos de directorio contiene cuentas de usuario e información de seguridad del dominio. </a:t>
            </a:r>
          </a:p>
          <a:p>
            <a:endParaRPr lang="es-MX" dirty="0"/>
          </a:p>
        </p:txBody>
      </p:sp>
      <p:sp>
        <p:nvSpPr>
          <p:cNvPr id="680962" name="Rectangle 2"/>
          <p:cNvSpPr>
            <a:spLocks noGrp="1" noChangeArrowheads="1"/>
          </p:cNvSpPr>
          <p:nvPr>
            <p:ph type="title"/>
          </p:nvPr>
        </p:nvSpPr>
        <p:spPr/>
        <p:txBody>
          <a:bodyPr/>
          <a:lstStyle/>
          <a:p>
            <a:r>
              <a:rPr lang="es-MX" smtClean="0"/>
              <a:t>Modelo de dominio Windows</a:t>
            </a:r>
            <a:endParaRPr lang="es-MX" dirty="0"/>
          </a:p>
        </p:txBody>
      </p:sp>
    </p:spTree>
    <p:extLst>
      <p:ext uri="{BB962C8B-B14F-4D97-AF65-F5344CB8AC3E}">
        <p14:creationId xmlns:p14="http://schemas.microsoft.com/office/powerpoint/2010/main" val="1229587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p:cNvSpPr>
            <a:spLocks noGrp="1"/>
          </p:cNvSpPr>
          <p:nvPr>
            <p:ph type="pic" idx="1"/>
          </p:nvPr>
        </p:nvSpPr>
        <p:spPr/>
      </p:sp>
      <p:sp>
        <p:nvSpPr>
          <p:cNvPr id="681987" name="Rectangle 3"/>
          <p:cNvSpPr>
            <a:spLocks noGrp="1" noChangeArrowheads="1"/>
          </p:cNvSpPr>
          <p:nvPr>
            <p:ph type="body" sz="half" idx="2"/>
          </p:nvPr>
        </p:nvSpPr>
        <p:spPr/>
        <p:txBody>
          <a:bodyPr/>
          <a:lstStyle/>
          <a:p>
            <a:pPr algn="ctr">
              <a:lnSpc>
                <a:spcPct val="90000"/>
              </a:lnSpc>
            </a:pPr>
            <a:endParaRPr lang="es-MX" dirty="0"/>
          </a:p>
          <a:p>
            <a:pPr algn="ctr">
              <a:lnSpc>
                <a:spcPct val="90000"/>
              </a:lnSpc>
            </a:pPr>
            <a:r>
              <a:rPr lang="es-MX" dirty="0"/>
              <a:t>Active </a:t>
            </a:r>
            <a:r>
              <a:rPr lang="es-MX" dirty="0" err="1"/>
              <a:t>Directory</a:t>
            </a:r>
            <a:r>
              <a:rPr lang="es-MX" dirty="0"/>
              <a:t>, es una base de datos de directorio que actúa como el servicio de directorios de </a:t>
            </a:r>
            <a:r>
              <a:rPr lang="es-MX" dirty="0" err="1"/>
              <a:t>windows</a:t>
            </a:r>
            <a:r>
              <a:rPr lang="es-MX" dirty="0"/>
              <a:t> server, la cual contiene usuarios, grupos </a:t>
            </a:r>
            <a:r>
              <a:rPr lang="es-MX"/>
              <a:t>y equipos</a:t>
            </a:r>
            <a:endParaRPr lang="es-MX" dirty="0"/>
          </a:p>
          <a:p>
            <a:pPr>
              <a:lnSpc>
                <a:spcPct val="90000"/>
              </a:lnSpc>
            </a:pPr>
            <a:endParaRPr lang="es-MX" sz="2400" dirty="0"/>
          </a:p>
        </p:txBody>
      </p:sp>
      <p:sp>
        <p:nvSpPr>
          <p:cNvPr id="681988" name="Rectangle 4"/>
          <p:cNvSpPr>
            <a:spLocks noGrp="1" noChangeArrowheads="1"/>
          </p:cNvSpPr>
          <p:nvPr>
            <p:ph type="title"/>
          </p:nvPr>
        </p:nvSpPr>
        <p:spPr>
          <a:noFill/>
          <a:ln/>
        </p:spPr>
        <p:txBody>
          <a:bodyPr>
            <a:normAutofit fontScale="90000"/>
          </a:bodyPr>
          <a:lstStyle/>
          <a:p>
            <a:r>
              <a:rPr lang="es-MX" sz="4000" dirty="0"/>
              <a:t>Modelo de dominio Windows</a:t>
            </a:r>
          </a:p>
        </p:txBody>
      </p:sp>
    </p:spTree>
    <p:extLst>
      <p:ext uri="{BB962C8B-B14F-4D97-AF65-F5344CB8AC3E}">
        <p14:creationId xmlns:p14="http://schemas.microsoft.com/office/powerpoint/2010/main" val="42629407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p:cNvSpPr>
            <a:spLocks noGrp="1"/>
          </p:cNvSpPr>
          <p:nvPr>
            <p:ph type="pic" idx="1"/>
          </p:nvPr>
        </p:nvSpPr>
        <p:spPr/>
      </p:sp>
      <p:sp>
        <p:nvSpPr>
          <p:cNvPr id="761859" name="Rectangle 3"/>
          <p:cNvSpPr>
            <a:spLocks noGrp="1" noChangeArrowheads="1"/>
          </p:cNvSpPr>
          <p:nvPr>
            <p:ph type="body" sz="half" idx="2"/>
          </p:nvPr>
        </p:nvSpPr>
        <p:spPr/>
        <p:txBody>
          <a:bodyPr/>
          <a:lstStyle/>
          <a:p>
            <a:pPr>
              <a:lnSpc>
                <a:spcPct val="90000"/>
              </a:lnSpc>
            </a:pPr>
            <a:r>
              <a:rPr lang="es-MX"/>
              <a:t>Active Directory posee numerosas ventajas, no sólo el poder manejar instalaciones de cualquier tamaño, desde un único servidor con unos cientos de objetos hasta miles de servidores con millones de objetos. </a:t>
            </a:r>
          </a:p>
          <a:p>
            <a:pPr>
              <a:lnSpc>
                <a:spcPct val="90000"/>
              </a:lnSpc>
            </a:pPr>
            <a:endParaRPr lang="es-MX"/>
          </a:p>
          <a:p>
            <a:pPr>
              <a:lnSpc>
                <a:spcPct val="90000"/>
              </a:lnSpc>
            </a:pPr>
            <a:r>
              <a:rPr lang="es-MX"/>
              <a:t>Active Directory también simplifica enormemente el proceso de localizar recursos a lo largo de una gran red. </a:t>
            </a:r>
          </a:p>
        </p:txBody>
      </p:sp>
      <p:sp>
        <p:nvSpPr>
          <p:cNvPr id="761858" name="Rectangle 2"/>
          <p:cNvSpPr>
            <a:spLocks noGrp="1" noChangeArrowheads="1"/>
          </p:cNvSpPr>
          <p:nvPr>
            <p:ph type="title"/>
          </p:nvPr>
        </p:nvSpPr>
        <p:spPr/>
        <p:txBody>
          <a:bodyPr/>
          <a:lstStyle/>
          <a:p>
            <a:r>
              <a:rPr lang="es-MX"/>
              <a:t>Active Directory</a:t>
            </a:r>
          </a:p>
        </p:txBody>
      </p:sp>
    </p:spTree>
    <p:extLst>
      <p:ext uri="{BB962C8B-B14F-4D97-AF65-F5344CB8AC3E}">
        <p14:creationId xmlns:p14="http://schemas.microsoft.com/office/powerpoint/2010/main" val="35005374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ción de imagen 5"/>
          <p:cNvSpPr>
            <a:spLocks noGrp="1"/>
          </p:cNvSpPr>
          <p:nvPr>
            <p:ph type="pic" idx="1"/>
          </p:nvPr>
        </p:nvSpPr>
        <p:spPr/>
      </p:sp>
      <p:sp>
        <p:nvSpPr>
          <p:cNvPr id="683011" name="Rectangle 3"/>
          <p:cNvSpPr>
            <a:spLocks noGrp="1" noChangeArrowheads="1"/>
          </p:cNvSpPr>
          <p:nvPr>
            <p:ph type="body" sz="half" idx="2"/>
          </p:nvPr>
        </p:nvSpPr>
        <p:spPr/>
        <p:txBody>
          <a:bodyPr>
            <a:normAutofit fontScale="92500" lnSpcReduction="10000"/>
          </a:bodyPr>
          <a:lstStyle/>
          <a:p>
            <a:pPr>
              <a:lnSpc>
                <a:spcPct val="90000"/>
              </a:lnSpc>
            </a:pPr>
            <a:r>
              <a:rPr lang="es-MX" sz="2400" dirty="0"/>
              <a:t>En un dominio, el directorio está situado en el equipo que está configurado como controlador de dominio. Un controlador de dominio es un servidor que gestiona todos los aspectos relativos a la seguridad en las interacciones de los usuarios del dominio. </a:t>
            </a:r>
          </a:p>
          <a:p>
            <a:pPr>
              <a:lnSpc>
                <a:spcPct val="90000"/>
              </a:lnSpc>
            </a:pPr>
            <a:endParaRPr lang="es-MX" sz="2400" dirty="0"/>
          </a:p>
          <a:p>
            <a:pPr>
              <a:lnSpc>
                <a:spcPct val="90000"/>
              </a:lnSpc>
            </a:pPr>
            <a:r>
              <a:rPr lang="es-MX" sz="2400" dirty="0"/>
              <a:t>La seguridad y la administración están centralizadas. Sólo los equipos con Windows Server pueden ser designados como controladores de dominio.</a:t>
            </a:r>
          </a:p>
        </p:txBody>
      </p:sp>
      <p:sp>
        <p:nvSpPr>
          <p:cNvPr id="5" name="Título 4"/>
          <p:cNvSpPr>
            <a:spLocks noGrp="1"/>
          </p:cNvSpPr>
          <p:nvPr>
            <p:ph type="title"/>
          </p:nvPr>
        </p:nvSpPr>
        <p:spPr/>
        <p:txBody>
          <a:bodyPr/>
          <a:lstStyle/>
          <a:p>
            <a:endParaRPr lang="es-MX"/>
          </a:p>
        </p:txBody>
      </p:sp>
    </p:spTree>
    <p:extLst>
      <p:ext uri="{BB962C8B-B14F-4D97-AF65-F5344CB8AC3E}">
        <p14:creationId xmlns:p14="http://schemas.microsoft.com/office/powerpoint/2010/main" val="31188001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Active Directory</a:t>
            </a:r>
          </a:p>
        </p:txBody>
      </p:sp>
      <p:sp>
        <p:nvSpPr>
          <p:cNvPr id="7171" name="Rectangle 3"/>
          <p:cNvSpPr>
            <a:spLocks noGrp="1" noChangeArrowheads="1"/>
          </p:cNvSpPr>
          <p:nvPr>
            <p:ph type="body" idx="13"/>
          </p:nvPr>
        </p:nvSpPr>
        <p:spPr/>
        <p:txBody>
          <a:bodyPr/>
          <a:lstStyle/>
          <a:p>
            <a:pPr indent="0">
              <a:buNone/>
            </a:pPr>
            <a:r>
              <a:rPr lang="es-ES" dirty="0" smtClean="0"/>
              <a:t>Es </a:t>
            </a:r>
            <a:r>
              <a:rPr lang="es-ES" dirty="0"/>
              <a:t>una estructura jerárquica que almacena información sobre objetos (o recursos) en dominios Windows Server.</a:t>
            </a:r>
            <a:r>
              <a:rPr lang="en-US" dirty="0"/>
              <a:t> </a:t>
            </a:r>
          </a:p>
        </p:txBody>
      </p:sp>
    </p:spTree>
    <p:extLst>
      <p:ext uri="{BB962C8B-B14F-4D97-AF65-F5344CB8AC3E}">
        <p14:creationId xmlns:p14="http://schemas.microsoft.com/office/powerpoint/2010/main" val="4173010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lstStyle/>
          <a:p>
            <a:r>
              <a:rPr lang="es-MX" dirty="0"/>
              <a:t>Inicio de sesión en un dominio </a:t>
            </a:r>
          </a:p>
        </p:txBody>
      </p:sp>
      <p:sp>
        <p:nvSpPr>
          <p:cNvPr id="692227" name="Rectangle 3"/>
          <p:cNvSpPr>
            <a:spLocks noGrp="1" noChangeArrowheads="1"/>
          </p:cNvSpPr>
          <p:nvPr>
            <p:ph sz="half" idx="1"/>
          </p:nvPr>
        </p:nvSpPr>
        <p:spPr/>
        <p:txBody>
          <a:bodyPr>
            <a:normAutofit/>
          </a:bodyPr>
          <a:lstStyle/>
          <a:p>
            <a:pPr>
              <a:lnSpc>
                <a:spcPct val="90000"/>
              </a:lnSpc>
            </a:pPr>
            <a:r>
              <a:rPr lang="es-MX" sz="2200" dirty="0"/>
              <a:t>Para iniciar la sesión en un equipo con </a:t>
            </a:r>
            <a:r>
              <a:rPr lang="es-MX" sz="2200" dirty="0" err="1"/>
              <a:t>windows</a:t>
            </a:r>
            <a:r>
              <a:rPr lang="es-MX" sz="2200" dirty="0"/>
              <a:t> server, se debe proporcionar un nombre de usuario y una contraseña. </a:t>
            </a:r>
          </a:p>
          <a:p>
            <a:pPr>
              <a:lnSpc>
                <a:spcPct val="90000"/>
              </a:lnSpc>
            </a:pPr>
            <a:endParaRPr lang="es-MX" sz="2200" dirty="0"/>
          </a:p>
          <a:p>
            <a:pPr>
              <a:lnSpc>
                <a:spcPct val="90000"/>
              </a:lnSpc>
            </a:pPr>
            <a:r>
              <a:rPr lang="es-MX" sz="2200" dirty="0"/>
              <a:t>W</a:t>
            </a:r>
            <a:r>
              <a:rPr lang="es-MX" sz="2200" dirty="0" smtClean="0"/>
              <a:t>indows </a:t>
            </a:r>
            <a:r>
              <a:rPr lang="es-MX" sz="2200" dirty="0"/>
              <a:t>server autentica al usuario durante el proceso de inicio de sesión para verificar su identidad. </a:t>
            </a:r>
          </a:p>
          <a:p>
            <a:pPr>
              <a:lnSpc>
                <a:spcPct val="90000"/>
              </a:lnSpc>
            </a:pPr>
            <a:endParaRPr lang="es-MX" sz="2200" dirty="0"/>
          </a:p>
        </p:txBody>
      </p:sp>
      <p:sp>
        <p:nvSpPr>
          <p:cNvPr id="3" name="Marcador de contenido 2"/>
          <p:cNvSpPr>
            <a:spLocks noGrp="1"/>
          </p:cNvSpPr>
          <p:nvPr>
            <p:ph sz="half" idx="2"/>
          </p:nvPr>
        </p:nvSpPr>
        <p:spPr/>
        <p:txBody>
          <a:bodyPr/>
          <a:lstStyle/>
          <a:p>
            <a:r>
              <a:rPr lang="es-MX" dirty="0"/>
              <a:t>Sólo los usuarios válidos pueden tener acceso a los recursos y datos de un equipo o de una red. </a:t>
            </a:r>
            <a:r>
              <a:rPr lang="es-MX" dirty="0" err="1"/>
              <a:t>windows</a:t>
            </a:r>
            <a:r>
              <a:rPr lang="es-MX" dirty="0"/>
              <a:t> server autentica a los usuarios que inician la sesión en un dominio o bien en un equipo local.</a:t>
            </a:r>
          </a:p>
          <a:p>
            <a:endParaRPr lang="es-MX" dirty="0"/>
          </a:p>
        </p:txBody>
      </p:sp>
    </p:spTree>
    <p:extLst>
      <p:ext uri="{BB962C8B-B14F-4D97-AF65-F5344CB8AC3E}">
        <p14:creationId xmlns:p14="http://schemas.microsoft.com/office/powerpoint/2010/main" val="13851218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500" dirty="0" smtClean="0"/>
              <a:t>Administración de usuarios</a:t>
            </a:r>
            <a:endParaRPr lang="es-MX" sz="3500" dirty="0"/>
          </a:p>
        </p:txBody>
      </p:sp>
    </p:spTree>
    <p:extLst>
      <p:ext uri="{BB962C8B-B14F-4D97-AF65-F5344CB8AC3E}">
        <p14:creationId xmlns:p14="http://schemas.microsoft.com/office/powerpoint/2010/main" val="47150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Image result for sistemas operativos"/>
          <p:cNvPicPr>
            <a:picLocks noGrp="1" noChangeAspect="1" noChangeArrowheads="1"/>
          </p:cNvPicPr>
          <p:nvPr>
            <p:ph type="pic" sz="quarter" idx="15"/>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l="25067" r="250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Título 7"/>
          <p:cNvSpPr>
            <a:spLocks noGrp="1"/>
          </p:cNvSpPr>
          <p:nvPr>
            <p:ph type="title"/>
          </p:nvPr>
        </p:nvSpPr>
        <p:spPr/>
        <p:txBody>
          <a:bodyPr/>
          <a:lstStyle/>
          <a:p>
            <a:r>
              <a:rPr lang="es-MX" dirty="0" smtClean="0"/>
              <a:t>actividad</a:t>
            </a:r>
            <a:endParaRPr lang="es-MX" dirty="0"/>
          </a:p>
        </p:txBody>
      </p:sp>
      <p:sp>
        <p:nvSpPr>
          <p:cNvPr id="9" name="Marcador de contenido 8"/>
          <p:cNvSpPr>
            <a:spLocks noGrp="1"/>
          </p:cNvSpPr>
          <p:nvPr>
            <p:ph idx="1"/>
          </p:nvPr>
        </p:nvSpPr>
        <p:spPr>
          <a:xfrm>
            <a:off x="7629525" y="2657998"/>
            <a:ext cx="3998785" cy="2314052"/>
          </a:xfrm>
        </p:spPr>
        <p:txBody>
          <a:bodyPr/>
          <a:lstStyle/>
          <a:p>
            <a:r>
              <a:rPr lang="es-MX" dirty="0" smtClean="0"/>
              <a:t>ESCRIBE AL MENOS 4 SISTEMAS OPERATIVOS QUE CONOZCAS Y UBÍCALOS EN EL NIVEL QUE LE CORRESPONE SEGÚN LA CLASIFICACIÓN ANTERIOR.</a:t>
            </a:r>
            <a:endParaRPr lang="es-MX" dirty="0"/>
          </a:p>
        </p:txBody>
      </p:sp>
      <p:sp>
        <p:nvSpPr>
          <p:cNvPr id="10" name="Marcador de texto 9"/>
          <p:cNvSpPr>
            <a:spLocks noGrp="1"/>
          </p:cNvSpPr>
          <p:nvPr>
            <p:ph type="body" idx="13"/>
          </p:nvPr>
        </p:nvSpPr>
        <p:spPr>
          <a:xfrm>
            <a:off x="7867650" y="1555002"/>
            <a:ext cx="3745075" cy="407670"/>
          </a:xfrm>
        </p:spPr>
        <p:txBody>
          <a:bodyPr/>
          <a:lstStyle/>
          <a:p>
            <a:r>
              <a:rPr lang="es-MX" dirty="0" smtClean="0">
                <a:solidFill>
                  <a:srgbClr val="C0F400"/>
                </a:solidFill>
              </a:rPr>
              <a:t>IDENTIFICACIÓN DE SISTEMAS</a:t>
            </a:r>
            <a:endParaRPr lang="es-MX" dirty="0">
              <a:solidFill>
                <a:srgbClr val="C0F400"/>
              </a:solidFill>
            </a:endParaRPr>
          </a:p>
        </p:txBody>
      </p:sp>
      <p:sp>
        <p:nvSpPr>
          <p:cNvPr id="2" name="Marcador de pie de página 1"/>
          <p:cNvSpPr>
            <a:spLocks noGrp="1"/>
          </p:cNvSpPr>
          <p:nvPr>
            <p:ph type="ftr" sz="quarter" idx="16"/>
          </p:nvPr>
        </p:nvSpPr>
        <p:spPr/>
        <p:txBody>
          <a:bodyPr/>
          <a:lstStyle/>
          <a:p>
            <a:pPr rtl="0"/>
            <a:r>
              <a:rPr lang="es-ES" noProof="0" smtClean="0"/>
              <a:t>Agregar un pie de página</a:t>
            </a:r>
            <a:endParaRPr lang="es-ES" noProof="0"/>
          </a:p>
        </p:txBody>
      </p:sp>
      <p:sp>
        <p:nvSpPr>
          <p:cNvPr id="3" name="Marcador de número de diapositiva 2"/>
          <p:cNvSpPr>
            <a:spLocks noGrp="1"/>
          </p:cNvSpPr>
          <p:nvPr>
            <p:ph type="sldNum" sz="quarter" idx="17"/>
          </p:nvPr>
        </p:nvSpPr>
        <p:spPr/>
        <p:txBody>
          <a:bodyPr/>
          <a:lstStyle/>
          <a:p>
            <a:pPr rtl="0"/>
            <a:fld id="{8C2E478F-E849-4A8C-AF1F-CBCC78A7CBFA}" type="slidenum">
              <a:rPr lang="es-ES" noProof="0" smtClean="0"/>
              <a:pPr rtl="0"/>
              <a:t>7</a:t>
            </a:fld>
            <a:endParaRPr lang="es-ES" noProof="0"/>
          </a:p>
        </p:txBody>
      </p:sp>
    </p:spTree>
    <p:extLst>
      <p:ext uri="{BB962C8B-B14F-4D97-AF65-F5344CB8AC3E}">
        <p14:creationId xmlns:p14="http://schemas.microsoft.com/office/powerpoint/2010/main" val="35051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buNone/>
            </a:pPr>
            <a:endParaRPr lang="es-MX" dirty="0" smtClean="0"/>
          </a:p>
          <a:p>
            <a:pPr marL="0" indent="0">
              <a:buNone/>
            </a:pPr>
            <a:endParaRPr lang="es-MX" dirty="0"/>
          </a:p>
          <a:p>
            <a:pPr marL="0" indent="0">
              <a:buNone/>
            </a:pPr>
            <a:r>
              <a:rPr lang="es-MX" dirty="0" smtClean="0"/>
              <a:t>Una </a:t>
            </a:r>
            <a:r>
              <a:rPr lang="es-MX" dirty="0"/>
              <a:t>cuenta de usuario es una colección de información que indica al sistema operativo los archivos y carpetas a los que puede obtener acceso, los cambios que puede realizar en el equipo y las preferencias personales, como el fondo de escritorio o tema de color preferidos.</a:t>
            </a:r>
          </a:p>
        </p:txBody>
      </p:sp>
      <p:sp>
        <p:nvSpPr>
          <p:cNvPr id="2" name="1 Título"/>
          <p:cNvSpPr>
            <a:spLocks noGrp="1"/>
          </p:cNvSpPr>
          <p:nvPr>
            <p:ph type="title"/>
          </p:nvPr>
        </p:nvSpPr>
        <p:spPr>
          <a:xfrm>
            <a:off x="687978" y="3048000"/>
            <a:ext cx="4101084" cy="979308"/>
          </a:xfrm>
        </p:spPr>
        <p:txBody>
          <a:bodyPr/>
          <a:lstStyle/>
          <a:p>
            <a:r>
              <a:rPr lang="es-MX" b="1" dirty="0">
                <a:solidFill>
                  <a:srgbClr val="C0F400"/>
                </a:solidFill>
              </a:rPr>
              <a:t>¿Qué es una cuenta de usuario?</a:t>
            </a:r>
            <a:endParaRPr lang="es-MX" dirty="0">
              <a:solidFill>
                <a:srgbClr val="C0F400"/>
              </a:solidFill>
            </a:endParaRPr>
          </a:p>
        </p:txBody>
      </p:sp>
    </p:spTree>
    <p:extLst>
      <p:ext uri="{BB962C8B-B14F-4D97-AF65-F5344CB8AC3E}">
        <p14:creationId xmlns:p14="http://schemas.microsoft.com/office/powerpoint/2010/main" val="42891252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r>
              <a:rPr lang="es-MX" dirty="0" smtClean="0"/>
              <a:t>Las </a:t>
            </a:r>
            <a:r>
              <a:rPr lang="es-MX" dirty="0"/>
              <a:t>cuentas de usuario permiten que se comparta el mismo equipo entre varias personas, cada una de las cuales tiene sus propios archivos y configuraciones. </a:t>
            </a:r>
          </a:p>
        </p:txBody>
      </p:sp>
      <p:sp>
        <p:nvSpPr>
          <p:cNvPr id="2" name="1 Título"/>
          <p:cNvSpPr>
            <a:spLocks noGrp="1"/>
          </p:cNvSpPr>
          <p:nvPr>
            <p:ph type="title"/>
          </p:nvPr>
        </p:nvSpPr>
        <p:spPr>
          <a:xfrm>
            <a:off x="687978" y="3100251"/>
            <a:ext cx="4101084" cy="979308"/>
          </a:xfrm>
        </p:spPr>
        <p:txBody>
          <a:bodyPr/>
          <a:lstStyle/>
          <a:p>
            <a:r>
              <a:rPr lang="es-MX" b="1" dirty="0">
                <a:solidFill>
                  <a:srgbClr val="C0F400"/>
                </a:solidFill>
              </a:rPr>
              <a:t>¿Qué es una cuenta de usuario?</a:t>
            </a:r>
            <a:endParaRPr lang="es-MX" dirty="0">
              <a:solidFill>
                <a:srgbClr val="C0F400"/>
              </a:solidFill>
            </a:endParaRPr>
          </a:p>
        </p:txBody>
      </p:sp>
    </p:spTree>
    <p:extLst>
      <p:ext uri="{BB962C8B-B14F-4D97-AF65-F5344CB8AC3E}">
        <p14:creationId xmlns:p14="http://schemas.microsoft.com/office/powerpoint/2010/main" val="9380790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MX" dirty="0"/>
          </a:p>
          <a:p>
            <a:endParaRPr lang="es-MX" dirty="0"/>
          </a:p>
          <a:p>
            <a:endParaRPr lang="es-MX" dirty="0" smtClean="0"/>
          </a:p>
          <a:p>
            <a:endParaRPr lang="es-MX" dirty="0"/>
          </a:p>
          <a:p>
            <a:endParaRPr lang="es-MX" dirty="0" smtClean="0"/>
          </a:p>
          <a:p>
            <a:r>
              <a:rPr lang="es-MX" dirty="0" smtClean="0"/>
              <a:t>Cada </a:t>
            </a:r>
            <a:r>
              <a:rPr lang="es-MX" dirty="0"/>
              <a:t>persona obtiene acceso a su propia cuenta de usuario con un nombre de usuario y contraseña. </a:t>
            </a:r>
          </a:p>
        </p:txBody>
      </p:sp>
      <p:sp>
        <p:nvSpPr>
          <p:cNvPr id="2" name="1 Título"/>
          <p:cNvSpPr>
            <a:spLocks noGrp="1"/>
          </p:cNvSpPr>
          <p:nvPr>
            <p:ph type="title"/>
          </p:nvPr>
        </p:nvSpPr>
        <p:spPr>
          <a:xfrm>
            <a:off x="779418" y="3126377"/>
            <a:ext cx="4101084" cy="979308"/>
          </a:xfrm>
        </p:spPr>
        <p:txBody>
          <a:bodyPr/>
          <a:lstStyle/>
          <a:p>
            <a:r>
              <a:rPr lang="es-MX" b="1" dirty="0" smtClean="0">
                <a:solidFill>
                  <a:srgbClr val="C0F400"/>
                </a:solidFill>
              </a:rPr>
              <a:t>¿Qué es una cuenta de usuario?</a:t>
            </a:r>
            <a:endParaRPr lang="es-MX" dirty="0">
              <a:solidFill>
                <a:srgbClr val="C0F400"/>
              </a:solidFill>
            </a:endParaRPr>
          </a:p>
        </p:txBody>
      </p:sp>
    </p:spTree>
    <p:extLst>
      <p:ext uri="{BB962C8B-B14F-4D97-AF65-F5344CB8AC3E}">
        <p14:creationId xmlns:p14="http://schemas.microsoft.com/office/powerpoint/2010/main" val="33068926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p:txBody>
          <a:bodyPr/>
          <a:lstStyle/>
          <a:p>
            <a:pPr indent="0">
              <a:buNone/>
            </a:pPr>
            <a:endParaRPr lang="en-US" sz="2200" dirty="0"/>
          </a:p>
        </p:txBody>
      </p:sp>
      <p:sp>
        <p:nvSpPr>
          <p:cNvPr id="2" name="Marcador de texto 1"/>
          <p:cNvSpPr>
            <a:spLocks noGrp="1"/>
          </p:cNvSpPr>
          <p:nvPr>
            <p:ph type="body" sz="half" idx="2"/>
          </p:nvPr>
        </p:nvSpPr>
        <p:spPr>
          <a:xfrm>
            <a:off x="274320" y="2546851"/>
            <a:ext cx="4885509" cy="3396749"/>
          </a:xfrm>
        </p:spPr>
        <p:txBody>
          <a:bodyPr>
            <a:normAutofit/>
          </a:bodyPr>
          <a:lstStyle/>
          <a:p>
            <a:r>
              <a:rPr lang="en-US" sz="2400" dirty="0"/>
              <a:t>Lo mas </a:t>
            </a:r>
            <a:r>
              <a:rPr lang="en-US" sz="2400" dirty="0" err="1"/>
              <a:t>importante</a:t>
            </a:r>
            <a:r>
              <a:rPr lang="en-US" sz="2400" dirty="0"/>
              <a:t> que Windows Server </a:t>
            </a:r>
            <a:r>
              <a:rPr lang="en-US" sz="2400" dirty="0" err="1"/>
              <a:t>almacena</a:t>
            </a:r>
            <a:r>
              <a:rPr lang="en-US" sz="2400" dirty="0"/>
              <a:t> de </a:t>
            </a:r>
            <a:r>
              <a:rPr lang="en-US" sz="2400" dirty="0" err="1"/>
              <a:t>cada</a:t>
            </a:r>
            <a:r>
              <a:rPr lang="en-US" sz="2400" dirty="0"/>
              <a:t> </a:t>
            </a:r>
            <a:r>
              <a:rPr lang="en-US" sz="2400" dirty="0" err="1" smtClean="0"/>
              <a:t>usuario</a:t>
            </a:r>
            <a:r>
              <a:rPr lang="en-US" sz="2400" dirty="0" smtClean="0"/>
              <a:t> </a:t>
            </a:r>
            <a:r>
              <a:rPr lang="en-US" sz="2400" dirty="0" err="1" smtClean="0"/>
              <a:t>es</a:t>
            </a:r>
            <a:r>
              <a:rPr lang="en-US" sz="2400" dirty="0"/>
              <a:t>: </a:t>
            </a:r>
          </a:p>
          <a:p>
            <a:pPr lvl="1"/>
            <a:endParaRPr lang="es-ES" sz="2200" dirty="0" smtClean="0"/>
          </a:p>
          <a:p>
            <a:pPr marL="800100" lvl="1" indent="-342900">
              <a:buFont typeface="Arial" panose="020B0604020202020204" pitchFamily="34" charset="0"/>
              <a:buChar char="•"/>
            </a:pPr>
            <a:r>
              <a:rPr lang="es-ES" sz="2200" dirty="0" smtClean="0">
                <a:solidFill>
                  <a:srgbClr val="C0F400"/>
                </a:solidFill>
              </a:rPr>
              <a:t>Nombre </a:t>
            </a:r>
            <a:r>
              <a:rPr lang="es-ES" sz="2200" dirty="0">
                <a:solidFill>
                  <a:srgbClr val="C0F400"/>
                </a:solidFill>
              </a:rPr>
              <a:t>de usuario</a:t>
            </a:r>
            <a:r>
              <a:rPr lang="en-US" sz="2200" dirty="0">
                <a:solidFill>
                  <a:srgbClr val="C0F400"/>
                </a:solidFill>
              </a:rPr>
              <a:t> </a:t>
            </a:r>
          </a:p>
          <a:p>
            <a:pPr marL="800100" lvl="1" indent="-342900">
              <a:buFont typeface="Arial" panose="020B0604020202020204" pitchFamily="34" charset="0"/>
              <a:buChar char="•"/>
            </a:pPr>
            <a:r>
              <a:rPr lang="es-ES" sz="2200" dirty="0">
                <a:solidFill>
                  <a:srgbClr val="C0F400"/>
                </a:solidFill>
              </a:rPr>
              <a:t>Nombre completo</a:t>
            </a:r>
            <a:r>
              <a:rPr lang="en-US" sz="2200" dirty="0">
                <a:solidFill>
                  <a:srgbClr val="C0F400"/>
                </a:solidFill>
              </a:rPr>
              <a:t> </a:t>
            </a:r>
          </a:p>
          <a:p>
            <a:pPr marL="800100" lvl="1" indent="-342900">
              <a:buFont typeface="Arial" panose="020B0604020202020204" pitchFamily="34" charset="0"/>
              <a:buChar char="•"/>
            </a:pPr>
            <a:r>
              <a:rPr lang="es-ES" sz="2200" dirty="0">
                <a:solidFill>
                  <a:srgbClr val="C0F400"/>
                </a:solidFill>
              </a:rPr>
              <a:t>Contraseña. </a:t>
            </a:r>
          </a:p>
          <a:p>
            <a:pPr marL="800100" lvl="1" indent="-342900">
              <a:buFont typeface="Arial" panose="020B0604020202020204" pitchFamily="34" charset="0"/>
              <a:buChar char="•"/>
            </a:pPr>
            <a:r>
              <a:rPr lang="es-ES" sz="2200" dirty="0">
                <a:solidFill>
                  <a:srgbClr val="C0F400"/>
                </a:solidFill>
              </a:rPr>
              <a:t>Activada.</a:t>
            </a:r>
            <a:r>
              <a:rPr lang="en-US" sz="2200" dirty="0">
                <a:solidFill>
                  <a:srgbClr val="C0F400"/>
                </a:solidFill>
              </a:rPr>
              <a:t> </a:t>
            </a:r>
          </a:p>
        </p:txBody>
      </p:sp>
      <p:sp>
        <p:nvSpPr>
          <p:cNvPr id="10242" name="Rectangle 2"/>
          <p:cNvSpPr>
            <a:spLocks noGrp="1" noChangeArrowheads="1"/>
          </p:cNvSpPr>
          <p:nvPr>
            <p:ph type="title"/>
          </p:nvPr>
        </p:nvSpPr>
        <p:spPr/>
        <p:txBody>
          <a:bodyPr/>
          <a:lstStyle/>
          <a:p>
            <a:r>
              <a:rPr lang="es-ES"/>
              <a:t>Usuarios</a:t>
            </a:r>
            <a:endParaRPr lang="en-US"/>
          </a:p>
        </p:txBody>
      </p:sp>
    </p:spTree>
    <p:extLst>
      <p:ext uri="{BB962C8B-B14F-4D97-AF65-F5344CB8AC3E}">
        <p14:creationId xmlns:p14="http://schemas.microsoft.com/office/powerpoint/2010/main" val="20487223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MX" dirty="0"/>
              <a:t>Existen tres tipos distintos de cuentas:</a:t>
            </a:r>
          </a:p>
          <a:p>
            <a:endParaRPr lang="es-MX" dirty="0"/>
          </a:p>
          <a:p>
            <a:pPr lvl="1">
              <a:buFont typeface="Arial" pitchFamily="34" charset="0"/>
              <a:buChar char="•"/>
            </a:pPr>
            <a:r>
              <a:rPr lang="es-MX" sz="3600" dirty="0"/>
              <a:t>Estándar </a:t>
            </a:r>
          </a:p>
          <a:p>
            <a:pPr lvl="1">
              <a:buFont typeface="Arial" pitchFamily="34" charset="0"/>
              <a:buChar char="•"/>
            </a:pPr>
            <a:r>
              <a:rPr lang="es-MX" sz="3600" dirty="0"/>
              <a:t>Administrador</a:t>
            </a:r>
          </a:p>
          <a:p>
            <a:pPr lvl="1">
              <a:buFont typeface="Arial" pitchFamily="34" charset="0"/>
              <a:buChar char="•"/>
            </a:pPr>
            <a:r>
              <a:rPr lang="es-MX" sz="3600" dirty="0"/>
              <a:t>Invitado</a:t>
            </a:r>
          </a:p>
          <a:p>
            <a:pPr lvl="1">
              <a:buFont typeface="Arial" pitchFamily="34" charset="0"/>
              <a:buChar char="•"/>
            </a:pPr>
            <a:endParaRPr lang="es-MX" sz="3600" dirty="0"/>
          </a:p>
        </p:txBody>
      </p:sp>
    </p:spTree>
    <p:extLst>
      <p:ext uri="{BB962C8B-B14F-4D97-AF65-F5344CB8AC3E}">
        <p14:creationId xmlns:p14="http://schemas.microsoft.com/office/powerpoint/2010/main" val="19293390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half" idx="2"/>
          </p:nvPr>
        </p:nvSpPr>
        <p:spPr/>
        <p:txBody>
          <a:bodyPr>
            <a:normAutofit fontScale="77500" lnSpcReduction="20000"/>
          </a:bodyPr>
          <a:lstStyle/>
          <a:p>
            <a:r>
              <a:rPr lang="es-ES" dirty="0"/>
              <a:t>La cuenta de administrador local predeterminada es una cuenta de usuario para el administrador del sistema. Cada equipo tiene una cuenta de administrador </a:t>
            </a:r>
            <a:r>
              <a:rPr lang="es-ES" dirty="0" smtClean="0"/>
              <a:t>La </a:t>
            </a:r>
            <a:r>
              <a:rPr lang="es-ES" dirty="0"/>
              <a:t>cuenta Administrador es la primera cuenta que se crea durante la instalación de Windows</a:t>
            </a:r>
            <a:r>
              <a:rPr lang="es-ES" dirty="0" smtClean="0"/>
              <a:t>.</a:t>
            </a:r>
            <a:endParaRPr lang="es-ES" dirty="0"/>
          </a:p>
          <a:p>
            <a:r>
              <a:rPr lang="es-ES" dirty="0">
                <a:solidFill>
                  <a:srgbClr val="C0F400"/>
                </a:solidFill>
              </a:rPr>
              <a:t>La cuenta de administrador tiene control total sobre los archivos, directorios, servicios y otros recursos en el equipo local. La cuenta de administrador puede crear otros usuarios locales, asignar derechos de usuario y asignar permisos. La cuenta de administrador puede tomar el control de los recursos locales en cualquier momento con solo cambiar los derechos de usuario y los permisos</a:t>
            </a:r>
            <a:r>
              <a:rPr lang="es-ES" dirty="0"/>
              <a:t>.</a:t>
            </a:r>
            <a:endParaRPr lang="es-MX" dirty="0">
              <a:solidFill>
                <a:srgbClr val="C0F400"/>
              </a:solidFill>
            </a:endParaRPr>
          </a:p>
        </p:txBody>
      </p:sp>
      <p:sp>
        <p:nvSpPr>
          <p:cNvPr id="4" name="Título 3"/>
          <p:cNvSpPr>
            <a:spLocks noGrp="1"/>
          </p:cNvSpPr>
          <p:nvPr>
            <p:ph type="title"/>
          </p:nvPr>
        </p:nvSpPr>
        <p:spPr/>
        <p:txBody>
          <a:bodyPr/>
          <a:lstStyle/>
          <a:p>
            <a:r>
              <a:rPr lang="es-MX" dirty="0" smtClean="0"/>
              <a:t>USUARIOS LOCALES</a:t>
            </a:r>
            <a:br>
              <a:rPr lang="es-MX" dirty="0" smtClean="0"/>
            </a:br>
            <a:r>
              <a:rPr lang="es-MX" dirty="0" smtClean="0">
                <a:solidFill>
                  <a:srgbClr val="FFC000"/>
                </a:solidFill>
              </a:rPr>
              <a:t>administrador</a:t>
            </a:r>
            <a:endParaRPr lang="es-MX" dirty="0">
              <a:solidFill>
                <a:srgbClr val="FFC000"/>
              </a:solidFill>
            </a:endParaRPr>
          </a:p>
        </p:txBody>
      </p:sp>
      <p:pic>
        <p:nvPicPr>
          <p:cNvPr id="2056" name="Picture 8" descr="Image result for usuarios window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4438" y="1831792"/>
            <a:ext cx="5326062" cy="278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3173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xmlns="" id="{D5445F47-6D74-450C-BC16-998D2021AD78}"/>
              </a:ext>
            </a:extLst>
          </p:cNvPr>
          <p:cNvSpPr>
            <a:spLocks noGrp="1"/>
          </p:cNvSpPr>
          <p:nvPr>
            <p:ph type="title"/>
          </p:nvPr>
        </p:nvSpPr>
        <p:spPr/>
        <p:txBody>
          <a:bodyPr rtlCol="0"/>
          <a:lstStyle/>
          <a:p>
            <a:pPr rtl="0"/>
            <a:r>
              <a:rPr lang="es-ES" dirty="0" smtClean="0"/>
              <a:t>IMPORTANTE</a:t>
            </a:r>
            <a:endParaRPr lang="es-ES" dirty="0"/>
          </a:p>
        </p:txBody>
      </p:sp>
      <p:sp>
        <p:nvSpPr>
          <p:cNvPr id="8" name="Marcador de texto 7">
            <a:extLst>
              <a:ext uri="{FF2B5EF4-FFF2-40B4-BE49-F238E27FC236}">
                <a16:creationId xmlns:a16="http://schemas.microsoft.com/office/drawing/2014/main" xmlns="" id="{E79DECD2-B85E-4CB3-BBFB-C64131454B65}"/>
              </a:ext>
            </a:extLst>
          </p:cNvPr>
          <p:cNvSpPr>
            <a:spLocks noGrp="1"/>
          </p:cNvSpPr>
          <p:nvPr>
            <p:ph type="body" sz="half" idx="2"/>
          </p:nvPr>
        </p:nvSpPr>
        <p:spPr/>
        <p:txBody>
          <a:bodyPr rtlCol="0"/>
          <a:lstStyle/>
          <a:p>
            <a:endParaRPr lang="es-MX" dirty="0" smtClean="0"/>
          </a:p>
          <a:p>
            <a:pPr algn="ctr"/>
            <a:r>
              <a:rPr lang="es-ES" dirty="0">
                <a:solidFill>
                  <a:srgbClr val="C0F400"/>
                </a:solidFill>
              </a:rPr>
              <a:t>La cuenta de administrador predeterminada no se puede eliminar ni bloquear, pero se puede cambiar el nombre o deshabilitarla.</a:t>
            </a:r>
          </a:p>
        </p:txBody>
      </p:sp>
      <p:sp>
        <p:nvSpPr>
          <p:cNvPr id="10" name="Rectángulo: Una sola esquina cortada 9" descr="Cuadro de énfasis de pie de página">
            <a:extLst>
              <a:ext uri="{FF2B5EF4-FFF2-40B4-BE49-F238E27FC236}">
                <a16:creationId xmlns:a16="http://schemas.microsoft.com/office/drawing/2014/main" xmlns="" id="{CDA9F8EC-2836-4D7A-8BB2-6D1C849515C1}"/>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solidFill>
                <a:schemeClr val="bg1"/>
              </a:solidFill>
            </a:endParaRPr>
          </a:p>
        </p:txBody>
      </p:sp>
      <p:sp>
        <p:nvSpPr>
          <p:cNvPr id="3" name="Marcador de número de diapositiva 2">
            <a:extLst>
              <a:ext uri="{FF2B5EF4-FFF2-40B4-BE49-F238E27FC236}">
                <a16:creationId xmlns:a16="http://schemas.microsoft.com/office/drawing/2014/main" xmlns="" id="{C25E833F-FD8B-46E5-BD16-A82D3EDA8554}"/>
              </a:ext>
            </a:extLst>
          </p:cNvPr>
          <p:cNvSpPr>
            <a:spLocks noGrp="1"/>
          </p:cNvSpPr>
          <p:nvPr>
            <p:ph type="sldNum" sz="quarter" idx="15"/>
          </p:nvPr>
        </p:nvSpPr>
        <p:spPr/>
        <p:txBody>
          <a:bodyPr rtlCol="0"/>
          <a:lstStyle/>
          <a:p>
            <a:pPr rtl="0"/>
            <a:fld id="{8C2E478F-E849-4A8C-AF1F-CBCC78A7CBFA}" type="slidenum">
              <a:rPr lang="es-ES" smtClean="0"/>
              <a:pPr rtl="0"/>
              <a:t>76</a:t>
            </a:fld>
            <a:endParaRPr lang="es-ES"/>
          </a:p>
        </p:txBody>
      </p:sp>
      <p:pic>
        <p:nvPicPr>
          <p:cNvPr id="5122" name="Picture 2" descr="Related image"/>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5239" r="252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47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half" idx="2"/>
          </p:nvPr>
        </p:nvSpPr>
        <p:spPr/>
        <p:txBody>
          <a:bodyPr>
            <a:normAutofit fontScale="92500" lnSpcReduction="20000"/>
          </a:bodyPr>
          <a:lstStyle/>
          <a:p>
            <a:r>
              <a:rPr lang="es-ES" dirty="0"/>
              <a:t>Desde el punto de vista de los permisos, </a:t>
            </a:r>
            <a:r>
              <a:rPr lang="es-ES" dirty="0" smtClean="0"/>
              <a:t>es </a:t>
            </a:r>
            <a:r>
              <a:rPr lang="es-ES" dirty="0"/>
              <a:t>una cuenta de usuario </a:t>
            </a:r>
            <a:r>
              <a:rPr lang="es-ES" dirty="0" smtClean="0"/>
              <a:t>con limitaciones. Es necesario </a:t>
            </a:r>
            <a:r>
              <a:rPr lang="es-ES" dirty="0"/>
              <a:t>para ejecutar aplicaciones con manifiesto de varios </a:t>
            </a:r>
            <a:r>
              <a:rPr lang="es-ES" dirty="0" smtClean="0"/>
              <a:t>usuarios. </a:t>
            </a:r>
            <a:endParaRPr lang="es-ES" dirty="0"/>
          </a:p>
          <a:p>
            <a:r>
              <a:rPr lang="es-ES" dirty="0"/>
              <a:t> </a:t>
            </a:r>
            <a:r>
              <a:rPr lang="es-ES" dirty="0">
                <a:solidFill>
                  <a:srgbClr val="C0F400"/>
                </a:solidFill>
              </a:rPr>
              <a:t>La cuenta de Usuarios Estándar es una cuenta que al crearla no afecta a los archivos existentes ni a los Programas instalados. En esta oportunidad crearemos una cuenta para niños de forma que los padres puedan configurarla luego y así optar por algunas restricciones.</a:t>
            </a:r>
            <a:endParaRPr lang="es-MX" dirty="0">
              <a:solidFill>
                <a:srgbClr val="C0F400"/>
              </a:solidFill>
            </a:endParaRPr>
          </a:p>
        </p:txBody>
      </p:sp>
      <p:sp>
        <p:nvSpPr>
          <p:cNvPr id="4" name="Título 3"/>
          <p:cNvSpPr>
            <a:spLocks noGrp="1"/>
          </p:cNvSpPr>
          <p:nvPr>
            <p:ph type="title"/>
          </p:nvPr>
        </p:nvSpPr>
        <p:spPr/>
        <p:txBody>
          <a:bodyPr/>
          <a:lstStyle/>
          <a:p>
            <a:r>
              <a:rPr lang="es-MX" dirty="0" smtClean="0"/>
              <a:t>USUARIOS LOCALES</a:t>
            </a:r>
            <a:br>
              <a:rPr lang="es-MX" dirty="0" smtClean="0"/>
            </a:br>
            <a:r>
              <a:rPr lang="es-MX" dirty="0" smtClean="0">
                <a:solidFill>
                  <a:srgbClr val="FFC000"/>
                </a:solidFill>
              </a:rPr>
              <a:t>estándar</a:t>
            </a:r>
            <a:endParaRPr lang="es-MX" dirty="0">
              <a:solidFill>
                <a:srgbClr val="FFC000"/>
              </a:solidFill>
            </a:endParaRPr>
          </a:p>
        </p:txBody>
      </p:sp>
      <p:pic>
        <p:nvPicPr>
          <p:cNvPr id="2056" name="Picture 8" descr="Image result for usuarios window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4438" y="1831792"/>
            <a:ext cx="5326062" cy="278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0765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half" idx="2"/>
          </p:nvPr>
        </p:nvSpPr>
        <p:spPr/>
        <p:txBody>
          <a:bodyPr>
            <a:normAutofit fontScale="77500" lnSpcReduction="20000"/>
          </a:bodyPr>
          <a:lstStyle/>
          <a:p>
            <a:r>
              <a:rPr lang="es-ES" dirty="0"/>
              <a:t>La cuenta de invitado está deshabilitada de forma predeterminada en la instalación. La cuenta de invitado permite a usuarios puntuales o puntuales, que no tienen una cuenta en el equipo, iniciar sesión temporalmente en el servidor local o en el equipo cliente con derechos de usuario limitados. </a:t>
            </a:r>
            <a:endParaRPr lang="es-ES" dirty="0" smtClean="0"/>
          </a:p>
          <a:p>
            <a:r>
              <a:rPr lang="es-ES" dirty="0" smtClean="0">
                <a:solidFill>
                  <a:srgbClr val="C0F400"/>
                </a:solidFill>
              </a:rPr>
              <a:t>De </a:t>
            </a:r>
            <a:r>
              <a:rPr lang="es-ES" dirty="0">
                <a:solidFill>
                  <a:srgbClr val="C0F400"/>
                </a:solidFill>
              </a:rPr>
              <a:t>forma predeterminada, la cuenta de invitado tiene una contraseña en blanco. Dado que la cuenta de invitado puede proporcionar acceso anónimo, es un riesgo para la seguridad. Por esta razón, es aconsejable dejar deshabilitada la cuenta de invitado, a menos que sea absolutamente necesario.</a:t>
            </a:r>
            <a:endParaRPr lang="es-MX" dirty="0">
              <a:solidFill>
                <a:srgbClr val="C0F400"/>
              </a:solidFill>
            </a:endParaRPr>
          </a:p>
        </p:txBody>
      </p:sp>
      <p:sp>
        <p:nvSpPr>
          <p:cNvPr id="4" name="Título 3"/>
          <p:cNvSpPr>
            <a:spLocks noGrp="1"/>
          </p:cNvSpPr>
          <p:nvPr>
            <p:ph type="title"/>
          </p:nvPr>
        </p:nvSpPr>
        <p:spPr/>
        <p:txBody>
          <a:bodyPr/>
          <a:lstStyle/>
          <a:p>
            <a:r>
              <a:rPr lang="es-MX" dirty="0" smtClean="0"/>
              <a:t>USUARIOS LOCALES</a:t>
            </a:r>
            <a:br>
              <a:rPr lang="es-MX" dirty="0" smtClean="0"/>
            </a:br>
            <a:r>
              <a:rPr lang="es-MX" dirty="0" smtClean="0">
                <a:solidFill>
                  <a:srgbClr val="FFC000"/>
                </a:solidFill>
              </a:rPr>
              <a:t>invitado</a:t>
            </a:r>
            <a:endParaRPr lang="es-MX" dirty="0">
              <a:solidFill>
                <a:srgbClr val="FFC000"/>
              </a:solidFill>
            </a:endParaRPr>
          </a:p>
        </p:txBody>
      </p:sp>
      <p:pic>
        <p:nvPicPr>
          <p:cNvPr id="2056" name="Picture 8" descr="Image result for usuarios window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4438" y="1831792"/>
            <a:ext cx="5326062" cy="278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961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6388" y="1797418"/>
            <a:ext cx="4351911" cy="3352800"/>
          </a:xfrm>
        </p:spPr>
        <p:txBody>
          <a:bodyPr/>
          <a:lstStyle/>
          <a:p>
            <a:r>
              <a:rPr lang="es-MX" dirty="0" smtClean="0"/>
              <a:t>GRUPOS DE USUARIOS</a:t>
            </a:r>
            <a:endParaRPr lang="es-MX" dirty="0"/>
          </a:p>
        </p:txBody>
      </p:sp>
    </p:spTree>
    <p:extLst>
      <p:ext uri="{BB962C8B-B14F-4D97-AF65-F5344CB8AC3E}">
        <p14:creationId xmlns:p14="http://schemas.microsoft.com/office/powerpoint/2010/main" val="688904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Resultado de imagen de VIRTUALIZACION&quot;"/>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8491" b="84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Marcador de pie de página 1">
            <a:extLst>
              <a:ext uri="{FF2B5EF4-FFF2-40B4-BE49-F238E27FC236}">
                <a16:creationId xmlns:a16="http://schemas.microsoft.com/office/drawing/2014/main" xmlns="" id="{3D8BBA11-131E-446B-BC9B-D0A09B1AF059}"/>
              </a:ext>
            </a:extLst>
          </p:cNvPr>
          <p:cNvSpPr>
            <a:spLocks noGrp="1"/>
          </p:cNvSpPr>
          <p:nvPr>
            <p:ph type="ftr" sz="quarter" idx="11"/>
          </p:nvPr>
        </p:nvSpPr>
        <p:spPr/>
        <p:txBody>
          <a:bodyPr rtlCol="0"/>
          <a:lstStyle/>
          <a:p>
            <a:pPr rtl="0"/>
            <a:r>
              <a:rPr lang="es-ES" dirty="0" smtClean="0"/>
              <a:t>MASR</a:t>
            </a:r>
            <a:endParaRPr lang="es-ES" dirty="0"/>
          </a:p>
        </p:txBody>
      </p:sp>
      <p:sp>
        <p:nvSpPr>
          <p:cNvPr id="3" name="Marcador de número de diapositiva 2">
            <a:extLst>
              <a:ext uri="{FF2B5EF4-FFF2-40B4-BE49-F238E27FC236}">
                <a16:creationId xmlns:a16="http://schemas.microsoft.com/office/drawing/2014/main" xmlns="" id="{206B3DE3-5308-4ADE-BC26-29765480D1E1}"/>
              </a:ext>
            </a:extLst>
          </p:cNvPr>
          <p:cNvSpPr>
            <a:spLocks noGrp="1"/>
          </p:cNvSpPr>
          <p:nvPr>
            <p:ph type="sldNum" sz="quarter" idx="12"/>
          </p:nvPr>
        </p:nvSpPr>
        <p:spPr/>
        <p:txBody>
          <a:bodyPr rtlCol="0"/>
          <a:lstStyle/>
          <a:p>
            <a:pPr rtl="0"/>
            <a:fld id="{8C2E478F-E849-4A8C-AF1F-CBCC78A7CBFA}" type="slidenum">
              <a:rPr lang="es-ES" smtClean="0"/>
              <a:pPr rtl="0"/>
              <a:t>8</a:t>
            </a:fld>
            <a:endParaRPr lang="es-ES"/>
          </a:p>
        </p:txBody>
      </p:sp>
      <p:sp>
        <p:nvSpPr>
          <p:cNvPr id="11" name="Rectángulo 10">
            <a:extLst>
              <a:ext uri="{FF2B5EF4-FFF2-40B4-BE49-F238E27FC236}">
                <a16:creationId xmlns:a16="http://schemas.microsoft.com/office/drawing/2014/main" xmlns="" id="{618826A1-4E90-405A-AE28-5500B0A362E3}"/>
              </a:ext>
              <a:ext uri="{C183D7F6-B498-43B3-948B-1728B52AA6E4}">
                <adec:decorative xmlns:adec="http://schemas.microsoft.com/office/drawing/2017/decorative" xmlns="" val="1"/>
              </a:ext>
            </a:extLst>
          </p:cNvPr>
          <p:cNvSpPr/>
          <p:nvPr/>
        </p:nvSpPr>
        <p:spPr>
          <a:xfrm flipH="1">
            <a:off x="6568221" y="4076700"/>
            <a:ext cx="5386926" cy="2131595"/>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sp>
        <p:nvSpPr>
          <p:cNvPr id="14" name="Rectángulo 13">
            <a:extLst>
              <a:ext uri="{FF2B5EF4-FFF2-40B4-BE49-F238E27FC236}">
                <a16:creationId xmlns:a16="http://schemas.microsoft.com/office/drawing/2014/main" xmlns="" id="{3C1F0EB8-D260-4FB6-ACF6-6E86B9A02919}"/>
              </a:ext>
              <a:ext uri="{C183D7F6-B498-43B3-948B-1728B52AA6E4}">
                <adec:decorative xmlns:adec="http://schemas.microsoft.com/office/drawing/2017/decorative" xmlns="" val="1"/>
              </a:ext>
            </a:extLst>
          </p:cNvPr>
          <p:cNvSpPr/>
          <p:nvPr/>
        </p:nvSpPr>
        <p:spPr>
          <a:xfrm>
            <a:off x="6834487" y="4223911"/>
            <a:ext cx="5357513" cy="2634089"/>
          </a:xfrm>
          <a:prstGeom prst="rect">
            <a:avLst/>
          </a:prstGeom>
          <a:solidFill>
            <a:srgbClr val="2F33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5" name="Rectángulo 14">
            <a:extLst>
              <a:ext uri="{FF2B5EF4-FFF2-40B4-BE49-F238E27FC236}">
                <a16:creationId xmlns:a16="http://schemas.microsoft.com/office/drawing/2014/main" xmlns="" id="{76D4BFC2-69CA-4ED6-89E7-A9ADB571E7A4}"/>
              </a:ext>
            </a:extLst>
          </p:cNvPr>
          <p:cNvSpPr/>
          <p:nvPr/>
        </p:nvSpPr>
        <p:spPr>
          <a:xfrm>
            <a:off x="7050026" y="4485342"/>
            <a:ext cx="5141974" cy="1738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marL="514350" indent="-514350" rtl="0">
              <a:lnSpc>
                <a:spcPct val="80000"/>
              </a:lnSpc>
              <a:buAutoNum type="arabicPeriod"/>
              <a:defRPr sz="10000">
                <a:solidFill>
                  <a:srgbClr val="3A3B39"/>
                </a:solidFill>
                <a:latin typeface="Bebas"/>
                <a:ea typeface="Bebas"/>
                <a:cs typeface="Bebas"/>
                <a:sym typeface="Bebas"/>
              </a:defRPr>
            </a:pPr>
            <a:r>
              <a:rPr lang="es-ES" sz="3200" b="1" dirty="0" smtClean="0">
                <a:solidFill>
                  <a:schemeClr val="bg1"/>
                </a:solidFill>
                <a:latin typeface="+mj-lt"/>
                <a:cs typeface="Gill Sans" panose="020B0502020104020203" pitchFamily="34" charset="-79"/>
              </a:rPr>
              <a:t>VIRTUALIZACIÓN</a:t>
            </a:r>
          </a:p>
          <a:p>
            <a:pPr rtl="0">
              <a:lnSpc>
                <a:spcPct val="80000"/>
              </a:lnSpc>
              <a:defRPr sz="10000">
                <a:solidFill>
                  <a:srgbClr val="3A3B39"/>
                </a:solidFill>
                <a:latin typeface="Bebas"/>
                <a:ea typeface="Bebas"/>
                <a:cs typeface="Bebas"/>
                <a:sym typeface="Bebas"/>
              </a:defRPr>
            </a:pPr>
            <a:endParaRPr lang="es-ES" sz="3200" b="1" dirty="0">
              <a:solidFill>
                <a:schemeClr val="bg1"/>
              </a:solidFill>
              <a:latin typeface="+mj-lt"/>
              <a:cs typeface="Gill Sans" panose="020B0502020104020203" pitchFamily="34" charset="-79"/>
            </a:endParaRPr>
          </a:p>
        </p:txBody>
      </p:sp>
      <p:sp>
        <p:nvSpPr>
          <p:cNvPr id="9" name="Rectángulo: Una sola esquina cortada 8" descr="Cuadro de énfasis de pie de página">
            <a:extLst>
              <a:ext uri="{FF2B5EF4-FFF2-40B4-BE49-F238E27FC236}">
                <a16:creationId xmlns:a16="http://schemas.microsoft.com/office/drawing/2014/main" xmlns="" id="{DF712259-BEF9-4B45-8D68-5F74C49207DE}"/>
              </a:ext>
            </a:extLst>
          </p:cNvPr>
          <p:cNvSpPr/>
          <p:nvPr/>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solidFill>
                <a:schemeClr val="bg1"/>
              </a:solidFill>
            </a:endParaRPr>
          </a:p>
        </p:txBody>
      </p:sp>
      <p:sp>
        <p:nvSpPr>
          <p:cNvPr id="13" name="CuadroTexto 12"/>
          <p:cNvSpPr txBox="1"/>
          <p:nvPr/>
        </p:nvSpPr>
        <p:spPr>
          <a:xfrm>
            <a:off x="7050026" y="5412631"/>
            <a:ext cx="4865901" cy="646331"/>
          </a:xfrm>
          <a:prstGeom prst="rect">
            <a:avLst/>
          </a:prstGeom>
          <a:noFill/>
        </p:spPr>
        <p:txBody>
          <a:bodyPr wrap="square" rtlCol="0">
            <a:spAutoFit/>
          </a:bodyPr>
          <a:lstStyle/>
          <a:p>
            <a:pPr algn="r"/>
            <a:r>
              <a:rPr lang="es-MX" sz="1200" dirty="0">
                <a:solidFill>
                  <a:srgbClr val="FFC000"/>
                </a:solidFill>
              </a:rPr>
              <a:t>El alumno distinguirá las generalidades sobre la virtualización identificando las diferencias entre los </a:t>
            </a:r>
            <a:r>
              <a:rPr lang="es-MX" sz="1200" dirty="0" err="1">
                <a:solidFill>
                  <a:srgbClr val="FFC000"/>
                </a:solidFill>
              </a:rPr>
              <a:t>virtualizadores</a:t>
            </a:r>
            <a:r>
              <a:rPr lang="es-MX" sz="1200" dirty="0">
                <a:solidFill>
                  <a:srgbClr val="FFC000"/>
                </a:solidFill>
              </a:rPr>
              <a:t> y sus aplicaciones para crear, ejecutar y utilizarlas con la finalidad de mejorar el rendimiento del equipo.</a:t>
            </a:r>
          </a:p>
        </p:txBody>
      </p:sp>
    </p:spTree>
    <p:extLst>
      <p:ext uri="{BB962C8B-B14F-4D97-AF65-F5344CB8AC3E}">
        <p14:creationId xmlns:p14="http://schemas.microsoft.com/office/powerpoint/2010/main" val="13892228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sz="half" idx="2"/>
          </p:nvPr>
        </p:nvSpPr>
        <p:spPr/>
        <p:txBody>
          <a:bodyPr/>
          <a:lstStyle/>
          <a:p>
            <a:r>
              <a:rPr lang="es-MX" dirty="0"/>
              <a:t>Un grupo de usuarios es un conjunto de cuentas de usuario que tienen en común los mismos derechos de seguridad</a:t>
            </a:r>
            <a:r>
              <a:rPr lang="es-MX" dirty="0" smtClean="0"/>
              <a:t>.</a:t>
            </a:r>
            <a:endParaRPr lang="es-MX" dirty="0"/>
          </a:p>
          <a:p>
            <a:r>
              <a:rPr lang="es-MX" dirty="0"/>
              <a:t>Una cuenta de usuario puede ser miembro de más de un grupo. Los dos grupos de usuarios más comunes son el grupo de usuarios estándar y el grupo de administradores, pero hay otros</a:t>
            </a:r>
            <a:r>
              <a:rPr lang="es-MX" dirty="0" smtClean="0"/>
              <a:t>.</a:t>
            </a:r>
            <a:endParaRPr lang="es-MX" dirty="0"/>
          </a:p>
        </p:txBody>
      </p:sp>
      <p:sp>
        <p:nvSpPr>
          <p:cNvPr id="2" name="1 Título"/>
          <p:cNvSpPr>
            <a:spLocks noGrp="1"/>
          </p:cNvSpPr>
          <p:nvPr>
            <p:ph type="title"/>
          </p:nvPr>
        </p:nvSpPr>
        <p:spPr/>
        <p:txBody>
          <a:bodyPr/>
          <a:lstStyle/>
          <a:p>
            <a:r>
              <a:rPr lang="es-MX" dirty="0"/>
              <a:t>Grupos de usuarios</a:t>
            </a:r>
          </a:p>
        </p:txBody>
      </p:sp>
      <p:pic>
        <p:nvPicPr>
          <p:cNvPr id="1026" name="Picture 2" descr="Resultado de imagen para grupos"/>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7303" r="2730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3962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p:txBody>
          <a:bodyPr/>
          <a:lstStyle/>
          <a:p>
            <a:r>
              <a:rPr lang="es-ES" smtClean="0"/>
              <a:t>Permite agrupar de forma lógica a los usuarios de un sistema, y establecer permisos y restricciones a todo el grupo de una vez</a:t>
            </a:r>
            <a:r>
              <a:rPr lang="en-US" smtClean="0"/>
              <a:t>.</a:t>
            </a:r>
          </a:p>
          <a:p>
            <a:endParaRPr lang="en-US" smtClean="0"/>
          </a:p>
          <a:p>
            <a:r>
              <a:rPr lang="es-ES" smtClean="0"/>
              <a:t>Un usuario puede pertenecer a tantos grupos como sea necesario, poseyendo implícitamente la suma de los permisos de todos ellos</a:t>
            </a:r>
            <a:r>
              <a:rPr lang="en-US" smtClean="0"/>
              <a:t> </a:t>
            </a:r>
            <a:endParaRPr lang="en-US" dirty="0"/>
          </a:p>
        </p:txBody>
      </p:sp>
      <p:sp>
        <p:nvSpPr>
          <p:cNvPr id="15362" name="Rectangle 2"/>
          <p:cNvSpPr>
            <a:spLocks noGrp="1" noChangeArrowheads="1"/>
          </p:cNvSpPr>
          <p:nvPr>
            <p:ph type="title"/>
          </p:nvPr>
        </p:nvSpPr>
        <p:spPr/>
        <p:txBody>
          <a:bodyPr/>
          <a:lstStyle/>
          <a:p>
            <a:r>
              <a:rPr lang="en-US" smtClean="0"/>
              <a:t>Grupos de Usuarios</a:t>
            </a:r>
            <a:endParaRPr lang="en-US" dirty="0"/>
          </a:p>
        </p:txBody>
      </p:sp>
    </p:spTree>
    <p:extLst>
      <p:ext uri="{BB962C8B-B14F-4D97-AF65-F5344CB8AC3E}">
        <p14:creationId xmlns:p14="http://schemas.microsoft.com/office/powerpoint/2010/main" val="38678670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9" name="Rectangle 3"/>
          <p:cNvSpPr>
            <a:spLocks noGrp="1" noChangeArrowheads="1"/>
          </p:cNvSpPr>
          <p:nvPr>
            <p:ph idx="1"/>
          </p:nvPr>
        </p:nvSpPr>
        <p:spPr/>
        <p:txBody>
          <a:bodyPr>
            <a:normAutofit/>
          </a:bodyPr>
          <a:lstStyle/>
          <a:p>
            <a:r>
              <a:rPr lang="es-MX" sz="2400" b="1" dirty="0"/>
              <a:t>Administradores: </a:t>
            </a:r>
          </a:p>
          <a:p>
            <a:endParaRPr lang="es-MX" sz="2400" dirty="0"/>
          </a:p>
          <a:p>
            <a:r>
              <a:rPr lang="es-MX" sz="2400" dirty="0"/>
              <a:t>Sus miembros pueden realizar todas las tareas administrativas en el equipo. La cuenta predefinida Administrador que se crea cuando se instala el sistema operativo es un miembro del grupo.  Cuando un servidor independiente o un equipo que ejecuta </a:t>
            </a:r>
            <a:r>
              <a:rPr lang="es-MX" sz="2400" dirty="0" err="1"/>
              <a:t>windows</a:t>
            </a:r>
            <a:r>
              <a:rPr lang="es-MX" sz="2400"/>
              <a:t>  </a:t>
            </a:r>
            <a:r>
              <a:rPr lang="es-MX" sz="2400" dirty="0"/>
              <a:t>Profesional se une a un dominio, el grupo </a:t>
            </a:r>
            <a:r>
              <a:rPr lang="es-MX" sz="2400" dirty="0" err="1"/>
              <a:t>Admins</a:t>
            </a:r>
            <a:r>
              <a:rPr lang="es-MX" sz="2400" dirty="0"/>
              <a:t>. del dominio se hace parte de este grupo. </a:t>
            </a:r>
          </a:p>
        </p:txBody>
      </p:sp>
      <p:sp>
        <p:nvSpPr>
          <p:cNvPr id="766978" name="Rectangle 2"/>
          <p:cNvSpPr>
            <a:spLocks noGrp="1" noChangeArrowheads="1"/>
          </p:cNvSpPr>
          <p:nvPr>
            <p:ph type="title"/>
          </p:nvPr>
        </p:nvSpPr>
        <p:spPr/>
        <p:txBody>
          <a:bodyPr/>
          <a:lstStyle/>
          <a:p>
            <a:r>
              <a:rPr lang="es-MX"/>
              <a:t>Grupos Locales predefinidos</a:t>
            </a:r>
          </a:p>
        </p:txBody>
      </p:sp>
    </p:spTree>
    <p:extLst>
      <p:ext uri="{BB962C8B-B14F-4D97-AF65-F5344CB8AC3E}">
        <p14:creationId xmlns:p14="http://schemas.microsoft.com/office/powerpoint/2010/main" val="15074470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9" name="Rectangle 3"/>
          <p:cNvSpPr>
            <a:spLocks noGrp="1" noChangeArrowheads="1"/>
          </p:cNvSpPr>
          <p:nvPr>
            <p:ph idx="1"/>
          </p:nvPr>
        </p:nvSpPr>
        <p:spPr/>
        <p:txBody>
          <a:bodyPr/>
          <a:lstStyle/>
          <a:p>
            <a:endParaRPr lang="es-MX" dirty="0" smtClean="0"/>
          </a:p>
          <a:p>
            <a:endParaRPr lang="es-MX" dirty="0"/>
          </a:p>
          <a:p>
            <a:r>
              <a:rPr lang="es-MX" dirty="0" smtClean="0"/>
              <a:t>Sus </a:t>
            </a:r>
            <a:r>
              <a:rPr lang="es-MX" dirty="0"/>
              <a:t>miembros sólo pueden realizar tareas para las cuales el administrador haya concedido permisos. Los miembros solo pueden utilizar aquellos recursos para los que un administrador haya concedido permisos específicamente. </a:t>
            </a:r>
          </a:p>
        </p:txBody>
      </p:sp>
      <p:sp>
        <p:nvSpPr>
          <p:cNvPr id="2" name="Título 1"/>
          <p:cNvSpPr>
            <a:spLocks noGrp="1"/>
          </p:cNvSpPr>
          <p:nvPr>
            <p:ph type="title"/>
          </p:nvPr>
        </p:nvSpPr>
        <p:spPr/>
        <p:txBody>
          <a:bodyPr/>
          <a:lstStyle/>
          <a:p>
            <a:r>
              <a:rPr lang="es-MX" dirty="0" smtClean="0"/>
              <a:t>invitados</a:t>
            </a:r>
            <a:endParaRPr lang="es-MX" dirty="0"/>
          </a:p>
        </p:txBody>
      </p:sp>
    </p:spTree>
    <p:extLst>
      <p:ext uri="{BB962C8B-B14F-4D97-AF65-F5344CB8AC3E}">
        <p14:creationId xmlns:p14="http://schemas.microsoft.com/office/powerpoint/2010/main" val="34149860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3" name="Rectangle 3"/>
          <p:cNvSpPr>
            <a:spLocks noGrp="1" noChangeArrowheads="1"/>
          </p:cNvSpPr>
          <p:nvPr>
            <p:ph idx="1"/>
          </p:nvPr>
        </p:nvSpPr>
        <p:spPr/>
        <p:txBody>
          <a:bodyPr/>
          <a:lstStyle/>
          <a:p>
            <a:endParaRPr lang="es-MX" dirty="0" smtClean="0"/>
          </a:p>
          <a:p>
            <a:endParaRPr lang="es-MX" dirty="0"/>
          </a:p>
          <a:p>
            <a:r>
              <a:rPr lang="es-MX" dirty="0" smtClean="0"/>
              <a:t>Sus </a:t>
            </a:r>
            <a:r>
              <a:rPr lang="es-MX" dirty="0"/>
              <a:t>miembros pueden iniciar sesión en el equipo, hacer copia de seguridad y recuperar la información del equipo y apagar el equipo. Los miembros no pueden cambiar la configuración de seguridad. No hay miembros predeterminados en el grupo. </a:t>
            </a:r>
          </a:p>
        </p:txBody>
      </p:sp>
      <p:sp>
        <p:nvSpPr>
          <p:cNvPr id="2" name="Título 1"/>
          <p:cNvSpPr>
            <a:spLocks noGrp="1"/>
          </p:cNvSpPr>
          <p:nvPr>
            <p:ph type="title"/>
          </p:nvPr>
        </p:nvSpPr>
        <p:spPr/>
        <p:txBody>
          <a:bodyPr>
            <a:normAutofit fontScale="90000"/>
          </a:bodyPr>
          <a:lstStyle/>
          <a:p>
            <a:r>
              <a:rPr lang="es-MX" dirty="0" smtClean="0"/>
              <a:t/>
            </a:r>
            <a:br>
              <a:rPr lang="es-MX" dirty="0" smtClean="0"/>
            </a:br>
            <a:r>
              <a:rPr lang="es-MX" dirty="0" smtClean="0"/>
              <a:t>Operadores de copia</a:t>
            </a:r>
            <a:endParaRPr lang="es-MX" dirty="0"/>
          </a:p>
        </p:txBody>
      </p:sp>
    </p:spTree>
    <p:extLst>
      <p:ext uri="{BB962C8B-B14F-4D97-AF65-F5344CB8AC3E}">
        <p14:creationId xmlns:p14="http://schemas.microsoft.com/office/powerpoint/2010/main" val="13678428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7" name="Rectangle 3"/>
          <p:cNvSpPr>
            <a:spLocks noGrp="1" noChangeArrowheads="1"/>
          </p:cNvSpPr>
          <p:nvPr>
            <p:ph idx="1"/>
          </p:nvPr>
        </p:nvSpPr>
        <p:spPr/>
        <p:txBody>
          <a:bodyPr/>
          <a:lstStyle/>
          <a:p>
            <a:endParaRPr lang="es-MX" dirty="0" smtClean="0"/>
          </a:p>
          <a:p>
            <a:pPr marL="0" indent="0">
              <a:buNone/>
            </a:pPr>
            <a:endParaRPr lang="es-MX" dirty="0" smtClean="0"/>
          </a:p>
          <a:p>
            <a:r>
              <a:rPr lang="es-MX" dirty="0" smtClean="0"/>
              <a:t>Los </a:t>
            </a:r>
            <a:r>
              <a:rPr lang="es-MX" dirty="0"/>
              <a:t>miembros de este grupo pueden iniciar sesión en el equipo, acceder a la red, almacenar documentos y apagar el equipo. Los miembros no pueden instalar programas o hacer cambios en el sistema. </a:t>
            </a:r>
          </a:p>
        </p:txBody>
      </p:sp>
      <p:sp>
        <p:nvSpPr>
          <p:cNvPr id="2" name="Título 1"/>
          <p:cNvSpPr>
            <a:spLocks noGrp="1"/>
          </p:cNvSpPr>
          <p:nvPr>
            <p:ph type="title"/>
          </p:nvPr>
        </p:nvSpPr>
        <p:spPr/>
        <p:txBody>
          <a:bodyPr/>
          <a:lstStyle/>
          <a:p>
            <a:r>
              <a:rPr lang="es-MX" dirty="0" smtClean="0"/>
              <a:t>usuarios</a:t>
            </a:r>
            <a:endParaRPr lang="es-MX" dirty="0"/>
          </a:p>
        </p:txBody>
      </p:sp>
    </p:spTree>
    <p:extLst>
      <p:ext uri="{BB962C8B-B14F-4D97-AF65-F5344CB8AC3E}">
        <p14:creationId xmlns:p14="http://schemas.microsoft.com/office/powerpoint/2010/main" val="42413337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idx="1"/>
          </p:nvPr>
        </p:nvSpPr>
        <p:spPr/>
        <p:txBody>
          <a:bodyPr/>
          <a:lstStyle/>
          <a:p>
            <a:pPr marL="0" indent="0">
              <a:buNone/>
            </a:pPr>
            <a:endParaRPr lang="es-MX" b="1" dirty="0" smtClean="0"/>
          </a:p>
          <a:p>
            <a:pPr marL="0" indent="0">
              <a:buNone/>
            </a:pPr>
            <a:endParaRPr lang="es-MX" b="1" dirty="0"/>
          </a:p>
          <a:p>
            <a:r>
              <a:rPr lang="es-MX" dirty="0"/>
              <a:t>Sus miembros pueden crear y modificar cuentas de usuario e instalar programas en el equipo local pero no pueden ver los archivos de otros usuarios. </a:t>
            </a:r>
          </a:p>
        </p:txBody>
      </p:sp>
      <p:sp>
        <p:nvSpPr>
          <p:cNvPr id="2" name="Título 1"/>
          <p:cNvSpPr>
            <a:spLocks noGrp="1"/>
          </p:cNvSpPr>
          <p:nvPr>
            <p:ph type="title"/>
          </p:nvPr>
        </p:nvSpPr>
        <p:spPr/>
        <p:txBody>
          <a:bodyPr>
            <a:normAutofit fontScale="90000"/>
          </a:bodyPr>
          <a:lstStyle/>
          <a:p>
            <a:r>
              <a:rPr lang="es-MX" dirty="0" smtClean="0"/>
              <a:t/>
            </a:r>
            <a:br>
              <a:rPr lang="es-MX" dirty="0" smtClean="0"/>
            </a:br>
            <a:r>
              <a:rPr lang="es-MX" dirty="0"/>
              <a:t/>
            </a:r>
            <a:br>
              <a:rPr lang="es-MX" dirty="0"/>
            </a:br>
            <a:r>
              <a:rPr lang="es-MX" dirty="0" smtClean="0"/>
              <a:t>USUARIOS AVANZADOS</a:t>
            </a:r>
            <a:endParaRPr lang="es-MX" dirty="0"/>
          </a:p>
        </p:txBody>
      </p:sp>
    </p:spTree>
    <p:extLst>
      <p:ext uri="{BB962C8B-B14F-4D97-AF65-F5344CB8AC3E}">
        <p14:creationId xmlns:p14="http://schemas.microsoft.com/office/powerpoint/2010/main" val="26939366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MX" dirty="0" smtClean="0"/>
              <a:t>ORGANIZACIÓN DE ARCHIVOS</a:t>
            </a:r>
            <a:endParaRPr lang="es-MX" dirty="0"/>
          </a:p>
        </p:txBody>
      </p:sp>
      <p:sp>
        <p:nvSpPr>
          <p:cNvPr id="3" name="2 Marcador de contenido"/>
          <p:cNvSpPr>
            <a:spLocks noGrp="1"/>
          </p:cNvSpPr>
          <p:nvPr>
            <p:ph type="subTitle" idx="1"/>
          </p:nvPr>
        </p:nvSpPr>
        <p:spPr/>
        <p:txBody>
          <a:bodyPr>
            <a:normAutofit fontScale="25000" lnSpcReduction="20000"/>
          </a:bodyPr>
          <a:lstStyle/>
          <a:p>
            <a:pPr algn="ctr"/>
            <a:endParaRPr lang="es-MX" sz="4400" dirty="0"/>
          </a:p>
          <a:p>
            <a:pPr algn="ctr"/>
            <a:r>
              <a:rPr lang="es-MX" sz="4400" dirty="0"/>
              <a:t>Organización de archivos </a:t>
            </a:r>
          </a:p>
        </p:txBody>
      </p:sp>
    </p:spTree>
    <p:extLst>
      <p:ext uri="{BB962C8B-B14F-4D97-AF65-F5344CB8AC3E}">
        <p14:creationId xmlns:p14="http://schemas.microsoft.com/office/powerpoint/2010/main" val="33684490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1" name="Rectangle 3"/>
          <p:cNvSpPr>
            <a:spLocks noGrp="1" noChangeArrowheads="1"/>
          </p:cNvSpPr>
          <p:nvPr>
            <p:ph idx="1"/>
          </p:nvPr>
        </p:nvSpPr>
        <p:spPr/>
        <p:txBody>
          <a:bodyPr>
            <a:normAutofit/>
          </a:bodyPr>
          <a:lstStyle/>
          <a:p>
            <a:pPr>
              <a:lnSpc>
                <a:spcPct val="90000"/>
              </a:lnSpc>
            </a:pPr>
            <a:r>
              <a:rPr lang="es-MX" sz="2000"/>
              <a:t>La mayoría de las computadoras organizan los archivos en jerarquías llamadas </a:t>
            </a:r>
            <a:r>
              <a:rPr lang="es-MX" sz="2000" i="1"/>
              <a:t>carpetas, directorios</a:t>
            </a:r>
            <a:r>
              <a:rPr lang="es-MX" sz="2000"/>
              <a:t> o </a:t>
            </a:r>
            <a:r>
              <a:rPr lang="es-MX" sz="2000" i="1"/>
              <a:t>catálogos</a:t>
            </a:r>
            <a:r>
              <a:rPr lang="es-MX" sz="2000"/>
              <a:t>. </a:t>
            </a:r>
          </a:p>
          <a:p>
            <a:pPr>
              <a:lnSpc>
                <a:spcPct val="90000"/>
              </a:lnSpc>
            </a:pPr>
            <a:endParaRPr lang="es-MX" sz="2000"/>
          </a:p>
          <a:p>
            <a:pPr>
              <a:lnSpc>
                <a:spcPct val="90000"/>
              </a:lnSpc>
            </a:pPr>
            <a:r>
              <a:rPr lang="es-MX" sz="2000"/>
              <a:t>Cada carpeta puede contener un número arbitrario de archivos, y también puede contener otras carpetas. Las otras carpetas pueden contener todavía más archivos y carpetas, y así sucesivamente, construyéndose un estructura en árbol en la que una «carpeta raíz» .</a:t>
            </a:r>
          </a:p>
          <a:p>
            <a:pPr>
              <a:lnSpc>
                <a:spcPct val="90000"/>
              </a:lnSpc>
            </a:pPr>
            <a:endParaRPr lang="es-MX" sz="2000"/>
          </a:p>
          <a:p>
            <a:pPr>
              <a:lnSpc>
                <a:spcPct val="90000"/>
              </a:lnSpc>
            </a:pPr>
            <a:r>
              <a:rPr lang="es-MX" sz="2000"/>
              <a:t> A las carpetas se les puede dar nombre exactamente igual que a los archivos .</a:t>
            </a:r>
          </a:p>
        </p:txBody>
      </p:sp>
      <p:pic>
        <p:nvPicPr>
          <p:cNvPr id="2050" name="Picture 2" descr="Resultado de imagen para ARBOL DE ARCHIV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598" y="2117135"/>
            <a:ext cx="2981325"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0263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9" name="Rectangle 3"/>
          <p:cNvSpPr>
            <a:spLocks noGrp="1" noChangeArrowheads="1"/>
          </p:cNvSpPr>
          <p:nvPr>
            <p:ph idx="1"/>
          </p:nvPr>
        </p:nvSpPr>
        <p:spPr/>
        <p:txBody>
          <a:bodyPr>
            <a:normAutofit/>
          </a:bodyPr>
          <a:lstStyle/>
          <a:p>
            <a:pPr>
              <a:lnSpc>
                <a:spcPct val="90000"/>
              </a:lnSpc>
            </a:pPr>
            <a:r>
              <a:rPr lang="es-MX"/>
              <a:t>Muchos sistemas informáticos modernos proporcionan métodos para proteger los archivos frente a daños accidentales o intencionados. </a:t>
            </a:r>
          </a:p>
          <a:p>
            <a:pPr>
              <a:lnSpc>
                <a:spcPct val="90000"/>
              </a:lnSpc>
            </a:pPr>
            <a:endParaRPr lang="es-MX"/>
          </a:p>
          <a:p>
            <a:pPr>
              <a:lnSpc>
                <a:spcPct val="90000"/>
              </a:lnSpc>
            </a:pPr>
            <a:r>
              <a:rPr lang="es-MX"/>
              <a:t>Las computadoras que permiten varios usuarios implementan </a:t>
            </a:r>
            <a:r>
              <a:rPr lang="es-MX" i="1"/>
              <a:t>permisos sobre archivos</a:t>
            </a:r>
            <a:r>
              <a:rPr lang="es-MX"/>
              <a:t> para controlar quien puede o no modificar, borrar o crear archivos y carpetas. </a:t>
            </a:r>
          </a:p>
        </p:txBody>
      </p:sp>
      <p:sp>
        <p:nvSpPr>
          <p:cNvPr id="792578" name="Rectangle 2"/>
          <p:cNvSpPr>
            <a:spLocks noGrp="1" noChangeArrowheads="1"/>
          </p:cNvSpPr>
          <p:nvPr>
            <p:ph type="title"/>
          </p:nvPr>
        </p:nvSpPr>
        <p:spPr/>
        <p:txBody>
          <a:bodyPr/>
          <a:lstStyle/>
          <a:p>
            <a:r>
              <a:rPr lang="es-MX"/>
              <a:t>Protección de archivos </a:t>
            </a:r>
          </a:p>
        </p:txBody>
      </p:sp>
      <p:sp>
        <p:nvSpPr>
          <p:cNvPr id="6" name="AutoShape 2" descr="Resultado de imagen para CANDA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078" name="Picture 6" descr="Resultado de imagen para CAND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42" y="2997748"/>
            <a:ext cx="3115402" cy="258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541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09ADB54-3897-4872-B9B3-1888BB60FDFF}"/>
              </a:ext>
            </a:extLst>
          </p:cNvPr>
          <p:cNvSpPr>
            <a:spLocks noGrp="1"/>
          </p:cNvSpPr>
          <p:nvPr>
            <p:ph type="title"/>
          </p:nvPr>
        </p:nvSpPr>
        <p:spPr/>
        <p:txBody>
          <a:bodyPr rtlCol="0"/>
          <a:lstStyle/>
          <a:p>
            <a:pPr rtl="0"/>
            <a:r>
              <a:rPr lang="es-ES" sz="3000" noProof="1" smtClean="0"/>
              <a:t>vIRTUALIZACIÓN</a:t>
            </a:r>
            <a:endParaRPr lang="es-ES" sz="3000" noProof="1"/>
          </a:p>
        </p:txBody>
      </p:sp>
      <p:sp>
        <p:nvSpPr>
          <p:cNvPr id="4" name="Marcador de texto 3">
            <a:extLst>
              <a:ext uri="{FF2B5EF4-FFF2-40B4-BE49-F238E27FC236}">
                <a16:creationId xmlns:a16="http://schemas.microsoft.com/office/drawing/2014/main" xmlns="" id="{46E2CC9E-302A-4500-B0E3-4BE84867E197}"/>
              </a:ext>
            </a:extLst>
          </p:cNvPr>
          <p:cNvSpPr>
            <a:spLocks noGrp="1"/>
          </p:cNvSpPr>
          <p:nvPr>
            <p:ph type="body" idx="13"/>
          </p:nvPr>
        </p:nvSpPr>
        <p:spPr>
          <a:xfrm>
            <a:off x="611804" y="1737564"/>
            <a:ext cx="4098880" cy="573988"/>
          </a:xfrm>
        </p:spPr>
        <p:txBody>
          <a:bodyPr rtlCol="0"/>
          <a:lstStyle/>
          <a:p>
            <a:pPr rtl="0"/>
            <a:r>
              <a:rPr lang="es-ES" noProof="1" smtClean="0"/>
              <a:t>DEFINICIÓN:</a:t>
            </a:r>
            <a:endParaRPr lang="es-ES" noProof="1"/>
          </a:p>
        </p:txBody>
      </p:sp>
      <p:sp>
        <p:nvSpPr>
          <p:cNvPr id="3" name="Marcador de contenido 2">
            <a:extLst>
              <a:ext uri="{FF2B5EF4-FFF2-40B4-BE49-F238E27FC236}">
                <a16:creationId xmlns:a16="http://schemas.microsoft.com/office/drawing/2014/main" xmlns="" id="{A999491B-46DB-4307-8E1A-E1066E4FBAEB}"/>
              </a:ext>
            </a:extLst>
          </p:cNvPr>
          <p:cNvSpPr>
            <a:spLocks noGrp="1"/>
          </p:cNvSpPr>
          <p:nvPr>
            <p:ph idx="1"/>
          </p:nvPr>
        </p:nvSpPr>
        <p:spPr>
          <a:xfrm>
            <a:off x="599167" y="2390154"/>
            <a:ext cx="4226024" cy="3935831"/>
          </a:xfrm>
        </p:spPr>
        <p:txBody>
          <a:bodyPr rtlCol="0">
            <a:normAutofit fontScale="92500" lnSpcReduction="10000"/>
          </a:bodyPr>
          <a:lstStyle/>
          <a:p>
            <a:pPr marL="0" indent="0" algn="r">
              <a:buNone/>
            </a:pPr>
            <a:r>
              <a:rPr lang="es-MX" noProof="1" smtClean="0"/>
              <a:t>La </a:t>
            </a:r>
            <a:r>
              <a:rPr lang="es-MX" noProof="1"/>
              <a:t>virtualización es una tecnología que permite crear servicios de TI útiles mediante recursos que están ligados tradicionalmente al hardware. Además, distribuye sus funcionalidades entre diversos usuarios o entornos, lo que permite utilizar toda la capacidad de una máquina física.</a:t>
            </a:r>
          </a:p>
          <a:p>
            <a:pPr marL="0" indent="0" algn="r">
              <a:buNone/>
            </a:pPr>
            <a:endParaRPr lang="es-MX" sz="1700" dirty="0" smtClean="0"/>
          </a:p>
          <a:p>
            <a:pPr marL="0" indent="0" algn="r">
              <a:buNone/>
            </a:pPr>
            <a:endParaRPr lang="es-MX" sz="1700" dirty="0"/>
          </a:p>
          <a:p>
            <a:pPr marL="0" indent="0" algn="r">
              <a:buNone/>
            </a:pPr>
            <a:r>
              <a:rPr lang="es-MX" sz="900" noProof="1" smtClean="0"/>
              <a:t>RedHat</a:t>
            </a:r>
            <a:r>
              <a:rPr lang="es-MX" sz="900" noProof="1"/>
              <a:t>. (s.f.). ¿Qué es la virtualización? Recuperado 31 enero, 2020, de https://www.redhat.com/es/topics/virtualization/what-is-virtualization</a:t>
            </a:r>
          </a:p>
          <a:p>
            <a:pPr marL="0" indent="0" algn="r">
              <a:buNone/>
            </a:pPr>
            <a:r>
              <a:rPr lang="es-MX" sz="1700" noProof="1" smtClean="0"/>
              <a:t>​</a:t>
            </a:r>
            <a:endParaRPr lang="es-ES" sz="1700" noProof="1"/>
          </a:p>
        </p:txBody>
      </p:sp>
      <p:sp>
        <p:nvSpPr>
          <p:cNvPr id="11" name="Marcador de pie de página 10">
            <a:extLst>
              <a:ext uri="{FF2B5EF4-FFF2-40B4-BE49-F238E27FC236}">
                <a16:creationId xmlns:a16="http://schemas.microsoft.com/office/drawing/2014/main" xmlns="" id="{27599ABA-671B-4E90-B4E8-5B2482234ACA}"/>
              </a:ext>
            </a:extLst>
          </p:cNvPr>
          <p:cNvSpPr>
            <a:spLocks noGrp="1"/>
          </p:cNvSpPr>
          <p:nvPr>
            <p:ph type="ftr" sz="quarter" idx="17"/>
          </p:nvPr>
        </p:nvSpPr>
        <p:spPr/>
        <p:txBody>
          <a:bodyPr rtlCol="0"/>
          <a:lstStyle/>
          <a:p>
            <a:pPr rtl="0"/>
            <a:r>
              <a:rPr lang="es-ES" noProof="1" smtClean="0"/>
              <a:t>MASR</a:t>
            </a:r>
            <a:endParaRPr lang="es-ES" noProof="1"/>
          </a:p>
        </p:txBody>
      </p:sp>
      <p:sp>
        <p:nvSpPr>
          <p:cNvPr id="12" name="Marcador de número de diapositiva 11">
            <a:extLst>
              <a:ext uri="{FF2B5EF4-FFF2-40B4-BE49-F238E27FC236}">
                <a16:creationId xmlns:a16="http://schemas.microsoft.com/office/drawing/2014/main" xmlns="" id="{A40D7403-0D24-42D0-9DE5-23601D8FBC17}"/>
              </a:ext>
            </a:extLst>
          </p:cNvPr>
          <p:cNvSpPr>
            <a:spLocks noGrp="1"/>
          </p:cNvSpPr>
          <p:nvPr>
            <p:ph type="sldNum" sz="quarter" idx="18"/>
          </p:nvPr>
        </p:nvSpPr>
        <p:spPr/>
        <p:txBody>
          <a:bodyPr rtlCol="0"/>
          <a:lstStyle/>
          <a:p>
            <a:pPr rtl="0"/>
            <a:fld id="{8C2E478F-E849-4A8C-AF1F-CBCC78A7CBFA}" type="slidenum">
              <a:rPr lang="es-ES" noProof="1" dirty="0" smtClean="0"/>
              <a:pPr rtl="0"/>
              <a:t>9</a:t>
            </a:fld>
            <a:endParaRPr lang="es-ES" noProof="1"/>
          </a:p>
        </p:txBody>
      </p:sp>
      <p:pic>
        <p:nvPicPr>
          <p:cNvPr id="1030" name="Picture 6" descr="Resultado de imagen de VIRTUALIZACION&quot;"/>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400800" y="1691662"/>
            <a:ext cx="5219700" cy="347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7511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3" name="Rectangle 3"/>
          <p:cNvSpPr>
            <a:spLocks noGrp="1" noChangeArrowheads="1"/>
          </p:cNvSpPr>
          <p:nvPr>
            <p:ph idx="1"/>
          </p:nvPr>
        </p:nvSpPr>
        <p:spPr/>
        <p:txBody>
          <a:bodyPr>
            <a:normAutofit/>
          </a:bodyPr>
          <a:lstStyle/>
          <a:p>
            <a:r>
              <a:rPr lang="es-MX" dirty="0"/>
              <a:t>Un ejemplo seria que un usuario dado se le puede conceder solamente permiso para modificar un archivo o carpeta, pero no para borrarlo.</a:t>
            </a:r>
          </a:p>
          <a:p>
            <a:endParaRPr lang="es-MX" dirty="0"/>
          </a:p>
          <a:p>
            <a:r>
              <a:rPr lang="es-MX" dirty="0"/>
              <a:t>Los permisos también se pueden usar para permitir que solamente ciertos usuarios vean el contenido de un archivo o carpeta.</a:t>
            </a:r>
          </a:p>
          <a:p>
            <a:endParaRPr lang="es-MX" dirty="0"/>
          </a:p>
        </p:txBody>
      </p:sp>
      <p:pic>
        <p:nvPicPr>
          <p:cNvPr id="4098" name="Picture 2" descr="Resultado de imagen para CAND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92" y="1698172"/>
            <a:ext cx="3827417" cy="3827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0409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7" name="Rectangle 3"/>
          <p:cNvSpPr>
            <a:spLocks noGrp="1" noChangeArrowheads="1"/>
          </p:cNvSpPr>
          <p:nvPr>
            <p:ph idx="1"/>
          </p:nvPr>
        </p:nvSpPr>
        <p:spPr/>
        <p:txBody>
          <a:bodyPr>
            <a:normAutofit/>
          </a:bodyPr>
          <a:lstStyle/>
          <a:p>
            <a:r>
              <a:rPr lang="es-MX" dirty="0"/>
              <a:t>Los permisos protegen de la manipulación no autorizada o destrucción de la información de los archivos, y mantienen la información privada confidencial impidiendo que los usuarios no autorizados vean ciertos archivos. </a:t>
            </a:r>
          </a:p>
          <a:p>
            <a:endParaRPr lang="es-MX" dirty="0"/>
          </a:p>
        </p:txBody>
      </p:sp>
      <p:pic>
        <p:nvPicPr>
          <p:cNvPr id="6146" name="Picture 2" descr="Resultado de imagen para CARPETA ICO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426" y="2570752"/>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415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1" name="Rectangle 3"/>
          <p:cNvSpPr>
            <a:spLocks noGrp="1" noChangeArrowheads="1"/>
          </p:cNvSpPr>
          <p:nvPr>
            <p:ph idx="1"/>
          </p:nvPr>
        </p:nvSpPr>
        <p:spPr/>
        <p:txBody>
          <a:bodyPr>
            <a:normAutofit/>
          </a:bodyPr>
          <a:lstStyle/>
          <a:p>
            <a:pPr>
              <a:lnSpc>
                <a:spcPct val="90000"/>
              </a:lnSpc>
            </a:pPr>
            <a:r>
              <a:rPr lang="es-MX" sz="2000"/>
              <a:t>La manera en que una computadora organiza, da nombre, almacena y manipula los archivos se denomina globalmente como su </a:t>
            </a:r>
            <a:r>
              <a:rPr lang="es-MX" sz="2000" i="1">
                <a:hlinkClick r:id="rId3" tooltip="Sistema de archivos"/>
              </a:rPr>
              <a:t>sistema de archivos</a:t>
            </a:r>
            <a:r>
              <a:rPr lang="es-MX" sz="2000"/>
              <a:t>. </a:t>
            </a:r>
          </a:p>
          <a:p>
            <a:pPr>
              <a:lnSpc>
                <a:spcPct val="90000"/>
              </a:lnSpc>
            </a:pPr>
            <a:endParaRPr lang="es-MX" sz="2000"/>
          </a:p>
          <a:p>
            <a:pPr>
              <a:lnSpc>
                <a:spcPct val="90000"/>
              </a:lnSpc>
            </a:pPr>
            <a:r>
              <a:rPr lang="es-MX" sz="2000"/>
              <a:t>Todas las computadoras tienen al menos un sistema de archivos; algunas computadoras permiten usar varios sistemas de archivos diferentes. </a:t>
            </a:r>
          </a:p>
          <a:p>
            <a:pPr>
              <a:lnSpc>
                <a:spcPct val="90000"/>
              </a:lnSpc>
            </a:pPr>
            <a:endParaRPr lang="es-MX" sz="2000"/>
          </a:p>
          <a:p>
            <a:pPr>
              <a:lnSpc>
                <a:spcPct val="90000"/>
              </a:lnSpc>
            </a:pPr>
            <a:r>
              <a:rPr lang="es-MX" sz="2000"/>
              <a:t>Por ejemplo, en las computadoras Windows más recientes, se reconocen los antiguos sistemas de archivos </a:t>
            </a:r>
            <a:r>
              <a:rPr lang="es-MX" sz="2000">
                <a:hlinkClick r:id="rId4" tooltip="FAT"/>
              </a:rPr>
              <a:t>FAT</a:t>
            </a:r>
            <a:r>
              <a:rPr lang="es-MX" sz="2000"/>
              <a:t> y </a:t>
            </a:r>
            <a:r>
              <a:rPr lang="es-MX" sz="2000">
                <a:hlinkClick r:id="rId5" tooltip="FAT32"/>
              </a:rPr>
              <a:t>FAT32</a:t>
            </a:r>
            <a:r>
              <a:rPr lang="es-MX" sz="2000"/>
              <a:t> de las versiones antiguas de Windows, además del sistema de archivos </a:t>
            </a:r>
            <a:r>
              <a:rPr lang="es-MX" sz="2000">
                <a:hlinkClick r:id="rId6" tooltip="NTFS"/>
              </a:rPr>
              <a:t>NTFS</a:t>
            </a:r>
            <a:r>
              <a:rPr lang="es-MX" sz="2000"/>
              <a:t> que es el sistema de archivos normal en las versiones recientes de Windows. </a:t>
            </a:r>
          </a:p>
        </p:txBody>
      </p:sp>
      <p:pic>
        <p:nvPicPr>
          <p:cNvPr id="5124" name="Picture 4" descr="Resultado de imagen para CARPETA ICO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089" y="2240916"/>
            <a:ext cx="4962674" cy="260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2455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es-MX" dirty="0" smtClean="0"/>
              <a:t>mapeos</a:t>
            </a:r>
            <a:endParaRPr lang="es-MX" dirty="0"/>
          </a:p>
        </p:txBody>
      </p:sp>
      <p:sp>
        <p:nvSpPr>
          <p:cNvPr id="3" name="2 Marcador de contenido"/>
          <p:cNvSpPr>
            <a:spLocks noGrp="1"/>
          </p:cNvSpPr>
          <p:nvPr>
            <p:ph type="subTitle" idx="1"/>
          </p:nvPr>
        </p:nvSpPr>
        <p:spPr/>
        <p:txBody>
          <a:bodyPr>
            <a:normAutofit fontScale="25000" lnSpcReduction="20000"/>
          </a:bodyPr>
          <a:lstStyle/>
          <a:p>
            <a:pPr algn="ctr"/>
            <a:endParaRPr lang="es-MX" sz="5400" dirty="0"/>
          </a:p>
          <a:p>
            <a:pPr algn="ctr"/>
            <a:r>
              <a:rPr lang="es-MX" sz="5400" dirty="0"/>
              <a:t>Mapeos</a:t>
            </a:r>
          </a:p>
        </p:txBody>
      </p:sp>
    </p:spTree>
    <p:extLst>
      <p:ext uri="{BB962C8B-B14F-4D97-AF65-F5344CB8AC3E}">
        <p14:creationId xmlns:p14="http://schemas.microsoft.com/office/powerpoint/2010/main" val="35874207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p:txBody>
          <a:bodyPr/>
          <a:lstStyle/>
          <a:p>
            <a:r>
              <a:rPr lang="es-MX"/>
              <a:t>Configuración de Carpetas compartidas </a:t>
            </a:r>
          </a:p>
        </p:txBody>
      </p:sp>
      <p:pic>
        <p:nvPicPr>
          <p:cNvPr id="777220" name="Picture 4" descr="carpeta-compartida-crear"/>
          <p:cNvPicPr>
            <a:picLocks noChangeAspect="1" noChangeArrowheads="1"/>
          </p:cNvPicPr>
          <p:nvPr/>
        </p:nvPicPr>
        <p:blipFill>
          <a:blip r:embed="rId3" cstate="print"/>
          <a:srcRect/>
          <a:stretch>
            <a:fillRect/>
          </a:stretch>
        </p:blipFill>
        <p:spPr bwMode="auto">
          <a:xfrm>
            <a:off x="3058886" y="1534887"/>
            <a:ext cx="6429375" cy="4270375"/>
          </a:xfrm>
          <a:prstGeom prst="rect">
            <a:avLst/>
          </a:prstGeom>
          <a:noFill/>
        </p:spPr>
      </p:pic>
    </p:spTree>
    <p:extLst>
      <p:ext uri="{BB962C8B-B14F-4D97-AF65-F5344CB8AC3E}">
        <p14:creationId xmlns:p14="http://schemas.microsoft.com/office/powerpoint/2010/main" val="23900238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p:txBody>
          <a:bodyPr/>
          <a:lstStyle/>
          <a:p>
            <a:r>
              <a:rPr lang="es-MX"/>
              <a:t>Configuración de Carpetas compartidas</a:t>
            </a:r>
          </a:p>
        </p:txBody>
      </p:sp>
      <p:pic>
        <p:nvPicPr>
          <p:cNvPr id="778245" name="Picture 5" descr="carpeta-compartida-dejardec"/>
          <p:cNvPicPr>
            <a:picLocks noChangeAspect="1" noChangeArrowheads="1"/>
          </p:cNvPicPr>
          <p:nvPr/>
        </p:nvPicPr>
        <p:blipFill>
          <a:blip r:embed="rId3" cstate="print"/>
          <a:srcRect/>
          <a:stretch>
            <a:fillRect/>
          </a:stretch>
        </p:blipFill>
        <p:spPr bwMode="auto">
          <a:xfrm>
            <a:off x="2438401" y="1905000"/>
            <a:ext cx="7534275" cy="4713288"/>
          </a:xfrm>
          <a:prstGeom prst="rect">
            <a:avLst/>
          </a:prstGeom>
          <a:noFill/>
        </p:spPr>
      </p:pic>
    </p:spTree>
    <p:extLst>
      <p:ext uri="{BB962C8B-B14F-4D97-AF65-F5344CB8AC3E}">
        <p14:creationId xmlns:p14="http://schemas.microsoft.com/office/powerpoint/2010/main" val="12130966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Servidor de archivos</a:t>
            </a:r>
            <a:endParaRPr lang="es-MX" dirty="0"/>
          </a:p>
        </p:txBody>
      </p:sp>
    </p:spTree>
    <p:extLst>
      <p:ext uri="{BB962C8B-B14F-4D97-AF65-F5344CB8AC3E}">
        <p14:creationId xmlns:p14="http://schemas.microsoft.com/office/powerpoint/2010/main" val="39580490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http://ofired.com.mx/portal/images/ofired/file_server.jpg"/>
          <p:cNvPicPr>
            <a:picLocks noChangeAspect="1" noChangeArrowheads="1"/>
          </p:cNvPicPr>
          <p:nvPr/>
        </p:nvPicPr>
        <p:blipFill>
          <a:blip r:embed="rId2" cstate="print"/>
          <a:srcRect/>
          <a:stretch>
            <a:fillRect/>
          </a:stretch>
        </p:blipFill>
        <p:spPr bwMode="auto">
          <a:xfrm>
            <a:off x="6671355" y="1719943"/>
            <a:ext cx="4964382" cy="3452949"/>
          </a:xfrm>
          <a:prstGeom prst="rect">
            <a:avLst/>
          </a:prstGeom>
          <a:noFill/>
        </p:spPr>
      </p:pic>
      <p:sp>
        <p:nvSpPr>
          <p:cNvPr id="8" name="Título 1"/>
          <p:cNvSpPr>
            <a:spLocks noGrp="1"/>
          </p:cNvSpPr>
          <p:nvPr>
            <p:ph type="title"/>
          </p:nvPr>
        </p:nvSpPr>
        <p:spPr>
          <a:xfrm>
            <a:off x="809307" y="1520921"/>
            <a:ext cx="4351911" cy="3352800"/>
          </a:xfrm>
        </p:spPr>
        <p:txBody>
          <a:bodyPr/>
          <a:lstStyle/>
          <a:p>
            <a:r>
              <a:rPr lang="es-MX" dirty="0" smtClean="0"/>
              <a:t>Servidor de archivos</a:t>
            </a:r>
            <a:endParaRPr lang="es-MX" dirty="0"/>
          </a:p>
        </p:txBody>
      </p:sp>
    </p:spTree>
    <p:extLst>
      <p:ext uri="{BB962C8B-B14F-4D97-AF65-F5344CB8AC3E}">
        <p14:creationId xmlns:p14="http://schemas.microsoft.com/office/powerpoint/2010/main" val="7754058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MX" dirty="0"/>
          </a:p>
          <a:p>
            <a:r>
              <a:rPr lang="es-MX" dirty="0"/>
              <a:t>Un servidor de archivos es diferente a una computadora personal (PC). El servidor se encarga de almacenar archivos en una ubicación centralizada  permitiendo el acceso de muchos ordenadores.</a:t>
            </a:r>
          </a:p>
        </p:txBody>
      </p:sp>
      <p:sp>
        <p:nvSpPr>
          <p:cNvPr id="2" name="1 Título"/>
          <p:cNvSpPr>
            <a:spLocks noGrp="1"/>
          </p:cNvSpPr>
          <p:nvPr>
            <p:ph type="title"/>
          </p:nvPr>
        </p:nvSpPr>
        <p:spPr/>
        <p:txBody>
          <a:bodyPr/>
          <a:lstStyle/>
          <a:p>
            <a:r>
              <a:rPr lang="es-MX" dirty="0"/>
              <a:t>Servidor de archivos</a:t>
            </a:r>
          </a:p>
        </p:txBody>
      </p:sp>
    </p:spTree>
    <p:extLst>
      <p:ext uri="{BB962C8B-B14F-4D97-AF65-F5344CB8AC3E}">
        <p14:creationId xmlns:p14="http://schemas.microsoft.com/office/powerpoint/2010/main" val="4181768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MX" dirty="0"/>
              <a:t>Teniendo un servidor de archivos, los usuarios pueden trabajar y tener acceso a documentos sin tener que llevar un disco. </a:t>
            </a:r>
          </a:p>
          <a:p>
            <a:endParaRPr lang="es-MX" dirty="0"/>
          </a:p>
          <a:p>
            <a:r>
              <a:rPr lang="es-MX" dirty="0"/>
              <a:t> Los privilegios de acceso pueden ser restringidos a invitados o usuarios registrados.</a:t>
            </a:r>
          </a:p>
        </p:txBody>
      </p:sp>
      <p:sp>
        <p:nvSpPr>
          <p:cNvPr id="2" name="1 Título"/>
          <p:cNvSpPr>
            <a:spLocks noGrp="1"/>
          </p:cNvSpPr>
          <p:nvPr>
            <p:ph type="title"/>
          </p:nvPr>
        </p:nvSpPr>
        <p:spPr/>
        <p:txBody>
          <a:bodyPr/>
          <a:lstStyle/>
          <a:p>
            <a:r>
              <a:rPr lang="es-MX" dirty="0"/>
              <a:t>Servidor de archivos</a:t>
            </a:r>
          </a:p>
        </p:txBody>
      </p:sp>
    </p:spTree>
    <p:extLst>
      <p:ext uri="{BB962C8B-B14F-4D97-AF65-F5344CB8AC3E}">
        <p14:creationId xmlns:p14="http://schemas.microsoft.com/office/powerpoint/2010/main" val="955015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36854106_TF34357351" id="{4DBF75E2-F17F-476E-9EF2-1ECC073AF355}" vid="{73925999-48B9-456E-B495-77C5200E6BD5}"/>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361ED8-85A0-453F-805C-6D9AF4A72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3B18BB-C24E-408B-9A12-8848DDD7A302}">
  <ds:schemaRef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865F1FAD-176C-4A03-BD9A-1520119CFB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moderna oscura</Template>
  <TotalTime>0</TotalTime>
  <Words>6717</Words>
  <Application>Microsoft Office PowerPoint</Application>
  <PresentationFormat>Personalizado</PresentationFormat>
  <Paragraphs>1000</Paragraphs>
  <Slides>129</Slides>
  <Notes>40</Notes>
  <HiddenSlides>0</HiddenSlides>
  <MMClips>0</MMClips>
  <ScaleCrop>false</ScaleCrop>
  <HeadingPairs>
    <vt:vector size="4" baseType="variant">
      <vt:variant>
        <vt:lpstr>Tema</vt:lpstr>
      </vt:variant>
      <vt:variant>
        <vt:i4>2</vt:i4>
      </vt:variant>
      <vt:variant>
        <vt:lpstr>Títulos de diapositiva</vt:lpstr>
      </vt:variant>
      <vt:variant>
        <vt:i4>129</vt:i4>
      </vt:variant>
    </vt:vector>
  </HeadingPairs>
  <TitlesOfParts>
    <vt:vector size="131" baseType="lpstr">
      <vt:lpstr>Tema de Office</vt:lpstr>
      <vt:lpstr>1_Tema de Office</vt:lpstr>
      <vt:lpstr>SISTEMAS OPERATIVOS</vt:lpstr>
      <vt:lpstr>DESARROLLO DE SOFTWARE</vt:lpstr>
      <vt:lpstr>OBJETIVO DE LA ASIGNATURA</vt:lpstr>
      <vt:lpstr>CONCEPTOS GENERALES</vt:lpstr>
      <vt:lpstr>¿Qué es un sistema operativo?</vt:lpstr>
      <vt:lpstr>Presentación de PowerPoint</vt:lpstr>
      <vt:lpstr>actividad</vt:lpstr>
      <vt:lpstr>Presentación de PowerPoint</vt:lpstr>
      <vt:lpstr>vIRTUALIZACIÓN</vt:lpstr>
      <vt:lpstr>Breve historia</vt:lpstr>
      <vt:lpstr>Breve historia</vt:lpstr>
      <vt:lpstr>Breve historia</vt:lpstr>
      <vt:lpstr>Presentación de PowerPoint</vt:lpstr>
      <vt:lpstr>hipervisor</vt:lpstr>
      <vt:lpstr>Presentación de PowerPoint</vt:lpstr>
      <vt:lpstr>HIPERVISOR TIPO 1 [nativo-unhosted-baremetal]</vt:lpstr>
      <vt:lpstr>HIPERVISOR TIPO 1 [nativo-unhosted-baremetal]</vt:lpstr>
      <vt:lpstr>importante</vt:lpstr>
      <vt:lpstr>HIPERVISOR TIPO 2 [hosted]</vt:lpstr>
      <vt:lpstr>HIPERVISOR TIPO 3 [hÍBRIDO]</vt:lpstr>
      <vt:lpstr>VIRTUALIZADOR</vt:lpstr>
      <vt:lpstr>ASPECTOS FUNDAMENTALES </vt:lpstr>
      <vt:lpstr>VIRTUALIZAR</vt:lpstr>
      <vt:lpstr>Conformación de producto </vt:lpstr>
      <vt:lpstr>Presentación de PowerPoint</vt:lpstr>
      <vt:lpstr>definición</vt:lpstr>
      <vt:lpstr>MODELO DE CAPAS</vt:lpstr>
      <vt:lpstr>MODELO DE CAPAS</vt:lpstr>
      <vt:lpstr>MODELO DE CAPAS</vt:lpstr>
      <vt:lpstr>MODELO DE CAPAS</vt:lpstr>
      <vt:lpstr>actividad</vt:lpstr>
      <vt:lpstr>AVD</vt:lpstr>
      <vt:lpstr>¿Qué 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Windows Server Esquema de Licenciamiento</vt:lpstr>
      <vt:lpstr>Presentación de PowerPoint</vt:lpstr>
      <vt:lpstr>Presentación de PowerPoint</vt:lpstr>
      <vt:lpstr>Presentación de PowerPoint</vt:lpstr>
      <vt:lpstr>Presentación de PowerPoint</vt:lpstr>
      <vt:lpstr>Administración de usuarios</vt:lpstr>
      <vt:lpstr>Cuentas de usuario locales predeterminadas</vt:lpstr>
      <vt:lpstr>Modelo de dominio Windows</vt:lpstr>
      <vt:lpstr>Modelo de dominio Windows</vt:lpstr>
      <vt:lpstr>Active Directory</vt:lpstr>
      <vt:lpstr>Presentación de PowerPoint</vt:lpstr>
      <vt:lpstr>Active Directory</vt:lpstr>
      <vt:lpstr>Inicio de sesión en un dominio </vt:lpstr>
      <vt:lpstr>Administración de usuarios</vt:lpstr>
      <vt:lpstr>¿Qué es una cuenta de usuario?</vt:lpstr>
      <vt:lpstr>¿Qué es una cuenta de usuario?</vt:lpstr>
      <vt:lpstr>¿Qué es una cuenta de usuario?</vt:lpstr>
      <vt:lpstr>Usuarios</vt:lpstr>
      <vt:lpstr>Presentación de PowerPoint</vt:lpstr>
      <vt:lpstr>USUARIOS LOCALES administrador</vt:lpstr>
      <vt:lpstr>IMPORTANTE</vt:lpstr>
      <vt:lpstr>USUARIOS LOCALES estándar</vt:lpstr>
      <vt:lpstr>USUARIOS LOCALES invitado</vt:lpstr>
      <vt:lpstr>GRUPOS DE USUARIOS</vt:lpstr>
      <vt:lpstr>Grupos de usuarios</vt:lpstr>
      <vt:lpstr>Grupos de Usuarios</vt:lpstr>
      <vt:lpstr>Grupos Locales predefinidos</vt:lpstr>
      <vt:lpstr>invitados</vt:lpstr>
      <vt:lpstr> Operadores de copia</vt:lpstr>
      <vt:lpstr>usuarios</vt:lpstr>
      <vt:lpstr>  USUARIOS AVANZADOS</vt:lpstr>
      <vt:lpstr>ORGANIZACIÓN DE ARCHIVOS</vt:lpstr>
      <vt:lpstr>Presentación de PowerPoint</vt:lpstr>
      <vt:lpstr>Protección de archivos </vt:lpstr>
      <vt:lpstr>Presentación de PowerPoint</vt:lpstr>
      <vt:lpstr>Presentación de PowerPoint</vt:lpstr>
      <vt:lpstr>Presentación de PowerPoint</vt:lpstr>
      <vt:lpstr>mapeos</vt:lpstr>
      <vt:lpstr>Configuración de Carpetas compartidas </vt:lpstr>
      <vt:lpstr>Configuración de Carpetas compartidas</vt:lpstr>
      <vt:lpstr>Servidor de archivos</vt:lpstr>
      <vt:lpstr>Servidor de archivos</vt:lpstr>
      <vt:lpstr>Servidor de archivos</vt:lpstr>
      <vt:lpstr>Servidor de archivos</vt:lpstr>
      <vt:lpstr>POLITICAS DE  SEGURIDAD  PARA  EL ACCESO</vt:lpstr>
      <vt:lpstr>El modelo de protección</vt:lpstr>
      <vt:lpstr>Derechos</vt:lpstr>
      <vt:lpstr>Derechos</vt:lpstr>
      <vt:lpstr>Permiso</vt:lpstr>
      <vt:lpstr>Asociación de permisos a recursos</vt:lpstr>
      <vt:lpstr>Asociación de permisos a recursos</vt:lpstr>
      <vt:lpstr>Asociación de permisos a recursos</vt:lpstr>
      <vt:lpstr>Asociación de permisos a recursos</vt:lpstr>
      <vt:lpstr>Asociación de permisos a recursos</vt:lpstr>
      <vt:lpstr>Permisos estándar sobre carpetas y archivos</vt:lpstr>
      <vt:lpstr>Cuales son los permisos efectivos</vt:lpstr>
      <vt:lpstr>3 REGLAS BÁSICAS</vt:lpstr>
      <vt:lpstr>Asociación de permisos a recursos</vt:lpstr>
      <vt:lpstr>Asociación de permisos a recursos</vt:lpstr>
      <vt:lpstr>Asociación de permisos a recursos</vt:lpstr>
      <vt:lpstr>Efectos de la combinación de permisos de carpeta compartida y NTFS</vt:lpstr>
      <vt:lpstr>Presentación de PowerPoint</vt:lpstr>
      <vt:lpstr>Permisos NTFS</vt:lpstr>
      <vt:lpstr>Presentación de PowerPoint</vt:lpstr>
      <vt:lpstr>ACTIVIDAD</vt:lpstr>
      <vt:lpstr>ACTIVIDAD</vt:lpstr>
      <vt:lpstr>ACTIVIDAD</vt:lpstr>
      <vt:lpstr>ACTIVIDAD</vt:lpstr>
      <vt:lpstr>ACTIVIDAD</vt:lpstr>
      <vt:lpstr>Consideraciones para la implementación de NTFS y permisos de carpeta compartida</vt:lpstr>
      <vt:lpstr>IMPORTANTE</vt:lpstr>
      <vt:lpstr>IMPORTANTE</vt:lpstr>
      <vt:lpstr>IMPORTANTE</vt:lpstr>
      <vt:lpstr>IMPORTANTE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2020-01-30T23:23:01Z</dcterms:created>
  <dcterms:modified xsi:type="dcterms:W3CDTF">2020-08-02T03:47:45Z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