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Lst>
  <p:sldSz cx="12192000" cy="6858000"/>
  <p:notesSz cx="6858000" cy="9144000"/>
  <p:embeddedFontLst>
    <p:embeddedFont>
      <p:font typeface="Open Sans" panose="020B0604020202020204" charset="0"/>
      <p:regular r:id="rId174"/>
      <p:bold r:id="rId175"/>
      <p:italic r:id="rId176"/>
      <p:boldItalic r:id="rId177"/>
    </p:embeddedFont>
    <p:embeddedFont>
      <p:font typeface="Calibri" panose="020F0502020204030204" pitchFamily="34" charset="0"/>
      <p:regular r:id="rId178"/>
      <p:bold r:id="rId179"/>
      <p:italic r:id="rId180"/>
      <p:boldItalic r:id="rId181"/>
    </p:embeddedFont>
    <p:embeddedFont>
      <p:font typeface="Nunito SemiBold" panose="020B0604020202020204" charset="0"/>
      <p:regular r:id="rId182"/>
      <p:bold r:id="rId183"/>
      <p:italic r:id="rId184"/>
      <p:boldItalic r:id="rId185"/>
    </p:embeddedFont>
    <p:embeddedFont>
      <p:font typeface="Trebuchet MS" panose="020B0603020202020204" pitchFamily="34" charset="0"/>
      <p:regular r:id="rId186"/>
      <p:bold r:id="rId187"/>
      <p:italic r:id="rId188"/>
      <p:boldItalic r:id="rId189"/>
    </p:embeddedFont>
    <p:embeddedFont>
      <p:font typeface="Century Gothic" panose="020B0502020202020204" pitchFamily="34" charset="0"/>
      <p:regular r:id="rId190"/>
      <p:bold r:id="rId191"/>
      <p:italic r:id="rId192"/>
      <p:boldItalic r:id="rId193"/>
    </p:embeddedFont>
    <p:embeddedFont>
      <p:font typeface="Verdana" panose="020B0604030504040204" pitchFamily="34" charset="0"/>
      <p:regular r:id="rId194"/>
      <p:bold r:id="rId195"/>
      <p:italic r:id="rId196"/>
      <p:boldItalic r:id="rId1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8" roundtripDataSignature="AMtx7mg51bkpBc324JhrYC4mw2ArCYI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84A81FE-D623-43AD-84CA-2C819ABBD253}">
  <a:tblStyle styleId="{284A81FE-D623-43AD-84CA-2C819ABBD253}"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9D98D6D-17BC-4B50-BD8A-992A3895361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2" d="100"/>
          <a:sy n="72" d="100"/>
        </p:scale>
        <p:origin x="-552"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18.fntdata"/><Relationship Id="rId196" Type="http://schemas.openxmlformats.org/officeDocument/2006/relationships/font" Target="fonts/font23.fntdata"/><Relationship Id="rId20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8.fntdata"/><Relationship Id="rId186"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font" Target="fonts/font3.fntdata"/><Relationship Id="rId192" Type="http://schemas.openxmlformats.org/officeDocument/2006/relationships/font" Target="fonts/font19.fntdata"/><Relationship Id="rId197" Type="http://schemas.openxmlformats.org/officeDocument/2006/relationships/font" Target="fonts/font24.fntdata"/><Relationship Id="rId20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font" Target="fonts/font9.fntdata"/><Relationship Id="rId187"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4.fntdata"/><Relationship Id="rId198" Type="http://customschemas.google.com/relationships/presentationmetadata" Target="metadata"/><Relationship Id="rId172" Type="http://schemas.openxmlformats.org/officeDocument/2006/relationships/slide" Target="slides/slide171.xml"/><Relationship Id="rId193" Type="http://schemas.openxmlformats.org/officeDocument/2006/relationships/font" Target="fonts/font20.fntdata"/><Relationship Id="rId20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4" Type="http://schemas.openxmlformats.org/officeDocument/2006/relationships/font" Target="fonts/font21.fntdata"/><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font" Target="fonts/font11.fntdata"/><Relationship Id="rId189"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1.fntdata"/><Relationship Id="rId179" Type="http://schemas.openxmlformats.org/officeDocument/2006/relationships/font" Target="fonts/font6.fntdata"/><Relationship Id="rId195" Type="http://schemas.openxmlformats.org/officeDocument/2006/relationships/font" Target="fonts/font22.fntdata"/><Relationship Id="rId190" Type="http://schemas.openxmlformats.org/officeDocument/2006/relationships/font" Target="fonts/font1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7.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72479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8" name="Google Shape;87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0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0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1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p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1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6" name="Google Shape;966;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0" name="Google Shape;1070;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2" name="Google Shape;1082;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1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9" name="Google Shape;1089;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5" name="Google Shape;1115;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1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9" name="Google Shape;1129;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6" name="Google Shape;1136;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2" name="Google Shape;1142;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1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3" name="Google Shape;1153;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9" name="Google Shape;1159;p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1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9" name="Google Shape;1189;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4" name="Google Shape;1194;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5" name="Google Shape;1205;p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p1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9" name="Google Shape;1239;p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p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Google Shape;1246;p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9" name="Google Shape;1259;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5" name="Google Shape;1265;p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8" name="Google Shape;1278;p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p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3" name="Google Shape;1283;p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p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p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7" name="Google Shape;1317;p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4" name="Google Shape;1324;p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0" name="Google Shape;1330;p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p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6" name="Google Shape;1336;p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p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p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p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9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Google Shape;829;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waves">
  <p:cSld name="Blank waves">
    <p:bg>
      <p:bgPr>
        <a:solidFill>
          <a:srgbClr val="4D4A56"/>
        </a:solidFill>
        <a:effectLst/>
      </p:bgPr>
    </p:bg>
    <p:spTree>
      <p:nvGrpSpPr>
        <p:cNvPr id="1" name="Shape 26"/>
        <p:cNvGrpSpPr/>
        <p:nvPr/>
      </p:nvGrpSpPr>
      <p:grpSpPr>
        <a:xfrm>
          <a:off x="0" y="0"/>
          <a:ext cx="0" cy="0"/>
          <a:chOff x="0" y="0"/>
          <a:chExt cx="0" cy="0"/>
        </a:xfrm>
      </p:grpSpPr>
      <p:pic>
        <p:nvPicPr>
          <p:cNvPr id="27" name="Google Shape;27;p174" descr="organic-02.png"/>
          <p:cNvPicPr preferRelativeResize="0"/>
          <p:nvPr/>
        </p:nvPicPr>
        <p:blipFill rotWithShape="1">
          <a:blip r:embed="rId2">
            <a:alphaModFix amt="5000"/>
          </a:blip>
          <a:srcRect/>
          <a:stretch/>
        </p:blipFill>
        <p:spPr>
          <a:xfrm>
            <a:off x="0" y="0"/>
            <a:ext cx="12192000" cy="6858000"/>
          </a:xfrm>
          <a:prstGeom prst="rect">
            <a:avLst/>
          </a:prstGeom>
          <a:noFill/>
          <a:ln>
            <a:noFill/>
          </a:ln>
        </p:spPr>
      </p:pic>
      <p:sp>
        <p:nvSpPr>
          <p:cNvPr id="28" name="Google Shape;28;p17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lvl="0"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91"/>
        <p:cNvGrpSpPr/>
        <p:nvPr/>
      </p:nvGrpSpPr>
      <p:grpSpPr>
        <a:xfrm>
          <a:off x="0" y="0"/>
          <a:ext cx="0" cy="0"/>
          <a:chOff x="0" y="0"/>
          <a:chExt cx="0" cy="0"/>
        </a:xfrm>
      </p:grpSpPr>
      <p:sp>
        <p:nvSpPr>
          <p:cNvPr id="92" name="Google Shape;92;p18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83"/>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4" name="Google Shape;94;p183"/>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5" name="Google Shape;95;p18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8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8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9"/>
        <p:cNvGrpSpPr/>
        <p:nvPr/>
      </p:nvGrpSpPr>
      <p:grpSpPr>
        <a:xfrm>
          <a:off x="0" y="0"/>
          <a:ext cx="0" cy="0"/>
          <a:chOff x="0" y="0"/>
          <a:chExt cx="0" cy="0"/>
        </a:xfrm>
      </p:grpSpPr>
      <p:grpSp>
        <p:nvGrpSpPr>
          <p:cNvPr id="30" name="Google Shape;30;p175"/>
          <p:cNvGrpSpPr/>
          <p:nvPr/>
        </p:nvGrpSpPr>
        <p:grpSpPr>
          <a:xfrm>
            <a:off x="0" y="-8467"/>
            <a:ext cx="12192000" cy="6866467"/>
            <a:chOff x="0" y="-8467"/>
            <a:chExt cx="12192000" cy="6866467"/>
          </a:xfrm>
        </p:grpSpPr>
        <p:cxnSp>
          <p:nvCxnSpPr>
            <p:cNvPr id="31" name="Google Shape;31;p17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2" name="Google Shape;32;p17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3" name="Google Shape;33;p17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34" name="Google Shape;34;p17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5" name="Google Shape;35;p175"/>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7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5A11">
                <a:alpha val="69803"/>
              </a:srgbClr>
            </a:solidFill>
            <a:ln>
              <a:noFill/>
            </a:ln>
          </p:spPr>
        </p:sp>
        <p:sp>
          <p:nvSpPr>
            <p:cNvPr id="37" name="Google Shape;37;p17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8DA9DB">
                <a:alpha val="69803"/>
              </a:srgbClr>
            </a:solidFill>
            <a:ln>
              <a:noFill/>
            </a:ln>
          </p:spPr>
        </p:sp>
        <p:sp>
          <p:nvSpPr>
            <p:cNvPr id="38" name="Google Shape;38;p17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9" name="Google Shape;39;p17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75"/>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175"/>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75"/>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3" name="Google Shape;43;p17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7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90C226"/>
              </a:buClr>
              <a:buSzPts val="900"/>
              <a:buFont typeface="Trebuchet MS"/>
              <a:buNone/>
              <a:defRPr sz="900" b="0" i="0" u="none" strike="noStrike" cap="none">
                <a:solidFill>
                  <a:srgbClr val="90C226"/>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rgbClr val="4D4A56"/>
        </a:solidFill>
        <a:effectLst/>
      </p:bgPr>
    </p:bg>
    <p:spTree>
      <p:nvGrpSpPr>
        <p:cNvPr id="1" name="Shape 46"/>
        <p:cNvGrpSpPr/>
        <p:nvPr/>
      </p:nvGrpSpPr>
      <p:grpSpPr>
        <a:xfrm>
          <a:off x="0" y="0"/>
          <a:ext cx="0" cy="0"/>
          <a:chOff x="0" y="0"/>
          <a:chExt cx="0" cy="0"/>
        </a:xfrm>
      </p:grpSpPr>
      <p:pic>
        <p:nvPicPr>
          <p:cNvPr id="47" name="Google Shape;47;p176" descr="organic-01.png"/>
          <p:cNvPicPr preferRelativeResize="0"/>
          <p:nvPr/>
        </p:nvPicPr>
        <p:blipFill rotWithShape="1">
          <a:blip r:embed="rId2">
            <a:alphaModFix amt="4000"/>
          </a:blip>
          <a:srcRect/>
          <a:stretch/>
        </p:blipFill>
        <p:spPr>
          <a:xfrm>
            <a:off x="0" y="0"/>
            <a:ext cx="12192000" cy="6858000"/>
          </a:xfrm>
          <a:prstGeom prst="rect">
            <a:avLst/>
          </a:prstGeom>
          <a:noFill/>
          <a:ln>
            <a:noFill/>
          </a:ln>
        </p:spPr>
      </p:pic>
      <p:sp>
        <p:nvSpPr>
          <p:cNvPr id="48" name="Google Shape;48;p176"/>
          <p:cNvSpPr/>
          <p:nvPr/>
        </p:nvSpPr>
        <p:spPr>
          <a:xfrm>
            <a:off x="2754833" y="953811"/>
            <a:ext cx="8795600" cy="5214400"/>
          </a:xfrm>
          <a:prstGeom prst="rect">
            <a:avLst/>
          </a:prstGeom>
          <a:solidFill>
            <a:srgbClr val="FFFFFF"/>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b="0" i="0" u="none" strike="noStrike" cap="none">
              <a:solidFill>
                <a:schemeClr val="dk1"/>
              </a:solidFill>
              <a:latin typeface="Trebuchet MS"/>
              <a:ea typeface="Trebuchet MS"/>
              <a:cs typeface="Trebuchet MS"/>
              <a:sym typeface="Trebuchet MS"/>
            </a:endParaRPr>
          </a:p>
        </p:txBody>
      </p:sp>
      <p:sp>
        <p:nvSpPr>
          <p:cNvPr id="49" name="Google Shape;49;p176"/>
          <p:cNvSpPr/>
          <p:nvPr/>
        </p:nvSpPr>
        <p:spPr>
          <a:xfrm>
            <a:off x="539967" y="588189"/>
            <a:ext cx="2640400" cy="2640400"/>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b="0" i="0" u="none" strike="noStrike" cap="none">
              <a:solidFill>
                <a:schemeClr val="dk1"/>
              </a:solidFill>
              <a:latin typeface="Trebuchet MS"/>
              <a:ea typeface="Trebuchet MS"/>
              <a:cs typeface="Trebuchet MS"/>
              <a:sym typeface="Trebuchet MS"/>
            </a:endParaRPr>
          </a:p>
        </p:txBody>
      </p:sp>
      <p:sp>
        <p:nvSpPr>
          <p:cNvPr id="50" name="Google Shape;50;p176"/>
          <p:cNvSpPr txBox="1">
            <a:spLocks noGrp="1"/>
          </p:cNvSpPr>
          <p:nvPr>
            <p:ph type="title"/>
          </p:nvPr>
        </p:nvSpPr>
        <p:spPr>
          <a:xfrm>
            <a:off x="718697" y="715187"/>
            <a:ext cx="2151200" cy="1143200"/>
          </a:xfrm>
          <a:prstGeom prst="rect">
            <a:avLst/>
          </a:prstGeom>
          <a:noFill/>
          <a:ln>
            <a:noFill/>
          </a:ln>
        </p:spPr>
        <p:txBody>
          <a:bodyPr spcFirstLastPara="1" wrap="square" lIns="91425" tIns="91425" rIns="91425" bIns="91425" anchor="t" anchorCtr="0">
            <a:normAutofit/>
          </a:bodyPr>
          <a:lstStyle>
            <a:lvl1pPr lvl="0" algn="r">
              <a:spcBef>
                <a:spcPts val="0"/>
              </a:spcBef>
              <a:spcAft>
                <a:spcPts val="0"/>
              </a:spcAft>
              <a:buClr>
                <a:srgbClr val="FFFFFF"/>
              </a:buClr>
              <a:buSzPts val="1800"/>
              <a:buFont typeface="Trebuchet MS"/>
              <a:buNone/>
              <a:defRPr>
                <a:solidFill>
                  <a:srgbClr val="FFFFFF"/>
                </a:solidFill>
              </a:defRPr>
            </a:lvl1pPr>
            <a:lvl2pPr lvl="1" algn="r">
              <a:spcBef>
                <a:spcPts val="0"/>
              </a:spcBef>
              <a:spcAft>
                <a:spcPts val="0"/>
              </a:spcAft>
              <a:buClr>
                <a:srgbClr val="FFFFFF"/>
              </a:buClr>
              <a:buSzPts val="1800"/>
              <a:buNone/>
              <a:defRPr>
                <a:solidFill>
                  <a:srgbClr val="FFFFFF"/>
                </a:solidFill>
              </a:defRPr>
            </a:lvl2pPr>
            <a:lvl3pPr lvl="2" algn="r">
              <a:spcBef>
                <a:spcPts val="0"/>
              </a:spcBef>
              <a:spcAft>
                <a:spcPts val="0"/>
              </a:spcAft>
              <a:buClr>
                <a:srgbClr val="FFFFFF"/>
              </a:buClr>
              <a:buSzPts val="1800"/>
              <a:buNone/>
              <a:defRPr>
                <a:solidFill>
                  <a:srgbClr val="FFFFFF"/>
                </a:solidFill>
              </a:defRPr>
            </a:lvl3pPr>
            <a:lvl4pPr lvl="3" algn="r">
              <a:spcBef>
                <a:spcPts val="0"/>
              </a:spcBef>
              <a:spcAft>
                <a:spcPts val="0"/>
              </a:spcAft>
              <a:buClr>
                <a:srgbClr val="FFFFFF"/>
              </a:buClr>
              <a:buSzPts val="1800"/>
              <a:buNone/>
              <a:defRPr>
                <a:solidFill>
                  <a:srgbClr val="FFFFFF"/>
                </a:solidFill>
              </a:defRPr>
            </a:lvl4pPr>
            <a:lvl5pPr lvl="4" algn="r">
              <a:spcBef>
                <a:spcPts val="0"/>
              </a:spcBef>
              <a:spcAft>
                <a:spcPts val="0"/>
              </a:spcAft>
              <a:buClr>
                <a:srgbClr val="FFFFFF"/>
              </a:buClr>
              <a:buSzPts val="1800"/>
              <a:buNone/>
              <a:defRPr>
                <a:solidFill>
                  <a:srgbClr val="FFFFFF"/>
                </a:solidFill>
              </a:defRPr>
            </a:lvl5pPr>
            <a:lvl6pPr lvl="5" algn="r">
              <a:spcBef>
                <a:spcPts val="0"/>
              </a:spcBef>
              <a:spcAft>
                <a:spcPts val="0"/>
              </a:spcAft>
              <a:buClr>
                <a:srgbClr val="FFFFFF"/>
              </a:buClr>
              <a:buSzPts val="1800"/>
              <a:buNone/>
              <a:defRPr>
                <a:solidFill>
                  <a:srgbClr val="FFFFFF"/>
                </a:solidFill>
              </a:defRPr>
            </a:lvl6pPr>
            <a:lvl7pPr lvl="6" algn="r">
              <a:spcBef>
                <a:spcPts val="0"/>
              </a:spcBef>
              <a:spcAft>
                <a:spcPts val="0"/>
              </a:spcAft>
              <a:buClr>
                <a:srgbClr val="FFFFFF"/>
              </a:buClr>
              <a:buSzPts val="1800"/>
              <a:buNone/>
              <a:defRPr>
                <a:solidFill>
                  <a:srgbClr val="FFFFFF"/>
                </a:solidFill>
              </a:defRPr>
            </a:lvl7pPr>
            <a:lvl8pPr lvl="7" algn="r">
              <a:spcBef>
                <a:spcPts val="0"/>
              </a:spcBef>
              <a:spcAft>
                <a:spcPts val="0"/>
              </a:spcAft>
              <a:buClr>
                <a:srgbClr val="FFFFFF"/>
              </a:buClr>
              <a:buSzPts val="1800"/>
              <a:buNone/>
              <a:defRPr>
                <a:solidFill>
                  <a:srgbClr val="FFFFFF"/>
                </a:solidFill>
              </a:defRPr>
            </a:lvl8pPr>
            <a:lvl9pPr lvl="8" algn="r">
              <a:spcBef>
                <a:spcPts val="0"/>
              </a:spcBef>
              <a:spcAft>
                <a:spcPts val="0"/>
              </a:spcAft>
              <a:buClr>
                <a:srgbClr val="FFFFFF"/>
              </a:buClr>
              <a:buSzPts val="1800"/>
              <a:buNone/>
              <a:defRPr>
                <a:solidFill>
                  <a:srgbClr val="FFFFFF"/>
                </a:solidFill>
              </a:defRPr>
            </a:lvl9pPr>
          </a:lstStyle>
          <a:p>
            <a:endParaRPr/>
          </a:p>
        </p:txBody>
      </p:sp>
      <p:sp>
        <p:nvSpPr>
          <p:cNvPr id="51" name="Google Shape;51;p176"/>
          <p:cNvSpPr txBox="1">
            <a:spLocks noGrp="1"/>
          </p:cNvSpPr>
          <p:nvPr>
            <p:ph type="body" idx="1"/>
          </p:nvPr>
        </p:nvSpPr>
        <p:spPr>
          <a:xfrm>
            <a:off x="3731000" y="1278333"/>
            <a:ext cx="7338400" cy="4320800"/>
          </a:xfrm>
          <a:prstGeom prst="rect">
            <a:avLst/>
          </a:prstGeom>
          <a:noFill/>
          <a:ln>
            <a:noFill/>
          </a:ln>
        </p:spPr>
        <p:txBody>
          <a:bodyPr spcFirstLastPara="1" wrap="square" lIns="91425" tIns="91425" rIns="91425" bIns="91425" anchor="t" anchorCtr="0">
            <a:normAutofit/>
          </a:bodyPr>
          <a:lstStyle>
            <a:lvl1pPr marL="457200" lvl="0" indent="-381000" algn="l">
              <a:spcBef>
                <a:spcPts val="800"/>
              </a:spcBef>
              <a:spcAft>
                <a:spcPts val="0"/>
              </a:spcAft>
              <a:buSzPts val="2400"/>
              <a:buChar char="▹"/>
              <a:defRPr sz="3200"/>
            </a:lvl1pPr>
            <a:lvl2pPr marL="914400" lvl="1" indent="-381000" algn="l">
              <a:spcBef>
                <a:spcPts val="0"/>
              </a:spcBef>
              <a:spcAft>
                <a:spcPts val="0"/>
              </a:spcAft>
              <a:buSzPts val="2400"/>
              <a:buChar char="▸"/>
              <a:defRPr/>
            </a:lvl2pPr>
            <a:lvl3pPr marL="1371600" lvl="2" indent="-381000" algn="l">
              <a:spcBef>
                <a:spcPts val="0"/>
              </a:spcBef>
              <a:spcAft>
                <a:spcPts val="0"/>
              </a:spcAft>
              <a:buSzPts val="2400"/>
              <a:buChar char="◦"/>
              <a:defRPr/>
            </a:lvl3pPr>
            <a:lvl4pPr marL="1828800" lvl="3" indent="-381000" algn="l">
              <a:spcBef>
                <a:spcPts val="0"/>
              </a:spcBef>
              <a:spcAft>
                <a:spcPts val="0"/>
              </a:spcAft>
              <a:buSzPts val="2400"/>
              <a:buChar char="●"/>
              <a:defRPr sz="3200"/>
            </a:lvl4pPr>
            <a:lvl5pPr marL="2286000" lvl="4" indent="-381000" algn="l">
              <a:spcBef>
                <a:spcPts val="0"/>
              </a:spcBef>
              <a:spcAft>
                <a:spcPts val="0"/>
              </a:spcAft>
              <a:buSzPts val="2400"/>
              <a:buChar char="○"/>
              <a:defRPr sz="3200"/>
            </a:lvl5pPr>
            <a:lvl6pPr marL="2743200" lvl="5" indent="-381000" algn="l">
              <a:spcBef>
                <a:spcPts val="0"/>
              </a:spcBef>
              <a:spcAft>
                <a:spcPts val="0"/>
              </a:spcAft>
              <a:buSzPts val="2400"/>
              <a:buChar char="■"/>
              <a:defRPr sz="3200"/>
            </a:lvl6pPr>
            <a:lvl7pPr marL="3200400" lvl="6" indent="-381000" algn="l">
              <a:spcBef>
                <a:spcPts val="0"/>
              </a:spcBef>
              <a:spcAft>
                <a:spcPts val="0"/>
              </a:spcAft>
              <a:buSzPts val="2400"/>
              <a:buChar char="●"/>
              <a:defRPr sz="3200"/>
            </a:lvl7pPr>
            <a:lvl8pPr marL="3657600" lvl="7" indent="-381000" algn="l">
              <a:spcBef>
                <a:spcPts val="0"/>
              </a:spcBef>
              <a:spcAft>
                <a:spcPts val="0"/>
              </a:spcAft>
              <a:buSzPts val="2400"/>
              <a:buChar char="○"/>
              <a:defRPr sz="3200"/>
            </a:lvl8pPr>
            <a:lvl9pPr marL="4114800" lvl="8" indent="-381000" algn="l">
              <a:spcBef>
                <a:spcPts val="0"/>
              </a:spcBef>
              <a:spcAft>
                <a:spcPts val="0"/>
              </a:spcAft>
              <a:buSzPts val="2400"/>
              <a:buChar char="■"/>
              <a:defRPr sz="3200"/>
            </a:lvl9pPr>
          </a:lstStyle>
          <a:p>
            <a:endParaRPr/>
          </a:p>
        </p:txBody>
      </p:sp>
      <p:sp>
        <p:nvSpPr>
          <p:cNvPr id="52" name="Google Shape;52;p17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lvl="0"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rgbClr val="4D4A56"/>
        </a:solidFill>
        <a:effectLst/>
      </p:bgPr>
    </p:bg>
    <p:spTree>
      <p:nvGrpSpPr>
        <p:cNvPr id="1" name="Shape 53"/>
        <p:cNvGrpSpPr/>
        <p:nvPr/>
      </p:nvGrpSpPr>
      <p:grpSpPr>
        <a:xfrm>
          <a:off x="0" y="0"/>
          <a:ext cx="0" cy="0"/>
          <a:chOff x="0" y="0"/>
          <a:chExt cx="0" cy="0"/>
        </a:xfrm>
      </p:grpSpPr>
      <p:pic>
        <p:nvPicPr>
          <p:cNvPr id="54" name="Google Shape;54;p177" descr="organic-02.png"/>
          <p:cNvPicPr preferRelativeResize="0"/>
          <p:nvPr/>
        </p:nvPicPr>
        <p:blipFill rotWithShape="1">
          <a:blip r:embed="rId2">
            <a:alphaModFix amt="5000"/>
          </a:blip>
          <a:srcRect/>
          <a:stretch/>
        </p:blipFill>
        <p:spPr>
          <a:xfrm>
            <a:off x="0" y="0"/>
            <a:ext cx="12192000" cy="6858000"/>
          </a:xfrm>
          <a:prstGeom prst="rect">
            <a:avLst/>
          </a:prstGeom>
          <a:noFill/>
          <a:ln>
            <a:noFill/>
          </a:ln>
        </p:spPr>
      </p:pic>
      <p:sp>
        <p:nvSpPr>
          <p:cNvPr id="55" name="Google Shape;55;p177"/>
          <p:cNvSpPr/>
          <p:nvPr/>
        </p:nvSpPr>
        <p:spPr>
          <a:xfrm>
            <a:off x="2754833" y="953811"/>
            <a:ext cx="8795600" cy="5214400"/>
          </a:xfrm>
          <a:prstGeom prst="rect">
            <a:avLst/>
          </a:prstGeom>
          <a:solidFill>
            <a:srgbClr val="FFFFFF"/>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b="0" i="0" u="none" strike="noStrike" cap="none">
              <a:solidFill>
                <a:schemeClr val="dk1"/>
              </a:solidFill>
              <a:latin typeface="Trebuchet MS"/>
              <a:ea typeface="Trebuchet MS"/>
              <a:cs typeface="Trebuchet MS"/>
              <a:sym typeface="Trebuchet MS"/>
            </a:endParaRPr>
          </a:p>
        </p:txBody>
      </p:sp>
      <p:sp>
        <p:nvSpPr>
          <p:cNvPr id="56" name="Google Shape;56;p177"/>
          <p:cNvSpPr/>
          <p:nvPr/>
        </p:nvSpPr>
        <p:spPr>
          <a:xfrm>
            <a:off x="539967" y="588189"/>
            <a:ext cx="2640400" cy="2640400"/>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b="0" i="0" u="none" strike="noStrike" cap="none">
              <a:solidFill>
                <a:schemeClr val="dk1"/>
              </a:solidFill>
              <a:latin typeface="Trebuchet MS"/>
              <a:ea typeface="Trebuchet MS"/>
              <a:cs typeface="Trebuchet MS"/>
              <a:sym typeface="Trebuchet MS"/>
            </a:endParaRPr>
          </a:p>
        </p:txBody>
      </p:sp>
      <p:sp>
        <p:nvSpPr>
          <p:cNvPr id="57" name="Google Shape;57;p177"/>
          <p:cNvSpPr txBox="1">
            <a:spLocks noGrp="1"/>
          </p:cNvSpPr>
          <p:nvPr>
            <p:ph type="title"/>
          </p:nvPr>
        </p:nvSpPr>
        <p:spPr>
          <a:xfrm>
            <a:off x="712813" y="721572"/>
            <a:ext cx="2151200" cy="1143200"/>
          </a:xfrm>
          <a:prstGeom prst="rect">
            <a:avLst/>
          </a:prstGeom>
          <a:noFill/>
          <a:ln>
            <a:noFill/>
          </a:ln>
        </p:spPr>
        <p:txBody>
          <a:bodyPr spcFirstLastPara="1" wrap="square" lIns="91425" tIns="91425" rIns="91425" bIns="91425" anchor="t" anchorCtr="0">
            <a:normAutofit/>
          </a:bodyPr>
          <a:lstStyle>
            <a:lvl1pPr lvl="0" algn="r">
              <a:spcBef>
                <a:spcPts val="0"/>
              </a:spcBef>
              <a:spcAft>
                <a:spcPts val="0"/>
              </a:spcAft>
              <a:buClr>
                <a:srgbClr val="FFFFFF"/>
              </a:buClr>
              <a:buSzPts val="1800"/>
              <a:buFont typeface="Trebuchet MS"/>
              <a:buNone/>
              <a:defRPr>
                <a:solidFill>
                  <a:srgbClr val="FFFFFF"/>
                </a:solidFill>
              </a:defRPr>
            </a:lvl1pPr>
            <a:lvl2pPr lvl="1" algn="r">
              <a:spcBef>
                <a:spcPts val="0"/>
              </a:spcBef>
              <a:spcAft>
                <a:spcPts val="0"/>
              </a:spcAft>
              <a:buClr>
                <a:srgbClr val="FFFFFF"/>
              </a:buClr>
              <a:buSzPts val="1800"/>
              <a:buNone/>
              <a:defRPr>
                <a:solidFill>
                  <a:srgbClr val="FFFFFF"/>
                </a:solidFill>
              </a:defRPr>
            </a:lvl2pPr>
            <a:lvl3pPr lvl="2" algn="r">
              <a:spcBef>
                <a:spcPts val="0"/>
              </a:spcBef>
              <a:spcAft>
                <a:spcPts val="0"/>
              </a:spcAft>
              <a:buClr>
                <a:srgbClr val="FFFFFF"/>
              </a:buClr>
              <a:buSzPts val="1800"/>
              <a:buNone/>
              <a:defRPr>
                <a:solidFill>
                  <a:srgbClr val="FFFFFF"/>
                </a:solidFill>
              </a:defRPr>
            </a:lvl3pPr>
            <a:lvl4pPr lvl="3" algn="r">
              <a:spcBef>
                <a:spcPts val="0"/>
              </a:spcBef>
              <a:spcAft>
                <a:spcPts val="0"/>
              </a:spcAft>
              <a:buClr>
                <a:srgbClr val="FFFFFF"/>
              </a:buClr>
              <a:buSzPts val="1800"/>
              <a:buNone/>
              <a:defRPr>
                <a:solidFill>
                  <a:srgbClr val="FFFFFF"/>
                </a:solidFill>
              </a:defRPr>
            </a:lvl4pPr>
            <a:lvl5pPr lvl="4" algn="r">
              <a:spcBef>
                <a:spcPts val="0"/>
              </a:spcBef>
              <a:spcAft>
                <a:spcPts val="0"/>
              </a:spcAft>
              <a:buClr>
                <a:srgbClr val="FFFFFF"/>
              </a:buClr>
              <a:buSzPts val="1800"/>
              <a:buNone/>
              <a:defRPr>
                <a:solidFill>
                  <a:srgbClr val="FFFFFF"/>
                </a:solidFill>
              </a:defRPr>
            </a:lvl5pPr>
            <a:lvl6pPr lvl="5" algn="r">
              <a:spcBef>
                <a:spcPts val="0"/>
              </a:spcBef>
              <a:spcAft>
                <a:spcPts val="0"/>
              </a:spcAft>
              <a:buClr>
                <a:srgbClr val="FFFFFF"/>
              </a:buClr>
              <a:buSzPts val="1800"/>
              <a:buNone/>
              <a:defRPr>
                <a:solidFill>
                  <a:srgbClr val="FFFFFF"/>
                </a:solidFill>
              </a:defRPr>
            </a:lvl6pPr>
            <a:lvl7pPr lvl="6" algn="r">
              <a:spcBef>
                <a:spcPts val="0"/>
              </a:spcBef>
              <a:spcAft>
                <a:spcPts val="0"/>
              </a:spcAft>
              <a:buClr>
                <a:srgbClr val="FFFFFF"/>
              </a:buClr>
              <a:buSzPts val="1800"/>
              <a:buNone/>
              <a:defRPr>
                <a:solidFill>
                  <a:srgbClr val="FFFFFF"/>
                </a:solidFill>
              </a:defRPr>
            </a:lvl7pPr>
            <a:lvl8pPr lvl="7" algn="r">
              <a:spcBef>
                <a:spcPts val="0"/>
              </a:spcBef>
              <a:spcAft>
                <a:spcPts val="0"/>
              </a:spcAft>
              <a:buClr>
                <a:srgbClr val="FFFFFF"/>
              </a:buClr>
              <a:buSzPts val="1800"/>
              <a:buNone/>
              <a:defRPr>
                <a:solidFill>
                  <a:srgbClr val="FFFFFF"/>
                </a:solidFill>
              </a:defRPr>
            </a:lvl8pPr>
            <a:lvl9pPr lvl="8" algn="r">
              <a:spcBef>
                <a:spcPts val="0"/>
              </a:spcBef>
              <a:spcAft>
                <a:spcPts val="0"/>
              </a:spcAft>
              <a:buClr>
                <a:srgbClr val="FFFFFF"/>
              </a:buClr>
              <a:buSzPts val="1800"/>
              <a:buNone/>
              <a:defRPr>
                <a:solidFill>
                  <a:srgbClr val="FFFFFF"/>
                </a:solidFill>
              </a:defRPr>
            </a:lvl9pPr>
          </a:lstStyle>
          <a:p>
            <a:endParaRPr/>
          </a:p>
        </p:txBody>
      </p:sp>
      <p:sp>
        <p:nvSpPr>
          <p:cNvPr id="58" name="Google Shape;58;p177"/>
          <p:cNvSpPr txBox="1">
            <a:spLocks noGrp="1"/>
          </p:cNvSpPr>
          <p:nvPr>
            <p:ph type="body" idx="1"/>
          </p:nvPr>
        </p:nvSpPr>
        <p:spPr>
          <a:xfrm>
            <a:off x="3676967" y="1498600"/>
            <a:ext cx="3600800" cy="4128000"/>
          </a:xfrm>
          <a:prstGeom prst="rect">
            <a:avLst/>
          </a:prstGeom>
          <a:noFill/>
          <a:ln>
            <a:noFill/>
          </a:ln>
        </p:spPr>
        <p:txBody>
          <a:bodyPr spcFirstLastPara="1" wrap="square" lIns="91425" tIns="91425" rIns="91425" bIns="91425" anchor="t" anchorCtr="0">
            <a:normAutofit/>
          </a:bodyPr>
          <a:lstStyle>
            <a:lvl1pPr marL="457200" lvl="0" indent="-342900" algn="l">
              <a:spcBef>
                <a:spcPts val="800"/>
              </a:spcBef>
              <a:spcAft>
                <a:spcPts val="0"/>
              </a:spcAft>
              <a:buSzPts val="1800"/>
              <a:buChar char="▹"/>
              <a:defRPr sz="2400"/>
            </a:lvl1pPr>
            <a:lvl2pPr marL="914400" lvl="1" indent="-342900" algn="l">
              <a:spcBef>
                <a:spcPts val="0"/>
              </a:spcBef>
              <a:spcAft>
                <a:spcPts val="0"/>
              </a:spcAft>
              <a:buSzPts val="1800"/>
              <a:buChar char="▸"/>
              <a:defRPr sz="2400"/>
            </a:lvl2pPr>
            <a:lvl3pPr marL="1371600" lvl="2" indent="-342900" algn="l">
              <a:spcBef>
                <a:spcPts val="0"/>
              </a:spcBef>
              <a:spcAft>
                <a:spcPts val="0"/>
              </a:spcAft>
              <a:buSzPts val="1800"/>
              <a:buChar char="◦"/>
              <a:defRPr sz="2400"/>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59" name="Google Shape;59;p177"/>
          <p:cNvSpPr txBox="1">
            <a:spLocks noGrp="1"/>
          </p:cNvSpPr>
          <p:nvPr>
            <p:ph type="body" idx="2"/>
          </p:nvPr>
        </p:nvSpPr>
        <p:spPr>
          <a:xfrm>
            <a:off x="7494537" y="1498600"/>
            <a:ext cx="3600800" cy="4128000"/>
          </a:xfrm>
          <a:prstGeom prst="rect">
            <a:avLst/>
          </a:prstGeom>
          <a:noFill/>
          <a:ln>
            <a:noFill/>
          </a:ln>
        </p:spPr>
        <p:txBody>
          <a:bodyPr spcFirstLastPara="1" wrap="square" lIns="91425" tIns="91425" rIns="91425" bIns="91425" anchor="t" anchorCtr="0">
            <a:normAutofit/>
          </a:bodyPr>
          <a:lstStyle>
            <a:lvl1pPr marL="457200" lvl="0" indent="-342900" algn="l">
              <a:spcBef>
                <a:spcPts val="800"/>
              </a:spcBef>
              <a:spcAft>
                <a:spcPts val="0"/>
              </a:spcAft>
              <a:buSzPts val="1800"/>
              <a:buChar char="▹"/>
              <a:defRPr sz="2400"/>
            </a:lvl1pPr>
            <a:lvl2pPr marL="914400" lvl="1" indent="-342900" algn="l">
              <a:spcBef>
                <a:spcPts val="0"/>
              </a:spcBef>
              <a:spcAft>
                <a:spcPts val="0"/>
              </a:spcAft>
              <a:buSzPts val="1800"/>
              <a:buChar char="▸"/>
              <a:defRPr sz="2400"/>
            </a:lvl2pPr>
            <a:lvl3pPr marL="1371600" lvl="2" indent="-342900" algn="l">
              <a:spcBef>
                <a:spcPts val="0"/>
              </a:spcBef>
              <a:spcAft>
                <a:spcPts val="0"/>
              </a:spcAft>
              <a:buSzPts val="1800"/>
              <a:buChar char="◦"/>
              <a:defRPr sz="2400"/>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60" name="Google Shape;60;p17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lvl="0"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solidFill>
          <a:srgbClr val="4D4A56"/>
        </a:solidFill>
        <a:effectLst/>
      </p:bgPr>
    </p:bg>
    <p:spTree>
      <p:nvGrpSpPr>
        <p:cNvPr id="1" name="Shape 61"/>
        <p:cNvGrpSpPr/>
        <p:nvPr/>
      </p:nvGrpSpPr>
      <p:grpSpPr>
        <a:xfrm>
          <a:off x="0" y="0"/>
          <a:ext cx="0" cy="0"/>
          <a:chOff x="0" y="0"/>
          <a:chExt cx="0" cy="0"/>
        </a:xfrm>
      </p:grpSpPr>
      <p:pic>
        <p:nvPicPr>
          <p:cNvPr id="62" name="Google Shape;62;p178" descr="organic-03.png"/>
          <p:cNvPicPr preferRelativeResize="0"/>
          <p:nvPr/>
        </p:nvPicPr>
        <p:blipFill rotWithShape="1">
          <a:blip r:embed="rId2">
            <a:alphaModFix amt="5000"/>
          </a:blip>
          <a:srcRect/>
          <a:stretch/>
        </p:blipFill>
        <p:spPr>
          <a:xfrm>
            <a:off x="0" y="0"/>
            <a:ext cx="12192000" cy="6858000"/>
          </a:xfrm>
          <a:prstGeom prst="rect">
            <a:avLst/>
          </a:prstGeom>
          <a:noFill/>
          <a:ln>
            <a:noFill/>
          </a:ln>
        </p:spPr>
      </p:pic>
      <p:sp>
        <p:nvSpPr>
          <p:cNvPr id="63" name="Google Shape;63;p178"/>
          <p:cNvSpPr/>
          <p:nvPr/>
        </p:nvSpPr>
        <p:spPr>
          <a:xfrm>
            <a:off x="2754833" y="953811"/>
            <a:ext cx="8795600" cy="5214400"/>
          </a:xfrm>
          <a:prstGeom prst="rect">
            <a:avLst/>
          </a:prstGeom>
          <a:solidFill>
            <a:srgbClr val="FFFFFF"/>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b="0" i="0" u="none" strike="noStrike" cap="none">
              <a:solidFill>
                <a:schemeClr val="dk1"/>
              </a:solidFill>
              <a:latin typeface="Trebuchet MS"/>
              <a:ea typeface="Trebuchet MS"/>
              <a:cs typeface="Trebuchet MS"/>
              <a:sym typeface="Trebuchet MS"/>
            </a:endParaRPr>
          </a:p>
        </p:txBody>
      </p:sp>
      <p:sp>
        <p:nvSpPr>
          <p:cNvPr id="64" name="Google Shape;64;p178"/>
          <p:cNvSpPr/>
          <p:nvPr/>
        </p:nvSpPr>
        <p:spPr>
          <a:xfrm>
            <a:off x="539967" y="588189"/>
            <a:ext cx="2640400" cy="2640400"/>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b="0" i="0" u="none" strike="noStrike" cap="none">
              <a:solidFill>
                <a:schemeClr val="dk1"/>
              </a:solidFill>
              <a:latin typeface="Trebuchet MS"/>
              <a:ea typeface="Trebuchet MS"/>
              <a:cs typeface="Trebuchet MS"/>
              <a:sym typeface="Trebuchet MS"/>
            </a:endParaRPr>
          </a:p>
        </p:txBody>
      </p:sp>
      <p:sp>
        <p:nvSpPr>
          <p:cNvPr id="65" name="Google Shape;65;p178"/>
          <p:cNvSpPr txBox="1">
            <a:spLocks noGrp="1"/>
          </p:cNvSpPr>
          <p:nvPr>
            <p:ph type="title"/>
          </p:nvPr>
        </p:nvSpPr>
        <p:spPr>
          <a:xfrm>
            <a:off x="508000" y="706836"/>
            <a:ext cx="2370800" cy="1143200"/>
          </a:xfrm>
          <a:prstGeom prst="rect">
            <a:avLst/>
          </a:prstGeom>
          <a:noFill/>
          <a:ln>
            <a:noFill/>
          </a:ln>
        </p:spPr>
        <p:txBody>
          <a:bodyPr spcFirstLastPara="1" wrap="square" lIns="91425" tIns="91425" rIns="91425" bIns="91425" anchor="t" anchorCtr="0">
            <a:normAutofit/>
          </a:bodyPr>
          <a:lstStyle>
            <a:lvl1pPr lvl="0" algn="r">
              <a:spcBef>
                <a:spcPts val="0"/>
              </a:spcBef>
              <a:spcAft>
                <a:spcPts val="0"/>
              </a:spcAft>
              <a:buClr>
                <a:srgbClr val="FFFFFF"/>
              </a:buClr>
              <a:buSzPts val="1800"/>
              <a:buFont typeface="Trebuchet MS"/>
              <a:buNone/>
              <a:defRPr>
                <a:solidFill>
                  <a:srgbClr val="FFFFFF"/>
                </a:solidFill>
              </a:defRPr>
            </a:lvl1pPr>
            <a:lvl2pPr lvl="1" algn="r">
              <a:spcBef>
                <a:spcPts val="0"/>
              </a:spcBef>
              <a:spcAft>
                <a:spcPts val="0"/>
              </a:spcAft>
              <a:buClr>
                <a:srgbClr val="FFFFFF"/>
              </a:buClr>
              <a:buSzPts val="1800"/>
              <a:buNone/>
              <a:defRPr>
                <a:solidFill>
                  <a:srgbClr val="FFFFFF"/>
                </a:solidFill>
              </a:defRPr>
            </a:lvl2pPr>
            <a:lvl3pPr lvl="2" algn="r">
              <a:spcBef>
                <a:spcPts val="0"/>
              </a:spcBef>
              <a:spcAft>
                <a:spcPts val="0"/>
              </a:spcAft>
              <a:buClr>
                <a:srgbClr val="FFFFFF"/>
              </a:buClr>
              <a:buSzPts val="1800"/>
              <a:buNone/>
              <a:defRPr>
                <a:solidFill>
                  <a:srgbClr val="FFFFFF"/>
                </a:solidFill>
              </a:defRPr>
            </a:lvl3pPr>
            <a:lvl4pPr lvl="3" algn="r">
              <a:spcBef>
                <a:spcPts val="0"/>
              </a:spcBef>
              <a:spcAft>
                <a:spcPts val="0"/>
              </a:spcAft>
              <a:buClr>
                <a:srgbClr val="FFFFFF"/>
              </a:buClr>
              <a:buSzPts val="1800"/>
              <a:buNone/>
              <a:defRPr>
                <a:solidFill>
                  <a:srgbClr val="FFFFFF"/>
                </a:solidFill>
              </a:defRPr>
            </a:lvl4pPr>
            <a:lvl5pPr lvl="4" algn="r">
              <a:spcBef>
                <a:spcPts val="0"/>
              </a:spcBef>
              <a:spcAft>
                <a:spcPts val="0"/>
              </a:spcAft>
              <a:buClr>
                <a:srgbClr val="FFFFFF"/>
              </a:buClr>
              <a:buSzPts val="1800"/>
              <a:buNone/>
              <a:defRPr>
                <a:solidFill>
                  <a:srgbClr val="FFFFFF"/>
                </a:solidFill>
              </a:defRPr>
            </a:lvl5pPr>
            <a:lvl6pPr lvl="5" algn="r">
              <a:spcBef>
                <a:spcPts val="0"/>
              </a:spcBef>
              <a:spcAft>
                <a:spcPts val="0"/>
              </a:spcAft>
              <a:buClr>
                <a:srgbClr val="FFFFFF"/>
              </a:buClr>
              <a:buSzPts val="1800"/>
              <a:buNone/>
              <a:defRPr>
                <a:solidFill>
                  <a:srgbClr val="FFFFFF"/>
                </a:solidFill>
              </a:defRPr>
            </a:lvl6pPr>
            <a:lvl7pPr lvl="6" algn="r">
              <a:spcBef>
                <a:spcPts val="0"/>
              </a:spcBef>
              <a:spcAft>
                <a:spcPts val="0"/>
              </a:spcAft>
              <a:buClr>
                <a:srgbClr val="FFFFFF"/>
              </a:buClr>
              <a:buSzPts val="1800"/>
              <a:buNone/>
              <a:defRPr>
                <a:solidFill>
                  <a:srgbClr val="FFFFFF"/>
                </a:solidFill>
              </a:defRPr>
            </a:lvl7pPr>
            <a:lvl8pPr lvl="7" algn="r">
              <a:spcBef>
                <a:spcPts val="0"/>
              </a:spcBef>
              <a:spcAft>
                <a:spcPts val="0"/>
              </a:spcAft>
              <a:buClr>
                <a:srgbClr val="FFFFFF"/>
              </a:buClr>
              <a:buSzPts val="1800"/>
              <a:buNone/>
              <a:defRPr>
                <a:solidFill>
                  <a:srgbClr val="FFFFFF"/>
                </a:solidFill>
              </a:defRPr>
            </a:lvl8pPr>
            <a:lvl9pPr lvl="8" algn="r">
              <a:spcBef>
                <a:spcPts val="0"/>
              </a:spcBef>
              <a:spcAft>
                <a:spcPts val="0"/>
              </a:spcAft>
              <a:buClr>
                <a:srgbClr val="FFFFFF"/>
              </a:buClr>
              <a:buSzPts val="1800"/>
              <a:buNone/>
              <a:defRPr>
                <a:solidFill>
                  <a:srgbClr val="FFFFFF"/>
                </a:solidFill>
              </a:defRPr>
            </a:lvl9pPr>
          </a:lstStyle>
          <a:p>
            <a:endParaRPr/>
          </a:p>
        </p:txBody>
      </p:sp>
      <p:sp>
        <p:nvSpPr>
          <p:cNvPr id="66" name="Google Shape;66;p178"/>
          <p:cNvSpPr txBox="1">
            <a:spLocks noGrp="1"/>
          </p:cNvSpPr>
          <p:nvPr>
            <p:ph type="body" idx="1"/>
          </p:nvPr>
        </p:nvSpPr>
        <p:spPr>
          <a:xfrm>
            <a:off x="3536641" y="1406267"/>
            <a:ext cx="2474000" cy="4386400"/>
          </a:xfrm>
          <a:prstGeom prst="rect">
            <a:avLst/>
          </a:prstGeom>
          <a:noFill/>
          <a:ln>
            <a:noFill/>
          </a:ln>
        </p:spPr>
        <p:txBody>
          <a:bodyPr spcFirstLastPara="1" wrap="square" lIns="91425" tIns="91425" rIns="91425" bIns="91425" anchor="t" anchorCtr="0">
            <a:normAutofit/>
          </a:bodyPr>
          <a:lstStyle>
            <a:lvl1pPr marL="457200" lvl="0" indent="-317500" algn="l">
              <a:spcBef>
                <a:spcPts val="800"/>
              </a:spcBef>
              <a:spcAft>
                <a:spcPts val="0"/>
              </a:spcAft>
              <a:buSzPts val="1400"/>
              <a:buChar char="▹"/>
              <a:defRPr sz="1867"/>
            </a:lvl1pPr>
            <a:lvl2pPr marL="914400" lvl="1" indent="-317500" algn="l">
              <a:spcBef>
                <a:spcPts val="0"/>
              </a:spcBef>
              <a:spcAft>
                <a:spcPts val="0"/>
              </a:spcAft>
              <a:buSzPts val="1400"/>
              <a:buChar char="▸"/>
              <a:defRPr sz="1867"/>
            </a:lvl2pPr>
            <a:lvl3pPr marL="1371600" lvl="2" indent="-317500" algn="l">
              <a:spcBef>
                <a:spcPts val="0"/>
              </a:spcBef>
              <a:spcAft>
                <a:spcPts val="0"/>
              </a:spcAft>
              <a:buSzPts val="1400"/>
              <a:buChar char="◦"/>
              <a:defRPr sz="1867"/>
            </a:lvl3pPr>
            <a:lvl4pPr marL="1828800" lvl="3" indent="-317500" algn="l">
              <a:spcBef>
                <a:spcPts val="0"/>
              </a:spcBef>
              <a:spcAft>
                <a:spcPts val="0"/>
              </a:spcAft>
              <a:buSzPts val="1400"/>
              <a:buChar char="●"/>
              <a:defRPr sz="1867"/>
            </a:lvl4pPr>
            <a:lvl5pPr marL="2286000" lvl="4" indent="-317500" algn="l">
              <a:spcBef>
                <a:spcPts val="0"/>
              </a:spcBef>
              <a:spcAft>
                <a:spcPts val="0"/>
              </a:spcAft>
              <a:buSzPts val="1400"/>
              <a:buChar char="○"/>
              <a:defRPr sz="1867"/>
            </a:lvl5pPr>
            <a:lvl6pPr marL="2743200" lvl="5" indent="-317500" algn="l">
              <a:spcBef>
                <a:spcPts val="0"/>
              </a:spcBef>
              <a:spcAft>
                <a:spcPts val="0"/>
              </a:spcAft>
              <a:buSzPts val="1400"/>
              <a:buChar char="■"/>
              <a:defRPr sz="1867"/>
            </a:lvl6pPr>
            <a:lvl7pPr marL="3200400" lvl="6" indent="-317500" algn="l">
              <a:spcBef>
                <a:spcPts val="0"/>
              </a:spcBef>
              <a:spcAft>
                <a:spcPts val="0"/>
              </a:spcAft>
              <a:buSzPts val="1400"/>
              <a:buChar char="●"/>
              <a:defRPr sz="1867"/>
            </a:lvl7pPr>
            <a:lvl8pPr marL="3657600" lvl="7" indent="-317500" algn="l">
              <a:spcBef>
                <a:spcPts val="0"/>
              </a:spcBef>
              <a:spcAft>
                <a:spcPts val="0"/>
              </a:spcAft>
              <a:buSzPts val="1400"/>
              <a:buChar char="○"/>
              <a:defRPr sz="1867"/>
            </a:lvl8pPr>
            <a:lvl9pPr marL="4114800" lvl="8" indent="-317500" algn="l">
              <a:spcBef>
                <a:spcPts val="0"/>
              </a:spcBef>
              <a:spcAft>
                <a:spcPts val="0"/>
              </a:spcAft>
              <a:buSzPts val="1400"/>
              <a:buChar char="■"/>
              <a:defRPr sz="1867"/>
            </a:lvl9pPr>
          </a:lstStyle>
          <a:p>
            <a:endParaRPr/>
          </a:p>
        </p:txBody>
      </p:sp>
      <p:sp>
        <p:nvSpPr>
          <p:cNvPr id="67" name="Google Shape;67;p178"/>
          <p:cNvSpPr txBox="1">
            <a:spLocks noGrp="1"/>
          </p:cNvSpPr>
          <p:nvPr>
            <p:ph type="body" idx="2"/>
          </p:nvPr>
        </p:nvSpPr>
        <p:spPr>
          <a:xfrm>
            <a:off x="6137791" y="1406267"/>
            <a:ext cx="2474000" cy="4386400"/>
          </a:xfrm>
          <a:prstGeom prst="rect">
            <a:avLst/>
          </a:prstGeom>
          <a:noFill/>
          <a:ln>
            <a:noFill/>
          </a:ln>
        </p:spPr>
        <p:txBody>
          <a:bodyPr spcFirstLastPara="1" wrap="square" lIns="91425" tIns="91425" rIns="91425" bIns="91425" anchor="t" anchorCtr="0">
            <a:normAutofit/>
          </a:bodyPr>
          <a:lstStyle>
            <a:lvl1pPr marL="457200" lvl="0" indent="-317500" algn="l">
              <a:spcBef>
                <a:spcPts val="800"/>
              </a:spcBef>
              <a:spcAft>
                <a:spcPts val="0"/>
              </a:spcAft>
              <a:buSzPts val="1400"/>
              <a:buChar char="▹"/>
              <a:defRPr sz="1867"/>
            </a:lvl1pPr>
            <a:lvl2pPr marL="914400" lvl="1" indent="-317500" algn="l">
              <a:spcBef>
                <a:spcPts val="0"/>
              </a:spcBef>
              <a:spcAft>
                <a:spcPts val="0"/>
              </a:spcAft>
              <a:buSzPts val="1400"/>
              <a:buChar char="▸"/>
              <a:defRPr sz="1867"/>
            </a:lvl2pPr>
            <a:lvl3pPr marL="1371600" lvl="2" indent="-317500" algn="l">
              <a:spcBef>
                <a:spcPts val="0"/>
              </a:spcBef>
              <a:spcAft>
                <a:spcPts val="0"/>
              </a:spcAft>
              <a:buSzPts val="1400"/>
              <a:buChar char="◦"/>
              <a:defRPr sz="1867"/>
            </a:lvl3pPr>
            <a:lvl4pPr marL="1828800" lvl="3" indent="-317500" algn="l">
              <a:spcBef>
                <a:spcPts val="0"/>
              </a:spcBef>
              <a:spcAft>
                <a:spcPts val="0"/>
              </a:spcAft>
              <a:buSzPts val="1400"/>
              <a:buChar char="●"/>
              <a:defRPr sz="1867"/>
            </a:lvl4pPr>
            <a:lvl5pPr marL="2286000" lvl="4" indent="-317500" algn="l">
              <a:spcBef>
                <a:spcPts val="0"/>
              </a:spcBef>
              <a:spcAft>
                <a:spcPts val="0"/>
              </a:spcAft>
              <a:buSzPts val="1400"/>
              <a:buChar char="○"/>
              <a:defRPr sz="1867"/>
            </a:lvl5pPr>
            <a:lvl6pPr marL="2743200" lvl="5" indent="-317500" algn="l">
              <a:spcBef>
                <a:spcPts val="0"/>
              </a:spcBef>
              <a:spcAft>
                <a:spcPts val="0"/>
              </a:spcAft>
              <a:buSzPts val="1400"/>
              <a:buChar char="■"/>
              <a:defRPr sz="1867"/>
            </a:lvl6pPr>
            <a:lvl7pPr marL="3200400" lvl="6" indent="-317500" algn="l">
              <a:spcBef>
                <a:spcPts val="0"/>
              </a:spcBef>
              <a:spcAft>
                <a:spcPts val="0"/>
              </a:spcAft>
              <a:buSzPts val="1400"/>
              <a:buChar char="●"/>
              <a:defRPr sz="1867"/>
            </a:lvl7pPr>
            <a:lvl8pPr marL="3657600" lvl="7" indent="-317500" algn="l">
              <a:spcBef>
                <a:spcPts val="0"/>
              </a:spcBef>
              <a:spcAft>
                <a:spcPts val="0"/>
              </a:spcAft>
              <a:buSzPts val="1400"/>
              <a:buChar char="○"/>
              <a:defRPr sz="1867"/>
            </a:lvl8pPr>
            <a:lvl9pPr marL="4114800" lvl="8" indent="-317500" algn="l">
              <a:spcBef>
                <a:spcPts val="0"/>
              </a:spcBef>
              <a:spcAft>
                <a:spcPts val="0"/>
              </a:spcAft>
              <a:buSzPts val="1400"/>
              <a:buChar char="■"/>
              <a:defRPr sz="1867"/>
            </a:lvl9pPr>
          </a:lstStyle>
          <a:p>
            <a:endParaRPr/>
          </a:p>
        </p:txBody>
      </p:sp>
      <p:sp>
        <p:nvSpPr>
          <p:cNvPr id="68" name="Google Shape;68;p178"/>
          <p:cNvSpPr txBox="1">
            <a:spLocks noGrp="1"/>
          </p:cNvSpPr>
          <p:nvPr>
            <p:ph type="body" idx="3"/>
          </p:nvPr>
        </p:nvSpPr>
        <p:spPr>
          <a:xfrm>
            <a:off x="8738940" y="1406267"/>
            <a:ext cx="2474000" cy="4386400"/>
          </a:xfrm>
          <a:prstGeom prst="rect">
            <a:avLst/>
          </a:prstGeom>
          <a:noFill/>
          <a:ln>
            <a:noFill/>
          </a:ln>
        </p:spPr>
        <p:txBody>
          <a:bodyPr spcFirstLastPara="1" wrap="square" lIns="91425" tIns="91425" rIns="91425" bIns="91425" anchor="t" anchorCtr="0">
            <a:normAutofit/>
          </a:bodyPr>
          <a:lstStyle>
            <a:lvl1pPr marL="457200" lvl="0" indent="-317500" algn="l">
              <a:spcBef>
                <a:spcPts val="800"/>
              </a:spcBef>
              <a:spcAft>
                <a:spcPts val="0"/>
              </a:spcAft>
              <a:buSzPts val="1400"/>
              <a:buChar char="▹"/>
              <a:defRPr sz="1867"/>
            </a:lvl1pPr>
            <a:lvl2pPr marL="914400" lvl="1" indent="-317500" algn="l">
              <a:spcBef>
                <a:spcPts val="0"/>
              </a:spcBef>
              <a:spcAft>
                <a:spcPts val="0"/>
              </a:spcAft>
              <a:buSzPts val="1400"/>
              <a:buChar char="▸"/>
              <a:defRPr sz="1867"/>
            </a:lvl2pPr>
            <a:lvl3pPr marL="1371600" lvl="2" indent="-317500" algn="l">
              <a:spcBef>
                <a:spcPts val="0"/>
              </a:spcBef>
              <a:spcAft>
                <a:spcPts val="0"/>
              </a:spcAft>
              <a:buSzPts val="1400"/>
              <a:buChar char="◦"/>
              <a:defRPr sz="1867"/>
            </a:lvl3pPr>
            <a:lvl4pPr marL="1828800" lvl="3" indent="-317500" algn="l">
              <a:spcBef>
                <a:spcPts val="0"/>
              </a:spcBef>
              <a:spcAft>
                <a:spcPts val="0"/>
              </a:spcAft>
              <a:buSzPts val="1400"/>
              <a:buChar char="●"/>
              <a:defRPr sz="1867"/>
            </a:lvl4pPr>
            <a:lvl5pPr marL="2286000" lvl="4" indent="-317500" algn="l">
              <a:spcBef>
                <a:spcPts val="0"/>
              </a:spcBef>
              <a:spcAft>
                <a:spcPts val="0"/>
              </a:spcAft>
              <a:buSzPts val="1400"/>
              <a:buChar char="○"/>
              <a:defRPr sz="1867"/>
            </a:lvl5pPr>
            <a:lvl6pPr marL="2743200" lvl="5" indent="-317500" algn="l">
              <a:spcBef>
                <a:spcPts val="0"/>
              </a:spcBef>
              <a:spcAft>
                <a:spcPts val="0"/>
              </a:spcAft>
              <a:buSzPts val="1400"/>
              <a:buChar char="■"/>
              <a:defRPr sz="1867"/>
            </a:lvl6pPr>
            <a:lvl7pPr marL="3200400" lvl="6" indent="-317500" algn="l">
              <a:spcBef>
                <a:spcPts val="0"/>
              </a:spcBef>
              <a:spcAft>
                <a:spcPts val="0"/>
              </a:spcAft>
              <a:buSzPts val="1400"/>
              <a:buChar char="●"/>
              <a:defRPr sz="1867"/>
            </a:lvl7pPr>
            <a:lvl8pPr marL="3657600" lvl="7" indent="-317500" algn="l">
              <a:spcBef>
                <a:spcPts val="0"/>
              </a:spcBef>
              <a:spcAft>
                <a:spcPts val="0"/>
              </a:spcAft>
              <a:buSzPts val="1400"/>
              <a:buChar char="○"/>
              <a:defRPr sz="1867"/>
            </a:lvl8pPr>
            <a:lvl9pPr marL="4114800" lvl="8" indent="-317500" algn="l">
              <a:spcBef>
                <a:spcPts val="0"/>
              </a:spcBef>
              <a:spcAft>
                <a:spcPts val="0"/>
              </a:spcAft>
              <a:buSzPts val="1400"/>
              <a:buChar char="■"/>
              <a:defRPr sz="1867"/>
            </a:lvl9pPr>
          </a:lstStyle>
          <a:p>
            <a:endParaRPr/>
          </a:p>
        </p:txBody>
      </p:sp>
      <p:sp>
        <p:nvSpPr>
          <p:cNvPr id="69" name="Google Shape;69;p17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marL="0" lvl="0"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cSld name="Title">
    <p:bg>
      <p:bgPr>
        <a:solidFill>
          <a:srgbClr val="ECC1C8"/>
        </a:solidFill>
        <a:effectLst/>
      </p:bgPr>
    </p:bg>
    <p:spTree>
      <p:nvGrpSpPr>
        <p:cNvPr id="1" name="Shape 70"/>
        <p:cNvGrpSpPr/>
        <p:nvPr/>
      </p:nvGrpSpPr>
      <p:grpSpPr>
        <a:xfrm>
          <a:off x="0" y="0"/>
          <a:ext cx="0" cy="0"/>
          <a:chOff x="0" y="0"/>
          <a:chExt cx="0" cy="0"/>
        </a:xfrm>
      </p:grpSpPr>
      <p:pic>
        <p:nvPicPr>
          <p:cNvPr id="71" name="Google Shape;71;p179" descr="organic-01.png"/>
          <p:cNvPicPr preferRelativeResize="0"/>
          <p:nvPr/>
        </p:nvPicPr>
        <p:blipFill rotWithShape="1">
          <a:blip r:embed="rId2">
            <a:alphaModFix amt="30000"/>
          </a:blip>
          <a:srcRect/>
          <a:stretch/>
        </p:blipFill>
        <p:spPr>
          <a:xfrm>
            <a:off x="0" y="0"/>
            <a:ext cx="12192000" cy="6858000"/>
          </a:xfrm>
          <a:prstGeom prst="rect">
            <a:avLst/>
          </a:prstGeom>
          <a:noFill/>
          <a:ln>
            <a:noFill/>
          </a:ln>
        </p:spPr>
      </p:pic>
      <p:sp>
        <p:nvSpPr>
          <p:cNvPr id="72" name="Google Shape;72;p179"/>
          <p:cNvSpPr/>
          <p:nvPr/>
        </p:nvSpPr>
        <p:spPr>
          <a:xfrm>
            <a:off x="2696500" y="1362900"/>
            <a:ext cx="6799200" cy="4181200"/>
          </a:xfrm>
          <a:prstGeom prst="rect">
            <a:avLst/>
          </a:prstGeom>
          <a:solidFill>
            <a:srgbClr val="FFFFFF"/>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rgbClr val="FFFFFF"/>
              </a:solidFill>
              <a:latin typeface="Trebuchet MS"/>
              <a:ea typeface="Trebuchet MS"/>
              <a:cs typeface="Trebuchet MS"/>
              <a:sym typeface="Trebuchet MS"/>
            </a:endParaRPr>
          </a:p>
        </p:txBody>
      </p:sp>
      <p:sp>
        <p:nvSpPr>
          <p:cNvPr id="73" name="Google Shape;73;p179"/>
          <p:cNvSpPr txBox="1">
            <a:spLocks noGrp="1"/>
          </p:cNvSpPr>
          <p:nvPr>
            <p:ph type="ctrTitle"/>
          </p:nvPr>
        </p:nvSpPr>
        <p:spPr>
          <a:xfrm>
            <a:off x="3347200" y="2789633"/>
            <a:ext cx="5497600" cy="1546400"/>
          </a:xfrm>
          <a:prstGeom prst="rect">
            <a:avLst/>
          </a:prstGeom>
          <a:noFill/>
          <a:ln>
            <a:noFill/>
          </a:ln>
        </p:spPr>
        <p:txBody>
          <a:bodyPr spcFirstLastPara="1" wrap="square" lIns="91425" tIns="91425" rIns="91425" bIns="91425" anchor="ctr" anchorCtr="0">
            <a:normAutofit/>
          </a:bodyPr>
          <a:lstStyle>
            <a:lvl1pPr lvl="0" algn="ctr">
              <a:spcBef>
                <a:spcPts val="0"/>
              </a:spcBef>
              <a:spcAft>
                <a:spcPts val="0"/>
              </a:spcAft>
              <a:buClr>
                <a:schemeClr val="accent1"/>
              </a:buClr>
              <a:buSzPts val="4000"/>
              <a:buFont typeface="Trebuchet MS"/>
              <a:buNone/>
              <a:defRPr sz="5333"/>
            </a:lvl1pPr>
            <a:lvl2pPr lvl="1" algn="ctr">
              <a:spcBef>
                <a:spcPts val="0"/>
              </a:spcBef>
              <a:spcAft>
                <a:spcPts val="0"/>
              </a:spcAft>
              <a:buClr>
                <a:schemeClr val="dk2"/>
              </a:buClr>
              <a:buSzPts val="4000"/>
              <a:buNone/>
              <a:defRPr sz="5333"/>
            </a:lvl2pPr>
            <a:lvl3pPr lvl="2" algn="ctr">
              <a:spcBef>
                <a:spcPts val="0"/>
              </a:spcBef>
              <a:spcAft>
                <a:spcPts val="0"/>
              </a:spcAft>
              <a:buClr>
                <a:schemeClr val="dk2"/>
              </a:buClr>
              <a:buSzPts val="4000"/>
              <a:buNone/>
              <a:defRPr sz="5333"/>
            </a:lvl3pPr>
            <a:lvl4pPr lvl="3" algn="ctr">
              <a:spcBef>
                <a:spcPts val="0"/>
              </a:spcBef>
              <a:spcAft>
                <a:spcPts val="0"/>
              </a:spcAft>
              <a:buClr>
                <a:schemeClr val="dk2"/>
              </a:buClr>
              <a:buSzPts val="4000"/>
              <a:buNone/>
              <a:defRPr sz="5333"/>
            </a:lvl4pPr>
            <a:lvl5pPr lvl="4" algn="ctr">
              <a:spcBef>
                <a:spcPts val="0"/>
              </a:spcBef>
              <a:spcAft>
                <a:spcPts val="0"/>
              </a:spcAft>
              <a:buClr>
                <a:schemeClr val="dk2"/>
              </a:buClr>
              <a:buSzPts val="4000"/>
              <a:buNone/>
              <a:defRPr sz="5333"/>
            </a:lvl5pPr>
            <a:lvl6pPr lvl="5" algn="ctr">
              <a:spcBef>
                <a:spcPts val="0"/>
              </a:spcBef>
              <a:spcAft>
                <a:spcPts val="0"/>
              </a:spcAft>
              <a:buClr>
                <a:schemeClr val="dk2"/>
              </a:buClr>
              <a:buSzPts val="4000"/>
              <a:buNone/>
              <a:defRPr sz="5333"/>
            </a:lvl6pPr>
            <a:lvl7pPr lvl="6" algn="ctr">
              <a:spcBef>
                <a:spcPts val="0"/>
              </a:spcBef>
              <a:spcAft>
                <a:spcPts val="0"/>
              </a:spcAft>
              <a:buClr>
                <a:schemeClr val="dk2"/>
              </a:buClr>
              <a:buSzPts val="4000"/>
              <a:buNone/>
              <a:defRPr sz="5333"/>
            </a:lvl7pPr>
            <a:lvl8pPr lvl="7" algn="ctr">
              <a:spcBef>
                <a:spcPts val="0"/>
              </a:spcBef>
              <a:spcAft>
                <a:spcPts val="0"/>
              </a:spcAft>
              <a:buClr>
                <a:schemeClr val="dk2"/>
              </a:buClr>
              <a:buSzPts val="4000"/>
              <a:buNone/>
              <a:defRPr sz="5333"/>
            </a:lvl8pPr>
            <a:lvl9pPr lvl="8" algn="ctr">
              <a:spcBef>
                <a:spcPts val="0"/>
              </a:spcBef>
              <a:spcAft>
                <a:spcPts val="0"/>
              </a:spcAft>
              <a:buClr>
                <a:schemeClr val="dk2"/>
              </a:buClr>
              <a:buSzPts val="4000"/>
              <a:buNone/>
              <a:defRPr sz="5333"/>
            </a:lvl9pPr>
          </a:lstStyle>
          <a:p>
            <a:endParaRPr/>
          </a:p>
        </p:txBody>
      </p:sp>
      <p:sp>
        <p:nvSpPr>
          <p:cNvPr id="74" name="Google Shape;74;p179"/>
          <p:cNvSpPr/>
          <p:nvPr/>
        </p:nvSpPr>
        <p:spPr>
          <a:xfrm>
            <a:off x="5549400" y="1009116"/>
            <a:ext cx="1093200" cy="1093200"/>
          </a:xfrm>
          <a:prstGeom prst="rect">
            <a:avLst/>
          </a:prstGeom>
          <a:solidFill>
            <a:srgbClr val="4D4A56"/>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5"/>
        <p:cNvGrpSpPr/>
        <p:nvPr/>
      </p:nvGrpSpPr>
      <p:grpSpPr>
        <a:xfrm>
          <a:off x="0" y="0"/>
          <a:ext cx="0" cy="0"/>
          <a:chOff x="0" y="0"/>
          <a:chExt cx="0" cy="0"/>
        </a:xfrm>
      </p:grpSpPr>
      <p:sp>
        <p:nvSpPr>
          <p:cNvPr id="76" name="Google Shape;76;p180"/>
          <p:cNvSpPr txBox="1"/>
          <p:nvPr/>
        </p:nvSpPr>
        <p:spPr>
          <a:xfrm rot="10800000" flipH="1">
            <a:off x="4368800" y="33"/>
            <a:ext cx="78232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77" name="Google Shape;77;p180"/>
          <p:cNvSpPr/>
          <p:nvPr/>
        </p:nvSpPr>
        <p:spPr>
          <a:xfrm rot="-5400000">
            <a:off x="1012200" y="3356600"/>
            <a:ext cx="6858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78" name="Google Shape;78;p180"/>
          <p:cNvSpPr txBox="1">
            <a:spLocks noGrp="1"/>
          </p:cNvSpPr>
          <p:nvPr>
            <p:ph type="title"/>
          </p:nvPr>
        </p:nvSpPr>
        <p:spPr>
          <a:xfrm>
            <a:off x="301437" y="477067"/>
            <a:ext cx="3744000" cy="1271200"/>
          </a:xfrm>
          <a:prstGeom prst="rect">
            <a:avLst/>
          </a:prstGeom>
          <a:noFill/>
          <a:ln>
            <a:noFill/>
          </a:ln>
        </p:spPr>
        <p:txBody>
          <a:bodyPr spcFirstLastPara="1" wrap="square" lIns="91425" tIns="91425" rIns="91425" bIns="91425" anchor="b" anchorCtr="0">
            <a:normAutofit/>
          </a:bodyPr>
          <a:lstStyle>
            <a:lvl1pPr lvl="0" algn="l">
              <a:spcBef>
                <a:spcPts val="0"/>
              </a:spcBef>
              <a:spcAft>
                <a:spcPts val="0"/>
              </a:spcAft>
              <a:buClr>
                <a:schemeClr val="accent1"/>
              </a:buClr>
              <a:buSzPts val="2400"/>
              <a:buFont typeface="Trebuchet MS"/>
              <a:buNone/>
              <a:defRPr sz="3200"/>
            </a:lvl1pPr>
            <a:lvl2pPr lvl="1" algn="l">
              <a:spcBef>
                <a:spcPts val="0"/>
              </a:spcBef>
              <a:spcAft>
                <a:spcPts val="0"/>
              </a:spcAft>
              <a:buClr>
                <a:schemeClr val="dk2"/>
              </a:buClr>
              <a:buSzPts val="2400"/>
              <a:buNone/>
              <a:defRPr sz="3200"/>
            </a:lvl2pPr>
            <a:lvl3pPr lvl="2" algn="l">
              <a:spcBef>
                <a:spcPts val="0"/>
              </a:spcBef>
              <a:spcAft>
                <a:spcPts val="0"/>
              </a:spcAft>
              <a:buClr>
                <a:schemeClr val="dk2"/>
              </a:buClr>
              <a:buSzPts val="2400"/>
              <a:buNone/>
              <a:defRPr sz="3200"/>
            </a:lvl3pPr>
            <a:lvl4pPr lvl="3" algn="l">
              <a:spcBef>
                <a:spcPts val="0"/>
              </a:spcBef>
              <a:spcAft>
                <a:spcPts val="0"/>
              </a:spcAft>
              <a:buClr>
                <a:schemeClr val="dk2"/>
              </a:buClr>
              <a:buSzPts val="2400"/>
              <a:buNone/>
              <a:defRPr sz="3200"/>
            </a:lvl4pPr>
            <a:lvl5pPr lvl="4" algn="l">
              <a:spcBef>
                <a:spcPts val="0"/>
              </a:spcBef>
              <a:spcAft>
                <a:spcPts val="0"/>
              </a:spcAft>
              <a:buClr>
                <a:schemeClr val="dk2"/>
              </a:buClr>
              <a:buSzPts val="2400"/>
              <a:buNone/>
              <a:defRPr sz="3200"/>
            </a:lvl5pPr>
            <a:lvl6pPr lvl="5" algn="l">
              <a:spcBef>
                <a:spcPts val="0"/>
              </a:spcBef>
              <a:spcAft>
                <a:spcPts val="0"/>
              </a:spcAft>
              <a:buClr>
                <a:schemeClr val="dk2"/>
              </a:buClr>
              <a:buSzPts val="2400"/>
              <a:buNone/>
              <a:defRPr sz="3200"/>
            </a:lvl6pPr>
            <a:lvl7pPr lvl="6" algn="l">
              <a:spcBef>
                <a:spcPts val="0"/>
              </a:spcBef>
              <a:spcAft>
                <a:spcPts val="0"/>
              </a:spcAft>
              <a:buClr>
                <a:schemeClr val="dk2"/>
              </a:buClr>
              <a:buSzPts val="2400"/>
              <a:buNone/>
              <a:defRPr sz="3200"/>
            </a:lvl7pPr>
            <a:lvl8pPr lvl="7" algn="l">
              <a:spcBef>
                <a:spcPts val="0"/>
              </a:spcBef>
              <a:spcAft>
                <a:spcPts val="0"/>
              </a:spcAft>
              <a:buClr>
                <a:schemeClr val="dk2"/>
              </a:buClr>
              <a:buSzPts val="2400"/>
              <a:buNone/>
              <a:defRPr sz="3200"/>
            </a:lvl8pPr>
            <a:lvl9pPr lvl="8" algn="l">
              <a:spcBef>
                <a:spcPts val="0"/>
              </a:spcBef>
              <a:spcAft>
                <a:spcPts val="0"/>
              </a:spcAft>
              <a:buClr>
                <a:schemeClr val="dk2"/>
              </a:buClr>
              <a:buSzPts val="2400"/>
              <a:buNone/>
              <a:defRPr sz="3200"/>
            </a:lvl9pPr>
          </a:lstStyle>
          <a:p>
            <a:endParaRPr/>
          </a:p>
        </p:txBody>
      </p:sp>
      <p:sp>
        <p:nvSpPr>
          <p:cNvPr id="79" name="Google Shape;79;p180"/>
          <p:cNvSpPr txBox="1">
            <a:spLocks noGrp="1"/>
          </p:cNvSpPr>
          <p:nvPr>
            <p:ph type="body" idx="1"/>
          </p:nvPr>
        </p:nvSpPr>
        <p:spPr>
          <a:xfrm>
            <a:off x="301433" y="1954400"/>
            <a:ext cx="3744000" cy="4218000"/>
          </a:xfrm>
          <a:prstGeom prst="rect">
            <a:avLst/>
          </a:prstGeom>
          <a:noFill/>
          <a:ln>
            <a:noFill/>
          </a:ln>
        </p:spPr>
        <p:txBody>
          <a:bodyPr spcFirstLastPara="1" wrap="square" lIns="91425" tIns="91425" rIns="91425" bIns="91425" anchor="t" anchorCtr="0">
            <a:normAutofit/>
          </a:bodyPr>
          <a:lstStyle>
            <a:lvl1pPr marL="457200" lvl="0" indent="-304800" algn="l">
              <a:spcBef>
                <a:spcPts val="0"/>
              </a:spcBef>
              <a:spcAft>
                <a:spcPts val="0"/>
              </a:spcAft>
              <a:buClr>
                <a:schemeClr val="lt1"/>
              </a:buClr>
              <a:buSzPts val="1200"/>
              <a:buChar char="●"/>
              <a:defRPr sz="1600">
                <a:solidFill>
                  <a:schemeClr val="lt1"/>
                </a:solidFill>
              </a:defRPr>
            </a:lvl1pPr>
            <a:lvl2pPr marL="914400" lvl="1" indent="-304800" algn="l">
              <a:spcBef>
                <a:spcPts val="2133"/>
              </a:spcBef>
              <a:spcAft>
                <a:spcPts val="0"/>
              </a:spcAft>
              <a:buClr>
                <a:schemeClr val="lt1"/>
              </a:buClr>
              <a:buSzPts val="1200"/>
              <a:buChar char="○"/>
              <a:defRPr sz="1600">
                <a:solidFill>
                  <a:schemeClr val="lt1"/>
                </a:solidFill>
              </a:defRPr>
            </a:lvl2pPr>
            <a:lvl3pPr marL="1371600" lvl="2" indent="-304800" algn="l">
              <a:spcBef>
                <a:spcPts val="2133"/>
              </a:spcBef>
              <a:spcAft>
                <a:spcPts val="0"/>
              </a:spcAft>
              <a:buClr>
                <a:schemeClr val="lt1"/>
              </a:buClr>
              <a:buSzPts val="1200"/>
              <a:buChar char="■"/>
              <a:defRPr sz="1600">
                <a:solidFill>
                  <a:schemeClr val="lt1"/>
                </a:solidFill>
              </a:defRPr>
            </a:lvl3pPr>
            <a:lvl4pPr marL="1828800" lvl="3" indent="-304800" algn="l">
              <a:spcBef>
                <a:spcPts val="2133"/>
              </a:spcBef>
              <a:spcAft>
                <a:spcPts val="0"/>
              </a:spcAft>
              <a:buClr>
                <a:schemeClr val="lt1"/>
              </a:buClr>
              <a:buSzPts val="1200"/>
              <a:buChar char="●"/>
              <a:defRPr sz="1600">
                <a:solidFill>
                  <a:schemeClr val="lt1"/>
                </a:solidFill>
              </a:defRPr>
            </a:lvl4pPr>
            <a:lvl5pPr marL="2286000" lvl="4" indent="-304800" algn="l">
              <a:spcBef>
                <a:spcPts val="2133"/>
              </a:spcBef>
              <a:spcAft>
                <a:spcPts val="0"/>
              </a:spcAft>
              <a:buClr>
                <a:schemeClr val="lt1"/>
              </a:buClr>
              <a:buSzPts val="1200"/>
              <a:buChar char="○"/>
              <a:defRPr sz="1600">
                <a:solidFill>
                  <a:schemeClr val="lt1"/>
                </a:solidFill>
              </a:defRPr>
            </a:lvl5pPr>
            <a:lvl6pPr marL="2743200" lvl="5" indent="-304800" algn="l">
              <a:spcBef>
                <a:spcPts val="2133"/>
              </a:spcBef>
              <a:spcAft>
                <a:spcPts val="0"/>
              </a:spcAft>
              <a:buClr>
                <a:schemeClr val="lt1"/>
              </a:buClr>
              <a:buSzPts val="1200"/>
              <a:buChar char="■"/>
              <a:defRPr sz="1600">
                <a:solidFill>
                  <a:schemeClr val="lt1"/>
                </a:solidFill>
              </a:defRPr>
            </a:lvl6pPr>
            <a:lvl7pPr marL="3200400" lvl="6" indent="-304800" algn="l">
              <a:spcBef>
                <a:spcPts val="2133"/>
              </a:spcBef>
              <a:spcAft>
                <a:spcPts val="0"/>
              </a:spcAft>
              <a:buClr>
                <a:schemeClr val="lt1"/>
              </a:buClr>
              <a:buSzPts val="1200"/>
              <a:buChar char="●"/>
              <a:defRPr sz="1600">
                <a:solidFill>
                  <a:schemeClr val="lt1"/>
                </a:solidFill>
              </a:defRPr>
            </a:lvl7pPr>
            <a:lvl8pPr marL="3657600" lvl="7" indent="-304800" algn="l">
              <a:spcBef>
                <a:spcPts val="2133"/>
              </a:spcBef>
              <a:spcAft>
                <a:spcPts val="0"/>
              </a:spcAft>
              <a:buClr>
                <a:schemeClr val="lt1"/>
              </a:buClr>
              <a:buSzPts val="1200"/>
              <a:buChar char="○"/>
              <a:defRPr sz="1600">
                <a:solidFill>
                  <a:schemeClr val="lt1"/>
                </a:solidFill>
              </a:defRPr>
            </a:lvl8pPr>
            <a:lvl9pPr marL="4114800" lvl="8" indent="-304800" algn="l">
              <a:spcBef>
                <a:spcPts val="2133"/>
              </a:spcBef>
              <a:spcAft>
                <a:spcPts val="2133"/>
              </a:spcAft>
              <a:buClr>
                <a:schemeClr val="lt1"/>
              </a:buClr>
              <a:buSzPts val="1200"/>
              <a:buChar char="■"/>
              <a:defRPr sz="1600">
                <a:solidFill>
                  <a:schemeClr val="lt1"/>
                </a:solidFill>
              </a:defRPr>
            </a:lvl9pPr>
          </a:lstStyle>
          <a:p>
            <a:endParaRPr/>
          </a:p>
        </p:txBody>
      </p:sp>
      <p:sp>
        <p:nvSpPr>
          <p:cNvPr id="80" name="Google Shape;80;p180"/>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accent1"/>
              </a:buClr>
              <a:buSzPts val="900"/>
              <a:buFont typeface="Trebuchet MS"/>
              <a:buNone/>
              <a:defRPr sz="900">
                <a:solidFill>
                  <a:schemeClr val="accent1"/>
                </a:solidFill>
                <a:latin typeface="Trebuchet MS"/>
                <a:ea typeface="Trebuchet MS"/>
                <a:cs typeface="Trebuchet MS"/>
                <a:sym typeface="Trebuchet MS"/>
              </a:defRPr>
            </a:lvl1pPr>
            <a:lvl2pPr marL="0" lvl="1" indent="0" algn="r">
              <a:buClr>
                <a:schemeClr val="accent1"/>
              </a:buClr>
              <a:buSzPts val="900"/>
              <a:buFont typeface="Trebuchet MS"/>
              <a:buNone/>
              <a:defRPr sz="900">
                <a:solidFill>
                  <a:schemeClr val="accent1"/>
                </a:solidFill>
                <a:latin typeface="Trebuchet MS"/>
                <a:ea typeface="Trebuchet MS"/>
                <a:cs typeface="Trebuchet MS"/>
                <a:sym typeface="Trebuchet MS"/>
              </a:defRPr>
            </a:lvl2pPr>
            <a:lvl3pPr marL="0" lvl="2" indent="0" algn="r">
              <a:buClr>
                <a:schemeClr val="accent1"/>
              </a:buClr>
              <a:buSzPts val="900"/>
              <a:buFont typeface="Trebuchet MS"/>
              <a:buNone/>
              <a:defRPr sz="900">
                <a:solidFill>
                  <a:schemeClr val="accent1"/>
                </a:solidFill>
                <a:latin typeface="Trebuchet MS"/>
                <a:ea typeface="Trebuchet MS"/>
                <a:cs typeface="Trebuchet MS"/>
                <a:sym typeface="Trebuchet MS"/>
              </a:defRPr>
            </a:lvl3pPr>
            <a:lvl4pPr marL="0" lvl="3" indent="0" algn="r">
              <a:buClr>
                <a:schemeClr val="accent1"/>
              </a:buClr>
              <a:buSzPts val="900"/>
              <a:buFont typeface="Trebuchet MS"/>
              <a:buNone/>
              <a:defRPr sz="900">
                <a:solidFill>
                  <a:schemeClr val="accent1"/>
                </a:solidFill>
                <a:latin typeface="Trebuchet MS"/>
                <a:ea typeface="Trebuchet MS"/>
                <a:cs typeface="Trebuchet MS"/>
                <a:sym typeface="Trebuchet MS"/>
              </a:defRPr>
            </a:lvl4pPr>
            <a:lvl5pPr marL="0" lvl="4" indent="0" algn="r">
              <a:buClr>
                <a:schemeClr val="accent1"/>
              </a:buClr>
              <a:buSzPts val="900"/>
              <a:buFont typeface="Trebuchet MS"/>
              <a:buNone/>
              <a:defRPr sz="900">
                <a:solidFill>
                  <a:schemeClr val="accent1"/>
                </a:solidFill>
                <a:latin typeface="Trebuchet MS"/>
                <a:ea typeface="Trebuchet MS"/>
                <a:cs typeface="Trebuchet MS"/>
                <a:sym typeface="Trebuchet MS"/>
              </a:defRPr>
            </a:lvl5pPr>
            <a:lvl6pPr marL="0" lvl="5" indent="0" algn="r">
              <a:buClr>
                <a:schemeClr val="accent1"/>
              </a:buClr>
              <a:buSzPts val="900"/>
              <a:buFont typeface="Trebuchet MS"/>
              <a:buNone/>
              <a:defRPr sz="900">
                <a:solidFill>
                  <a:schemeClr val="accent1"/>
                </a:solidFill>
                <a:latin typeface="Trebuchet MS"/>
                <a:ea typeface="Trebuchet MS"/>
                <a:cs typeface="Trebuchet MS"/>
                <a:sym typeface="Trebuchet MS"/>
              </a:defRPr>
            </a:lvl6pPr>
            <a:lvl7pPr marL="0" lvl="6" indent="0" algn="r">
              <a:buClr>
                <a:schemeClr val="accent1"/>
              </a:buClr>
              <a:buSzPts val="900"/>
              <a:buFont typeface="Trebuchet MS"/>
              <a:buNone/>
              <a:defRPr sz="900">
                <a:solidFill>
                  <a:schemeClr val="accent1"/>
                </a:solidFill>
                <a:latin typeface="Trebuchet MS"/>
                <a:ea typeface="Trebuchet MS"/>
                <a:cs typeface="Trebuchet MS"/>
                <a:sym typeface="Trebuchet MS"/>
              </a:defRPr>
            </a:lvl7pPr>
            <a:lvl8pPr marL="0" lvl="7" indent="0" algn="r">
              <a:buClr>
                <a:schemeClr val="accent1"/>
              </a:buClr>
              <a:buSzPts val="900"/>
              <a:buFont typeface="Trebuchet MS"/>
              <a:buNone/>
              <a:defRPr sz="900">
                <a:solidFill>
                  <a:schemeClr val="accent1"/>
                </a:solidFill>
                <a:latin typeface="Trebuchet MS"/>
                <a:ea typeface="Trebuchet MS"/>
                <a:cs typeface="Trebuchet MS"/>
                <a:sym typeface="Trebuchet MS"/>
              </a:defRPr>
            </a:lvl8pPr>
            <a:lvl9pPr marL="0" lvl="8" indent="0" algn="r">
              <a:buClr>
                <a:schemeClr val="accent1"/>
              </a:buClr>
              <a:buSzPts val="900"/>
              <a:buFont typeface="Trebuchet MS"/>
              <a:buNone/>
              <a:defRPr sz="900">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181"/>
          <p:cNvSpPr/>
          <p:nvPr/>
        </p:nvSpPr>
        <p:spPr>
          <a:xfrm flipH="1">
            <a:off x="0" y="0"/>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83" name="Google Shape;83;p181"/>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Trebuchet MS"/>
              <a:buNone/>
            </a:pPr>
            <a:endParaRPr sz="2400">
              <a:solidFill>
                <a:schemeClr val="dk1"/>
              </a:solidFill>
              <a:latin typeface="Trebuchet MS"/>
              <a:ea typeface="Trebuchet MS"/>
              <a:cs typeface="Trebuchet MS"/>
              <a:sym typeface="Trebuchet MS"/>
            </a:endParaRPr>
          </a:p>
        </p:txBody>
      </p:sp>
      <p:sp>
        <p:nvSpPr>
          <p:cNvPr id="84" name="Google Shape;84;p18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spcBef>
                <a:spcPts val="0"/>
              </a:spcBef>
              <a:spcAft>
                <a:spcPts val="0"/>
              </a:spcAft>
              <a:buClr>
                <a:schemeClr val="dk2"/>
              </a:buClr>
              <a:buSzPts val="4200"/>
              <a:buFont typeface="Trebuchet MS"/>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85" name="Google Shape;85;p181"/>
          <p:cNvSpPr txBox="1">
            <a:spLocks noGrp="1"/>
          </p:cNvSpPr>
          <p:nvPr>
            <p:ph type="subTitle" idx="1"/>
          </p:nvPr>
        </p:nvSpPr>
        <p:spPr>
          <a:xfrm>
            <a:off x="354000" y="3705956"/>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6" name="Google Shape;86;p181"/>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rmAutofit/>
          </a:bodyPr>
          <a:lstStyle>
            <a:lvl1pPr marL="457200" lvl="0" indent="-342900" algn="l">
              <a:spcBef>
                <a:spcPts val="0"/>
              </a:spcBef>
              <a:spcAft>
                <a:spcPts val="0"/>
              </a:spcAft>
              <a:buClr>
                <a:schemeClr val="lt1"/>
              </a:buClr>
              <a:buSzPts val="1800"/>
              <a:buChar char="●"/>
              <a:defRPr>
                <a:solidFill>
                  <a:schemeClr val="lt1"/>
                </a:solidFill>
              </a:defRPr>
            </a:lvl1pPr>
            <a:lvl2pPr marL="914400" lvl="1" indent="-317500" algn="l">
              <a:spcBef>
                <a:spcPts val="2133"/>
              </a:spcBef>
              <a:spcAft>
                <a:spcPts val="0"/>
              </a:spcAft>
              <a:buClr>
                <a:schemeClr val="lt1"/>
              </a:buClr>
              <a:buSzPts val="1400"/>
              <a:buChar char="○"/>
              <a:defRPr>
                <a:solidFill>
                  <a:schemeClr val="lt1"/>
                </a:solidFill>
              </a:defRPr>
            </a:lvl2pPr>
            <a:lvl3pPr marL="1371600" lvl="2" indent="-317500" algn="l">
              <a:spcBef>
                <a:spcPts val="2133"/>
              </a:spcBef>
              <a:spcAft>
                <a:spcPts val="0"/>
              </a:spcAft>
              <a:buClr>
                <a:schemeClr val="lt1"/>
              </a:buClr>
              <a:buSzPts val="1400"/>
              <a:buChar char="■"/>
              <a:defRPr>
                <a:solidFill>
                  <a:schemeClr val="lt1"/>
                </a:solidFill>
              </a:defRPr>
            </a:lvl3pPr>
            <a:lvl4pPr marL="1828800" lvl="3" indent="-317500" algn="l">
              <a:spcBef>
                <a:spcPts val="2133"/>
              </a:spcBef>
              <a:spcAft>
                <a:spcPts val="0"/>
              </a:spcAft>
              <a:buClr>
                <a:schemeClr val="lt1"/>
              </a:buClr>
              <a:buSzPts val="1400"/>
              <a:buChar char="●"/>
              <a:defRPr>
                <a:solidFill>
                  <a:schemeClr val="lt1"/>
                </a:solidFill>
              </a:defRPr>
            </a:lvl4pPr>
            <a:lvl5pPr marL="2286000" lvl="4" indent="-317500" algn="l">
              <a:spcBef>
                <a:spcPts val="2133"/>
              </a:spcBef>
              <a:spcAft>
                <a:spcPts val="0"/>
              </a:spcAft>
              <a:buClr>
                <a:schemeClr val="lt1"/>
              </a:buClr>
              <a:buSzPts val="1400"/>
              <a:buChar char="○"/>
              <a:defRPr>
                <a:solidFill>
                  <a:schemeClr val="lt1"/>
                </a:solidFill>
              </a:defRPr>
            </a:lvl5pPr>
            <a:lvl6pPr marL="2743200" lvl="5" indent="-317500" algn="l">
              <a:spcBef>
                <a:spcPts val="2133"/>
              </a:spcBef>
              <a:spcAft>
                <a:spcPts val="0"/>
              </a:spcAft>
              <a:buClr>
                <a:schemeClr val="lt1"/>
              </a:buClr>
              <a:buSzPts val="1400"/>
              <a:buChar char="■"/>
              <a:defRPr>
                <a:solidFill>
                  <a:schemeClr val="lt1"/>
                </a:solidFill>
              </a:defRPr>
            </a:lvl6pPr>
            <a:lvl7pPr marL="3200400" lvl="6" indent="-317500" algn="l">
              <a:spcBef>
                <a:spcPts val="2133"/>
              </a:spcBef>
              <a:spcAft>
                <a:spcPts val="0"/>
              </a:spcAft>
              <a:buClr>
                <a:schemeClr val="lt1"/>
              </a:buClr>
              <a:buSzPts val="1400"/>
              <a:buChar char="●"/>
              <a:defRPr>
                <a:solidFill>
                  <a:schemeClr val="lt1"/>
                </a:solidFill>
              </a:defRPr>
            </a:lvl7pPr>
            <a:lvl8pPr marL="3657600" lvl="7" indent="-317500" algn="l">
              <a:spcBef>
                <a:spcPts val="2133"/>
              </a:spcBef>
              <a:spcAft>
                <a:spcPts val="0"/>
              </a:spcAft>
              <a:buClr>
                <a:schemeClr val="lt1"/>
              </a:buClr>
              <a:buSzPts val="1400"/>
              <a:buChar char="○"/>
              <a:defRPr>
                <a:solidFill>
                  <a:schemeClr val="lt1"/>
                </a:solidFill>
              </a:defRPr>
            </a:lvl8pPr>
            <a:lvl9pPr marL="4114800" lvl="8" indent="-317500" algn="l">
              <a:spcBef>
                <a:spcPts val="2133"/>
              </a:spcBef>
              <a:spcAft>
                <a:spcPts val="2133"/>
              </a:spcAft>
              <a:buClr>
                <a:schemeClr val="lt1"/>
              </a:buClr>
              <a:buSzPts val="1400"/>
              <a:buChar char="■"/>
              <a:defRPr>
                <a:solidFill>
                  <a:schemeClr val="lt1"/>
                </a:solidFill>
              </a:defRPr>
            </a:lvl9pPr>
          </a:lstStyle>
          <a:p>
            <a:endParaRPr/>
          </a:p>
        </p:txBody>
      </p:sp>
      <p:sp>
        <p:nvSpPr>
          <p:cNvPr id="87" name="Google Shape;87;p181"/>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lt1"/>
              </a:buClr>
              <a:buSzPts val="900"/>
              <a:buFont typeface="Trebuchet MS"/>
              <a:buNone/>
              <a:defRPr sz="900">
                <a:solidFill>
                  <a:schemeClr val="lt1"/>
                </a:solidFill>
                <a:latin typeface="Trebuchet MS"/>
                <a:ea typeface="Trebuchet MS"/>
                <a:cs typeface="Trebuchet MS"/>
                <a:sym typeface="Trebuchet MS"/>
              </a:defRPr>
            </a:lvl1pPr>
            <a:lvl2pPr marL="0" lvl="1" indent="0" algn="r">
              <a:buClr>
                <a:schemeClr val="lt1"/>
              </a:buClr>
              <a:buSzPts val="900"/>
              <a:buFont typeface="Trebuchet MS"/>
              <a:buNone/>
              <a:defRPr sz="900">
                <a:solidFill>
                  <a:schemeClr val="lt1"/>
                </a:solidFill>
                <a:latin typeface="Trebuchet MS"/>
                <a:ea typeface="Trebuchet MS"/>
                <a:cs typeface="Trebuchet MS"/>
                <a:sym typeface="Trebuchet MS"/>
              </a:defRPr>
            </a:lvl2pPr>
            <a:lvl3pPr marL="0" lvl="2" indent="0" algn="r">
              <a:buClr>
                <a:schemeClr val="lt1"/>
              </a:buClr>
              <a:buSzPts val="900"/>
              <a:buFont typeface="Trebuchet MS"/>
              <a:buNone/>
              <a:defRPr sz="900">
                <a:solidFill>
                  <a:schemeClr val="lt1"/>
                </a:solidFill>
                <a:latin typeface="Trebuchet MS"/>
                <a:ea typeface="Trebuchet MS"/>
                <a:cs typeface="Trebuchet MS"/>
                <a:sym typeface="Trebuchet MS"/>
              </a:defRPr>
            </a:lvl3pPr>
            <a:lvl4pPr marL="0" lvl="3" indent="0" algn="r">
              <a:buClr>
                <a:schemeClr val="lt1"/>
              </a:buClr>
              <a:buSzPts val="900"/>
              <a:buFont typeface="Trebuchet MS"/>
              <a:buNone/>
              <a:defRPr sz="900">
                <a:solidFill>
                  <a:schemeClr val="lt1"/>
                </a:solidFill>
                <a:latin typeface="Trebuchet MS"/>
                <a:ea typeface="Trebuchet MS"/>
                <a:cs typeface="Trebuchet MS"/>
                <a:sym typeface="Trebuchet MS"/>
              </a:defRPr>
            </a:lvl4pPr>
            <a:lvl5pPr marL="0" lvl="4" indent="0" algn="r">
              <a:buClr>
                <a:schemeClr val="lt1"/>
              </a:buClr>
              <a:buSzPts val="900"/>
              <a:buFont typeface="Trebuchet MS"/>
              <a:buNone/>
              <a:defRPr sz="900">
                <a:solidFill>
                  <a:schemeClr val="lt1"/>
                </a:solidFill>
                <a:latin typeface="Trebuchet MS"/>
                <a:ea typeface="Trebuchet MS"/>
                <a:cs typeface="Trebuchet MS"/>
                <a:sym typeface="Trebuchet MS"/>
              </a:defRPr>
            </a:lvl5pPr>
            <a:lvl6pPr marL="0" lvl="5" indent="0" algn="r">
              <a:buClr>
                <a:schemeClr val="lt1"/>
              </a:buClr>
              <a:buSzPts val="900"/>
              <a:buFont typeface="Trebuchet MS"/>
              <a:buNone/>
              <a:defRPr sz="900">
                <a:solidFill>
                  <a:schemeClr val="lt1"/>
                </a:solidFill>
                <a:latin typeface="Trebuchet MS"/>
                <a:ea typeface="Trebuchet MS"/>
                <a:cs typeface="Trebuchet MS"/>
                <a:sym typeface="Trebuchet MS"/>
              </a:defRPr>
            </a:lvl6pPr>
            <a:lvl7pPr marL="0" lvl="6" indent="0" algn="r">
              <a:buClr>
                <a:schemeClr val="lt1"/>
              </a:buClr>
              <a:buSzPts val="900"/>
              <a:buFont typeface="Trebuchet MS"/>
              <a:buNone/>
              <a:defRPr sz="900">
                <a:solidFill>
                  <a:schemeClr val="lt1"/>
                </a:solidFill>
                <a:latin typeface="Trebuchet MS"/>
                <a:ea typeface="Trebuchet MS"/>
                <a:cs typeface="Trebuchet MS"/>
                <a:sym typeface="Trebuchet MS"/>
              </a:defRPr>
            </a:lvl7pPr>
            <a:lvl8pPr marL="0" lvl="7" indent="0" algn="r">
              <a:buClr>
                <a:schemeClr val="lt1"/>
              </a:buClr>
              <a:buSzPts val="900"/>
              <a:buFont typeface="Trebuchet MS"/>
              <a:buNone/>
              <a:defRPr sz="900">
                <a:solidFill>
                  <a:schemeClr val="lt1"/>
                </a:solidFill>
                <a:latin typeface="Trebuchet MS"/>
                <a:ea typeface="Trebuchet MS"/>
                <a:cs typeface="Trebuchet MS"/>
                <a:sym typeface="Trebuchet MS"/>
              </a:defRPr>
            </a:lvl8pPr>
            <a:lvl9pPr marL="0" lvl="8" indent="0" algn="r">
              <a:buClr>
                <a:schemeClr val="lt1"/>
              </a:buClr>
              <a:buSzPts val="900"/>
              <a:buFont typeface="Trebuchet MS"/>
              <a:buNone/>
              <a:defRPr sz="900">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8"/>
        <p:cNvGrpSpPr/>
        <p:nvPr/>
      </p:nvGrpSpPr>
      <p:grpSpPr>
        <a:xfrm>
          <a:off x="0" y="0"/>
          <a:ext cx="0" cy="0"/>
          <a:chOff x="0" y="0"/>
          <a:chExt cx="0" cy="0"/>
        </a:xfrm>
      </p:grpSpPr>
      <p:sp>
        <p:nvSpPr>
          <p:cNvPr id="89" name="Google Shape;89;p182"/>
          <p:cNvSpPr txBox="1">
            <a:spLocks noGrp="1"/>
          </p:cNvSpPr>
          <p:nvPr>
            <p:ph type="title"/>
          </p:nvPr>
        </p:nvSpPr>
        <p:spPr>
          <a:xfrm>
            <a:off x="653667" y="651000"/>
            <a:ext cx="8302800" cy="5454400"/>
          </a:xfrm>
          <a:prstGeom prst="rect">
            <a:avLst/>
          </a:prstGeom>
          <a:noFill/>
          <a:ln>
            <a:noFill/>
          </a:ln>
        </p:spPr>
        <p:txBody>
          <a:bodyPr spcFirstLastPara="1" wrap="square" lIns="91425" tIns="91425" rIns="91425" bIns="91425" anchor="ctr" anchorCtr="0">
            <a:normAutofit/>
          </a:bodyPr>
          <a:lstStyle>
            <a:lvl1pPr lvl="0" algn="l">
              <a:spcBef>
                <a:spcPts val="0"/>
              </a:spcBef>
              <a:spcAft>
                <a:spcPts val="0"/>
              </a:spcAft>
              <a:buClr>
                <a:schemeClr val="accent1"/>
              </a:buClr>
              <a:buSzPts val="6000"/>
              <a:buFont typeface="Trebuchet MS"/>
              <a:buNone/>
              <a:defRPr sz="8000"/>
            </a:lvl1pPr>
            <a:lvl2pPr lvl="1" algn="l">
              <a:spcBef>
                <a:spcPts val="0"/>
              </a:spcBef>
              <a:spcAft>
                <a:spcPts val="0"/>
              </a:spcAft>
              <a:buClr>
                <a:schemeClr val="dk2"/>
              </a:buClr>
              <a:buSzPts val="6000"/>
              <a:buNone/>
              <a:defRPr sz="8000"/>
            </a:lvl2pPr>
            <a:lvl3pPr lvl="2" algn="l">
              <a:spcBef>
                <a:spcPts val="0"/>
              </a:spcBef>
              <a:spcAft>
                <a:spcPts val="0"/>
              </a:spcAft>
              <a:buClr>
                <a:schemeClr val="dk2"/>
              </a:buClr>
              <a:buSzPts val="6000"/>
              <a:buNone/>
              <a:defRPr sz="8000"/>
            </a:lvl3pPr>
            <a:lvl4pPr lvl="3" algn="l">
              <a:spcBef>
                <a:spcPts val="0"/>
              </a:spcBef>
              <a:spcAft>
                <a:spcPts val="0"/>
              </a:spcAft>
              <a:buClr>
                <a:schemeClr val="dk2"/>
              </a:buClr>
              <a:buSzPts val="6000"/>
              <a:buNone/>
              <a:defRPr sz="8000"/>
            </a:lvl4pPr>
            <a:lvl5pPr lvl="4" algn="l">
              <a:spcBef>
                <a:spcPts val="0"/>
              </a:spcBef>
              <a:spcAft>
                <a:spcPts val="0"/>
              </a:spcAft>
              <a:buClr>
                <a:schemeClr val="dk2"/>
              </a:buClr>
              <a:buSzPts val="6000"/>
              <a:buNone/>
              <a:defRPr sz="8000"/>
            </a:lvl5pPr>
            <a:lvl6pPr lvl="5" algn="l">
              <a:spcBef>
                <a:spcPts val="0"/>
              </a:spcBef>
              <a:spcAft>
                <a:spcPts val="0"/>
              </a:spcAft>
              <a:buClr>
                <a:schemeClr val="dk2"/>
              </a:buClr>
              <a:buSzPts val="6000"/>
              <a:buNone/>
              <a:defRPr sz="8000"/>
            </a:lvl6pPr>
            <a:lvl7pPr lvl="6" algn="l">
              <a:spcBef>
                <a:spcPts val="0"/>
              </a:spcBef>
              <a:spcAft>
                <a:spcPts val="0"/>
              </a:spcAft>
              <a:buClr>
                <a:schemeClr val="dk2"/>
              </a:buClr>
              <a:buSzPts val="6000"/>
              <a:buNone/>
              <a:defRPr sz="8000"/>
            </a:lvl7pPr>
            <a:lvl8pPr lvl="7" algn="l">
              <a:spcBef>
                <a:spcPts val="0"/>
              </a:spcBef>
              <a:spcAft>
                <a:spcPts val="0"/>
              </a:spcAft>
              <a:buClr>
                <a:schemeClr val="dk2"/>
              </a:buClr>
              <a:buSzPts val="6000"/>
              <a:buNone/>
              <a:defRPr sz="8000"/>
            </a:lvl8pPr>
            <a:lvl9pPr lvl="8" algn="l">
              <a:spcBef>
                <a:spcPts val="0"/>
              </a:spcBef>
              <a:spcAft>
                <a:spcPts val="0"/>
              </a:spcAft>
              <a:buClr>
                <a:schemeClr val="dk2"/>
              </a:buClr>
              <a:buSzPts val="6000"/>
              <a:buNone/>
              <a:defRPr sz="8000"/>
            </a:lvl9pPr>
          </a:lstStyle>
          <a:p>
            <a:endParaRPr/>
          </a:p>
        </p:txBody>
      </p:sp>
      <p:sp>
        <p:nvSpPr>
          <p:cNvPr id="90" name="Google Shape;90;p182"/>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lvl="0" indent="0" algn="r">
              <a:buClr>
                <a:schemeClr val="lt1"/>
              </a:buClr>
              <a:buSzPts val="900"/>
              <a:buFont typeface="Trebuchet MS"/>
              <a:buNone/>
              <a:defRPr sz="900">
                <a:solidFill>
                  <a:schemeClr val="lt1"/>
                </a:solidFill>
                <a:latin typeface="Trebuchet MS"/>
                <a:ea typeface="Trebuchet MS"/>
                <a:cs typeface="Trebuchet MS"/>
                <a:sym typeface="Trebuchet MS"/>
              </a:defRPr>
            </a:lvl1pPr>
            <a:lvl2pPr marL="0" lvl="1" indent="0" algn="r">
              <a:buClr>
                <a:schemeClr val="lt1"/>
              </a:buClr>
              <a:buSzPts val="900"/>
              <a:buFont typeface="Trebuchet MS"/>
              <a:buNone/>
              <a:defRPr sz="900">
                <a:solidFill>
                  <a:schemeClr val="lt1"/>
                </a:solidFill>
                <a:latin typeface="Trebuchet MS"/>
                <a:ea typeface="Trebuchet MS"/>
                <a:cs typeface="Trebuchet MS"/>
                <a:sym typeface="Trebuchet MS"/>
              </a:defRPr>
            </a:lvl2pPr>
            <a:lvl3pPr marL="0" lvl="2" indent="0" algn="r">
              <a:buClr>
                <a:schemeClr val="lt1"/>
              </a:buClr>
              <a:buSzPts val="900"/>
              <a:buFont typeface="Trebuchet MS"/>
              <a:buNone/>
              <a:defRPr sz="900">
                <a:solidFill>
                  <a:schemeClr val="lt1"/>
                </a:solidFill>
                <a:latin typeface="Trebuchet MS"/>
                <a:ea typeface="Trebuchet MS"/>
                <a:cs typeface="Trebuchet MS"/>
                <a:sym typeface="Trebuchet MS"/>
              </a:defRPr>
            </a:lvl3pPr>
            <a:lvl4pPr marL="0" lvl="3" indent="0" algn="r">
              <a:buClr>
                <a:schemeClr val="lt1"/>
              </a:buClr>
              <a:buSzPts val="900"/>
              <a:buFont typeface="Trebuchet MS"/>
              <a:buNone/>
              <a:defRPr sz="900">
                <a:solidFill>
                  <a:schemeClr val="lt1"/>
                </a:solidFill>
                <a:latin typeface="Trebuchet MS"/>
                <a:ea typeface="Trebuchet MS"/>
                <a:cs typeface="Trebuchet MS"/>
                <a:sym typeface="Trebuchet MS"/>
              </a:defRPr>
            </a:lvl4pPr>
            <a:lvl5pPr marL="0" lvl="4" indent="0" algn="r">
              <a:buClr>
                <a:schemeClr val="lt1"/>
              </a:buClr>
              <a:buSzPts val="900"/>
              <a:buFont typeface="Trebuchet MS"/>
              <a:buNone/>
              <a:defRPr sz="900">
                <a:solidFill>
                  <a:schemeClr val="lt1"/>
                </a:solidFill>
                <a:latin typeface="Trebuchet MS"/>
                <a:ea typeface="Trebuchet MS"/>
                <a:cs typeface="Trebuchet MS"/>
                <a:sym typeface="Trebuchet MS"/>
              </a:defRPr>
            </a:lvl5pPr>
            <a:lvl6pPr marL="0" lvl="5" indent="0" algn="r">
              <a:buClr>
                <a:schemeClr val="lt1"/>
              </a:buClr>
              <a:buSzPts val="900"/>
              <a:buFont typeface="Trebuchet MS"/>
              <a:buNone/>
              <a:defRPr sz="900">
                <a:solidFill>
                  <a:schemeClr val="lt1"/>
                </a:solidFill>
                <a:latin typeface="Trebuchet MS"/>
                <a:ea typeface="Trebuchet MS"/>
                <a:cs typeface="Trebuchet MS"/>
                <a:sym typeface="Trebuchet MS"/>
              </a:defRPr>
            </a:lvl6pPr>
            <a:lvl7pPr marL="0" lvl="6" indent="0" algn="r">
              <a:buClr>
                <a:schemeClr val="lt1"/>
              </a:buClr>
              <a:buSzPts val="900"/>
              <a:buFont typeface="Trebuchet MS"/>
              <a:buNone/>
              <a:defRPr sz="900">
                <a:solidFill>
                  <a:schemeClr val="lt1"/>
                </a:solidFill>
                <a:latin typeface="Trebuchet MS"/>
                <a:ea typeface="Trebuchet MS"/>
                <a:cs typeface="Trebuchet MS"/>
                <a:sym typeface="Trebuchet MS"/>
              </a:defRPr>
            </a:lvl7pPr>
            <a:lvl8pPr marL="0" lvl="7" indent="0" algn="r">
              <a:buClr>
                <a:schemeClr val="lt1"/>
              </a:buClr>
              <a:buSzPts val="900"/>
              <a:buFont typeface="Trebuchet MS"/>
              <a:buNone/>
              <a:defRPr sz="900">
                <a:solidFill>
                  <a:schemeClr val="lt1"/>
                </a:solidFill>
                <a:latin typeface="Trebuchet MS"/>
                <a:ea typeface="Trebuchet MS"/>
                <a:cs typeface="Trebuchet MS"/>
                <a:sym typeface="Trebuchet MS"/>
              </a:defRPr>
            </a:lvl8pPr>
            <a:lvl9pPr marL="0" lvl="8" indent="0" algn="r">
              <a:buClr>
                <a:schemeClr val="lt1"/>
              </a:buClr>
              <a:buSzPts val="900"/>
              <a:buFont typeface="Trebuchet MS"/>
              <a:buNone/>
              <a:defRPr sz="900">
                <a:solidFill>
                  <a:schemeClr val="l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73"/>
          <p:cNvGrpSpPr/>
          <p:nvPr/>
        </p:nvGrpSpPr>
        <p:grpSpPr>
          <a:xfrm>
            <a:off x="0" y="-8467"/>
            <a:ext cx="12192000" cy="6866467"/>
            <a:chOff x="0" y="-8467"/>
            <a:chExt cx="12192000" cy="6866467"/>
          </a:xfrm>
        </p:grpSpPr>
        <p:cxnSp>
          <p:nvCxnSpPr>
            <p:cNvPr id="11" name="Google Shape;11;p17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2" name="Google Shape;12;p17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3" name="Google Shape;13;p17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 name="Google Shape;14;p17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7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7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5A11">
                <a:alpha val="69803"/>
              </a:srgbClr>
            </a:solidFill>
            <a:ln>
              <a:noFill/>
            </a:ln>
          </p:spPr>
        </p:sp>
        <p:sp>
          <p:nvSpPr>
            <p:cNvPr id="17" name="Google Shape;17;p17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8DA9DB">
                <a:alpha val="69803"/>
              </a:srgbClr>
            </a:solidFill>
            <a:ln>
              <a:noFill/>
            </a:ln>
          </p:spPr>
        </p:sp>
        <p:sp>
          <p:nvSpPr>
            <p:cNvPr id="18" name="Google Shape;18;p17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9" name="Google Shape;19;p17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7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7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7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7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7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7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0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40.png"/><Relationship Id="rId4" Type="http://schemas.openxmlformats.org/officeDocument/2006/relationships/image" Target="../media/image139.png"/></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143.png"/></Relationships>
</file>

<file path=ppt/slides/_rels/slide11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1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1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5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156.png"/></Relationships>
</file>

<file path=ppt/slides/_rels/slide12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12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3.xml"/><Relationship Id="rId1" Type="http://schemas.openxmlformats.org/officeDocument/2006/relationships/slideLayout" Target="../slideLayouts/slideLayout3.xml"/><Relationship Id="rId5" Type="http://schemas.openxmlformats.org/officeDocument/2006/relationships/image" Target="../media/image163.png"/><Relationship Id="rId4" Type="http://schemas.openxmlformats.org/officeDocument/2006/relationships/image" Target="../media/image162.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13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178.png"/></Relationships>
</file>

<file path=ppt/slides/_rels/slide1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gif"/></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44.jpg"/><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7.jp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a:spLocks noGrp="1"/>
          </p:cNvSpPr>
          <p:nvPr>
            <p:ph type="ctrTitle" idx="4294967295"/>
          </p:nvPr>
        </p:nvSpPr>
        <p:spPr>
          <a:xfrm>
            <a:off x="162046" y="487569"/>
            <a:ext cx="9248172" cy="2050391"/>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lt1"/>
              </a:buClr>
              <a:buSzPts val="4800"/>
              <a:buFont typeface="Century Gothic"/>
              <a:buNone/>
            </a:pPr>
            <a:r>
              <a:rPr lang="es-MX" sz="4800" b="0" i="0" u="none" strike="noStrike" cap="none">
                <a:solidFill>
                  <a:schemeClr val="lt1"/>
                </a:solidFill>
                <a:latin typeface="Century Gothic"/>
                <a:ea typeface="Century Gothic"/>
                <a:cs typeface="Century Gothic"/>
                <a:sym typeface="Century Gothic"/>
              </a:rPr>
              <a:t>Ingeniería de Métodos</a:t>
            </a:r>
            <a:br>
              <a:rPr lang="es-MX" sz="4800" b="0" i="0" u="none" strike="noStrike" cap="none">
                <a:solidFill>
                  <a:schemeClr val="lt1"/>
                </a:solidFill>
                <a:latin typeface="Century Gothic"/>
                <a:ea typeface="Century Gothic"/>
                <a:cs typeface="Century Gothic"/>
                <a:sym typeface="Century Gothic"/>
              </a:rPr>
            </a:br>
            <a:r>
              <a:rPr lang="es-MX" sz="4800" b="0" i="0" u="none" strike="noStrike" cap="none">
                <a:solidFill>
                  <a:schemeClr val="lt1"/>
                </a:solidFill>
                <a:latin typeface="Century Gothic"/>
                <a:ea typeface="Century Gothic"/>
                <a:cs typeface="Century Gothic"/>
                <a:sym typeface="Century Gothic"/>
              </a:rPr>
              <a:t>Feb-Jun 2019</a:t>
            </a:r>
            <a:endParaRPr/>
          </a:p>
        </p:txBody>
      </p:sp>
      <p:sp>
        <p:nvSpPr>
          <p:cNvPr id="103" name="Google Shape;103;p1"/>
          <p:cNvSpPr txBox="1">
            <a:spLocks noGrp="1"/>
          </p:cNvSpPr>
          <p:nvPr>
            <p:ph type="body" idx="4294967295"/>
          </p:nvPr>
        </p:nvSpPr>
        <p:spPr>
          <a:xfrm>
            <a:off x="861326" y="3592024"/>
            <a:ext cx="5374888" cy="108894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920"/>
              <a:buNone/>
            </a:pPr>
            <a:r>
              <a:rPr lang="es-MX" sz="2400">
                <a:solidFill>
                  <a:schemeClr val="lt1"/>
                </a:solidFill>
                <a:latin typeface="Century Gothic"/>
                <a:ea typeface="Century Gothic"/>
                <a:cs typeface="Century Gothic"/>
                <a:sym typeface="Century Gothic"/>
              </a:rPr>
              <a:t>Prof. Salvador Trinidad Pérez</a:t>
            </a:r>
            <a:endParaRPr/>
          </a:p>
          <a:p>
            <a:pPr marL="0" lvl="0" indent="0" algn="l" rtl="0">
              <a:spcBef>
                <a:spcPts val="1000"/>
              </a:spcBef>
              <a:spcAft>
                <a:spcPts val="0"/>
              </a:spcAft>
              <a:buSzPts val="1920"/>
              <a:buNone/>
            </a:pPr>
            <a:r>
              <a:rPr lang="es-MX" sz="2400">
                <a:solidFill>
                  <a:schemeClr val="lt1"/>
                </a:solidFill>
                <a:latin typeface="Century Gothic"/>
                <a:ea typeface="Century Gothic"/>
                <a:cs typeface="Century Gothic"/>
                <a:sym typeface="Century Gothic"/>
              </a:rPr>
              <a:t>División de Ingeniería Industrial</a:t>
            </a:r>
            <a:endParaRPr/>
          </a:p>
        </p:txBody>
      </p:sp>
      <p:pic>
        <p:nvPicPr>
          <p:cNvPr id="104" name="Google Shape;104;p1"/>
          <p:cNvPicPr preferRelativeResize="0"/>
          <p:nvPr/>
        </p:nvPicPr>
        <p:blipFill rotWithShape="1">
          <a:blip r:embed="rId3">
            <a:alphaModFix/>
          </a:blip>
          <a:srcRect/>
          <a:stretch/>
        </p:blipFill>
        <p:spPr>
          <a:xfrm>
            <a:off x="7890784" y="2814082"/>
            <a:ext cx="1519434" cy="21591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body" idx="4294967295"/>
          </p:nvPr>
        </p:nvSpPr>
        <p:spPr>
          <a:xfrm>
            <a:off x="533842" y="951797"/>
            <a:ext cx="8945824" cy="46148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760"/>
              <a:buFont typeface="Arial"/>
              <a:buChar char="•"/>
            </a:pPr>
            <a:r>
              <a:rPr lang="es-MX" sz="2200">
                <a:solidFill>
                  <a:schemeClr val="lt1"/>
                </a:solidFill>
                <a:latin typeface="Century Gothic"/>
                <a:ea typeface="Century Gothic"/>
                <a:cs typeface="Century Gothic"/>
                <a:sym typeface="Century Gothic"/>
              </a:rPr>
              <a:t>Indicaciones para diseños de costo menor:</a:t>
            </a:r>
            <a:endParaRPr/>
          </a:p>
          <a:p>
            <a:pPr marL="342900" lvl="0" indent="-231140" algn="l" rtl="0">
              <a:spcBef>
                <a:spcPts val="1000"/>
              </a:spcBef>
              <a:spcAft>
                <a:spcPts val="0"/>
              </a:spcAft>
              <a:buSzPts val="1760"/>
              <a:buFont typeface="Arial"/>
              <a:buNone/>
            </a:pPr>
            <a:endParaRPr sz="2200">
              <a:solidFill>
                <a:schemeClr val="lt1"/>
              </a:solidFill>
              <a:latin typeface="Century Gothic"/>
              <a:ea typeface="Century Gothic"/>
              <a:cs typeface="Century Gothic"/>
              <a:sym typeface="Century Gothic"/>
            </a:endParaRPr>
          </a:p>
          <a:p>
            <a:pPr marL="342900" lvl="0" indent="-342900" algn="l" rtl="0">
              <a:spcBef>
                <a:spcPts val="1000"/>
              </a:spcBef>
              <a:spcAft>
                <a:spcPts val="0"/>
              </a:spcAft>
              <a:buSzPts val="1760"/>
              <a:buFont typeface="Arial"/>
              <a:buChar char="•"/>
            </a:pPr>
            <a:r>
              <a:rPr lang="es-MX" sz="2200">
                <a:solidFill>
                  <a:schemeClr val="lt1"/>
                </a:solidFill>
                <a:latin typeface="Century Gothic"/>
                <a:ea typeface="Century Gothic"/>
                <a:cs typeface="Century Gothic"/>
                <a:sym typeface="Century Gothic"/>
              </a:rPr>
              <a:t>Reducir el numero de partes, simplificando el diseño.</a:t>
            </a:r>
            <a:endParaRPr/>
          </a:p>
          <a:p>
            <a:pPr marL="342900" lvl="0" indent="-342900" algn="l" rtl="0">
              <a:spcBef>
                <a:spcPts val="1000"/>
              </a:spcBef>
              <a:spcAft>
                <a:spcPts val="0"/>
              </a:spcAft>
              <a:buSzPts val="1760"/>
              <a:buFont typeface="Arial"/>
              <a:buChar char="•"/>
            </a:pPr>
            <a:r>
              <a:rPr lang="es-MX" sz="2200">
                <a:solidFill>
                  <a:schemeClr val="lt1"/>
                </a:solidFill>
                <a:latin typeface="Century Gothic"/>
                <a:ea typeface="Century Gothic"/>
                <a:cs typeface="Century Gothic"/>
                <a:sym typeface="Century Gothic"/>
              </a:rPr>
              <a:t>Reducir el numero de operaciones y la magnitud de los recorridos en la fabricaciones uniendo mejor las partes y haciendo mas fáciles el acabado a maquina y el ensamble.</a:t>
            </a:r>
            <a:endParaRPr/>
          </a:p>
          <a:p>
            <a:pPr marL="342900" lvl="0" indent="-342900" algn="l" rtl="0">
              <a:spcBef>
                <a:spcPts val="1000"/>
              </a:spcBef>
              <a:spcAft>
                <a:spcPts val="0"/>
              </a:spcAft>
              <a:buSzPts val="1760"/>
              <a:buFont typeface="Arial"/>
              <a:buChar char="•"/>
            </a:pPr>
            <a:r>
              <a:rPr lang="es-MX" sz="2200">
                <a:solidFill>
                  <a:schemeClr val="lt1"/>
                </a:solidFill>
                <a:latin typeface="Century Gothic"/>
                <a:ea typeface="Century Gothic"/>
                <a:cs typeface="Century Gothic"/>
                <a:sym typeface="Century Gothic"/>
              </a:rPr>
              <a:t>Utilizar mejor material.</a:t>
            </a:r>
            <a:endParaRPr/>
          </a:p>
          <a:p>
            <a:pPr marL="342900" lvl="0" indent="-342900" algn="l" rtl="0">
              <a:spcBef>
                <a:spcPts val="1000"/>
              </a:spcBef>
              <a:spcAft>
                <a:spcPts val="0"/>
              </a:spcAft>
              <a:buSzPts val="1760"/>
              <a:buFont typeface="Arial"/>
              <a:buChar char="•"/>
            </a:pPr>
            <a:r>
              <a:rPr lang="es-MX" sz="2200">
                <a:solidFill>
                  <a:schemeClr val="lt1"/>
                </a:solidFill>
                <a:latin typeface="Century Gothic"/>
                <a:ea typeface="Century Gothic"/>
                <a:cs typeface="Century Gothic"/>
                <a:sym typeface="Century Gothic"/>
              </a:rPr>
              <a:t>Liberar las tolerancias y confiar en la exactitud de las operaciones.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00"/>
          <p:cNvSpPr txBox="1">
            <a:spLocks noGrp="1"/>
          </p:cNvSpPr>
          <p:nvPr>
            <p:ph type="title"/>
          </p:nvPr>
        </p:nvSpPr>
        <p:spPr>
          <a:xfrm>
            <a:off x="629200" y="401500"/>
            <a:ext cx="2552499" cy="2631632"/>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2400" b="1">
                <a:solidFill>
                  <a:schemeClr val="lt1"/>
                </a:solidFill>
                <a:latin typeface="Century Gothic"/>
                <a:ea typeface="Century Gothic"/>
                <a:cs typeface="Century Gothic"/>
                <a:sym typeface="Century Gothic"/>
              </a:rPr>
              <a:t>LINEAMIENTOS PARA EL GASTO DE ENERGÍA</a:t>
            </a:r>
            <a:endParaRPr sz="2400" b="1">
              <a:solidFill>
                <a:schemeClr val="lt1"/>
              </a:solidFill>
              <a:latin typeface="Century Gothic"/>
              <a:ea typeface="Century Gothic"/>
              <a:cs typeface="Century Gothic"/>
              <a:sym typeface="Century Gothic"/>
            </a:endParaRPr>
          </a:p>
          <a:p>
            <a:pPr marL="0" lvl="0" indent="0" algn="ctr" rtl="0">
              <a:spcBef>
                <a:spcPts val="0"/>
              </a:spcBef>
              <a:spcAft>
                <a:spcPts val="0"/>
              </a:spcAft>
              <a:buSzPts val="1800"/>
              <a:buFont typeface="Century Gothic"/>
              <a:buNone/>
            </a:pPr>
            <a:r>
              <a:rPr lang="es-MX" sz="2400" b="1">
                <a:solidFill>
                  <a:schemeClr val="lt1"/>
                </a:solidFill>
                <a:latin typeface="Century Gothic"/>
                <a:ea typeface="Century Gothic"/>
                <a:cs typeface="Century Gothic"/>
                <a:sym typeface="Century Gothic"/>
              </a:rPr>
              <a:t>Y PARA LA CARGA DE TRABAJO</a:t>
            </a:r>
            <a:endParaRPr sz="2400">
              <a:solidFill>
                <a:schemeClr val="lt1"/>
              </a:solidFill>
              <a:latin typeface="Century Gothic"/>
              <a:ea typeface="Century Gothic"/>
              <a:cs typeface="Century Gothic"/>
              <a:sym typeface="Century Gothic"/>
            </a:endParaRPr>
          </a:p>
        </p:txBody>
      </p:sp>
      <p:sp>
        <p:nvSpPr>
          <p:cNvPr id="866" name="Google Shape;866;p100"/>
          <p:cNvSpPr txBox="1">
            <a:spLocks noGrp="1"/>
          </p:cNvSpPr>
          <p:nvPr>
            <p:ph type="body" idx="1"/>
          </p:nvPr>
        </p:nvSpPr>
        <p:spPr>
          <a:xfrm>
            <a:off x="3460831" y="1019682"/>
            <a:ext cx="7870644" cy="2253544"/>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solidFill>
                  <a:srgbClr val="000000"/>
                </a:solidFill>
                <a:latin typeface="Century Gothic"/>
                <a:ea typeface="Century Gothic"/>
                <a:cs typeface="Century Gothic"/>
                <a:sym typeface="Century Gothic"/>
              </a:rPr>
              <a:t>La energía que se gasta en una tarea puede calcularse si se supone que la mayoría de la energía se produce a través del metabolismo aeróbico y se mide la cantidad de oxígeno.</a:t>
            </a:r>
            <a:endParaRPr/>
          </a:p>
          <a:p>
            <a:pPr marL="0" lvl="0" indent="0" algn="just" rtl="0">
              <a:spcBef>
                <a:spcPts val="0"/>
              </a:spcBef>
              <a:spcAft>
                <a:spcPts val="0"/>
              </a:spcAft>
              <a:buSzPts val="2400"/>
              <a:buNone/>
            </a:pPr>
            <a:endParaRPr sz="2000">
              <a:solidFill>
                <a:srgbClr val="000000"/>
              </a:solidFill>
              <a:latin typeface="Century Gothic"/>
              <a:ea typeface="Century Gothic"/>
              <a:cs typeface="Century Gothic"/>
              <a:sym typeface="Century Gothic"/>
            </a:endParaRPr>
          </a:p>
          <a:p>
            <a:pPr marL="0" lvl="0" indent="0" algn="just" rtl="0">
              <a:spcBef>
                <a:spcPts val="0"/>
              </a:spcBef>
              <a:spcAft>
                <a:spcPts val="0"/>
              </a:spcAft>
              <a:buSzPts val="2400"/>
              <a:buNone/>
            </a:pPr>
            <a:r>
              <a:rPr lang="es-MX" sz="2000">
                <a:solidFill>
                  <a:srgbClr val="000000"/>
                </a:solidFill>
                <a:latin typeface="Century Gothic"/>
                <a:ea typeface="Century Gothic"/>
                <a:cs typeface="Century Gothic"/>
                <a:sym typeface="Century Gothic"/>
              </a:rPr>
              <a:t>El aire contiene 21% de oxígeno</a:t>
            </a:r>
            <a:endParaRPr sz="2000">
              <a:latin typeface="Century Gothic"/>
              <a:ea typeface="Century Gothic"/>
              <a:cs typeface="Century Gothic"/>
              <a:sym typeface="Century Gothic"/>
            </a:endParaRPr>
          </a:p>
        </p:txBody>
      </p:sp>
      <p:pic>
        <p:nvPicPr>
          <p:cNvPr id="867" name="Google Shape;867;p100"/>
          <p:cNvPicPr preferRelativeResize="0"/>
          <p:nvPr/>
        </p:nvPicPr>
        <p:blipFill rotWithShape="1">
          <a:blip r:embed="rId3">
            <a:alphaModFix/>
          </a:blip>
          <a:srcRect/>
          <a:stretch/>
        </p:blipFill>
        <p:spPr>
          <a:xfrm>
            <a:off x="7946441" y="2667742"/>
            <a:ext cx="3385033" cy="3058500"/>
          </a:xfrm>
          <a:prstGeom prst="rect">
            <a:avLst/>
          </a:prstGeom>
          <a:noFill/>
          <a:ln>
            <a:noFill/>
          </a:ln>
        </p:spPr>
      </p:pic>
      <p:pic>
        <p:nvPicPr>
          <p:cNvPr id="868" name="Google Shape;868;p100"/>
          <p:cNvPicPr preferRelativeResize="0"/>
          <p:nvPr/>
        </p:nvPicPr>
        <p:blipFill rotWithShape="1">
          <a:blip r:embed="rId4">
            <a:alphaModFix/>
          </a:blip>
          <a:srcRect/>
          <a:stretch/>
        </p:blipFill>
        <p:spPr>
          <a:xfrm>
            <a:off x="4161193" y="3273226"/>
            <a:ext cx="1934807" cy="2649373"/>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01"/>
          <p:cNvSpPr txBox="1">
            <a:spLocks noGrp="1"/>
          </p:cNvSpPr>
          <p:nvPr>
            <p:ph type="body" idx="4294967295"/>
          </p:nvPr>
        </p:nvSpPr>
        <p:spPr>
          <a:xfrm>
            <a:off x="261145" y="115694"/>
            <a:ext cx="9276394" cy="4317410"/>
          </a:xfrm>
          <a:prstGeom prst="rect">
            <a:avLst/>
          </a:prstGeom>
          <a:noFill/>
          <a:ln>
            <a:noFill/>
          </a:ln>
        </p:spPr>
        <p:txBody>
          <a:bodyPr spcFirstLastPara="1" wrap="square" lIns="121900" tIns="121900" rIns="121900" bIns="121900" anchor="t" anchorCtr="0">
            <a:noAutofit/>
          </a:bodyPr>
          <a:lstStyle/>
          <a:p>
            <a:pPr marL="0" lvl="0" indent="0" algn="just" rtl="0">
              <a:spcBef>
                <a:spcPts val="667"/>
              </a:spcBef>
              <a:spcAft>
                <a:spcPts val="0"/>
              </a:spcAft>
              <a:buSzPts val="1600"/>
              <a:buNone/>
            </a:pPr>
            <a:r>
              <a:rPr lang="es-MX" sz="2000" i="1">
                <a:solidFill>
                  <a:schemeClr val="lt1"/>
                </a:solidFill>
                <a:latin typeface="Century Gothic"/>
                <a:ea typeface="Century Gothic"/>
                <a:cs typeface="Century Gothic"/>
                <a:sym typeface="Century Gothic"/>
              </a:rPr>
              <a:t>E </a:t>
            </a:r>
            <a:r>
              <a:rPr lang="es-MX" sz="2000">
                <a:solidFill>
                  <a:schemeClr val="lt1"/>
                </a:solidFill>
                <a:latin typeface="Century Gothic"/>
                <a:ea typeface="Century Gothic"/>
                <a:cs typeface="Century Gothic"/>
                <a:sym typeface="Century Gothic"/>
              </a:rPr>
              <a:t>(kcal/min) _ 4.9 * </a:t>
            </a:r>
            <a:r>
              <a:rPr lang="es-MX" sz="2000" i="1">
                <a:solidFill>
                  <a:schemeClr val="lt1"/>
                </a:solidFill>
                <a:latin typeface="Century Gothic"/>
                <a:ea typeface="Century Gothic"/>
                <a:cs typeface="Century Gothic"/>
                <a:sym typeface="Century Gothic"/>
              </a:rPr>
              <a:t>V.</a:t>
            </a:r>
            <a:r>
              <a:rPr lang="es-MX" sz="2000">
                <a:solidFill>
                  <a:schemeClr val="lt1"/>
                </a:solidFill>
                <a:latin typeface="Century Gothic"/>
                <a:ea typeface="Century Gothic"/>
                <a:cs typeface="Century Gothic"/>
                <a:sym typeface="Century Gothic"/>
              </a:rPr>
              <a:t>(0.21 _ </a:t>
            </a:r>
            <a:r>
              <a:rPr lang="es-MX" sz="2000" i="1">
                <a:solidFill>
                  <a:schemeClr val="lt1"/>
                </a:solidFill>
                <a:latin typeface="Century Gothic"/>
                <a:ea typeface="Century Gothic"/>
                <a:cs typeface="Century Gothic"/>
                <a:sym typeface="Century Gothic"/>
              </a:rPr>
              <a:t>E</a:t>
            </a:r>
            <a:r>
              <a:rPr lang="es-MX" sz="2000">
                <a:solidFill>
                  <a:schemeClr val="lt1"/>
                </a:solidFill>
                <a:latin typeface="Century Gothic"/>
                <a:ea typeface="Century Gothic"/>
                <a:cs typeface="Century Gothic"/>
                <a:sym typeface="Century Gothic"/>
              </a:rPr>
              <a:t>O2) </a:t>
            </a:r>
            <a:endParaRPr sz="2000">
              <a:solidFill>
                <a:schemeClr val="lt1"/>
              </a:solidFill>
              <a:latin typeface="Century Gothic"/>
              <a:ea typeface="Century Gothic"/>
              <a:cs typeface="Century Gothic"/>
              <a:sym typeface="Century Gothic"/>
            </a:endParaRPr>
          </a:p>
          <a:p>
            <a:pPr marL="0" lvl="0" indent="0" algn="just" rtl="0">
              <a:spcBef>
                <a:spcPts val="667"/>
              </a:spcBef>
              <a:spcAft>
                <a:spcPts val="0"/>
              </a:spcAft>
              <a:buSzPts val="1600"/>
              <a:buNone/>
            </a:pPr>
            <a:r>
              <a:rPr lang="es-MX" sz="2000" i="1">
                <a:solidFill>
                  <a:schemeClr val="lt1"/>
                </a:solidFill>
                <a:latin typeface="Century Gothic"/>
                <a:ea typeface="Century Gothic"/>
                <a:cs typeface="Century Gothic"/>
                <a:sym typeface="Century Gothic"/>
              </a:rPr>
              <a:t>  E </a:t>
            </a:r>
            <a:r>
              <a:rPr lang="es-MX" sz="2000">
                <a:solidFill>
                  <a:schemeClr val="lt1"/>
                </a:solidFill>
                <a:latin typeface="Century Gothic"/>
                <a:ea typeface="Century Gothic"/>
                <a:cs typeface="Century Gothic"/>
                <a:sym typeface="Century Gothic"/>
              </a:rPr>
              <a:t>   gasto de energía, kcal/minuto</a:t>
            </a:r>
            <a:endParaRPr sz="2000">
              <a:solidFill>
                <a:schemeClr val="lt1"/>
              </a:solidFill>
              <a:latin typeface="Century Gothic"/>
              <a:ea typeface="Century Gothic"/>
              <a:cs typeface="Century Gothic"/>
              <a:sym typeface="Century Gothic"/>
            </a:endParaRPr>
          </a:p>
          <a:p>
            <a:pPr marL="0" lvl="0" indent="0" algn="just" rtl="0">
              <a:spcBef>
                <a:spcPts val="667"/>
              </a:spcBef>
              <a:spcAft>
                <a:spcPts val="0"/>
              </a:spcAft>
              <a:buSzPts val="1600"/>
              <a:buNone/>
            </a:pPr>
            <a:r>
              <a:rPr lang="es-MX" sz="2000" i="1">
                <a:solidFill>
                  <a:schemeClr val="lt1"/>
                </a:solidFill>
                <a:latin typeface="Century Gothic"/>
                <a:ea typeface="Century Gothic"/>
                <a:cs typeface="Century Gothic"/>
                <a:sym typeface="Century Gothic"/>
              </a:rPr>
              <a:t>  V    </a:t>
            </a:r>
            <a:r>
              <a:rPr lang="es-MX" sz="2000">
                <a:solidFill>
                  <a:schemeClr val="lt1"/>
                </a:solidFill>
                <a:latin typeface="Century Gothic"/>
                <a:ea typeface="Century Gothic"/>
                <a:cs typeface="Century Gothic"/>
                <a:sym typeface="Century Gothic"/>
              </a:rPr>
              <a:t>volumen de aire inspirado, L/minuto</a:t>
            </a:r>
            <a:endParaRPr sz="2000">
              <a:solidFill>
                <a:schemeClr val="lt1"/>
              </a:solidFill>
              <a:latin typeface="Century Gothic"/>
              <a:ea typeface="Century Gothic"/>
              <a:cs typeface="Century Gothic"/>
              <a:sym typeface="Century Gothic"/>
            </a:endParaRPr>
          </a:p>
          <a:p>
            <a:pPr marL="0" lvl="0" indent="0" algn="just" rtl="0">
              <a:spcBef>
                <a:spcPts val="667"/>
              </a:spcBef>
              <a:spcAft>
                <a:spcPts val="0"/>
              </a:spcAft>
              <a:buSzPts val="1600"/>
              <a:buNone/>
            </a:pPr>
            <a:r>
              <a:rPr lang="es-MX" sz="2000" i="1">
                <a:solidFill>
                  <a:schemeClr val="lt1"/>
                </a:solidFill>
                <a:latin typeface="Century Gothic"/>
                <a:ea typeface="Century Gothic"/>
                <a:cs typeface="Century Gothic"/>
                <a:sym typeface="Century Gothic"/>
              </a:rPr>
              <a:t>  E</a:t>
            </a:r>
            <a:r>
              <a:rPr lang="es-MX" sz="2000">
                <a:solidFill>
                  <a:schemeClr val="lt1"/>
                </a:solidFill>
                <a:latin typeface="Century Gothic"/>
                <a:ea typeface="Century Gothic"/>
                <a:cs typeface="Century Gothic"/>
                <a:sym typeface="Century Gothic"/>
              </a:rPr>
              <a:t>O2   fracción de oxígeno (O2) de aire expirado</a:t>
            </a:r>
            <a:endParaRPr/>
          </a:p>
          <a:p>
            <a:pPr marL="0" lvl="0" indent="0" algn="just" rtl="0">
              <a:spcBef>
                <a:spcPts val="667"/>
              </a:spcBef>
              <a:spcAft>
                <a:spcPts val="0"/>
              </a:spcAft>
              <a:buSzPts val="1600"/>
              <a:buNone/>
            </a:pPr>
            <a:endParaRPr sz="2000">
              <a:solidFill>
                <a:schemeClr val="lt1"/>
              </a:solidFill>
              <a:latin typeface="Century Gothic"/>
              <a:ea typeface="Century Gothic"/>
              <a:cs typeface="Century Gothic"/>
              <a:sym typeface="Century Gothic"/>
            </a:endParaRPr>
          </a:p>
          <a:p>
            <a:pPr marL="0" lvl="0" indent="0" algn="just" rtl="0">
              <a:spcBef>
                <a:spcPts val="667"/>
              </a:spcBef>
              <a:spcAft>
                <a:spcPts val="0"/>
              </a:spcAft>
              <a:buSzPts val="1600"/>
              <a:buNone/>
            </a:pPr>
            <a:r>
              <a:rPr lang="es-MX" sz="2000">
                <a:solidFill>
                  <a:schemeClr val="lt1"/>
                </a:solidFill>
                <a:latin typeface="Century Gothic"/>
                <a:ea typeface="Century Gothic"/>
                <a:cs typeface="Century Gothic"/>
                <a:sym typeface="Century Gothic"/>
              </a:rPr>
              <a:t>La energía que se consume en una tarea varía de acuerdo con el tipo de trabajo a realizarse, la postura que se mantiene durante dicho trabajo y el tipo de transporte de carga.</a:t>
            </a:r>
            <a:endParaRPr sz="2000">
              <a:solidFill>
                <a:schemeClr val="lt1"/>
              </a:solidFill>
              <a:latin typeface="Century Gothic"/>
              <a:ea typeface="Century Gothic"/>
              <a:cs typeface="Century Gothic"/>
              <a:sym typeface="Century Gothic"/>
            </a:endParaRPr>
          </a:p>
          <a:p>
            <a:pPr marL="0" lvl="0" indent="0" algn="just" rtl="0">
              <a:spcBef>
                <a:spcPts val="1000"/>
              </a:spcBef>
              <a:spcAft>
                <a:spcPts val="2133"/>
              </a:spcAft>
              <a:buSzPts val="880"/>
              <a:buNone/>
            </a:pPr>
            <a:endParaRPr sz="1100">
              <a:solidFill>
                <a:schemeClr val="lt1"/>
              </a:solidFill>
              <a:latin typeface="Century Gothic"/>
              <a:ea typeface="Century Gothic"/>
              <a:cs typeface="Century Gothic"/>
              <a:sym typeface="Century Gothic"/>
            </a:endParaRPr>
          </a:p>
        </p:txBody>
      </p:sp>
      <p:pic>
        <p:nvPicPr>
          <p:cNvPr id="874" name="Google Shape;874;p101"/>
          <p:cNvPicPr preferRelativeResize="0"/>
          <p:nvPr/>
        </p:nvPicPr>
        <p:blipFill rotWithShape="1">
          <a:blip r:embed="rId3">
            <a:alphaModFix/>
          </a:blip>
          <a:srcRect/>
          <a:stretch/>
        </p:blipFill>
        <p:spPr>
          <a:xfrm>
            <a:off x="964831" y="3800676"/>
            <a:ext cx="4084100" cy="2667000"/>
          </a:xfrm>
          <a:prstGeom prst="rect">
            <a:avLst/>
          </a:prstGeom>
          <a:noFill/>
          <a:ln>
            <a:noFill/>
          </a:ln>
        </p:spPr>
      </p:pic>
      <p:pic>
        <p:nvPicPr>
          <p:cNvPr id="875" name="Google Shape;875;p101"/>
          <p:cNvPicPr preferRelativeResize="0"/>
          <p:nvPr/>
        </p:nvPicPr>
        <p:blipFill rotWithShape="1">
          <a:blip r:embed="rId4">
            <a:alphaModFix/>
          </a:blip>
          <a:srcRect/>
          <a:stretch/>
        </p:blipFill>
        <p:spPr>
          <a:xfrm>
            <a:off x="6002117" y="3429000"/>
            <a:ext cx="3898900" cy="31496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102"/>
          <p:cNvSpPr txBox="1">
            <a:spLocks noGrp="1"/>
          </p:cNvSpPr>
          <p:nvPr>
            <p:ph type="subTitle" idx="4294967295"/>
          </p:nvPr>
        </p:nvSpPr>
        <p:spPr>
          <a:xfrm>
            <a:off x="474562" y="392113"/>
            <a:ext cx="5891514" cy="6073775"/>
          </a:xfrm>
          <a:prstGeom prst="rect">
            <a:avLst/>
          </a:prstGeom>
          <a:noFill/>
          <a:ln>
            <a:noFill/>
          </a:ln>
        </p:spPr>
        <p:txBody>
          <a:bodyPr spcFirstLastPara="1" wrap="square" lIns="121900" tIns="121900" rIns="121900" bIns="121900" anchor="t" anchorCtr="0">
            <a:noAutofit/>
          </a:bodyPr>
          <a:lstStyle/>
          <a:p>
            <a:pPr marL="342900" marR="0" lvl="0" indent="-342900" algn="just" rtl="0">
              <a:lnSpc>
                <a:spcPct val="115000"/>
              </a:lnSpc>
              <a:spcBef>
                <a:spcPts val="800"/>
              </a:spcBef>
              <a:spcAft>
                <a:spcPts val="0"/>
              </a:spcAft>
              <a:buClr>
                <a:schemeClr val="accent1"/>
              </a:buClr>
              <a:buSzPts val="1920"/>
              <a:buFont typeface="Arial"/>
              <a:buChar char="•"/>
            </a:pPr>
            <a:r>
              <a:rPr lang="es-MX" sz="2400" b="0" i="0" u="none" strike="noStrike" cap="none">
                <a:solidFill>
                  <a:schemeClr val="lt1"/>
                </a:solidFill>
                <a:latin typeface="Century Gothic"/>
                <a:ea typeface="Century Gothic"/>
                <a:cs typeface="Century Gothic"/>
                <a:sym typeface="Century Gothic"/>
              </a:rPr>
              <a:t>Bink propuso un límite de 5.33 kcal/min (21.3 Btu/min) para el consumo de energía en de 8 hr. de trabajo (1/3 del consumo de un hombre)</a:t>
            </a:r>
            <a:endParaRPr sz="2400" b="0" i="0" u="none" strike="noStrike" cap="none">
              <a:solidFill>
                <a:schemeClr val="lt1"/>
              </a:solidFill>
              <a:latin typeface="Century Gothic"/>
              <a:ea typeface="Century Gothic"/>
              <a:cs typeface="Century Gothic"/>
              <a:sym typeface="Century Gothic"/>
            </a:endParaRPr>
          </a:p>
          <a:p>
            <a:pPr marL="342900" marR="0" lvl="0" indent="-342900" algn="just" rtl="0">
              <a:lnSpc>
                <a:spcPct val="115000"/>
              </a:lnSpc>
              <a:spcBef>
                <a:spcPts val="800"/>
              </a:spcBef>
              <a:spcAft>
                <a:spcPts val="0"/>
              </a:spcAft>
              <a:buClr>
                <a:schemeClr val="accent1"/>
              </a:buClr>
              <a:buSzPts val="1920"/>
              <a:buFont typeface="Arial"/>
              <a:buChar char="•"/>
            </a:pPr>
            <a:r>
              <a:rPr lang="es-MX" sz="2400" b="0" i="0" u="none" strike="noStrike" cap="none">
                <a:solidFill>
                  <a:schemeClr val="lt1"/>
                </a:solidFill>
                <a:latin typeface="Century Gothic"/>
                <a:ea typeface="Century Gothic"/>
                <a:cs typeface="Century Gothic"/>
                <a:sym typeface="Century Gothic"/>
              </a:rPr>
              <a:t>Si la carga de trabajo es elevada, el metabolismo no podría proporcionar todos los requerimientos de energía, lo que le provocaría fatiga.</a:t>
            </a:r>
            <a:endParaRPr sz="2400" b="0" i="0" u="none" strike="noStrike" cap="none">
              <a:solidFill>
                <a:schemeClr val="lt1"/>
              </a:solidFill>
              <a:latin typeface="Century Gothic"/>
              <a:ea typeface="Century Gothic"/>
              <a:cs typeface="Century Gothic"/>
              <a:sym typeface="Century Gothic"/>
            </a:endParaRPr>
          </a:p>
          <a:p>
            <a:pPr marL="0" marR="0" lvl="0" indent="0" algn="just" rtl="0">
              <a:spcBef>
                <a:spcPts val="1000"/>
              </a:spcBef>
              <a:spcAft>
                <a:spcPts val="0"/>
              </a:spcAft>
              <a:buClr>
                <a:schemeClr val="accent1"/>
              </a:buClr>
              <a:buSzPts val="1600"/>
              <a:buFont typeface="Noto Sans Symbols"/>
              <a:buNone/>
            </a:pPr>
            <a:endParaRPr sz="2000" b="0" i="0" u="none" strike="noStrike" cap="none">
              <a:solidFill>
                <a:schemeClr val="lt1"/>
              </a:solidFill>
              <a:latin typeface="Century Gothic"/>
              <a:ea typeface="Century Gothic"/>
              <a:cs typeface="Century Gothic"/>
              <a:sym typeface="Century Gothic"/>
            </a:endParaRPr>
          </a:p>
        </p:txBody>
      </p:sp>
      <p:pic>
        <p:nvPicPr>
          <p:cNvPr id="881" name="Google Shape;881;p102"/>
          <p:cNvPicPr preferRelativeResize="0"/>
          <p:nvPr/>
        </p:nvPicPr>
        <p:blipFill rotWithShape="1">
          <a:blip r:embed="rId3">
            <a:alphaModFix/>
          </a:blip>
          <a:srcRect/>
          <a:stretch/>
        </p:blipFill>
        <p:spPr>
          <a:xfrm>
            <a:off x="6970875" y="1784195"/>
            <a:ext cx="2599472" cy="3289610"/>
          </a:xfrm>
          <a:prstGeom prst="rect">
            <a:avLst/>
          </a:prstGeom>
          <a:noFill/>
          <a:ln>
            <a:noFill/>
          </a:ln>
        </p:spPr>
      </p:pic>
      <p:pic>
        <p:nvPicPr>
          <p:cNvPr id="882" name="Google Shape;882;p102"/>
          <p:cNvPicPr preferRelativeResize="0"/>
          <p:nvPr/>
        </p:nvPicPr>
        <p:blipFill rotWithShape="1">
          <a:blip r:embed="rId4">
            <a:alphaModFix/>
          </a:blip>
          <a:srcRect/>
          <a:stretch/>
        </p:blipFill>
        <p:spPr>
          <a:xfrm>
            <a:off x="4607670" y="4849792"/>
            <a:ext cx="1249120" cy="1758363"/>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03"/>
          <p:cNvSpPr txBox="1"/>
          <p:nvPr/>
        </p:nvSpPr>
        <p:spPr>
          <a:xfrm>
            <a:off x="445391" y="459261"/>
            <a:ext cx="8796428" cy="2364118"/>
          </a:xfrm>
          <a:prstGeom prst="rect">
            <a:avLst/>
          </a:prstGeom>
          <a:noFill/>
          <a:ln>
            <a:noFill/>
          </a:ln>
        </p:spPr>
        <p:txBody>
          <a:bodyPr spcFirstLastPara="1" wrap="square" lIns="121900" tIns="121900" rIns="121900" bIns="121900" anchor="t" anchorCtr="0">
            <a:noAutofit/>
          </a:bodyPr>
          <a:lstStyle/>
          <a:p>
            <a:pPr marL="0" marR="0" lvl="0" indent="0" algn="just" rtl="0">
              <a:lnSpc>
                <a:spcPct val="115000"/>
              </a:lnSpc>
              <a:spcBef>
                <a:spcPts val="800"/>
              </a:spcBef>
              <a:spcAft>
                <a:spcPts val="0"/>
              </a:spcAft>
              <a:buNone/>
            </a:pPr>
            <a:r>
              <a:rPr lang="es-MX" sz="2000">
                <a:solidFill>
                  <a:schemeClr val="lt1"/>
                </a:solidFill>
                <a:latin typeface="Century Gothic"/>
                <a:ea typeface="Century Gothic"/>
                <a:cs typeface="Century Gothic"/>
                <a:sym typeface="Century Gothic"/>
              </a:rPr>
              <a:t>Cuando se realiza trabajo pesado, el flujo sanguíneo tiende a acelerar aún más el uso de trayectorias anaeróbicas. Además, el proceso de recuperación tiende a ser exponencial.</a:t>
            </a:r>
            <a:endParaRPr sz="2000">
              <a:solidFill>
                <a:schemeClr val="lt1"/>
              </a:solidFill>
              <a:latin typeface="Century Gothic"/>
              <a:ea typeface="Century Gothic"/>
              <a:cs typeface="Century Gothic"/>
              <a:sym typeface="Century Gothic"/>
            </a:endParaRPr>
          </a:p>
          <a:p>
            <a:pPr marL="0" marR="0" lvl="0" indent="0" algn="just" rtl="0">
              <a:lnSpc>
                <a:spcPct val="115000"/>
              </a:lnSpc>
              <a:spcBef>
                <a:spcPts val="800"/>
              </a:spcBef>
              <a:spcAft>
                <a:spcPts val="0"/>
              </a:spcAft>
              <a:buNone/>
            </a:pPr>
            <a:r>
              <a:rPr lang="es-MX" sz="2000">
                <a:solidFill>
                  <a:schemeClr val="lt1"/>
                </a:solidFill>
                <a:latin typeface="Century Gothic"/>
                <a:ea typeface="Century Gothic"/>
                <a:cs typeface="Century Gothic"/>
                <a:sym typeface="Century Gothic"/>
              </a:rPr>
              <a:t>Por lo tanto, rachas cortas de trabajo pesado combinado con periodos cortos de descanso proporcionan un máximo beneficio. </a:t>
            </a:r>
            <a:endParaRPr sz="2000">
              <a:solidFill>
                <a:schemeClr val="lt1"/>
              </a:solidFill>
              <a:latin typeface="Century Gothic"/>
              <a:ea typeface="Century Gothic"/>
              <a:cs typeface="Century Gothic"/>
              <a:sym typeface="Century Gothic"/>
            </a:endParaRPr>
          </a:p>
        </p:txBody>
      </p:sp>
      <p:pic>
        <p:nvPicPr>
          <p:cNvPr id="888" name="Google Shape;888;p103"/>
          <p:cNvPicPr preferRelativeResize="0"/>
          <p:nvPr/>
        </p:nvPicPr>
        <p:blipFill rotWithShape="1">
          <a:blip r:embed="rId3">
            <a:alphaModFix/>
          </a:blip>
          <a:srcRect/>
          <a:stretch/>
        </p:blipFill>
        <p:spPr>
          <a:xfrm>
            <a:off x="1296915" y="3264061"/>
            <a:ext cx="6897962" cy="2548469"/>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04"/>
          <p:cNvSpPr txBox="1">
            <a:spLocks noGrp="1"/>
          </p:cNvSpPr>
          <p:nvPr>
            <p:ph type="title" idx="4294967295"/>
          </p:nvPr>
        </p:nvSpPr>
        <p:spPr>
          <a:xfrm>
            <a:off x="636607" y="138178"/>
            <a:ext cx="8356922" cy="84424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accent1"/>
              </a:buClr>
              <a:buSzPts val="3600"/>
              <a:buFont typeface="Century Gothic"/>
              <a:buNone/>
            </a:pPr>
            <a:r>
              <a:rPr lang="es-MX" sz="3600" b="1">
                <a:solidFill>
                  <a:schemeClr val="accent1"/>
                </a:solidFill>
                <a:latin typeface="Century Gothic"/>
                <a:ea typeface="Century Gothic"/>
                <a:cs typeface="Century Gothic"/>
                <a:sym typeface="Century Gothic"/>
              </a:rPr>
              <a:t>GUÍA</a:t>
            </a:r>
            <a:r>
              <a:rPr lang="es-MX" sz="3600" b="1">
                <a:solidFill>
                  <a:schemeClr val="lt1"/>
                </a:solidFill>
                <a:latin typeface="Century Gothic"/>
                <a:ea typeface="Century Gothic"/>
                <a:cs typeface="Century Gothic"/>
                <a:sym typeface="Century Gothic"/>
              </a:rPr>
              <a:t> </a:t>
            </a:r>
            <a:r>
              <a:rPr lang="es-MX" sz="3600" b="1">
                <a:solidFill>
                  <a:schemeClr val="accent1"/>
                </a:solidFill>
                <a:latin typeface="Century Gothic"/>
                <a:ea typeface="Century Gothic"/>
                <a:cs typeface="Century Gothic"/>
                <a:sym typeface="Century Gothic"/>
              </a:rPr>
              <a:t>DE FRECUENCIA CARDIACA</a:t>
            </a:r>
            <a:endParaRPr/>
          </a:p>
        </p:txBody>
      </p:sp>
      <p:sp>
        <p:nvSpPr>
          <p:cNvPr id="894" name="Google Shape;894;p104"/>
          <p:cNvSpPr txBox="1">
            <a:spLocks noGrp="1"/>
          </p:cNvSpPr>
          <p:nvPr>
            <p:ph type="subTitle" idx="4294967295"/>
          </p:nvPr>
        </p:nvSpPr>
        <p:spPr>
          <a:xfrm>
            <a:off x="467855" y="1064195"/>
            <a:ext cx="5914664" cy="536484"/>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1480"/>
              <a:buFont typeface="Noto Sans Symbols"/>
              <a:buNone/>
            </a:pPr>
            <a:r>
              <a:rPr lang="es-MX" sz="1850" b="0" i="0" u="none" strike="noStrike" cap="none">
                <a:solidFill>
                  <a:schemeClr val="lt1"/>
                </a:solidFill>
                <a:latin typeface="Century Gothic"/>
                <a:ea typeface="Century Gothic"/>
                <a:cs typeface="Century Gothic"/>
                <a:sym typeface="Century Gothic"/>
              </a:rPr>
              <a:t>Medición de consumo de Oxígeno en la planta.</a:t>
            </a:r>
            <a:endParaRPr/>
          </a:p>
        </p:txBody>
      </p:sp>
      <p:pic>
        <p:nvPicPr>
          <p:cNvPr id="895" name="Google Shape;895;p104" descr="Imagen relacionada"/>
          <p:cNvPicPr preferRelativeResize="0"/>
          <p:nvPr/>
        </p:nvPicPr>
        <p:blipFill rotWithShape="1">
          <a:blip r:embed="rId3">
            <a:alphaModFix/>
          </a:blip>
          <a:srcRect/>
          <a:stretch/>
        </p:blipFill>
        <p:spPr>
          <a:xfrm>
            <a:off x="3259875" y="1523390"/>
            <a:ext cx="1953341" cy="1953341"/>
          </a:xfrm>
          <a:prstGeom prst="rect">
            <a:avLst/>
          </a:prstGeom>
          <a:noFill/>
          <a:ln>
            <a:noFill/>
          </a:ln>
        </p:spPr>
      </p:pic>
      <p:pic>
        <p:nvPicPr>
          <p:cNvPr id="896" name="Google Shape;896;p104" descr="Imagen relacionada"/>
          <p:cNvPicPr preferRelativeResize="0"/>
          <p:nvPr/>
        </p:nvPicPr>
        <p:blipFill rotWithShape="1">
          <a:blip r:embed="rId4">
            <a:alphaModFix/>
          </a:blip>
          <a:srcRect/>
          <a:stretch/>
        </p:blipFill>
        <p:spPr>
          <a:xfrm>
            <a:off x="5712606" y="1332437"/>
            <a:ext cx="2335248" cy="2335248"/>
          </a:xfrm>
          <a:prstGeom prst="rect">
            <a:avLst/>
          </a:prstGeom>
          <a:noFill/>
          <a:ln>
            <a:noFill/>
          </a:ln>
        </p:spPr>
      </p:pic>
      <p:pic>
        <p:nvPicPr>
          <p:cNvPr id="897" name="Google Shape;897;p104" descr="Imagen relacionada"/>
          <p:cNvPicPr preferRelativeResize="0"/>
          <p:nvPr/>
        </p:nvPicPr>
        <p:blipFill rotWithShape="1">
          <a:blip r:embed="rId5">
            <a:alphaModFix/>
          </a:blip>
          <a:srcRect/>
          <a:stretch/>
        </p:blipFill>
        <p:spPr>
          <a:xfrm>
            <a:off x="576525" y="1690379"/>
            <a:ext cx="1761561" cy="1704877"/>
          </a:xfrm>
          <a:prstGeom prst="rect">
            <a:avLst/>
          </a:prstGeom>
          <a:noFill/>
          <a:ln>
            <a:noFill/>
          </a:ln>
        </p:spPr>
      </p:pic>
      <p:pic>
        <p:nvPicPr>
          <p:cNvPr id="898" name="Google Shape;898;p104" descr="Imagen relacionada"/>
          <p:cNvPicPr preferRelativeResize="0"/>
          <p:nvPr/>
        </p:nvPicPr>
        <p:blipFill rotWithShape="1">
          <a:blip r:embed="rId6">
            <a:alphaModFix/>
          </a:blip>
          <a:srcRect/>
          <a:stretch/>
        </p:blipFill>
        <p:spPr>
          <a:xfrm>
            <a:off x="4162911" y="4582627"/>
            <a:ext cx="2995945" cy="1992303"/>
          </a:xfrm>
          <a:prstGeom prst="rect">
            <a:avLst/>
          </a:prstGeom>
          <a:noFill/>
          <a:ln>
            <a:noFill/>
          </a:ln>
        </p:spPr>
      </p:pic>
      <p:pic>
        <p:nvPicPr>
          <p:cNvPr id="899" name="Google Shape;899;p104" descr="Resultado de imagen para medidor de ritmo cardiaco dedo"/>
          <p:cNvPicPr preferRelativeResize="0"/>
          <p:nvPr/>
        </p:nvPicPr>
        <p:blipFill rotWithShape="1">
          <a:blip r:embed="rId7">
            <a:alphaModFix/>
          </a:blip>
          <a:srcRect/>
          <a:stretch/>
        </p:blipFill>
        <p:spPr>
          <a:xfrm>
            <a:off x="1133711" y="4156722"/>
            <a:ext cx="2126164" cy="2126164"/>
          </a:xfrm>
          <a:prstGeom prst="rect">
            <a:avLst/>
          </a:prstGeom>
          <a:noFill/>
          <a:ln>
            <a:noFill/>
          </a:ln>
        </p:spPr>
      </p:pic>
      <p:pic>
        <p:nvPicPr>
          <p:cNvPr id="900" name="Google Shape;900;p104" descr="Resultado de imagen para corazon png"/>
          <p:cNvPicPr preferRelativeResize="0"/>
          <p:nvPr/>
        </p:nvPicPr>
        <p:blipFill rotWithShape="1">
          <a:blip r:embed="rId8">
            <a:alphaModFix/>
          </a:blip>
          <a:srcRect/>
          <a:stretch/>
        </p:blipFill>
        <p:spPr>
          <a:xfrm>
            <a:off x="7646852" y="3268199"/>
            <a:ext cx="2854527" cy="1903017"/>
          </a:xfrm>
          <a:prstGeom prst="rect">
            <a:avLst/>
          </a:prstGeom>
          <a:noFill/>
          <a:ln>
            <a:noFill/>
          </a:ln>
        </p:spPr>
      </p:pic>
      <p:sp>
        <p:nvSpPr>
          <p:cNvPr id="901" name="Google Shape;901;p104"/>
          <p:cNvSpPr txBox="1"/>
          <p:nvPr/>
        </p:nvSpPr>
        <p:spPr>
          <a:xfrm>
            <a:off x="434822" y="3635886"/>
            <a:ext cx="4821806" cy="894355"/>
          </a:xfrm>
          <a:prstGeom prst="rect">
            <a:avLst/>
          </a:prstGeom>
          <a:noFill/>
          <a:ln>
            <a:noFill/>
          </a:ln>
        </p:spPr>
        <p:txBody>
          <a:bodyPr spcFirstLastPara="1" wrap="square" lIns="121900" tIns="121900" rIns="121900" bIns="121900" anchor="t" anchorCtr="0">
            <a:noAutofit/>
          </a:bodyPr>
          <a:lstStyle/>
          <a:p>
            <a:pPr marL="457200" marR="0" lvl="0" indent="-342900" algn="ctr" rtl="0">
              <a:lnSpc>
                <a:spcPct val="100000"/>
              </a:lnSpc>
              <a:spcBef>
                <a:spcPts val="0"/>
              </a:spcBef>
              <a:spcAft>
                <a:spcPts val="0"/>
              </a:spcAft>
              <a:buClr>
                <a:schemeClr val="lt2"/>
              </a:buClr>
              <a:buSzPts val="2100"/>
              <a:buFont typeface="Roboto"/>
              <a:buNone/>
            </a:pPr>
            <a:r>
              <a:rPr lang="es-MX" sz="2000" b="0" i="0" u="none" strike="noStrike" cap="none">
                <a:solidFill>
                  <a:schemeClr val="lt1"/>
                </a:solidFill>
                <a:latin typeface="Century Gothic"/>
                <a:ea typeface="Century Gothic"/>
                <a:cs typeface="Century Gothic"/>
                <a:sym typeface="Century Gothic"/>
              </a:rPr>
              <a:t>Medición de frecuencia cardiaca.</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05"/>
          <p:cNvSpPr txBox="1">
            <a:spLocks noGrp="1"/>
          </p:cNvSpPr>
          <p:nvPr>
            <p:ph type="title"/>
          </p:nvPr>
        </p:nvSpPr>
        <p:spPr>
          <a:xfrm>
            <a:off x="566324" y="568723"/>
            <a:ext cx="2584203" cy="215527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700">
                <a:latin typeface="Century Gothic"/>
                <a:ea typeface="Century Gothic"/>
                <a:cs typeface="Century Gothic"/>
                <a:sym typeface="Century Gothic"/>
              </a:rPr>
              <a:t>Incremento lineal del ritmo cardiaco con carga de trabajo física.</a:t>
            </a:r>
            <a:endParaRPr/>
          </a:p>
        </p:txBody>
      </p:sp>
      <p:sp>
        <p:nvSpPr>
          <p:cNvPr id="907" name="Google Shape;907;p105"/>
          <p:cNvSpPr txBox="1">
            <a:spLocks noGrp="1"/>
          </p:cNvSpPr>
          <p:nvPr>
            <p:ph type="body" idx="1"/>
          </p:nvPr>
        </p:nvSpPr>
        <p:spPr>
          <a:xfrm>
            <a:off x="3322771" y="899366"/>
            <a:ext cx="8298752" cy="4115484"/>
          </a:xfrm>
          <a:prstGeom prst="rect">
            <a:avLst/>
          </a:prstGeom>
          <a:noFill/>
          <a:ln>
            <a:noFill/>
          </a:ln>
        </p:spPr>
        <p:txBody>
          <a:bodyPr spcFirstLastPara="1" wrap="square" lIns="91425" tIns="91425" rIns="91425" bIns="91425" anchor="t" anchorCtr="0">
            <a:normAutofit/>
          </a:bodyPr>
          <a:lstStyle/>
          <a:p>
            <a:pPr marL="609585" lvl="0" indent="-507986" algn="l" rtl="0">
              <a:spcBef>
                <a:spcPts val="800"/>
              </a:spcBef>
              <a:spcAft>
                <a:spcPts val="0"/>
              </a:spcAft>
              <a:buSzPts val="2400"/>
              <a:buChar char="▹"/>
            </a:pPr>
            <a:r>
              <a:rPr lang="es-MX" sz="2000">
                <a:solidFill>
                  <a:schemeClr val="dk1"/>
                </a:solidFill>
                <a:latin typeface="Century Gothic"/>
                <a:ea typeface="Century Gothic"/>
                <a:cs typeface="Century Gothic"/>
                <a:sym typeface="Century Gothic"/>
              </a:rPr>
              <a:t>El ritmo cardiaco se pude ver alterado por otras fuentes de estrés como:</a:t>
            </a:r>
            <a:endParaRPr/>
          </a:p>
          <a:p>
            <a:pPr marL="609585" lvl="0" indent="-507986" algn="l" rtl="0">
              <a:spcBef>
                <a:spcPts val="800"/>
              </a:spcBef>
              <a:spcAft>
                <a:spcPts val="0"/>
              </a:spcAft>
              <a:buSzPts val="2400"/>
              <a:buFont typeface="Trebuchet MS"/>
              <a:buAutoNum type="arabicPeriod"/>
            </a:pPr>
            <a:r>
              <a:rPr lang="es-MX" sz="2000">
                <a:solidFill>
                  <a:schemeClr val="dk1"/>
                </a:solidFill>
                <a:latin typeface="Century Gothic"/>
                <a:ea typeface="Century Gothic"/>
                <a:cs typeface="Century Gothic"/>
                <a:sym typeface="Century Gothic"/>
              </a:rPr>
              <a:t>Calor</a:t>
            </a:r>
            <a:endParaRPr/>
          </a:p>
          <a:p>
            <a:pPr marL="609585" lvl="0" indent="-507986" algn="l" rtl="0">
              <a:spcBef>
                <a:spcPts val="800"/>
              </a:spcBef>
              <a:spcAft>
                <a:spcPts val="0"/>
              </a:spcAft>
              <a:buSzPts val="2400"/>
              <a:buFont typeface="Trebuchet MS"/>
              <a:buAutoNum type="arabicPeriod"/>
            </a:pPr>
            <a:r>
              <a:rPr lang="es-MX" sz="2000">
                <a:solidFill>
                  <a:schemeClr val="dk1"/>
                </a:solidFill>
                <a:latin typeface="Century Gothic"/>
                <a:ea typeface="Century Gothic"/>
                <a:cs typeface="Century Gothic"/>
                <a:sym typeface="Century Gothic"/>
              </a:rPr>
              <a:t>Humedad</a:t>
            </a:r>
            <a:endParaRPr/>
          </a:p>
          <a:p>
            <a:pPr marL="609585" lvl="0" indent="-507986" algn="l" rtl="0">
              <a:spcBef>
                <a:spcPts val="800"/>
              </a:spcBef>
              <a:spcAft>
                <a:spcPts val="0"/>
              </a:spcAft>
              <a:buSzPts val="2400"/>
              <a:buFont typeface="Trebuchet MS"/>
              <a:buAutoNum type="arabicPeriod"/>
            </a:pPr>
            <a:r>
              <a:rPr lang="es-MX" sz="2000">
                <a:solidFill>
                  <a:schemeClr val="dk1"/>
                </a:solidFill>
                <a:latin typeface="Century Gothic"/>
                <a:ea typeface="Century Gothic"/>
                <a:cs typeface="Century Gothic"/>
                <a:sym typeface="Century Gothic"/>
              </a:rPr>
              <a:t>Niveles Emocionales</a:t>
            </a:r>
            <a:endParaRPr/>
          </a:p>
          <a:p>
            <a:pPr marL="609585" lvl="0" indent="-507986" algn="l" rtl="0">
              <a:spcBef>
                <a:spcPts val="800"/>
              </a:spcBef>
              <a:spcAft>
                <a:spcPts val="0"/>
              </a:spcAft>
              <a:buSzPts val="2400"/>
              <a:buFont typeface="Trebuchet MS"/>
              <a:buAutoNum type="arabicPeriod"/>
            </a:pPr>
            <a:r>
              <a:rPr lang="es-MX" sz="2000">
                <a:solidFill>
                  <a:schemeClr val="dk1"/>
                </a:solidFill>
                <a:latin typeface="Century Gothic"/>
                <a:ea typeface="Century Gothic"/>
                <a:cs typeface="Century Gothic"/>
                <a:sym typeface="Century Gothic"/>
              </a:rPr>
              <a:t>Estrés Mental</a:t>
            </a:r>
            <a:endParaRPr/>
          </a:p>
        </p:txBody>
      </p:sp>
      <p:pic>
        <p:nvPicPr>
          <p:cNvPr id="908" name="Google Shape;908;p105"/>
          <p:cNvPicPr preferRelativeResize="0"/>
          <p:nvPr/>
        </p:nvPicPr>
        <p:blipFill rotWithShape="1">
          <a:blip r:embed="rId3">
            <a:alphaModFix/>
          </a:blip>
          <a:srcRect/>
          <a:stretch/>
        </p:blipFill>
        <p:spPr>
          <a:xfrm>
            <a:off x="6966195" y="2266925"/>
            <a:ext cx="4483084" cy="2747925"/>
          </a:xfrm>
          <a:prstGeom prst="rect">
            <a:avLst/>
          </a:prstGeom>
          <a:noFill/>
          <a:ln>
            <a:noFill/>
          </a:ln>
        </p:spPr>
      </p:pic>
      <p:sp>
        <p:nvSpPr>
          <p:cNvPr id="909" name="Google Shape;909;p105"/>
          <p:cNvSpPr/>
          <p:nvPr/>
        </p:nvSpPr>
        <p:spPr>
          <a:xfrm>
            <a:off x="3322771" y="3792285"/>
            <a:ext cx="3049059" cy="943785"/>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s-MX" sz="2000" b="1">
                <a:solidFill>
                  <a:schemeClr val="dk1"/>
                </a:solidFill>
                <a:latin typeface="Century Gothic"/>
                <a:ea typeface="Century Gothic"/>
                <a:cs typeface="Century Gothic"/>
                <a:sym typeface="Century Gothic"/>
              </a:rPr>
              <a:t>40</a:t>
            </a:r>
            <a:r>
              <a:rPr lang="es-MX" sz="5333" b="1">
                <a:solidFill>
                  <a:srgbClr val="FEFEFE"/>
                </a:solidFill>
                <a:latin typeface="Century Gothic"/>
                <a:ea typeface="Century Gothic"/>
                <a:cs typeface="Century Gothic"/>
                <a:sym typeface="Century Gothic"/>
              </a:rPr>
              <a:t> </a:t>
            </a:r>
            <a:r>
              <a:rPr lang="es-MX" sz="2000" b="1">
                <a:solidFill>
                  <a:schemeClr val="dk1"/>
                </a:solidFill>
                <a:latin typeface="Century Gothic"/>
                <a:ea typeface="Century Gothic"/>
                <a:cs typeface="Century Gothic"/>
                <a:sym typeface="Century Gothic"/>
              </a:rPr>
              <a:t>latidos/min</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6"/>
          <p:cNvSpPr txBox="1">
            <a:spLocks noGrp="1"/>
          </p:cNvSpPr>
          <p:nvPr>
            <p:ph type="title"/>
          </p:nvPr>
        </p:nvSpPr>
        <p:spPr>
          <a:xfrm>
            <a:off x="562579" y="782091"/>
            <a:ext cx="2682425" cy="2496368"/>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240">
                <a:latin typeface="Century Gothic"/>
                <a:ea typeface="Century Gothic"/>
                <a:cs typeface="Century Gothic"/>
                <a:sym typeface="Century Gothic"/>
              </a:rPr>
              <a:t>Ritmo cardiaco de dos cargas de trabajo.</a:t>
            </a:r>
            <a:endParaRPr/>
          </a:p>
        </p:txBody>
      </p:sp>
      <p:sp>
        <p:nvSpPr>
          <p:cNvPr id="915" name="Google Shape;915;p106"/>
          <p:cNvSpPr txBox="1">
            <a:spLocks noGrp="1"/>
          </p:cNvSpPr>
          <p:nvPr>
            <p:ph type="body" idx="1"/>
          </p:nvPr>
        </p:nvSpPr>
        <p:spPr>
          <a:xfrm>
            <a:off x="3245004" y="937098"/>
            <a:ext cx="8285357" cy="3613600"/>
          </a:xfrm>
          <a:prstGeom prst="rect">
            <a:avLst/>
          </a:prstGeom>
          <a:noFill/>
          <a:ln>
            <a:noFill/>
          </a:ln>
        </p:spPr>
        <p:txBody>
          <a:bodyPr spcFirstLastPara="1" wrap="square" lIns="91425" tIns="91425" rIns="91425" bIns="91425" anchor="t" anchorCtr="0">
            <a:normAutofit/>
          </a:bodyPr>
          <a:lstStyle/>
          <a:p>
            <a:pPr marL="101598" lvl="0" indent="0" algn="l" rtl="0">
              <a:spcBef>
                <a:spcPts val="800"/>
              </a:spcBef>
              <a:spcAft>
                <a:spcPts val="0"/>
              </a:spcAft>
              <a:buSzPts val="2400"/>
              <a:buNone/>
            </a:pPr>
            <a:r>
              <a:rPr lang="es-MX" sz="2000">
                <a:latin typeface="Century Gothic"/>
                <a:ea typeface="Century Gothic"/>
                <a:cs typeface="Century Gothic"/>
                <a:sym typeface="Century Gothic"/>
              </a:rPr>
              <a:t>El ritmo cardiaco se mide en dos periodos:</a:t>
            </a:r>
            <a:endParaRPr/>
          </a:p>
          <a:p>
            <a:pPr marL="609585" lvl="0" indent="-355586" algn="l" rtl="0">
              <a:spcBef>
                <a:spcPts val="800"/>
              </a:spcBef>
              <a:spcAft>
                <a:spcPts val="0"/>
              </a:spcAft>
              <a:buSzPts val="2400"/>
              <a:buNone/>
            </a:pPr>
            <a:endParaRPr sz="2000">
              <a:latin typeface="Century Gothic"/>
              <a:ea typeface="Century Gothic"/>
              <a:cs typeface="Century Gothic"/>
              <a:sym typeface="Century Gothic"/>
            </a:endParaRPr>
          </a:p>
          <a:p>
            <a:pPr marL="609585" lvl="0" indent="-507986" algn="l" rtl="0">
              <a:spcBef>
                <a:spcPts val="800"/>
              </a:spcBef>
              <a:spcAft>
                <a:spcPts val="0"/>
              </a:spcAft>
              <a:buSzPts val="2400"/>
              <a:buFont typeface="Trebuchet MS"/>
              <a:buAutoNum type="arabicPeriod"/>
            </a:pPr>
            <a:r>
              <a:rPr lang="es-MX" sz="2000">
                <a:latin typeface="Century Gothic"/>
                <a:ea typeface="Century Gothic"/>
                <a:cs typeface="Century Gothic"/>
                <a:sym typeface="Century Gothic"/>
              </a:rPr>
              <a:t>Entre ½ y 1 minuto después</a:t>
            </a:r>
            <a:endParaRPr/>
          </a:p>
          <a:p>
            <a:pPr marL="609585" lvl="0" indent="-507986" algn="l" rtl="0">
              <a:spcBef>
                <a:spcPts val="800"/>
              </a:spcBef>
              <a:spcAft>
                <a:spcPts val="0"/>
              </a:spcAft>
              <a:buSzPts val="2400"/>
              <a:buFont typeface="Trebuchet MS"/>
              <a:buAutoNum type="arabicPeriod"/>
            </a:pPr>
            <a:r>
              <a:rPr lang="es-MX" sz="2000">
                <a:latin typeface="Century Gothic"/>
                <a:ea typeface="Century Gothic"/>
                <a:cs typeface="Century Gothic"/>
                <a:sym typeface="Century Gothic"/>
              </a:rPr>
              <a:t>Entre 2 ½ y 3 minutos después</a:t>
            </a:r>
            <a:endParaRPr/>
          </a:p>
        </p:txBody>
      </p:sp>
      <p:pic>
        <p:nvPicPr>
          <p:cNvPr id="916" name="Google Shape;916;p106"/>
          <p:cNvPicPr preferRelativeResize="0"/>
          <p:nvPr/>
        </p:nvPicPr>
        <p:blipFill rotWithShape="1">
          <a:blip r:embed="rId3">
            <a:alphaModFix/>
          </a:blip>
          <a:srcRect/>
          <a:stretch/>
        </p:blipFill>
        <p:spPr>
          <a:xfrm>
            <a:off x="4776514" y="2623903"/>
            <a:ext cx="4735052" cy="329699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07"/>
          <p:cNvSpPr txBox="1">
            <a:spLocks noGrp="1"/>
          </p:cNvSpPr>
          <p:nvPr>
            <p:ph type="title"/>
          </p:nvPr>
        </p:nvSpPr>
        <p:spPr>
          <a:xfrm>
            <a:off x="506536" y="602166"/>
            <a:ext cx="2671561" cy="2464419"/>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2900">
                <a:solidFill>
                  <a:schemeClr val="lt1"/>
                </a:solidFill>
                <a:latin typeface="Century Gothic"/>
                <a:ea typeface="Century Gothic"/>
                <a:cs typeface="Century Gothic"/>
                <a:sym typeface="Century Gothic"/>
              </a:rPr>
              <a:t>Fuerza de compresión en la parte inferior de la espalda</a:t>
            </a:r>
            <a:endParaRPr sz="2900">
              <a:solidFill>
                <a:schemeClr val="lt1"/>
              </a:solidFill>
              <a:latin typeface="Century Gothic"/>
              <a:ea typeface="Century Gothic"/>
              <a:cs typeface="Century Gothic"/>
              <a:sym typeface="Century Gothic"/>
            </a:endParaRPr>
          </a:p>
        </p:txBody>
      </p:sp>
      <p:sp>
        <p:nvSpPr>
          <p:cNvPr id="922" name="Google Shape;922;p107"/>
          <p:cNvSpPr txBox="1">
            <a:spLocks noGrp="1"/>
          </p:cNvSpPr>
          <p:nvPr>
            <p:ph type="body" idx="1"/>
          </p:nvPr>
        </p:nvSpPr>
        <p:spPr>
          <a:xfrm>
            <a:off x="3283190" y="1008747"/>
            <a:ext cx="4678782" cy="5012911"/>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1333"/>
              </a:spcBef>
              <a:spcAft>
                <a:spcPts val="0"/>
              </a:spcAft>
              <a:buSzPts val="2400"/>
              <a:buNone/>
            </a:pPr>
            <a:r>
              <a:rPr lang="es-MX" sz="2000">
                <a:solidFill>
                  <a:srgbClr val="000000"/>
                </a:solidFill>
                <a:latin typeface="Century Gothic"/>
                <a:ea typeface="Century Gothic"/>
                <a:cs typeface="Century Gothic"/>
                <a:sym typeface="Century Gothic"/>
              </a:rPr>
              <a:t>•Los huesos vertebrales están separados por medio de tejido blando, los </a:t>
            </a:r>
            <a:r>
              <a:rPr lang="es-MX" sz="2000" i="1">
                <a:solidFill>
                  <a:srgbClr val="000000"/>
                </a:solidFill>
                <a:latin typeface="Century Gothic"/>
                <a:ea typeface="Century Gothic"/>
                <a:cs typeface="Century Gothic"/>
                <a:sym typeface="Century Gothic"/>
              </a:rPr>
              <a:t>discos </a:t>
            </a:r>
            <a:r>
              <a:rPr lang="es-MX" sz="2000">
                <a:solidFill>
                  <a:srgbClr val="000000"/>
                </a:solidFill>
                <a:latin typeface="Century Gothic"/>
                <a:ea typeface="Century Gothic"/>
                <a:cs typeface="Century Gothic"/>
                <a:sym typeface="Century Gothic"/>
              </a:rPr>
              <a:t>intervertebrales, que sirven de articulaciones y permiten un amplio rango de movimiento de la espina.</a:t>
            </a:r>
            <a:endParaRPr sz="2000">
              <a:solidFill>
                <a:srgbClr val="000000"/>
              </a:solidFill>
              <a:latin typeface="Century Gothic"/>
              <a:ea typeface="Century Gothic"/>
              <a:cs typeface="Century Gothic"/>
              <a:sym typeface="Century Gothic"/>
            </a:endParaRPr>
          </a:p>
          <a:p>
            <a:pPr marL="0" lvl="0" indent="0" algn="just" rtl="0">
              <a:lnSpc>
                <a:spcPct val="90000"/>
              </a:lnSpc>
              <a:spcBef>
                <a:spcPts val="1333"/>
              </a:spcBef>
              <a:spcAft>
                <a:spcPts val="0"/>
              </a:spcAft>
              <a:buSzPts val="2400"/>
              <a:buNone/>
            </a:pPr>
            <a:r>
              <a:rPr lang="es-MX" sz="2000">
                <a:solidFill>
                  <a:srgbClr val="000000"/>
                </a:solidFill>
                <a:latin typeface="Century Gothic"/>
                <a:ea typeface="Century Gothic"/>
                <a:cs typeface="Century Gothic"/>
                <a:sym typeface="Century Gothic"/>
              </a:rPr>
              <a:t>•Debido a los efectos combinados de la edad y a la realización de trabajo manual pesado, con el tiempo los discos pueden debilitarse.</a:t>
            </a:r>
            <a:endParaRPr sz="2000">
              <a:solidFill>
                <a:srgbClr val="000000"/>
              </a:solidFill>
              <a:latin typeface="Century Gothic"/>
              <a:ea typeface="Century Gothic"/>
              <a:cs typeface="Century Gothic"/>
              <a:sym typeface="Century Gothic"/>
            </a:endParaRPr>
          </a:p>
          <a:p>
            <a:pPr marL="0" lvl="0" indent="0" algn="just" rtl="0">
              <a:spcBef>
                <a:spcPts val="0"/>
              </a:spcBef>
              <a:spcAft>
                <a:spcPts val="2133"/>
              </a:spcAft>
              <a:buSzPts val="2400"/>
              <a:buNone/>
            </a:pPr>
            <a:endParaRPr sz="2000">
              <a:latin typeface="Century Gothic"/>
              <a:ea typeface="Century Gothic"/>
              <a:cs typeface="Century Gothic"/>
              <a:sym typeface="Century Gothic"/>
            </a:endParaRPr>
          </a:p>
        </p:txBody>
      </p:sp>
      <p:pic>
        <p:nvPicPr>
          <p:cNvPr id="923" name="Google Shape;923;p107"/>
          <p:cNvPicPr preferRelativeResize="0"/>
          <p:nvPr/>
        </p:nvPicPr>
        <p:blipFill rotWithShape="1">
          <a:blip r:embed="rId3">
            <a:alphaModFix/>
          </a:blip>
          <a:srcRect/>
          <a:stretch/>
        </p:blipFill>
        <p:spPr>
          <a:xfrm>
            <a:off x="8462005" y="1472202"/>
            <a:ext cx="3029644" cy="4086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08"/>
          <p:cNvSpPr txBox="1">
            <a:spLocks noGrp="1"/>
          </p:cNvSpPr>
          <p:nvPr>
            <p:ph type="title"/>
          </p:nvPr>
        </p:nvSpPr>
        <p:spPr>
          <a:xfrm>
            <a:off x="478630" y="551545"/>
            <a:ext cx="2759955" cy="2704611"/>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1333"/>
              </a:spcBef>
              <a:spcAft>
                <a:spcPts val="0"/>
              </a:spcAft>
              <a:buSzPts val="1800"/>
              <a:buFont typeface="Century Gothic"/>
              <a:buNone/>
            </a:pPr>
            <a:r>
              <a:rPr lang="es-MX" sz="2500">
                <a:solidFill>
                  <a:schemeClr val="lt1"/>
                </a:solidFill>
                <a:latin typeface="Century Gothic"/>
                <a:ea typeface="Century Gothic"/>
                <a:cs typeface="Century Gothic"/>
                <a:sym typeface="Century Gothic"/>
              </a:rPr>
              <a:t>Factores individuales que podrían ocasionar problemas en la parte inferior de la espalda</a:t>
            </a:r>
            <a:endParaRPr sz="2500">
              <a:solidFill>
                <a:schemeClr val="lt1"/>
              </a:solidFill>
              <a:latin typeface="Century Gothic"/>
              <a:ea typeface="Century Gothic"/>
              <a:cs typeface="Century Gothic"/>
              <a:sym typeface="Century Gothic"/>
            </a:endParaRPr>
          </a:p>
        </p:txBody>
      </p:sp>
      <p:sp>
        <p:nvSpPr>
          <p:cNvPr id="929" name="Google Shape;929;p108"/>
          <p:cNvSpPr txBox="1">
            <a:spLocks noGrp="1"/>
          </p:cNvSpPr>
          <p:nvPr>
            <p:ph type="body" idx="1"/>
          </p:nvPr>
        </p:nvSpPr>
        <p:spPr>
          <a:xfrm>
            <a:off x="3338946" y="2207941"/>
            <a:ext cx="7992669" cy="2442117"/>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1333"/>
              </a:spcBef>
              <a:spcAft>
                <a:spcPts val="0"/>
              </a:spcAft>
              <a:buSzPts val="2400"/>
              <a:buNone/>
            </a:pPr>
            <a:r>
              <a:rPr lang="es-MX" sz="2000">
                <a:solidFill>
                  <a:srgbClr val="000000"/>
                </a:solidFill>
                <a:latin typeface="Century Gothic"/>
                <a:ea typeface="Century Gothic"/>
                <a:cs typeface="Century Gothic"/>
                <a:sym typeface="Century Gothic"/>
              </a:rPr>
              <a:t>La predisposición genética hacia tejidos conectivos más débiles, discos y ligamentos así como las condiciones del estilo de vida personal como, por ejemplo, el consumo de tabaco y la obesidad, circunstancias sobre las cuales el ingeniero industrial tiene muy poco control.</a:t>
            </a:r>
            <a:endParaRPr sz="2000">
              <a:solidFill>
                <a:srgbClr val="000000"/>
              </a:solidFill>
              <a:latin typeface="Century Gothic"/>
              <a:ea typeface="Century Gothic"/>
              <a:cs typeface="Century Gothic"/>
              <a:sym typeface="Century Gothic"/>
            </a:endParaRPr>
          </a:p>
          <a:p>
            <a:pPr marL="0" lvl="0" indent="0" algn="just" rtl="0">
              <a:spcBef>
                <a:spcPts val="0"/>
              </a:spcBef>
              <a:spcAft>
                <a:spcPts val="2133"/>
              </a:spcAft>
              <a:buSzPts val="2400"/>
              <a:buNone/>
            </a:pPr>
            <a:endParaRPr sz="2000">
              <a:latin typeface="Century Gothic"/>
              <a:ea typeface="Century Gothic"/>
              <a:cs typeface="Century Gothic"/>
              <a:sym typeface="Century Gothic"/>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09"/>
          <p:cNvSpPr txBox="1"/>
          <p:nvPr/>
        </p:nvSpPr>
        <p:spPr>
          <a:xfrm>
            <a:off x="439838" y="729206"/>
            <a:ext cx="8906719" cy="5011838"/>
          </a:xfrm>
          <a:prstGeom prst="rect">
            <a:avLst/>
          </a:prstGeom>
          <a:noFill/>
          <a:ln>
            <a:noFill/>
          </a:ln>
        </p:spPr>
        <p:txBody>
          <a:bodyPr spcFirstLastPara="1" wrap="square" lIns="121900" tIns="121900" rIns="121900" bIns="121900" anchor="t" anchorCtr="0">
            <a:noAutofit/>
          </a:bodyPr>
          <a:lstStyle/>
          <a:p>
            <a:pPr marL="0" marR="0" lvl="0" indent="0" algn="just" rtl="0">
              <a:lnSpc>
                <a:spcPct val="90000"/>
              </a:lnSpc>
              <a:spcBef>
                <a:spcPts val="1333"/>
              </a:spcBef>
              <a:spcAft>
                <a:spcPts val="0"/>
              </a:spcAft>
              <a:buNone/>
            </a:pPr>
            <a:r>
              <a:rPr lang="es-MX" sz="2200">
                <a:solidFill>
                  <a:schemeClr val="lt1"/>
                </a:solidFill>
                <a:latin typeface="Century Gothic"/>
                <a:ea typeface="Century Gothic"/>
                <a:cs typeface="Century Gothic"/>
                <a:sym typeface="Century Gothic"/>
              </a:rPr>
              <a:t>Se puede demostrar estadísticamente que el trabajo pesado genera un incremento de las lesiones en la parte inferior de la espalda. El trabajo pesado incluye más que sólo levantamientos frecuentes de cargas pesadas; también incluye la conservación de posturas estáticas del tronco doblado hacia adelante por periodos prolongados. También son factores contribuyentes los largos periodos de inmovilidad aún sentados, así como la vibración de todo el cuerpo.</a:t>
            </a:r>
            <a:endParaRPr sz="2200">
              <a:solidFill>
                <a:schemeClr val="lt1"/>
              </a:solidFill>
              <a:latin typeface="Century Gothic"/>
              <a:ea typeface="Century Gothic"/>
              <a:cs typeface="Century Gothic"/>
              <a:sym typeface="Century Gothic"/>
            </a:endParaRPr>
          </a:p>
          <a:p>
            <a:pPr marL="0" marR="0" lvl="0" indent="0" algn="just" rtl="0">
              <a:lnSpc>
                <a:spcPct val="90000"/>
              </a:lnSpc>
              <a:spcBef>
                <a:spcPts val="1333"/>
              </a:spcBef>
              <a:spcAft>
                <a:spcPts val="0"/>
              </a:spcAft>
              <a:buNone/>
            </a:pPr>
            <a:r>
              <a:rPr lang="es-MX" sz="2200">
                <a:solidFill>
                  <a:schemeClr val="lt1"/>
                </a:solidFill>
                <a:latin typeface="Century Gothic"/>
                <a:ea typeface="Century Gothic"/>
                <a:cs typeface="Century Gothic"/>
                <a:sym typeface="Century Gothic"/>
              </a:rPr>
              <a:t>Debido a la variación individual considerable en los niveles de fuerza que dan como resultado la aparición de lesiones en los discos, Waters (1994) recomendó que una fuerza de compresión de 770 libras (350 kg) se considerará un umbral peligroso.</a:t>
            </a:r>
            <a:endParaRPr sz="2200">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a:spLocks noGrp="1"/>
          </p:cNvSpPr>
          <p:nvPr>
            <p:ph type="title"/>
          </p:nvPr>
        </p:nvSpPr>
        <p:spPr>
          <a:xfrm>
            <a:off x="513378" y="1266759"/>
            <a:ext cx="2777926" cy="2048719"/>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Tolerancia y especificaciones</a:t>
            </a:r>
            <a:endParaRPr/>
          </a:p>
        </p:txBody>
      </p:sp>
      <p:sp>
        <p:nvSpPr>
          <p:cNvPr id="164" name="Google Shape;164;p11"/>
          <p:cNvSpPr txBox="1">
            <a:spLocks noGrp="1"/>
          </p:cNvSpPr>
          <p:nvPr>
            <p:ph type="body" idx="1"/>
          </p:nvPr>
        </p:nvSpPr>
        <p:spPr>
          <a:xfrm>
            <a:off x="3191602" y="942667"/>
            <a:ext cx="8012692" cy="2217222"/>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Se relaciona con la calidad del producto, a  veces se tiende de a incorporar especificaciones mas rígidas de lo necesario. Esto se debe a veces por la falta de conocimiento en los costos de los productos. </a:t>
            </a:r>
            <a:endParaRPr sz="2400">
              <a:latin typeface="Century Gothic"/>
              <a:ea typeface="Century Gothic"/>
              <a:cs typeface="Century Gothic"/>
              <a:sym typeface="Century Gothic"/>
            </a:endParaRPr>
          </a:p>
          <a:p>
            <a:pPr marL="0" lvl="0" indent="0" algn="l" rtl="0">
              <a:spcBef>
                <a:spcPts val="800"/>
              </a:spcBef>
              <a:spcAft>
                <a:spcPts val="0"/>
              </a:spcAft>
              <a:buSzPts val="2400"/>
              <a:buNone/>
            </a:pPr>
            <a:endParaRPr sz="2400">
              <a:latin typeface="Century Gothic"/>
              <a:ea typeface="Century Gothic"/>
              <a:cs typeface="Century Gothic"/>
              <a:sym typeface="Century Gothic"/>
            </a:endParaRPr>
          </a:p>
        </p:txBody>
      </p:sp>
      <p:pic>
        <p:nvPicPr>
          <p:cNvPr id="165" name="Google Shape;165;p11"/>
          <p:cNvPicPr preferRelativeResize="0"/>
          <p:nvPr/>
        </p:nvPicPr>
        <p:blipFill rotWithShape="1">
          <a:blip r:embed="rId3">
            <a:alphaModFix/>
          </a:blip>
          <a:srcRect/>
          <a:stretch/>
        </p:blipFill>
        <p:spPr>
          <a:xfrm>
            <a:off x="5495199" y="3019733"/>
            <a:ext cx="3505200" cy="28956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10"/>
          <p:cNvSpPr txBox="1">
            <a:spLocks noGrp="1"/>
          </p:cNvSpPr>
          <p:nvPr>
            <p:ph type="title"/>
          </p:nvPr>
        </p:nvSpPr>
        <p:spPr>
          <a:xfrm>
            <a:off x="718697" y="715187"/>
            <a:ext cx="2151200"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359">
                <a:latin typeface="Century Gothic"/>
                <a:ea typeface="Century Gothic"/>
                <a:cs typeface="Century Gothic"/>
                <a:sym typeface="Century Gothic"/>
              </a:rPr>
              <a:t>GUIA DE LEVANTAMIENTO NIOSH</a:t>
            </a:r>
            <a:endParaRPr/>
          </a:p>
        </p:txBody>
      </p:sp>
      <p:sp>
        <p:nvSpPr>
          <p:cNvPr id="940" name="Google Shape;940;p110"/>
          <p:cNvSpPr txBox="1"/>
          <p:nvPr/>
        </p:nvSpPr>
        <p:spPr>
          <a:xfrm>
            <a:off x="3424442" y="1350555"/>
            <a:ext cx="8234056"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entury Gothic"/>
                <a:ea typeface="Century Gothic"/>
                <a:cs typeface="Century Gothic"/>
                <a:sym typeface="Century Gothic"/>
              </a:rPr>
              <a:t>Instituto Nacional para la Salud y Seguridad Ocupacional (NIOSH) publicó los que comúnmente se conocen como </a:t>
            </a:r>
            <a:r>
              <a:rPr lang="es-MX" sz="2000" i="1">
                <a:solidFill>
                  <a:schemeClr val="dk1"/>
                </a:solidFill>
                <a:latin typeface="Century Gothic"/>
                <a:ea typeface="Century Gothic"/>
                <a:cs typeface="Century Gothic"/>
                <a:sym typeface="Century Gothic"/>
              </a:rPr>
              <a:t>lineamientos para el levantamiento de cargas del NIOSH.</a:t>
            </a:r>
            <a:endParaRPr sz="2000">
              <a:solidFill>
                <a:schemeClr val="dk1"/>
              </a:solidFill>
              <a:latin typeface="Century Gothic"/>
              <a:ea typeface="Century Gothic"/>
              <a:cs typeface="Century Gothic"/>
              <a:sym typeface="Century Gothic"/>
            </a:endParaRPr>
          </a:p>
        </p:txBody>
      </p:sp>
      <p:sp>
        <p:nvSpPr>
          <p:cNvPr id="941" name="Google Shape;941;p110"/>
          <p:cNvSpPr/>
          <p:nvPr/>
        </p:nvSpPr>
        <p:spPr>
          <a:xfrm>
            <a:off x="6618507" y="2480339"/>
            <a:ext cx="1429238" cy="861774"/>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s-MX" sz="4800" b="1" i="1">
                <a:solidFill>
                  <a:schemeClr val="dk1"/>
                </a:solidFill>
                <a:latin typeface="Century Gothic"/>
                <a:ea typeface="Century Gothic"/>
                <a:cs typeface="Century Gothic"/>
                <a:sym typeface="Century Gothic"/>
              </a:rPr>
              <a:t>RWL</a:t>
            </a:r>
            <a:endParaRPr sz="2000" b="1" i="1">
              <a:solidFill>
                <a:schemeClr val="dk1"/>
              </a:solidFill>
              <a:latin typeface="Century Gothic"/>
              <a:ea typeface="Century Gothic"/>
              <a:cs typeface="Century Gothic"/>
              <a:sym typeface="Century Gothic"/>
            </a:endParaRPr>
          </a:p>
        </p:txBody>
      </p:sp>
      <p:sp>
        <p:nvSpPr>
          <p:cNvPr id="942" name="Google Shape;942;p110"/>
          <p:cNvSpPr txBox="1"/>
          <p:nvPr/>
        </p:nvSpPr>
        <p:spPr>
          <a:xfrm>
            <a:off x="2869897" y="3672068"/>
            <a:ext cx="8603406" cy="101566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000">
                <a:solidFill>
                  <a:schemeClr val="dk1"/>
                </a:solidFill>
                <a:latin typeface="Century Gothic"/>
                <a:ea typeface="Century Gothic"/>
                <a:cs typeface="Century Gothic"/>
                <a:sym typeface="Century Gothic"/>
              </a:rPr>
              <a:t>La observación clave es el límite de peso recomendado, el cuál se basa en el concepto de peso óptimo, con ajustes de varios factores relacionados con las variables de la tarea.</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11"/>
          <p:cNvSpPr txBox="1">
            <a:spLocks noGrp="1"/>
          </p:cNvSpPr>
          <p:nvPr>
            <p:ph type="title"/>
          </p:nvPr>
        </p:nvSpPr>
        <p:spPr>
          <a:xfrm>
            <a:off x="546410" y="546410"/>
            <a:ext cx="2620536" cy="26539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El RWL representa la carga que puede ser manejada por la mayoría de trabajadores:</a:t>
            </a:r>
            <a:br>
              <a:rPr lang="es-MX" sz="2400">
                <a:latin typeface="Century Gothic"/>
                <a:ea typeface="Century Gothic"/>
                <a:cs typeface="Century Gothic"/>
                <a:sym typeface="Century Gothic"/>
              </a:rPr>
            </a:br>
            <a:endParaRPr sz="2400">
              <a:latin typeface="Century Gothic"/>
              <a:ea typeface="Century Gothic"/>
              <a:cs typeface="Century Gothic"/>
              <a:sym typeface="Century Gothic"/>
            </a:endParaRPr>
          </a:p>
        </p:txBody>
      </p:sp>
      <p:sp>
        <p:nvSpPr>
          <p:cNvPr id="948" name="Google Shape;948;p111"/>
          <p:cNvSpPr txBox="1"/>
          <p:nvPr/>
        </p:nvSpPr>
        <p:spPr>
          <a:xfrm>
            <a:off x="3495554" y="1034947"/>
            <a:ext cx="7983633"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solidFill>
                  <a:schemeClr val="dk1"/>
                </a:solidFill>
                <a:latin typeface="Century Gothic"/>
                <a:ea typeface="Century Gothic"/>
                <a:cs typeface="Century Gothic"/>
                <a:sym typeface="Century Gothic"/>
              </a:rPr>
              <a:t>1. La fuerza de compresión de 350 kg en el disco generada por el RWL, puede ser tolerada por la mayoría de los trabajadores jóvenes y saludables.</a:t>
            </a:r>
            <a:endParaRPr/>
          </a:p>
          <a:p>
            <a:pPr marL="0" marR="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es-MX" sz="1800">
                <a:solidFill>
                  <a:schemeClr val="dk1"/>
                </a:solidFill>
                <a:latin typeface="Century Gothic"/>
                <a:ea typeface="Century Gothic"/>
                <a:cs typeface="Century Gothic"/>
                <a:sym typeface="Century Gothic"/>
              </a:rPr>
              <a:t>2. Más del 75% de las mujeres y más del 99% de los hombres tienen la suficiente fuerza para levantar la carga sugerida por RWL.</a:t>
            </a:r>
            <a:endParaRPr/>
          </a:p>
          <a:p>
            <a:pPr marL="0" marR="0" lvl="0" indent="0" algn="just" rtl="0">
              <a:spcBef>
                <a:spcPts val="0"/>
              </a:spcBef>
              <a:spcAft>
                <a:spcPts val="0"/>
              </a:spcAft>
              <a:buNone/>
            </a:pPr>
            <a:endParaRPr sz="1800">
              <a:solidFill>
                <a:schemeClr val="dk1"/>
              </a:solidFill>
              <a:latin typeface="Century Gothic"/>
              <a:ea typeface="Century Gothic"/>
              <a:cs typeface="Century Gothic"/>
              <a:sym typeface="Century Gothic"/>
            </a:endParaRPr>
          </a:p>
          <a:p>
            <a:pPr marL="0" marR="0" lvl="0" indent="0" algn="just" rtl="0">
              <a:spcBef>
                <a:spcPts val="0"/>
              </a:spcBef>
              <a:spcAft>
                <a:spcPts val="0"/>
              </a:spcAft>
              <a:buNone/>
            </a:pPr>
            <a:r>
              <a:rPr lang="es-MX" sz="1800">
                <a:solidFill>
                  <a:schemeClr val="dk1"/>
                </a:solidFill>
                <a:latin typeface="Century Gothic"/>
                <a:ea typeface="Century Gothic"/>
                <a:cs typeface="Century Gothic"/>
                <a:sym typeface="Century Gothic"/>
              </a:rPr>
              <a:t>3. Los consumos de energía máximos resultantes de 4.7 kcal/min.</a:t>
            </a:r>
            <a:endParaRPr/>
          </a:p>
        </p:txBody>
      </p:sp>
      <p:pic>
        <p:nvPicPr>
          <p:cNvPr id="949" name="Google Shape;949;p111"/>
          <p:cNvPicPr preferRelativeResize="0"/>
          <p:nvPr/>
        </p:nvPicPr>
        <p:blipFill rotWithShape="1">
          <a:blip r:embed="rId3">
            <a:alphaModFix/>
          </a:blip>
          <a:srcRect/>
          <a:stretch/>
        </p:blipFill>
        <p:spPr>
          <a:xfrm>
            <a:off x="5815913" y="3514730"/>
            <a:ext cx="2723069" cy="230832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12"/>
          <p:cNvSpPr txBox="1">
            <a:spLocks noGrp="1"/>
          </p:cNvSpPr>
          <p:nvPr>
            <p:ph type="title"/>
          </p:nvPr>
        </p:nvSpPr>
        <p:spPr>
          <a:xfrm>
            <a:off x="525780" y="1399939"/>
            <a:ext cx="2667928"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FÓRMULA</a:t>
            </a:r>
            <a:endParaRPr/>
          </a:p>
        </p:txBody>
      </p:sp>
      <p:pic>
        <p:nvPicPr>
          <p:cNvPr id="955" name="Google Shape;955;p112"/>
          <p:cNvPicPr preferRelativeResize="0"/>
          <p:nvPr/>
        </p:nvPicPr>
        <p:blipFill rotWithShape="1">
          <a:blip r:embed="rId3">
            <a:alphaModFix/>
          </a:blip>
          <a:srcRect/>
          <a:stretch/>
        </p:blipFill>
        <p:spPr>
          <a:xfrm>
            <a:off x="3596075" y="1064132"/>
            <a:ext cx="7157138" cy="605604"/>
          </a:xfrm>
          <a:prstGeom prst="rect">
            <a:avLst/>
          </a:prstGeom>
          <a:noFill/>
          <a:ln>
            <a:noFill/>
          </a:ln>
        </p:spPr>
      </p:pic>
      <p:pic>
        <p:nvPicPr>
          <p:cNvPr id="956" name="Google Shape;956;p112"/>
          <p:cNvPicPr preferRelativeResize="0"/>
          <p:nvPr/>
        </p:nvPicPr>
        <p:blipFill rotWithShape="1">
          <a:blip r:embed="rId4">
            <a:alphaModFix/>
          </a:blip>
          <a:srcRect/>
          <a:stretch/>
        </p:blipFill>
        <p:spPr>
          <a:xfrm>
            <a:off x="4830433" y="1669736"/>
            <a:ext cx="4688421" cy="1942018"/>
          </a:xfrm>
          <a:prstGeom prst="rect">
            <a:avLst/>
          </a:prstGeom>
          <a:noFill/>
          <a:ln>
            <a:noFill/>
          </a:ln>
        </p:spPr>
      </p:pic>
      <p:pic>
        <p:nvPicPr>
          <p:cNvPr id="957" name="Google Shape;957;p112"/>
          <p:cNvPicPr preferRelativeResize="0"/>
          <p:nvPr/>
        </p:nvPicPr>
        <p:blipFill rotWithShape="1">
          <a:blip r:embed="rId5">
            <a:alphaModFix/>
          </a:blip>
          <a:srcRect/>
          <a:stretch/>
        </p:blipFill>
        <p:spPr>
          <a:xfrm>
            <a:off x="4315804" y="3770434"/>
            <a:ext cx="6147476" cy="1818953"/>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13"/>
          <p:cNvSpPr txBox="1">
            <a:spLocks noGrp="1"/>
          </p:cNvSpPr>
          <p:nvPr>
            <p:ph type="title"/>
          </p:nvPr>
        </p:nvSpPr>
        <p:spPr>
          <a:xfrm>
            <a:off x="535218" y="554792"/>
            <a:ext cx="2642880" cy="261215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700">
                <a:latin typeface="Century Gothic"/>
                <a:ea typeface="Century Gothic"/>
                <a:cs typeface="Century Gothic"/>
                <a:sym typeface="Century Gothic"/>
              </a:rPr>
              <a:t>VARIABLES BASADAS EN LA TABLA DE MULTIPLICADORES DE FRECUENCIA</a:t>
            </a:r>
            <a:endParaRPr/>
          </a:p>
        </p:txBody>
      </p:sp>
      <p:pic>
        <p:nvPicPr>
          <p:cNvPr id="963" name="Google Shape;963;p113"/>
          <p:cNvPicPr preferRelativeResize="0"/>
          <p:nvPr/>
        </p:nvPicPr>
        <p:blipFill rotWithShape="1">
          <a:blip r:embed="rId3">
            <a:alphaModFix/>
          </a:blip>
          <a:srcRect t="5548"/>
          <a:stretch/>
        </p:blipFill>
        <p:spPr>
          <a:xfrm>
            <a:off x="3927876" y="1438507"/>
            <a:ext cx="7028680" cy="430045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114"/>
          <p:cNvSpPr txBox="1">
            <a:spLocks noGrp="1"/>
          </p:cNvSpPr>
          <p:nvPr>
            <p:ph type="title"/>
          </p:nvPr>
        </p:nvSpPr>
        <p:spPr>
          <a:xfrm>
            <a:off x="495674" y="649838"/>
            <a:ext cx="2735344" cy="268948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VARIABLES BASADAS EN LA TABLA DE MULTIPLICADOR DE ACOPLAMIENTO</a:t>
            </a:r>
            <a:endParaRPr/>
          </a:p>
        </p:txBody>
      </p:sp>
      <p:pic>
        <p:nvPicPr>
          <p:cNvPr id="969" name="Google Shape;969;p114"/>
          <p:cNvPicPr preferRelativeResize="0"/>
          <p:nvPr/>
        </p:nvPicPr>
        <p:blipFill rotWithShape="1">
          <a:blip r:embed="rId3">
            <a:alphaModFix/>
          </a:blip>
          <a:srcRect/>
          <a:stretch/>
        </p:blipFill>
        <p:spPr>
          <a:xfrm>
            <a:off x="7995424" y="1161491"/>
            <a:ext cx="3477879" cy="4402967"/>
          </a:xfrm>
          <a:prstGeom prst="rect">
            <a:avLst/>
          </a:prstGeom>
          <a:noFill/>
          <a:ln>
            <a:noFill/>
          </a:ln>
        </p:spPr>
      </p:pic>
      <p:pic>
        <p:nvPicPr>
          <p:cNvPr id="970" name="Google Shape;970;p114"/>
          <p:cNvPicPr preferRelativeResize="0"/>
          <p:nvPr/>
        </p:nvPicPr>
        <p:blipFill rotWithShape="1">
          <a:blip r:embed="rId4">
            <a:alphaModFix/>
          </a:blip>
          <a:srcRect t="12245" b="-1"/>
          <a:stretch/>
        </p:blipFill>
        <p:spPr>
          <a:xfrm>
            <a:off x="3365594" y="1468287"/>
            <a:ext cx="4495254" cy="1393983"/>
          </a:xfrm>
          <a:prstGeom prst="rect">
            <a:avLst/>
          </a:prstGeom>
          <a:noFill/>
          <a:ln>
            <a:noFill/>
          </a:ln>
        </p:spPr>
      </p:pic>
      <p:pic>
        <p:nvPicPr>
          <p:cNvPr id="971" name="Google Shape;971;p114"/>
          <p:cNvPicPr preferRelativeResize="0"/>
          <p:nvPr/>
        </p:nvPicPr>
        <p:blipFill rotWithShape="1">
          <a:blip r:embed="rId5">
            <a:alphaModFix/>
          </a:blip>
          <a:srcRect/>
          <a:stretch/>
        </p:blipFill>
        <p:spPr>
          <a:xfrm>
            <a:off x="3069255" y="4563050"/>
            <a:ext cx="4998651" cy="723900"/>
          </a:xfrm>
          <a:prstGeom prst="rect">
            <a:avLst/>
          </a:prstGeom>
          <a:noFill/>
          <a:ln>
            <a:noFill/>
          </a:ln>
        </p:spPr>
      </p:pic>
      <p:sp>
        <p:nvSpPr>
          <p:cNvPr id="972" name="Google Shape;972;p114"/>
          <p:cNvSpPr/>
          <p:nvPr/>
        </p:nvSpPr>
        <p:spPr>
          <a:xfrm>
            <a:off x="4844972" y="4070098"/>
            <a:ext cx="1374735" cy="430887"/>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s-MX" sz="2000" b="1">
                <a:solidFill>
                  <a:schemeClr val="dk1"/>
                </a:solidFill>
                <a:latin typeface="Century Gothic"/>
                <a:ea typeface="Century Gothic"/>
                <a:cs typeface="Century Gothic"/>
                <a:sym typeface="Century Gothic"/>
              </a:rPr>
              <a:t>EJEMPLO</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15"/>
          <p:cNvSpPr txBox="1">
            <a:spLocks noGrp="1"/>
          </p:cNvSpPr>
          <p:nvPr>
            <p:ph type="ctrTitle"/>
          </p:nvPr>
        </p:nvSpPr>
        <p:spPr>
          <a:xfrm>
            <a:off x="365599" y="601884"/>
            <a:ext cx="9620558" cy="1574157"/>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accent1"/>
              </a:buClr>
              <a:buSzPts val="4400"/>
              <a:buFont typeface="Century Gothic"/>
              <a:buNone/>
            </a:pPr>
            <a:r>
              <a:rPr lang="es-MX" sz="4400" b="1">
                <a:latin typeface="Century Gothic"/>
                <a:ea typeface="Century Gothic"/>
                <a:cs typeface="Century Gothic"/>
                <a:sym typeface="Century Gothic"/>
              </a:rPr>
              <a:t>DISEÑO DEL LUGAR DE TRABAJO, EQUIPO Y HERRAMIENTA</a:t>
            </a:r>
            <a:endParaRPr/>
          </a:p>
        </p:txBody>
      </p:sp>
      <p:pic>
        <p:nvPicPr>
          <p:cNvPr id="978" name="Google Shape;978;p115"/>
          <p:cNvPicPr preferRelativeResize="0"/>
          <p:nvPr/>
        </p:nvPicPr>
        <p:blipFill rotWithShape="1">
          <a:blip r:embed="rId3">
            <a:alphaModFix/>
          </a:blip>
          <a:srcRect t="30466" r="9091" b="15420"/>
          <a:stretch/>
        </p:blipFill>
        <p:spPr>
          <a:xfrm>
            <a:off x="1263635" y="3267634"/>
            <a:ext cx="4303788" cy="2420881"/>
          </a:xfrm>
          <a:prstGeom prst="rect">
            <a:avLst/>
          </a:prstGeom>
          <a:noFill/>
          <a:ln>
            <a:noFill/>
          </a:ln>
        </p:spPr>
      </p:pic>
      <p:pic>
        <p:nvPicPr>
          <p:cNvPr id="979" name="Google Shape;979;p115"/>
          <p:cNvPicPr preferRelativeResize="0"/>
          <p:nvPr/>
        </p:nvPicPr>
        <p:blipFill rotWithShape="1">
          <a:blip r:embed="rId4">
            <a:alphaModFix/>
          </a:blip>
          <a:srcRect/>
          <a:stretch/>
        </p:blipFill>
        <p:spPr>
          <a:xfrm>
            <a:off x="6624579" y="2736549"/>
            <a:ext cx="2562752" cy="2043795"/>
          </a:xfrm>
          <a:prstGeom prst="roundRect">
            <a:avLst>
              <a:gd name="adj" fmla="val 3876"/>
            </a:avLst>
          </a:prstGeom>
          <a:noFill/>
          <a:ln w="9525"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7"/>
                                        </p:tgtEl>
                                        <p:attrNameLst>
                                          <p:attrName>style.visibility</p:attrName>
                                        </p:attrNameLst>
                                      </p:cBhvr>
                                      <p:to>
                                        <p:strVal val="visible"/>
                                      </p:to>
                                    </p:set>
                                    <p:animEffect transition="in" filter="fade">
                                      <p:cBhvr>
                                        <p:cTn id="7" dur="2000"/>
                                        <p:tgtEl>
                                          <p:spTgt spid="9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9"/>
                                        </p:tgtEl>
                                        <p:attrNameLst>
                                          <p:attrName>style.visibility</p:attrName>
                                        </p:attrNameLst>
                                      </p:cBhvr>
                                      <p:to>
                                        <p:strVal val="visible"/>
                                      </p:to>
                                    </p:set>
                                    <p:animEffect transition="in" filter="fade">
                                      <p:cBhvr>
                                        <p:cTn id="12" dur="2000"/>
                                        <p:tgtEl>
                                          <p:spTgt spid="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116"/>
          <p:cNvPicPr preferRelativeResize="0"/>
          <p:nvPr/>
        </p:nvPicPr>
        <p:blipFill rotWithShape="1">
          <a:blip r:embed="rId3">
            <a:alphaModFix/>
          </a:blip>
          <a:srcRect l="5946" t="17375" r="2113" b="1012"/>
          <a:stretch/>
        </p:blipFill>
        <p:spPr>
          <a:xfrm>
            <a:off x="8396868" y="3110227"/>
            <a:ext cx="2823691" cy="1879870"/>
          </a:xfrm>
          <a:prstGeom prst="rect">
            <a:avLst/>
          </a:prstGeom>
          <a:noFill/>
          <a:ln>
            <a:noFill/>
          </a:ln>
        </p:spPr>
      </p:pic>
      <p:sp>
        <p:nvSpPr>
          <p:cNvPr id="985" name="Google Shape;985;p116"/>
          <p:cNvSpPr txBox="1">
            <a:spLocks noGrp="1"/>
          </p:cNvSpPr>
          <p:nvPr>
            <p:ph type="title"/>
          </p:nvPr>
        </p:nvSpPr>
        <p:spPr>
          <a:xfrm>
            <a:off x="540276" y="635409"/>
            <a:ext cx="2660123" cy="26353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3000">
                <a:latin typeface="Century Gothic"/>
                <a:ea typeface="Century Gothic"/>
                <a:cs typeface="Century Gothic"/>
                <a:sym typeface="Century Gothic"/>
              </a:rPr>
              <a:t>Lugar de trabajo, equipo y diseño de herramientas</a:t>
            </a:r>
            <a:br>
              <a:rPr lang="es-MX" sz="3000">
                <a:latin typeface="Century Gothic"/>
                <a:ea typeface="Century Gothic"/>
                <a:cs typeface="Century Gothic"/>
                <a:sym typeface="Century Gothic"/>
              </a:rPr>
            </a:br>
            <a:endParaRPr sz="3000">
              <a:latin typeface="Century Gothic"/>
              <a:ea typeface="Century Gothic"/>
              <a:cs typeface="Century Gothic"/>
              <a:sym typeface="Century Gothic"/>
            </a:endParaRPr>
          </a:p>
        </p:txBody>
      </p:sp>
      <p:sp>
        <p:nvSpPr>
          <p:cNvPr id="986" name="Google Shape;986;p116"/>
          <p:cNvSpPr txBox="1">
            <a:spLocks noGrp="1"/>
          </p:cNvSpPr>
          <p:nvPr>
            <p:ph type="body" idx="1"/>
          </p:nvPr>
        </p:nvSpPr>
        <p:spPr>
          <a:xfrm>
            <a:off x="3456544" y="1266507"/>
            <a:ext cx="7967669" cy="1063423"/>
          </a:xfrm>
          <a:prstGeom prst="rect">
            <a:avLst/>
          </a:prstGeom>
          <a:noFill/>
          <a:ln>
            <a:noFill/>
          </a:ln>
        </p:spPr>
        <p:txBody>
          <a:bodyPr spcFirstLastPara="1" wrap="square" lIns="91425" tIns="91425" rIns="91425" bIns="91425" anchor="t" anchorCtr="0">
            <a:normAutofit/>
          </a:bodyPr>
          <a:lstStyle/>
          <a:p>
            <a:pPr marL="0" lvl="0" indent="0" algn="just" rtl="0">
              <a:spcBef>
                <a:spcPts val="800"/>
              </a:spcBef>
              <a:spcAft>
                <a:spcPts val="0"/>
              </a:spcAft>
              <a:buSzPts val="2400"/>
              <a:buNone/>
            </a:pPr>
            <a:r>
              <a:rPr lang="es-MX" sz="2000"/>
              <a:t>El diseños del lugar de trabajo, se da con el fin de adecuarlo al operador, y se le llama ERGONOMÍA. </a:t>
            </a:r>
            <a:endParaRPr sz="2000"/>
          </a:p>
        </p:txBody>
      </p:sp>
      <p:pic>
        <p:nvPicPr>
          <p:cNvPr id="987" name="Google Shape;987;p116"/>
          <p:cNvPicPr preferRelativeResize="0"/>
          <p:nvPr/>
        </p:nvPicPr>
        <p:blipFill rotWithShape="1">
          <a:blip r:embed="rId4">
            <a:alphaModFix/>
          </a:blip>
          <a:srcRect t="7302" r="-2" b="-2"/>
          <a:stretch/>
        </p:blipFill>
        <p:spPr>
          <a:xfrm>
            <a:off x="3329223" y="2613055"/>
            <a:ext cx="5067645" cy="31227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4"/>
                                        </p:tgtEl>
                                        <p:attrNameLst>
                                          <p:attrName>style.visibility</p:attrName>
                                        </p:attrNameLst>
                                      </p:cBhvr>
                                      <p:to>
                                        <p:strVal val="visible"/>
                                      </p:to>
                                    </p:set>
                                    <p:animEffect transition="in" filter="fade">
                                      <p:cBhvr>
                                        <p:cTn id="7" dur="500"/>
                                        <p:tgtEl>
                                          <p:spTgt spid="9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7"/>
                                        </p:tgtEl>
                                        <p:attrNameLst>
                                          <p:attrName>style.visibility</p:attrName>
                                        </p:attrNameLst>
                                      </p:cBhvr>
                                      <p:to>
                                        <p:strVal val="visible"/>
                                      </p:to>
                                    </p:set>
                                    <p:animEffect transition="in" filter="fade">
                                      <p:cBhvr>
                                        <p:cTn id="12" dur="10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17"/>
          <p:cNvSpPr txBox="1">
            <a:spLocks noGrp="1"/>
          </p:cNvSpPr>
          <p:nvPr>
            <p:ph type="title"/>
          </p:nvPr>
        </p:nvSpPr>
        <p:spPr>
          <a:xfrm>
            <a:off x="535259" y="602166"/>
            <a:ext cx="2653990" cy="2635355"/>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SzPts val="1800"/>
              <a:buFont typeface="Century Gothic"/>
              <a:buNone/>
            </a:pPr>
            <a:r>
              <a:rPr lang="es-MX">
                <a:solidFill>
                  <a:schemeClr val="lt1"/>
                </a:solidFill>
                <a:latin typeface="Century Gothic"/>
                <a:ea typeface="Century Gothic"/>
                <a:cs typeface="Century Gothic"/>
                <a:sym typeface="Century Gothic"/>
              </a:rPr>
              <a:t>Propósito de la Ergonomía </a:t>
            </a:r>
            <a:endParaRPr/>
          </a:p>
        </p:txBody>
      </p:sp>
      <p:sp>
        <p:nvSpPr>
          <p:cNvPr id="993" name="Google Shape;993;p117"/>
          <p:cNvSpPr txBox="1">
            <a:spLocks noGrp="1"/>
          </p:cNvSpPr>
          <p:nvPr>
            <p:ph type="body" idx="1"/>
          </p:nvPr>
        </p:nvSpPr>
        <p:spPr>
          <a:xfrm>
            <a:off x="3379808" y="1327006"/>
            <a:ext cx="7778187" cy="1549301"/>
          </a:xfrm>
          <a:prstGeom prst="rect">
            <a:avLst/>
          </a:prstGeom>
          <a:noFill/>
          <a:ln>
            <a:noFill/>
          </a:ln>
        </p:spPr>
        <p:txBody>
          <a:bodyPr spcFirstLastPara="1" wrap="square" lIns="91425" tIns="91425" rIns="91425" bIns="91425" anchor="t" anchorCtr="0">
            <a:normAutofit/>
          </a:bodyPr>
          <a:lstStyle/>
          <a:p>
            <a:pPr marL="101598" lvl="0" indent="0" algn="just" rtl="0">
              <a:spcBef>
                <a:spcPts val="800"/>
              </a:spcBef>
              <a:spcAft>
                <a:spcPts val="0"/>
              </a:spcAft>
              <a:buSzPts val="2400"/>
              <a:buNone/>
            </a:pPr>
            <a:r>
              <a:rPr lang="es-MX" sz="2400">
                <a:solidFill>
                  <a:schemeClr val="dk1"/>
                </a:solidFill>
                <a:latin typeface="Century Gothic"/>
                <a:ea typeface="Century Gothic"/>
                <a:cs typeface="Century Gothic"/>
                <a:sym typeface="Century Gothic"/>
              </a:rPr>
              <a:t>Estas técnicas ayudan a lograr una mayor eficiencia y una menor cantidad de lesiones que sufren trabajadores.</a:t>
            </a:r>
            <a:endParaRPr sz="2400">
              <a:solidFill>
                <a:schemeClr val="dk1"/>
              </a:solidFill>
              <a:latin typeface="Century Gothic"/>
              <a:ea typeface="Century Gothic"/>
              <a:cs typeface="Century Gothic"/>
              <a:sym typeface="Century Gothic"/>
            </a:endParaRPr>
          </a:p>
        </p:txBody>
      </p:sp>
      <p:pic>
        <p:nvPicPr>
          <p:cNvPr id="994" name="Google Shape;994;p117"/>
          <p:cNvPicPr preferRelativeResize="0"/>
          <p:nvPr/>
        </p:nvPicPr>
        <p:blipFill rotWithShape="1">
          <a:blip r:embed="rId3">
            <a:alphaModFix/>
          </a:blip>
          <a:srcRect/>
          <a:stretch/>
        </p:blipFill>
        <p:spPr>
          <a:xfrm>
            <a:off x="7449015" y="3703134"/>
            <a:ext cx="3501563" cy="1829566"/>
          </a:xfrm>
          <a:prstGeom prst="rect">
            <a:avLst/>
          </a:prstGeom>
          <a:noFill/>
          <a:ln>
            <a:noFill/>
          </a:ln>
        </p:spPr>
      </p:pic>
      <p:pic>
        <p:nvPicPr>
          <p:cNvPr id="995" name="Google Shape;995;p117"/>
          <p:cNvPicPr preferRelativeResize="0"/>
          <p:nvPr/>
        </p:nvPicPr>
        <p:blipFill rotWithShape="1">
          <a:blip r:embed="rId4">
            <a:alphaModFix/>
          </a:blip>
          <a:srcRect/>
          <a:stretch/>
        </p:blipFill>
        <p:spPr>
          <a:xfrm>
            <a:off x="3270271" y="3620479"/>
            <a:ext cx="3411116" cy="20551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5"/>
                                        </p:tgtEl>
                                        <p:attrNameLst>
                                          <p:attrName>style.visibility</p:attrName>
                                        </p:attrNameLst>
                                      </p:cBhvr>
                                      <p:to>
                                        <p:strVal val="visible"/>
                                      </p:to>
                                    </p:set>
                                    <p:animEffect transition="in" filter="fade">
                                      <p:cBhvr>
                                        <p:cTn id="7" dur="500"/>
                                        <p:tgtEl>
                                          <p:spTgt spid="9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4"/>
                                        </p:tgtEl>
                                        <p:attrNameLst>
                                          <p:attrName>style.visibility</p:attrName>
                                        </p:attrNameLst>
                                      </p:cBhvr>
                                      <p:to>
                                        <p:strVal val="visible"/>
                                      </p:to>
                                    </p:set>
                                    <p:animEffect transition="in" filter="fade">
                                      <p:cBhvr>
                                        <p:cTn id="12" dur="200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pic>
        <p:nvPicPr>
          <p:cNvPr id="1000" name="Google Shape;1000;p118"/>
          <p:cNvPicPr preferRelativeResize="0"/>
          <p:nvPr/>
        </p:nvPicPr>
        <p:blipFill rotWithShape="1">
          <a:blip r:embed="rId3">
            <a:alphaModFix/>
          </a:blip>
          <a:srcRect t="22073" r="2" b="16830"/>
          <a:stretch/>
        </p:blipFill>
        <p:spPr>
          <a:xfrm>
            <a:off x="7696302" y="3128058"/>
            <a:ext cx="3554551" cy="2362550"/>
          </a:xfrm>
          <a:prstGeom prst="rect">
            <a:avLst/>
          </a:prstGeom>
          <a:noFill/>
          <a:ln>
            <a:noFill/>
          </a:ln>
        </p:spPr>
      </p:pic>
      <p:sp>
        <p:nvSpPr>
          <p:cNvPr id="1001" name="Google Shape;1001;p118"/>
          <p:cNvSpPr txBox="1">
            <a:spLocks noGrp="1"/>
          </p:cNvSpPr>
          <p:nvPr>
            <p:ph type="title"/>
          </p:nvPr>
        </p:nvSpPr>
        <p:spPr>
          <a:xfrm>
            <a:off x="423746" y="1278333"/>
            <a:ext cx="2787805" cy="23625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solidFill>
                  <a:schemeClr val="lt1"/>
                </a:solidFill>
                <a:latin typeface="Century Gothic"/>
                <a:ea typeface="Century Gothic"/>
                <a:cs typeface="Century Gothic"/>
                <a:sym typeface="Century Gothic"/>
              </a:rPr>
              <a:t>ANTROPOMETRÍA</a:t>
            </a:r>
            <a:r>
              <a:rPr lang="es-MX" sz="2800">
                <a:solidFill>
                  <a:schemeClr val="lt1"/>
                </a:solidFill>
                <a:latin typeface="Century Gothic"/>
                <a:ea typeface="Century Gothic"/>
                <a:cs typeface="Century Gothic"/>
                <a:sym typeface="Century Gothic"/>
              </a:rPr>
              <a:t> </a:t>
            </a:r>
            <a:r>
              <a:rPr lang="es-MX" sz="2400">
                <a:solidFill>
                  <a:schemeClr val="lt1"/>
                </a:solidFill>
                <a:latin typeface="Century Gothic"/>
                <a:ea typeface="Century Gothic"/>
                <a:cs typeface="Century Gothic"/>
                <a:sym typeface="Century Gothic"/>
              </a:rPr>
              <a:t>Y DISEÑO</a:t>
            </a:r>
            <a:endParaRPr sz="2800">
              <a:solidFill>
                <a:schemeClr val="lt1"/>
              </a:solidFill>
              <a:latin typeface="Century Gothic"/>
              <a:ea typeface="Century Gothic"/>
              <a:cs typeface="Century Gothic"/>
              <a:sym typeface="Century Gothic"/>
            </a:endParaRPr>
          </a:p>
        </p:txBody>
      </p:sp>
      <p:sp>
        <p:nvSpPr>
          <p:cNvPr id="1002" name="Google Shape;1002;p118"/>
          <p:cNvSpPr txBox="1">
            <a:spLocks noGrp="1"/>
          </p:cNvSpPr>
          <p:nvPr>
            <p:ph type="body" idx="1"/>
          </p:nvPr>
        </p:nvSpPr>
        <p:spPr>
          <a:xfrm>
            <a:off x="3211551" y="1278333"/>
            <a:ext cx="8341112" cy="1933217"/>
          </a:xfrm>
          <a:prstGeom prst="rect">
            <a:avLst/>
          </a:prstGeom>
          <a:noFill/>
          <a:ln>
            <a:noFill/>
          </a:ln>
        </p:spPr>
        <p:txBody>
          <a:bodyPr spcFirstLastPara="1" wrap="square" lIns="91425" tIns="91425" rIns="91425" bIns="91425" anchor="t" anchorCtr="0">
            <a:noAutofit/>
          </a:bodyPr>
          <a:lstStyle/>
          <a:p>
            <a:pPr marL="0" lvl="0" indent="0" algn="just" rtl="0">
              <a:spcBef>
                <a:spcPts val="800"/>
              </a:spcBef>
              <a:spcAft>
                <a:spcPts val="0"/>
              </a:spcAft>
              <a:buSzPts val="2400"/>
              <a:buNone/>
            </a:pPr>
            <a:r>
              <a:rPr lang="es-MX" sz="2000">
                <a:solidFill>
                  <a:schemeClr val="dk1"/>
                </a:solidFill>
                <a:latin typeface="Century Gothic"/>
                <a:ea typeface="Century Gothic"/>
                <a:cs typeface="Century Gothic"/>
                <a:sym typeface="Century Gothic"/>
              </a:rPr>
              <a:t>Es diseñar el lugar de trabajo para proporcionar espacio a más individuos respecto al tamaño y estructura del cuerpo humano. </a:t>
            </a:r>
            <a:endParaRPr/>
          </a:p>
          <a:p>
            <a:pPr marL="0" lvl="0" indent="0" algn="just" rtl="0">
              <a:spcBef>
                <a:spcPts val="800"/>
              </a:spcBef>
              <a:spcAft>
                <a:spcPts val="0"/>
              </a:spcAft>
              <a:buSzPts val="2400"/>
              <a:buNone/>
            </a:pPr>
            <a:r>
              <a:rPr lang="es-MX" sz="2000">
                <a:solidFill>
                  <a:schemeClr val="dk1"/>
                </a:solidFill>
                <a:latin typeface="Century Gothic"/>
                <a:ea typeface="Century Gothic"/>
                <a:cs typeface="Century Gothic"/>
                <a:sym typeface="Century Gothic"/>
              </a:rPr>
              <a:t>La  ANTROPOMETRÍA es la ciencia de la medición del cuerpo humano. </a:t>
            </a:r>
            <a:endParaRPr/>
          </a:p>
          <a:p>
            <a:pPr marL="0" lvl="0" indent="0" algn="l" rtl="0">
              <a:spcBef>
                <a:spcPts val="800"/>
              </a:spcBef>
              <a:spcAft>
                <a:spcPts val="0"/>
              </a:spcAft>
              <a:buSzPts val="2400"/>
              <a:buNone/>
            </a:pPr>
            <a:endParaRPr sz="2000">
              <a:solidFill>
                <a:schemeClr val="dk1"/>
              </a:solidFill>
              <a:latin typeface="Century Gothic"/>
              <a:ea typeface="Century Gothic"/>
              <a:cs typeface="Century Gothic"/>
              <a:sym typeface="Century Gothic"/>
            </a:endParaRPr>
          </a:p>
          <a:p>
            <a:pPr marL="0" lvl="0" indent="0" algn="l" rtl="0">
              <a:spcBef>
                <a:spcPts val="800"/>
              </a:spcBef>
              <a:spcAft>
                <a:spcPts val="0"/>
              </a:spcAft>
              <a:buSzPts val="2400"/>
              <a:buNone/>
            </a:pPr>
            <a:r>
              <a:rPr lang="es-MX" sz="2000">
                <a:solidFill>
                  <a:schemeClr val="dk1"/>
                </a:solidFill>
                <a:latin typeface="Century Gothic"/>
                <a:ea typeface="Century Gothic"/>
                <a:cs typeface="Century Gothic"/>
                <a:sym typeface="Century Gothic"/>
              </a:rPr>
              <a:t>	</a:t>
            </a:r>
            <a:endParaRPr sz="2000">
              <a:solidFill>
                <a:schemeClr val="dk1"/>
              </a:solidFill>
              <a:latin typeface="Century Gothic"/>
              <a:ea typeface="Century Gothic"/>
              <a:cs typeface="Century Gothic"/>
              <a:sym typeface="Century Gothic"/>
            </a:endParaRPr>
          </a:p>
        </p:txBody>
      </p:sp>
      <p:pic>
        <p:nvPicPr>
          <p:cNvPr id="1003" name="Google Shape;1003;p118"/>
          <p:cNvPicPr preferRelativeResize="0"/>
          <p:nvPr/>
        </p:nvPicPr>
        <p:blipFill rotWithShape="1">
          <a:blip r:embed="rId4">
            <a:alphaModFix/>
          </a:blip>
          <a:srcRect t="3439" r="-1" b="-1"/>
          <a:stretch/>
        </p:blipFill>
        <p:spPr>
          <a:xfrm>
            <a:off x="3035156" y="3640883"/>
            <a:ext cx="4506816" cy="2088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0"/>
                                        </p:tgtEl>
                                        <p:attrNameLst>
                                          <p:attrName>style.visibility</p:attrName>
                                        </p:attrNameLst>
                                      </p:cBhvr>
                                      <p:to>
                                        <p:strVal val="visible"/>
                                      </p:to>
                                    </p:set>
                                    <p:animEffect transition="in" filter="fade">
                                      <p:cBhvr>
                                        <p:cTn id="7" dur="2000"/>
                                        <p:tgtEl>
                                          <p:spTgt spid="10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
                                        </p:tgtEl>
                                        <p:attrNameLst>
                                          <p:attrName>style.visibility</p:attrName>
                                        </p:attrNameLst>
                                      </p:cBhvr>
                                      <p:to>
                                        <p:strVal val="visible"/>
                                      </p:to>
                                    </p:set>
                                    <p:animEffect transition="in" filter="fade">
                                      <p:cBhvr>
                                        <p:cTn id="12" dur="2000"/>
                                        <p:tgtEl>
                                          <p:spTgt spid="1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19"/>
          <p:cNvSpPr txBox="1">
            <a:spLocks noGrp="1"/>
          </p:cNvSpPr>
          <p:nvPr>
            <p:ph type="title"/>
          </p:nvPr>
        </p:nvSpPr>
        <p:spPr>
          <a:xfrm>
            <a:off x="390292" y="1278333"/>
            <a:ext cx="2854713" cy="11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ANTROPOMETRÍA Y DISEÑO</a:t>
            </a:r>
            <a:endParaRPr sz="2400">
              <a:latin typeface="Century Gothic"/>
              <a:ea typeface="Century Gothic"/>
              <a:cs typeface="Century Gothic"/>
              <a:sym typeface="Century Gothic"/>
            </a:endParaRPr>
          </a:p>
        </p:txBody>
      </p:sp>
      <p:sp>
        <p:nvSpPr>
          <p:cNvPr id="1009" name="Google Shape;1009;p119"/>
          <p:cNvSpPr txBox="1">
            <a:spLocks noGrp="1"/>
          </p:cNvSpPr>
          <p:nvPr>
            <p:ph type="body" idx="1"/>
          </p:nvPr>
        </p:nvSpPr>
        <p:spPr>
          <a:xfrm>
            <a:off x="3449256" y="1150987"/>
            <a:ext cx="7932328" cy="2541092"/>
          </a:xfrm>
          <a:prstGeom prst="rect">
            <a:avLst/>
          </a:prstGeom>
          <a:noFill/>
          <a:ln>
            <a:noFill/>
          </a:ln>
        </p:spPr>
        <p:txBody>
          <a:bodyPr spcFirstLastPara="1" wrap="square" lIns="91425" tIns="91425" rIns="91425" bIns="91425" anchor="t" anchorCtr="0">
            <a:normAutofit/>
          </a:bodyPr>
          <a:lstStyle/>
          <a:p>
            <a:pPr marL="0" lvl="0" indent="0" algn="just" rtl="0">
              <a:spcBef>
                <a:spcPts val="0"/>
              </a:spcBef>
              <a:spcAft>
                <a:spcPts val="0"/>
              </a:spcAft>
              <a:buSzPts val="2400"/>
              <a:buNone/>
            </a:pPr>
            <a:r>
              <a:rPr lang="es-MX" sz="1800">
                <a:latin typeface="Century Gothic"/>
                <a:ea typeface="Century Gothic"/>
                <a:cs typeface="Century Gothic"/>
                <a:sym typeface="Century Gothic"/>
              </a:rPr>
              <a:t>El diseño del trabajo especifica las tareas que constituyen un trabajo para un individuo o un grupo. Examinamos cinco componentes del diseño del trabajo: </a:t>
            </a:r>
            <a:endParaRPr/>
          </a:p>
          <a:p>
            <a:pPr marL="0" lvl="0" indent="0" algn="just" rtl="0">
              <a:spcBef>
                <a:spcPts val="0"/>
              </a:spcBef>
              <a:spcAft>
                <a:spcPts val="0"/>
              </a:spcAft>
              <a:buSzPts val="2400"/>
              <a:buNone/>
            </a:pPr>
            <a:endParaRPr sz="1800">
              <a:latin typeface="Century Gothic"/>
              <a:ea typeface="Century Gothic"/>
              <a:cs typeface="Century Gothic"/>
              <a:sym typeface="Century Gothic"/>
            </a:endParaRPr>
          </a:p>
          <a:p>
            <a:pPr marL="0" lvl="0" indent="0" algn="just" rtl="0">
              <a:spcBef>
                <a:spcPts val="0"/>
              </a:spcBef>
              <a:spcAft>
                <a:spcPts val="0"/>
              </a:spcAft>
              <a:buSzPts val="2400"/>
              <a:buFont typeface="Arial"/>
              <a:buChar char="•"/>
            </a:pPr>
            <a:r>
              <a:rPr lang="es-MX" sz="1800">
                <a:latin typeface="Century Gothic"/>
                <a:ea typeface="Century Gothic"/>
                <a:cs typeface="Century Gothic"/>
                <a:sym typeface="Century Gothic"/>
              </a:rPr>
              <a:t>Especialización del trabajo, que existan trabajadores capacitados para cada área de trabajo.  </a:t>
            </a:r>
            <a:endParaRPr/>
          </a:p>
          <a:p>
            <a:pPr marL="0" lvl="0" indent="0" algn="just" rtl="0">
              <a:spcBef>
                <a:spcPts val="0"/>
              </a:spcBef>
              <a:spcAft>
                <a:spcPts val="0"/>
              </a:spcAft>
              <a:buSzPts val="2400"/>
              <a:buFont typeface="Arial"/>
              <a:buChar char="•"/>
            </a:pPr>
            <a:r>
              <a:rPr lang="es-MX" sz="1800">
                <a:latin typeface="Century Gothic"/>
                <a:ea typeface="Century Gothic"/>
                <a:cs typeface="Century Gothic"/>
                <a:sym typeface="Century Gothic"/>
              </a:rPr>
              <a:t>Expansión del trabajo, el alcance del trabajo no será limitado, si se puede lograr más con menos será mejor.</a:t>
            </a:r>
            <a:endParaRPr/>
          </a:p>
          <a:p>
            <a:pPr marL="0" lvl="0" indent="0" algn="just" rtl="0">
              <a:spcBef>
                <a:spcPts val="800"/>
              </a:spcBef>
              <a:spcAft>
                <a:spcPts val="0"/>
              </a:spcAft>
              <a:buSzPts val="2400"/>
              <a:buNone/>
            </a:pPr>
            <a:endParaRPr sz="1800">
              <a:latin typeface="Century Gothic"/>
              <a:ea typeface="Century Gothic"/>
              <a:cs typeface="Century Gothic"/>
              <a:sym typeface="Century Gothic"/>
            </a:endParaRPr>
          </a:p>
        </p:txBody>
      </p:sp>
      <p:pic>
        <p:nvPicPr>
          <p:cNvPr id="1010" name="Google Shape;1010;p119"/>
          <p:cNvPicPr preferRelativeResize="0"/>
          <p:nvPr/>
        </p:nvPicPr>
        <p:blipFill rotWithShape="1">
          <a:blip r:embed="rId3">
            <a:alphaModFix/>
          </a:blip>
          <a:srcRect/>
          <a:stretch/>
        </p:blipFill>
        <p:spPr>
          <a:xfrm>
            <a:off x="4259483" y="3671684"/>
            <a:ext cx="2608925" cy="2183867"/>
          </a:xfrm>
          <a:prstGeom prst="rect">
            <a:avLst/>
          </a:prstGeom>
          <a:noFill/>
          <a:ln>
            <a:noFill/>
          </a:ln>
        </p:spPr>
      </p:pic>
      <p:pic>
        <p:nvPicPr>
          <p:cNvPr id="1011" name="Google Shape;1011;p119"/>
          <p:cNvPicPr preferRelativeResize="0"/>
          <p:nvPr/>
        </p:nvPicPr>
        <p:blipFill rotWithShape="1">
          <a:blip r:embed="rId4">
            <a:alphaModFix/>
          </a:blip>
          <a:srcRect/>
          <a:stretch/>
        </p:blipFill>
        <p:spPr>
          <a:xfrm>
            <a:off x="8586899" y="3669063"/>
            <a:ext cx="2547439" cy="2037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0"/>
                                        </p:tgtEl>
                                        <p:attrNameLst>
                                          <p:attrName>style.visibility</p:attrName>
                                        </p:attrNameLst>
                                      </p:cBhvr>
                                      <p:to>
                                        <p:strVal val="visible"/>
                                      </p:to>
                                    </p:set>
                                    <p:animEffect transition="in" filter="fade">
                                      <p:cBhvr>
                                        <p:cTn id="7" dur="2000"/>
                                        <p:tgtEl>
                                          <p:spTgt spid="10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1"/>
                                        </p:tgtEl>
                                        <p:attrNameLst>
                                          <p:attrName>style.visibility</p:attrName>
                                        </p:attrNameLst>
                                      </p:cBhvr>
                                      <p:to>
                                        <p:strVal val="visible"/>
                                      </p:to>
                                    </p:set>
                                    <p:animEffect transition="in" filter="fade">
                                      <p:cBhvr>
                                        <p:cTn id="12" dur="500"/>
                                        <p:tgtEl>
                                          <p:spTgt spid="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2"/>
          <p:cNvSpPr txBox="1">
            <a:spLocks noGrp="1"/>
          </p:cNvSpPr>
          <p:nvPr>
            <p:ph type="body" idx="4294967295"/>
          </p:nvPr>
        </p:nvSpPr>
        <p:spPr>
          <a:xfrm>
            <a:off x="555585" y="944899"/>
            <a:ext cx="8499675" cy="2160588"/>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920"/>
              <a:buFont typeface="Arial"/>
              <a:buChar char="•"/>
            </a:pPr>
            <a:r>
              <a:rPr lang="es-MX" sz="2400">
                <a:solidFill>
                  <a:schemeClr val="lt1"/>
                </a:solidFill>
                <a:latin typeface="Century Gothic"/>
                <a:ea typeface="Century Gothic"/>
                <a:cs typeface="Century Gothic"/>
                <a:sym typeface="Century Gothic"/>
              </a:rPr>
              <a:t>El analista de método debe de conocer bien los detalles de costos y estar consciente del efecto que la reducción innecesaria de las tolerancias o rechazos pueden tener en el precio de venta.</a:t>
            </a:r>
            <a:endParaRPr sz="2400">
              <a:solidFill>
                <a:schemeClr val="lt1"/>
              </a:solidFill>
              <a:latin typeface="Century Gothic"/>
              <a:ea typeface="Century Gothic"/>
              <a:cs typeface="Century Gothic"/>
              <a:sym typeface="Century Gothic"/>
            </a:endParaRPr>
          </a:p>
        </p:txBody>
      </p:sp>
      <p:pic>
        <p:nvPicPr>
          <p:cNvPr id="171" name="Google Shape;171;p12"/>
          <p:cNvPicPr preferRelativeResize="0"/>
          <p:nvPr/>
        </p:nvPicPr>
        <p:blipFill rotWithShape="1">
          <a:blip r:embed="rId3">
            <a:alphaModFix/>
          </a:blip>
          <a:srcRect/>
          <a:stretch/>
        </p:blipFill>
        <p:spPr>
          <a:xfrm>
            <a:off x="3044142" y="3258920"/>
            <a:ext cx="3446067" cy="2654181"/>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20"/>
          <p:cNvSpPr txBox="1">
            <a:spLocks noGrp="1"/>
          </p:cNvSpPr>
          <p:nvPr>
            <p:ph type="body" idx="4294967295"/>
          </p:nvPr>
        </p:nvSpPr>
        <p:spPr>
          <a:xfrm>
            <a:off x="570355" y="328794"/>
            <a:ext cx="7339012" cy="186529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600"/>
              <a:buFont typeface="Arial"/>
              <a:buChar char="•"/>
            </a:pPr>
            <a:r>
              <a:rPr lang="es-MX" sz="2000">
                <a:solidFill>
                  <a:schemeClr val="lt1"/>
                </a:solidFill>
                <a:latin typeface="Century Gothic"/>
                <a:ea typeface="Century Gothic"/>
                <a:cs typeface="Century Gothic"/>
                <a:sym typeface="Century Gothic"/>
              </a:rPr>
              <a:t>Componentes psicológicos</a:t>
            </a:r>
            <a:endParaRPr/>
          </a:p>
          <a:p>
            <a:pPr marL="342900" lvl="0" indent="-342900" algn="l" rtl="0">
              <a:spcBef>
                <a:spcPts val="1000"/>
              </a:spcBef>
              <a:spcAft>
                <a:spcPts val="0"/>
              </a:spcAft>
              <a:buSzPts val="1600"/>
              <a:buFont typeface="Arial"/>
              <a:buChar char="•"/>
            </a:pPr>
            <a:r>
              <a:rPr lang="es-MX" sz="2000">
                <a:solidFill>
                  <a:schemeClr val="lt1"/>
                </a:solidFill>
                <a:latin typeface="Century Gothic"/>
                <a:ea typeface="Century Gothic"/>
                <a:cs typeface="Century Gothic"/>
                <a:sym typeface="Century Gothic"/>
              </a:rPr>
              <a:t>Equipos autodirigidos</a:t>
            </a:r>
            <a:endParaRPr/>
          </a:p>
          <a:p>
            <a:pPr marL="342900" lvl="0" indent="-342900" algn="l" rtl="0">
              <a:spcBef>
                <a:spcPts val="1000"/>
              </a:spcBef>
              <a:spcAft>
                <a:spcPts val="0"/>
              </a:spcAft>
              <a:buSzPts val="1600"/>
              <a:buFont typeface="Arial"/>
              <a:buChar char="•"/>
            </a:pPr>
            <a:r>
              <a:rPr lang="es-MX" sz="2000">
                <a:solidFill>
                  <a:schemeClr val="lt1"/>
                </a:solidFill>
                <a:latin typeface="Century Gothic"/>
                <a:ea typeface="Century Gothic"/>
                <a:cs typeface="Century Gothic"/>
                <a:sym typeface="Century Gothic"/>
              </a:rPr>
              <a:t>Sistemas de motivación e incentivos</a:t>
            </a:r>
            <a:endParaRPr sz="2000">
              <a:solidFill>
                <a:schemeClr val="lt1"/>
              </a:solidFill>
              <a:latin typeface="Century Gothic"/>
              <a:ea typeface="Century Gothic"/>
              <a:cs typeface="Century Gothic"/>
              <a:sym typeface="Century Gothic"/>
            </a:endParaRPr>
          </a:p>
          <a:p>
            <a:pPr marL="285750" lvl="0" indent="-184150" algn="l" rtl="0">
              <a:spcBef>
                <a:spcPts val="1000"/>
              </a:spcBef>
              <a:spcAft>
                <a:spcPts val="0"/>
              </a:spcAft>
              <a:buSzPts val="1600"/>
              <a:buFont typeface="Arial"/>
              <a:buNone/>
            </a:pPr>
            <a:endParaRPr sz="2000">
              <a:solidFill>
                <a:schemeClr val="lt1"/>
              </a:solidFill>
              <a:latin typeface="Century Gothic"/>
              <a:ea typeface="Century Gothic"/>
              <a:cs typeface="Century Gothic"/>
              <a:sym typeface="Century Gothic"/>
            </a:endParaRPr>
          </a:p>
        </p:txBody>
      </p:sp>
      <p:pic>
        <p:nvPicPr>
          <p:cNvPr id="1017" name="Google Shape;1017;p120"/>
          <p:cNvPicPr preferRelativeResize="0"/>
          <p:nvPr/>
        </p:nvPicPr>
        <p:blipFill rotWithShape="1">
          <a:blip r:embed="rId3">
            <a:alphaModFix/>
          </a:blip>
          <a:srcRect t="23833" r="4" b="3"/>
          <a:stretch/>
        </p:blipFill>
        <p:spPr>
          <a:xfrm>
            <a:off x="6015983" y="328794"/>
            <a:ext cx="2955071" cy="2010668"/>
          </a:xfrm>
          <a:prstGeom prst="rect">
            <a:avLst/>
          </a:prstGeom>
          <a:noFill/>
          <a:ln>
            <a:noFill/>
          </a:ln>
        </p:spPr>
      </p:pic>
      <p:pic>
        <p:nvPicPr>
          <p:cNvPr id="1018" name="Google Shape;1018;p120"/>
          <p:cNvPicPr preferRelativeResize="0"/>
          <p:nvPr/>
        </p:nvPicPr>
        <p:blipFill rotWithShape="1">
          <a:blip r:embed="rId4">
            <a:alphaModFix/>
          </a:blip>
          <a:srcRect t="1906" r="6" b="21874"/>
          <a:stretch/>
        </p:blipFill>
        <p:spPr>
          <a:xfrm>
            <a:off x="5410420" y="3198866"/>
            <a:ext cx="2955071" cy="2168703"/>
          </a:xfrm>
          <a:prstGeom prst="rect">
            <a:avLst/>
          </a:prstGeom>
          <a:noFill/>
          <a:ln>
            <a:noFill/>
          </a:ln>
        </p:spPr>
      </p:pic>
      <p:pic>
        <p:nvPicPr>
          <p:cNvPr id="1019" name="Google Shape;1019;p120"/>
          <p:cNvPicPr preferRelativeResize="0"/>
          <p:nvPr/>
        </p:nvPicPr>
        <p:blipFill rotWithShape="1">
          <a:blip r:embed="rId5">
            <a:alphaModFix/>
          </a:blip>
          <a:srcRect l="27642" r="26778" b="-1"/>
          <a:stretch/>
        </p:blipFill>
        <p:spPr>
          <a:xfrm>
            <a:off x="1325339" y="2131297"/>
            <a:ext cx="2724534" cy="43038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2000"/>
                                        <p:tgtEl>
                                          <p:spTgt spid="10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8"/>
                                        </p:tgtEl>
                                        <p:attrNameLst>
                                          <p:attrName>style.visibility</p:attrName>
                                        </p:attrNameLst>
                                      </p:cBhvr>
                                      <p:to>
                                        <p:strVal val="visible"/>
                                      </p:to>
                                    </p:set>
                                    <p:animEffect transition="in" filter="fade">
                                      <p:cBhvr>
                                        <p:cTn id="12" dur="2000"/>
                                        <p:tgtEl>
                                          <p:spTgt spid="10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9"/>
                                        </p:tgtEl>
                                        <p:attrNameLst>
                                          <p:attrName>style.visibility</p:attrName>
                                        </p:attrNameLst>
                                      </p:cBhvr>
                                      <p:to>
                                        <p:strVal val="visible"/>
                                      </p:to>
                                    </p:set>
                                    <p:animEffect transition="in" filter="fade">
                                      <p:cBhvr>
                                        <p:cTn id="17" dur="500"/>
                                        <p:tgtEl>
                                          <p:spTgt spid="1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21"/>
          <p:cNvSpPr txBox="1">
            <a:spLocks noGrp="1"/>
          </p:cNvSpPr>
          <p:nvPr>
            <p:ph type="title"/>
          </p:nvPr>
        </p:nvSpPr>
        <p:spPr>
          <a:xfrm>
            <a:off x="567160" y="1103095"/>
            <a:ext cx="2639028" cy="2093805"/>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DISEÑO PARA LOS EXTREMOS</a:t>
            </a:r>
            <a:endParaRPr sz="2800">
              <a:latin typeface="Century Gothic"/>
              <a:ea typeface="Century Gothic"/>
              <a:cs typeface="Century Gothic"/>
              <a:sym typeface="Century Gothic"/>
            </a:endParaRPr>
          </a:p>
        </p:txBody>
      </p:sp>
      <p:sp>
        <p:nvSpPr>
          <p:cNvPr id="1025" name="Google Shape;1025;p121"/>
          <p:cNvSpPr txBox="1">
            <a:spLocks noGrp="1"/>
          </p:cNvSpPr>
          <p:nvPr>
            <p:ph type="body" idx="1"/>
          </p:nvPr>
        </p:nvSpPr>
        <p:spPr>
          <a:xfrm>
            <a:off x="3291069" y="1268600"/>
            <a:ext cx="8333771" cy="1928300"/>
          </a:xfrm>
          <a:prstGeom prst="rect">
            <a:avLst/>
          </a:prstGeom>
          <a:noFill/>
          <a:ln>
            <a:noFill/>
          </a:ln>
        </p:spPr>
        <p:txBody>
          <a:bodyPr spcFirstLastPara="1" wrap="square" lIns="91425" tIns="91425" rIns="91425" bIns="91425" anchor="t" anchorCtr="0">
            <a:normAutofit/>
          </a:bodyPr>
          <a:lstStyle/>
          <a:p>
            <a:pPr marL="0" lvl="0" indent="0" algn="just" rtl="0">
              <a:spcBef>
                <a:spcPts val="800"/>
              </a:spcBef>
              <a:spcAft>
                <a:spcPts val="0"/>
              </a:spcAft>
              <a:buSzPts val="2400"/>
              <a:buNone/>
            </a:pPr>
            <a:r>
              <a:rPr lang="es-MX" sz="2400">
                <a:latin typeface="Century Gothic"/>
                <a:ea typeface="Century Gothic"/>
                <a:cs typeface="Century Gothic"/>
                <a:sym typeface="Century Gothic"/>
              </a:rPr>
              <a:t>El diseño para los Extremos implica que una característica de diseño específica representa un factor limitante en la determinación del valor máximo o mínimo de la variable poblacional que se calculará. </a:t>
            </a:r>
            <a:endParaRPr/>
          </a:p>
          <a:p>
            <a:pPr marL="0" lvl="0" indent="0" algn="l" rtl="0">
              <a:spcBef>
                <a:spcPts val="800"/>
              </a:spcBef>
              <a:spcAft>
                <a:spcPts val="0"/>
              </a:spcAft>
              <a:buSzPts val="2400"/>
              <a:buNone/>
            </a:pPr>
            <a:endParaRPr sz="2400">
              <a:latin typeface="Century Gothic"/>
              <a:ea typeface="Century Gothic"/>
              <a:cs typeface="Century Gothic"/>
              <a:sym typeface="Century Gothic"/>
            </a:endParaRPr>
          </a:p>
          <a:p>
            <a:pPr marL="0" lvl="0" indent="0" algn="l" rtl="0">
              <a:spcBef>
                <a:spcPts val="800"/>
              </a:spcBef>
              <a:spcAft>
                <a:spcPts val="0"/>
              </a:spcAft>
              <a:buSzPts val="2400"/>
              <a:buNone/>
            </a:pPr>
            <a:endParaRPr sz="2400">
              <a:latin typeface="Century Gothic"/>
              <a:ea typeface="Century Gothic"/>
              <a:cs typeface="Century Gothic"/>
              <a:sym typeface="Century Gothic"/>
            </a:endParaRPr>
          </a:p>
        </p:txBody>
      </p:sp>
      <p:pic>
        <p:nvPicPr>
          <p:cNvPr id="1026" name="Google Shape;1026;p121"/>
          <p:cNvPicPr preferRelativeResize="0"/>
          <p:nvPr/>
        </p:nvPicPr>
        <p:blipFill rotWithShape="1">
          <a:blip r:embed="rId3">
            <a:alphaModFix/>
          </a:blip>
          <a:srcRect t="22760" r="1290"/>
          <a:stretch/>
        </p:blipFill>
        <p:spPr>
          <a:xfrm>
            <a:off x="5567423" y="3661100"/>
            <a:ext cx="2789498" cy="1637091"/>
          </a:xfrm>
          <a:prstGeom prst="roundRect">
            <a:avLst>
              <a:gd name="adj" fmla="val 3876"/>
            </a:avLst>
          </a:prstGeom>
          <a:noFill/>
          <a:ln w="9525"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Google Shape;1031;p122"/>
          <p:cNvPicPr preferRelativeResize="0">
            <a:picLocks noGrp="1"/>
          </p:cNvPicPr>
          <p:nvPr>
            <p:ph type="body" idx="4294967295"/>
          </p:nvPr>
        </p:nvPicPr>
        <p:blipFill rotWithShape="1">
          <a:blip r:embed="rId3">
            <a:alphaModFix/>
          </a:blip>
          <a:srcRect/>
          <a:stretch/>
        </p:blipFill>
        <p:spPr>
          <a:xfrm>
            <a:off x="6096000" y="1659093"/>
            <a:ext cx="3456626" cy="3539814"/>
          </a:xfrm>
          <a:prstGeom prst="rect">
            <a:avLst/>
          </a:prstGeom>
          <a:noFill/>
          <a:ln>
            <a:noFill/>
          </a:ln>
        </p:spPr>
      </p:pic>
      <p:sp>
        <p:nvSpPr>
          <p:cNvPr id="1032" name="Google Shape;1032;p122"/>
          <p:cNvSpPr/>
          <p:nvPr/>
        </p:nvSpPr>
        <p:spPr>
          <a:xfrm>
            <a:off x="333912" y="318956"/>
            <a:ext cx="5573034" cy="258532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800">
                <a:solidFill>
                  <a:schemeClr val="lt1"/>
                </a:solidFill>
                <a:latin typeface="Trebuchet MS"/>
                <a:ea typeface="Trebuchet MS"/>
                <a:cs typeface="Trebuchet MS"/>
                <a:sym typeface="Trebuchet MS"/>
              </a:rPr>
              <a:t>Un buen ejemplo seria: </a:t>
            </a:r>
            <a:endParaRPr/>
          </a:p>
          <a:p>
            <a:pPr marL="0" marR="0" lvl="0" indent="0" algn="just" rtl="0">
              <a:spcBef>
                <a:spcPts val="0"/>
              </a:spcBef>
              <a:spcAft>
                <a:spcPts val="0"/>
              </a:spcAft>
              <a:buNone/>
            </a:pPr>
            <a:endParaRPr sz="1800">
              <a:solidFill>
                <a:schemeClr val="lt1"/>
              </a:solidFill>
              <a:latin typeface="Trebuchet MS"/>
              <a:ea typeface="Trebuchet MS"/>
              <a:cs typeface="Trebuchet MS"/>
              <a:sym typeface="Trebuchet MS"/>
            </a:endParaRPr>
          </a:p>
          <a:p>
            <a:pPr marL="285750" marR="0" lvl="0" indent="-285750" algn="just" rtl="0">
              <a:spcBef>
                <a:spcPts val="0"/>
              </a:spcBef>
              <a:spcAft>
                <a:spcPts val="0"/>
              </a:spcAft>
              <a:buClr>
                <a:schemeClr val="lt1"/>
              </a:buClr>
              <a:buSzPts val="1800"/>
              <a:buFont typeface="Arial"/>
              <a:buChar char="•"/>
            </a:pPr>
            <a:r>
              <a:rPr lang="es-MX" sz="1800">
                <a:solidFill>
                  <a:schemeClr val="lt1"/>
                </a:solidFill>
                <a:latin typeface="Trebuchet MS"/>
                <a:ea typeface="Trebuchet MS"/>
                <a:cs typeface="Trebuchet MS"/>
                <a:sym typeface="Trebuchet MS"/>
              </a:rPr>
              <a:t>Los espacios libres en las puertas o la entrada a un tanque de almacenamiento deben diseñarse para que quepa el individuo de mayor altura.</a:t>
            </a:r>
            <a:endParaRPr/>
          </a:p>
          <a:p>
            <a:pPr marL="0" marR="0" lvl="0" indent="0" algn="just" rtl="0">
              <a:spcBef>
                <a:spcPts val="0"/>
              </a:spcBef>
              <a:spcAft>
                <a:spcPts val="0"/>
              </a:spcAft>
              <a:buNone/>
            </a:pPr>
            <a:endParaRPr sz="1800">
              <a:solidFill>
                <a:schemeClr val="lt1"/>
              </a:solidFill>
              <a:latin typeface="Trebuchet MS"/>
              <a:ea typeface="Trebuchet MS"/>
              <a:cs typeface="Trebuchet MS"/>
              <a:sym typeface="Trebuchet MS"/>
            </a:endParaRPr>
          </a:p>
          <a:p>
            <a:pPr marL="285750" marR="0" lvl="0" indent="-285750" algn="just" rtl="0">
              <a:spcBef>
                <a:spcPts val="0"/>
              </a:spcBef>
              <a:spcAft>
                <a:spcPts val="0"/>
              </a:spcAft>
              <a:buClr>
                <a:schemeClr val="lt1"/>
              </a:buClr>
              <a:buSzPts val="1800"/>
              <a:buFont typeface="Arial"/>
              <a:buChar char="•"/>
            </a:pPr>
            <a:r>
              <a:rPr lang="es-MX" sz="1800">
                <a:solidFill>
                  <a:schemeClr val="lt1"/>
                </a:solidFill>
                <a:latin typeface="Trebuchet MS"/>
                <a:ea typeface="Trebuchet MS"/>
                <a:cs typeface="Trebuchet MS"/>
                <a:sym typeface="Trebuchet MS"/>
              </a:rPr>
              <a:t>Los alcances, para cuestiones como pedales de frenos o botones de control, se diseñan para las personas con tamaño mínimo.</a:t>
            </a:r>
            <a:endParaRPr/>
          </a:p>
        </p:txBody>
      </p:sp>
      <p:pic>
        <p:nvPicPr>
          <p:cNvPr id="1033" name="Google Shape;1033;p122"/>
          <p:cNvPicPr preferRelativeResize="0"/>
          <p:nvPr/>
        </p:nvPicPr>
        <p:blipFill rotWithShape="1">
          <a:blip r:embed="rId4">
            <a:alphaModFix/>
          </a:blip>
          <a:srcRect/>
          <a:stretch/>
        </p:blipFill>
        <p:spPr>
          <a:xfrm>
            <a:off x="1183405" y="3104054"/>
            <a:ext cx="3992272" cy="35398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1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additive="base">
                                        <p:cTn id="12" dur="500"/>
                                        <p:tgtEl>
                                          <p:spTgt spid="10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23"/>
          <p:cNvSpPr txBox="1">
            <a:spLocks noGrp="1"/>
          </p:cNvSpPr>
          <p:nvPr>
            <p:ph type="title"/>
          </p:nvPr>
        </p:nvSpPr>
        <p:spPr>
          <a:xfrm>
            <a:off x="509286" y="973090"/>
            <a:ext cx="2712428" cy="2221523"/>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2700">
                <a:latin typeface="Century Gothic"/>
                <a:ea typeface="Century Gothic"/>
                <a:cs typeface="Century Gothic"/>
                <a:sym typeface="Century Gothic"/>
              </a:rPr>
              <a:t>DISEÑO PARA LA AJUSTABILIDAD</a:t>
            </a:r>
            <a:endParaRPr sz="2700">
              <a:latin typeface="Century Gothic"/>
              <a:ea typeface="Century Gothic"/>
              <a:cs typeface="Century Gothic"/>
              <a:sym typeface="Century Gothic"/>
            </a:endParaRPr>
          </a:p>
        </p:txBody>
      </p:sp>
      <p:sp>
        <p:nvSpPr>
          <p:cNvPr id="1039" name="Google Shape;1039;p123"/>
          <p:cNvSpPr txBox="1">
            <a:spLocks noGrp="1"/>
          </p:cNvSpPr>
          <p:nvPr>
            <p:ph type="body" idx="1"/>
          </p:nvPr>
        </p:nvSpPr>
        <p:spPr>
          <a:xfrm>
            <a:off x="3426106" y="973090"/>
            <a:ext cx="3727048" cy="4652206"/>
          </a:xfrm>
          <a:prstGeom prst="rect">
            <a:avLst/>
          </a:prstGeom>
          <a:noFill/>
          <a:ln>
            <a:noFill/>
          </a:ln>
        </p:spPr>
        <p:txBody>
          <a:bodyPr spcFirstLastPara="1" wrap="square" lIns="91425" tIns="91425" rIns="91425" bIns="91425" anchor="t" anchorCtr="0">
            <a:noAutofit/>
          </a:bodyPr>
          <a:lstStyle/>
          <a:p>
            <a:pPr marL="0" lvl="0" indent="0" algn="just" rtl="0">
              <a:lnSpc>
                <a:spcPct val="90000"/>
              </a:lnSpc>
              <a:spcBef>
                <a:spcPts val="800"/>
              </a:spcBef>
              <a:spcAft>
                <a:spcPts val="0"/>
              </a:spcAft>
              <a:buSzPts val="2400"/>
              <a:buNone/>
            </a:pPr>
            <a:r>
              <a:rPr lang="es-MX" sz="2000">
                <a:latin typeface="Century Gothic"/>
                <a:ea typeface="Century Gothic"/>
                <a:cs typeface="Century Gothic"/>
                <a:sym typeface="Century Gothic"/>
              </a:rPr>
              <a:t>Se utiliza en equipos e instalaciones que puedan ajustarse para que quepa una amplia gama de personas. </a:t>
            </a:r>
            <a:endParaRPr/>
          </a:p>
          <a:p>
            <a:pPr marL="0" lvl="0" indent="0" algn="just" rtl="0">
              <a:lnSpc>
                <a:spcPct val="90000"/>
              </a:lnSpc>
              <a:spcBef>
                <a:spcPts val="800"/>
              </a:spcBef>
              <a:spcAft>
                <a:spcPts val="0"/>
              </a:spcAft>
              <a:buSzPts val="2400"/>
              <a:buNone/>
            </a:pPr>
            <a:endParaRPr sz="2000">
              <a:latin typeface="Century Gothic"/>
              <a:ea typeface="Century Gothic"/>
              <a:cs typeface="Century Gothic"/>
              <a:sym typeface="Century Gothic"/>
            </a:endParaRPr>
          </a:p>
          <a:p>
            <a:pPr marL="0" lvl="0" indent="0" algn="just" rtl="0">
              <a:lnSpc>
                <a:spcPct val="90000"/>
              </a:lnSpc>
              <a:spcBef>
                <a:spcPts val="800"/>
              </a:spcBef>
              <a:spcAft>
                <a:spcPts val="0"/>
              </a:spcAft>
              <a:buSzPts val="2400"/>
              <a:buNone/>
            </a:pPr>
            <a:r>
              <a:rPr lang="es-MX" sz="2000">
                <a:latin typeface="Century Gothic"/>
                <a:ea typeface="Century Gothic"/>
                <a:cs typeface="Century Gothic"/>
                <a:sym typeface="Century Gothic"/>
              </a:rPr>
              <a:t>Ejemplo de ello seria: </a:t>
            </a:r>
            <a:endParaRPr/>
          </a:p>
          <a:p>
            <a:pPr marL="609585" lvl="0" indent="-507986" algn="just" rtl="0">
              <a:lnSpc>
                <a:spcPct val="90000"/>
              </a:lnSpc>
              <a:spcBef>
                <a:spcPts val="800"/>
              </a:spcBef>
              <a:spcAft>
                <a:spcPts val="0"/>
              </a:spcAft>
              <a:buSzPts val="2400"/>
              <a:buFont typeface="Arial"/>
              <a:buChar char="•"/>
            </a:pPr>
            <a:r>
              <a:rPr lang="es-MX" sz="2000">
                <a:latin typeface="Century Gothic"/>
                <a:ea typeface="Century Gothic"/>
                <a:cs typeface="Century Gothic"/>
                <a:sym typeface="Century Gothic"/>
              </a:rPr>
              <a:t>Sillas</a:t>
            </a:r>
            <a:endParaRPr/>
          </a:p>
          <a:p>
            <a:pPr marL="609585" lvl="0" indent="-507986" algn="just" rtl="0">
              <a:lnSpc>
                <a:spcPct val="90000"/>
              </a:lnSpc>
              <a:spcBef>
                <a:spcPts val="800"/>
              </a:spcBef>
              <a:spcAft>
                <a:spcPts val="0"/>
              </a:spcAft>
              <a:buSzPts val="2400"/>
              <a:buFont typeface="Arial"/>
              <a:buChar char="•"/>
            </a:pPr>
            <a:r>
              <a:rPr lang="es-MX" sz="2000">
                <a:latin typeface="Century Gothic"/>
                <a:ea typeface="Century Gothic"/>
                <a:cs typeface="Century Gothic"/>
                <a:sym typeface="Century Gothic"/>
              </a:rPr>
              <a:t>Mesas</a:t>
            </a:r>
            <a:endParaRPr/>
          </a:p>
          <a:p>
            <a:pPr marL="609585" lvl="0" indent="-507986" algn="just" rtl="0">
              <a:lnSpc>
                <a:spcPct val="90000"/>
              </a:lnSpc>
              <a:spcBef>
                <a:spcPts val="800"/>
              </a:spcBef>
              <a:spcAft>
                <a:spcPts val="0"/>
              </a:spcAft>
              <a:buSzPts val="2400"/>
              <a:buFont typeface="Arial"/>
              <a:buChar char="•"/>
            </a:pPr>
            <a:r>
              <a:rPr lang="es-MX" sz="2000">
                <a:latin typeface="Century Gothic"/>
                <a:ea typeface="Century Gothic"/>
                <a:cs typeface="Century Gothic"/>
                <a:sym typeface="Century Gothic"/>
              </a:rPr>
              <a:t>Escritorio</a:t>
            </a:r>
            <a:endParaRPr sz="2000">
              <a:latin typeface="Century Gothic"/>
              <a:ea typeface="Century Gothic"/>
              <a:cs typeface="Century Gothic"/>
              <a:sym typeface="Century Gothic"/>
            </a:endParaRPr>
          </a:p>
          <a:p>
            <a:pPr marL="0" lvl="0" indent="0" algn="just" rtl="0">
              <a:lnSpc>
                <a:spcPct val="90000"/>
              </a:lnSpc>
              <a:spcBef>
                <a:spcPts val="800"/>
              </a:spcBef>
              <a:spcAft>
                <a:spcPts val="0"/>
              </a:spcAft>
              <a:buSzPts val="2400"/>
              <a:buNone/>
            </a:pPr>
            <a:endParaRPr sz="2000">
              <a:latin typeface="Century Gothic"/>
              <a:ea typeface="Century Gothic"/>
              <a:cs typeface="Century Gothic"/>
              <a:sym typeface="Century Gothic"/>
            </a:endParaRPr>
          </a:p>
          <a:p>
            <a:pPr marL="0" lvl="0" indent="0" algn="just" rtl="0">
              <a:lnSpc>
                <a:spcPct val="90000"/>
              </a:lnSpc>
              <a:spcBef>
                <a:spcPts val="800"/>
              </a:spcBef>
              <a:spcAft>
                <a:spcPts val="0"/>
              </a:spcAft>
              <a:buSzPts val="2400"/>
              <a:buNone/>
            </a:pPr>
            <a:r>
              <a:rPr lang="es-MX" sz="2000">
                <a:latin typeface="Century Gothic"/>
                <a:ea typeface="Century Gothic"/>
                <a:cs typeface="Century Gothic"/>
                <a:sym typeface="Century Gothic"/>
              </a:rPr>
              <a:t>Nota: Este es el método preferido con la desventaja de que es costoso. </a:t>
            </a:r>
            <a:endParaRPr sz="2000">
              <a:latin typeface="Century Gothic"/>
              <a:ea typeface="Century Gothic"/>
              <a:cs typeface="Century Gothic"/>
              <a:sym typeface="Century Gothic"/>
            </a:endParaRPr>
          </a:p>
          <a:p>
            <a:pPr marL="609585" lvl="0" indent="-355586" algn="just" rtl="0">
              <a:lnSpc>
                <a:spcPct val="90000"/>
              </a:lnSpc>
              <a:spcBef>
                <a:spcPts val="800"/>
              </a:spcBef>
              <a:spcAft>
                <a:spcPts val="0"/>
              </a:spcAft>
              <a:buSzPts val="2400"/>
              <a:buNone/>
            </a:pPr>
            <a:endParaRPr sz="2000">
              <a:latin typeface="Century Gothic"/>
              <a:ea typeface="Century Gothic"/>
              <a:cs typeface="Century Gothic"/>
              <a:sym typeface="Century Gothic"/>
            </a:endParaRPr>
          </a:p>
        </p:txBody>
      </p:sp>
      <p:pic>
        <p:nvPicPr>
          <p:cNvPr id="1040" name="Google Shape;1040;p123"/>
          <p:cNvPicPr preferRelativeResize="0"/>
          <p:nvPr/>
        </p:nvPicPr>
        <p:blipFill rotWithShape="1">
          <a:blip r:embed="rId3">
            <a:alphaModFix/>
          </a:blip>
          <a:srcRect/>
          <a:stretch/>
        </p:blipFill>
        <p:spPr>
          <a:xfrm>
            <a:off x="7373073" y="1318282"/>
            <a:ext cx="1876331" cy="1876331"/>
          </a:xfrm>
          <a:prstGeom prst="roundRect">
            <a:avLst>
              <a:gd name="adj" fmla="val 3876"/>
            </a:avLst>
          </a:prstGeom>
          <a:noFill/>
          <a:ln w="9525" cap="flat" cmpd="sng">
            <a:solidFill>
              <a:schemeClr val="accent1"/>
            </a:solidFill>
            <a:prstDash val="solid"/>
            <a:round/>
            <a:headEnd type="none" w="sm" len="sm"/>
            <a:tailEnd type="none" w="sm" len="sm"/>
          </a:ln>
        </p:spPr>
      </p:pic>
      <p:pic>
        <p:nvPicPr>
          <p:cNvPr id="1041" name="Google Shape;1041;p123"/>
          <p:cNvPicPr preferRelativeResize="0"/>
          <p:nvPr/>
        </p:nvPicPr>
        <p:blipFill rotWithShape="1">
          <a:blip r:embed="rId4">
            <a:alphaModFix/>
          </a:blip>
          <a:srcRect/>
          <a:stretch/>
        </p:blipFill>
        <p:spPr>
          <a:xfrm>
            <a:off x="9381662" y="1300751"/>
            <a:ext cx="1876331" cy="1876331"/>
          </a:xfrm>
          <a:prstGeom prst="roundRect">
            <a:avLst>
              <a:gd name="adj" fmla="val 3876"/>
            </a:avLst>
          </a:prstGeom>
          <a:noFill/>
          <a:ln w="9525" cap="flat" cmpd="sng">
            <a:solidFill>
              <a:schemeClr val="accent1"/>
            </a:solidFill>
            <a:prstDash val="solid"/>
            <a:round/>
            <a:headEnd type="none" w="sm" len="sm"/>
            <a:tailEnd type="none" w="sm" len="sm"/>
          </a:ln>
        </p:spPr>
      </p:pic>
      <p:pic>
        <p:nvPicPr>
          <p:cNvPr id="1042" name="Google Shape;1042;p123"/>
          <p:cNvPicPr preferRelativeResize="0"/>
          <p:nvPr/>
        </p:nvPicPr>
        <p:blipFill rotWithShape="1">
          <a:blip r:embed="rId5">
            <a:alphaModFix/>
          </a:blip>
          <a:srcRect/>
          <a:stretch/>
        </p:blipFill>
        <p:spPr>
          <a:xfrm>
            <a:off x="7373073" y="3519596"/>
            <a:ext cx="3884920" cy="2110806"/>
          </a:xfrm>
          <a:prstGeom prst="roundRect">
            <a:avLst>
              <a:gd name="adj" fmla="val 3876"/>
            </a:avLst>
          </a:prstGeom>
          <a:noFill/>
          <a:ln w="9525"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1"/>
                                        </p:tgtEl>
                                        <p:attrNameLst>
                                          <p:attrName>style.visibility</p:attrName>
                                        </p:attrNameLst>
                                      </p:cBhvr>
                                      <p:to>
                                        <p:strVal val="visible"/>
                                      </p:to>
                                    </p:set>
                                    <p:animEffect transition="in" filter="fade">
                                      <p:cBhvr>
                                        <p:cTn id="12" dur="2000"/>
                                        <p:tgtEl>
                                          <p:spTgt spid="10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2000"/>
                                        <p:tgtEl>
                                          <p:spTgt spid="1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24"/>
          <p:cNvSpPr txBox="1">
            <a:spLocks noGrp="1"/>
          </p:cNvSpPr>
          <p:nvPr>
            <p:ph type="title"/>
          </p:nvPr>
        </p:nvSpPr>
        <p:spPr>
          <a:xfrm>
            <a:off x="520861" y="946681"/>
            <a:ext cx="2650602" cy="11432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Clr>
                <a:srgbClr val="FFFFFF"/>
              </a:buClr>
              <a:buSzPts val="1800"/>
              <a:buFont typeface="Century Gothic"/>
              <a:buNone/>
            </a:pPr>
            <a:r>
              <a:rPr lang="es-MX" sz="3240">
                <a:latin typeface="Century Gothic"/>
                <a:ea typeface="Century Gothic"/>
                <a:cs typeface="Century Gothic"/>
                <a:sym typeface="Century Gothic"/>
              </a:rPr>
              <a:t>PRINCIPIOS DEL DISEÑO DE TRABAJO </a:t>
            </a:r>
            <a:endParaRPr/>
          </a:p>
        </p:txBody>
      </p:sp>
      <p:sp>
        <p:nvSpPr>
          <p:cNvPr id="1048" name="Google Shape;1048;p124"/>
          <p:cNvSpPr txBox="1">
            <a:spLocks noGrp="1"/>
          </p:cNvSpPr>
          <p:nvPr>
            <p:ph type="body" idx="1"/>
          </p:nvPr>
        </p:nvSpPr>
        <p:spPr>
          <a:xfrm>
            <a:off x="3464783" y="2099013"/>
            <a:ext cx="8028878" cy="2884539"/>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Preeminencia del ser humano como la parte fundamental de cual­quier proyecto</a:t>
            </a:r>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Limitaciones para cambiar determinados aspectos del ser humano. </a:t>
            </a:r>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Preservar y promover la salud laboral del ser humano en su inte­gridad.</a:t>
            </a:r>
            <a:endParaRPr/>
          </a:p>
          <a:p>
            <a:pPr marL="609585" lvl="0" indent="-355586" algn="just" rtl="0">
              <a:spcBef>
                <a:spcPts val="800"/>
              </a:spcBef>
              <a:spcAft>
                <a:spcPts val="0"/>
              </a:spcAft>
              <a:buSzPts val="2400"/>
              <a:buFont typeface="Arial"/>
              <a:buNone/>
            </a:pPr>
            <a:endParaRPr sz="2000">
              <a:latin typeface="Century Gothic"/>
              <a:ea typeface="Century Gothic"/>
              <a:cs typeface="Century Gothic"/>
              <a:sym typeface="Century Gothic"/>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25"/>
          <p:cNvSpPr txBox="1">
            <a:spLocks noGrp="1"/>
          </p:cNvSpPr>
          <p:nvPr>
            <p:ph type="title"/>
          </p:nvPr>
        </p:nvSpPr>
        <p:spPr>
          <a:xfrm>
            <a:off x="555585" y="732099"/>
            <a:ext cx="2639028" cy="26969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PRINCIPIO DEL DISEÑO DE TRABAJO EN EL LUGAR DE TRABAJO</a:t>
            </a:r>
            <a:endParaRPr/>
          </a:p>
        </p:txBody>
      </p:sp>
      <p:sp>
        <p:nvSpPr>
          <p:cNvPr id="1054" name="Google Shape;1054;p125"/>
          <p:cNvSpPr txBox="1">
            <a:spLocks noGrp="1"/>
          </p:cNvSpPr>
          <p:nvPr>
            <p:ph type="body" idx="1"/>
          </p:nvPr>
        </p:nvSpPr>
        <p:spPr>
          <a:xfrm>
            <a:off x="3194613" y="1289190"/>
            <a:ext cx="8241174" cy="4580561"/>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Determinar la altura de la superficie de trabajo según la altura del codo.</a:t>
            </a:r>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La altura de la superficie de trabajo debe determinarse mediante una postura de trabajo cómoda para el operario.</a:t>
            </a:r>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Los antebrazos tienen una posición natural hacia abajo y los codos están flexionados a 90°. Si esta demasiado alto, los antebrazos se encojen y causan fatiga en los hombros </a:t>
            </a:r>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Si es demasiado baja, el cuello y la espalda  se doblan y ocasionan fatiga en la espalda</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126" descr="Resultado de imagen para barcos militares"/>
          <p:cNvPicPr preferRelativeResize="0"/>
          <p:nvPr/>
        </p:nvPicPr>
        <p:blipFill rotWithShape="1">
          <a:blip r:embed="rId3">
            <a:alphaModFix amt="25000"/>
          </a:blip>
          <a:srcRect t="12717" r="1" b="3079"/>
          <a:stretch/>
        </p:blipFill>
        <p:spPr>
          <a:xfrm>
            <a:off x="486138" y="486353"/>
            <a:ext cx="11227442" cy="5885080"/>
          </a:xfrm>
          <a:prstGeom prst="rect">
            <a:avLst/>
          </a:prstGeom>
          <a:noFill/>
          <a:ln>
            <a:noFill/>
          </a:ln>
        </p:spPr>
      </p:pic>
      <p:sp>
        <p:nvSpPr>
          <p:cNvPr id="1060" name="Google Shape;1060;p126"/>
          <p:cNvSpPr txBox="1">
            <a:spLocks noGrp="1"/>
          </p:cNvSpPr>
          <p:nvPr>
            <p:ph type="title"/>
          </p:nvPr>
        </p:nvSpPr>
        <p:spPr>
          <a:xfrm>
            <a:off x="591377" y="995422"/>
            <a:ext cx="2638399" cy="2662177"/>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200">
                <a:solidFill>
                  <a:schemeClr val="lt1"/>
                </a:solidFill>
                <a:latin typeface="Century Gothic"/>
                <a:ea typeface="Century Gothic"/>
                <a:cs typeface="Century Gothic"/>
                <a:sym typeface="Century Gothic"/>
              </a:rPr>
              <a:t>DISEÑO PARA EL PROMEDIO</a:t>
            </a:r>
            <a:endParaRPr/>
          </a:p>
        </p:txBody>
      </p:sp>
      <p:sp>
        <p:nvSpPr>
          <p:cNvPr id="1061" name="Google Shape;1061;p126"/>
          <p:cNvSpPr txBox="1">
            <a:spLocks noGrp="1"/>
          </p:cNvSpPr>
          <p:nvPr>
            <p:ph type="body" idx="1"/>
          </p:nvPr>
        </p:nvSpPr>
        <p:spPr>
          <a:xfrm>
            <a:off x="3229776" y="1990844"/>
            <a:ext cx="8370847" cy="3333510"/>
          </a:xfrm>
          <a:prstGeom prst="rect">
            <a:avLst/>
          </a:prstGeom>
          <a:noFill/>
          <a:ln>
            <a:noFill/>
          </a:ln>
        </p:spPr>
        <p:txBody>
          <a:bodyPr spcFirstLastPara="1" wrap="square" lIns="91425" tIns="91425" rIns="91425" bIns="91425" anchor="t" anchorCtr="0">
            <a:normAutofit/>
          </a:bodyPr>
          <a:lstStyle/>
          <a:p>
            <a:pPr marL="609585" lvl="0" indent="-507986" algn="l" rtl="0">
              <a:spcBef>
                <a:spcPts val="800"/>
              </a:spcBef>
              <a:spcAft>
                <a:spcPts val="0"/>
              </a:spcAft>
              <a:buSzPts val="2400"/>
              <a:buFont typeface="Arial"/>
              <a:buChar char="•"/>
            </a:pPr>
            <a:r>
              <a:rPr lang="es-MX" sz="2000">
                <a:solidFill>
                  <a:schemeClr val="dk1"/>
                </a:solidFill>
                <a:latin typeface="Century Gothic"/>
                <a:ea typeface="Century Gothic"/>
                <a:cs typeface="Century Gothic"/>
                <a:sym typeface="Century Gothic"/>
              </a:rPr>
              <a:t>Enfoque menos costos </a:t>
            </a:r>
            <a:endParaRPr/>
          </a:p>
          <a:p>
            <a:pPr marL="609585" lvl="0" indent="-507986" algn="l" rtl="0">
              <a:spcBef>
                <a:spcPts val="800"/>
              </a:spcBef>
              <a:spcAft>
                <a:spcPts val="0"/>
              </a:spcAft>
              <a:buSzPts val="2400"/>
              <a:buFont typeface="Arial"/>
              <a:buChar char="•"/>
            </a:pPr>
            <a:r>
              <a:rPr lang="es-MX" sz="2000">
                <a:solidFill>
                  <a:schemeClr val="dk1"/>
                </a:solidFill>
                <a:latin typeface="Century Gothic"/>
                <a:ea typeface="Century Gothic"/>
                <a:cs typeface="Century Gothic"/>
                <a:sym typeface="Century Gothic"/>
              </a:rPr>
              <a:t>Se da para dispositivos que son muy costosos ajustarlos a cada persona, como maquinaria pesada ya que no se justifica el costo ni la fabricación de esta.</a:t>
            </a:r>
            <a:endParaRPr/>
          </a:p>
          <a:p>
            <a:pPr marL="609585" lvl="0" indent="-507986" algn="l" rtl="0">
              <a:spcBef>
                <a:spcPts val="800"/>
              </a:spcBef>
              <a:spcAft>
                <a:spcPts val="0"/>
              </a:spcAft>
              <a:buSzPts val="2400"/>
              <a:buFont typeface="Arial"/>
              <a:buChar char="•"/>
            </a:pPr>
            <a:r>
              <a:rPr lang="es-MX" sz="2000">
                <a:solidFill>
                  <a:schemeClr val="dk1"/>
                </a:solidFill>
                <a:latin typeface="Century Gothic"/>
                <a:ea typeface="Century Gothic"/>
                <a:cs typeface="Century Gothic"/>
                <a:sym typeface="Century Gothic"/>
              </a:rPr>
              <a:t>El enfoque del diseño es con un 50% para la altura de los codos de hombres y mujeres combinados. Sin embargo hay mujeres muy bajas y hombres muy altos que estos podrían experimentar incomodidad en la postura</a:t>
            </a:r>
            <a:endParaRPr/>
          </a:p>
          <a:p>
            <a:pPr marL="609585" lvl="0" indent="-355586" algn="l" rtl="0">
              <a:spcBef>
                <a:spcPts val="800"/>
              </a:spcBef>
              <a:spcAft>
                <a:spcPts val="0"/>
              </a:spcAft>
              <a:buSzPts val="2400"/>
              <a:buFont typeface="Arial"/>
              <a:buNone/>
            </a:pP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27"/>
          <p:cNvSpPr txBox="1">
            <a:spLocks noGrp="1"/>
          </p:cNvSpPr>
          <p:nvPr>
            <p:ph type="title"/>
          </p:nvPr>
        </p:nvSpPr>
        <p:spPr>
          <a:xfrm>
            <a:off x="555585" y="1201324"/>
            <a:ext cx="2673752"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Trebuchet MS"/>
              <a:buNone/>
            </a:pPr>
            <a:r>
              <a:rPr lang="es-MX" sz="3240"/>
              <a:t>ALTURA DE TRABAJO</a:t>
            </a:r>
            <a:endParaRPr/>
          </a:p>
        </p:txBody>
      </p:sp>
      <p:sp>
        <p:nvSpPr>
          <p:cNvPr id="1067" name="Google Shape;1067;p127"/>
          <p:cNvSpPr txBox="1">
            <a:spLocks noGrp="1"/>
          </p:cNvSpPr>
          <p:nvPr>
            <p:ph type="body" idx="1"/>
          </p:nvPr>
        </p:nvSpPr>
        <p:spPr>
          <a:xfrm>
            <a:off x="3229337" y="1201324"/>
            <a:ext cx="8148577" cy="4592136"/>
          </a:xfrm>
          <a:prstGeom prst="rect">
            <a:avLst/>
          </a:prstGeom>
          <a:noFill/>
          <a:ln>
            <a:noFill/>
          </a:ln>
        </p:spPr>
        <p:txBody>
          <a:bodyPr spcFirstLastPara="1" wrap="square" lIns="91425" tIns="91425" rIns="91425" bIns="91425" anchor="t" anchorCtr="0">
            <a:normAutofit/>
          </a:bodyPr>
          <a:lstStyle/>
          <a:p>
            <a:pPr marL="101598" lvl="0" indent="0" algn="just" rtl="0">
              <a:spcBef>
                <a:spcPts val="800"/>
              </a:spcBef>
              <a:spcAft>
                <a:spcPts val="0"/>
              </a:spcAft>
              <a:buSzPts val="2400"/>
              <a:buNone/>
            </a:pPr>
            <a:r>
              <a:rPr lang="es-MX" sz="2200" b="1">
                <a:latin typeface="Century Gothic"/>
                <a:ea typeface="Century Gothic"/>
                <a:cs typeface="Century Gothic"/>
                <a:sym typeface="Century Gothic"/>
              </a:rPr>
              <a:t>Altura de la superficie de trabajo según la altura del codo</a:t>
            </a:r>
            <a:endParaRPr/>
          </a:p>
          <a:p>
            <a:pPr marL="101598" lvl="0" indent="0" algn="just" rtl="0">
              <a:spcBef>
                <a:spcPts val="800"/>
              </a:spcBef>
              <a:spcAft>
                <a:spcPts val="0"/>
              </a:spcAft>
              <a:buSzPts val="2400"/>
              <a:buNone/>
            </a:pPr>
            <a:endParaRPr sz="2200" b="1">
              <a:latin typeface="Century Gothic"/>
              <a:ea typeface="Century Gothic"/>
              <a:cs typeface="Century Gothic"/>
              <a:sym typeface="Century Gothic"/>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Una altura correcta de las zonas donde trabajan las manos facilita la eficiencia del trabajo y reduce la fatiga. </a:t>
            </a:r>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La mayoría de las operaciones de trabajo se realizan mejor cerca del nivel de los codos. Si la superficie de trabajo está demasiado alta, el cuello y los hombros se tornan rígidos y dolorosos, pues los brazos deben mantenerse en alto. Esto ocurre tanto en posición de pie , como sentado. </a:t>
            </a:r>
            <a:endParaRPr sz="2200">
              <a:latin typeface="Century Gothic"/>
              <a:ea typeface="Century Gothic"/>
              <a:cs typeface="Century Gothic"/>
              <a:sym typeface="Century Gothic"/>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28"/>
          <p:cNvSpPr txBox="1">
            <a:spLocks noGrp="1"/>
          </p:cNvSpPr>
          <p:nvPr>
            <p:ph type="title"/>
          </p:nvPr>
        </p:nvSpPr>
        <p:spPr>
          <a:xfrm>
            <a:off x="617316" y="601884"/>
            <a:ext cx="2554147" cy="26853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600">
                <a:latin typeface="Century Gothic"/>
                <a:ea typeface="Century Gothic"/>
                <a:cs typeface="Century Gothic"/>
                <a:sym typeface="Century Gothic"/>
              </a:rPr>
              <a:t>Determinar la altura de la superficie de trabajo según la altura del codo</a:t>
            </a:r>
            <a:endParaRPr/>
          </a:p>
        </p:txBody>
      </p:sp>
      <p:sp>
        <p:nvSpPr>
          <p:cNvPr id="1073" name="Google Shape;1073;p128"/>
          <p:cNvSpPr txBox="1">
            <a:spLocks noGrp="1"/>
          </p:cNvSpPr>
          <p:nvPr>
            <p:ph type="body" idx="1"/>
          </p:nvPr>
        </p:nvSpPr>
        <p:spPr>
          <a:xfrm>
            <a:off x="3321934" y="1412111"/>
            <a:ext cx="8252750" cy="4592136"/>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Determinar la altura adecuada de un escritorio. La altura óptima de un escritorio depende del tamaño del individuo y de la tarea a realizar. Para escribir, la altura común de un escritorio es de 29 pulgadas. </a:t>
            </a:r>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Para escribir a máquina o capturar datos en computadora debe ser más bajo. La altura ideal de la silla y el escritorio debe dar como resultado un ángulo ligero entre el cuerpo y el brazo cuando se observa al individuo de frente y con la espalda recta. Ésta es la medida crítica, y se logra ajustando la altura de la mesa o de la silla</a:t>
            </a:r>
            <a:endParaRPr sz="2200">
              <a:latin typeface="Century Gothic"/>
              <a:ea typeface="Century Gothic"/>
              <a:cs typeface="Century Gothic"/>
              <a:sym typeface="Century Gothic"/>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p129"/>
          <p:cNvSpPr txBox="1">
            <a:spLocks noGrp="1"/>
          </p:cNvSpPr>
          <p:nvPr>
            <p:ph type="title"/>
          </p:nvPr>
        </p:nvSpPr>
        <p:spPr>
          <a:xfrm>
            <a:off x="533502" y="1062427"/>
            <a:ext cx="2614812" cy="11432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EJEMPLO</a:t>
            </a:r>
            <a:endParaRPr/>
          </a:p>
        </p:txBody>
      </p:sp>
      <p:pic>
        <p:nvPicPr>
          <p:cNvPr id="1079" name="Google Shape;1079;p129" descr="Resultado de imagen para Determinar la altura de la superficie de trabajo segÃºn la altura del codo"/>
          <p:cNvPicPr preferRelativeResize="0"/>
          <p:nvPr/>
        </p:nvPicPr>
        <p:blipFill rotWithShape="1">
          <a:blip r:embed="rId3">
            <a:alphaModFix/>
          </a:blip>
          <a:srcRect b="1549"/>
          <a:stretch/>
        </p:blipFill>
        <p:spPr>
          <a:xfrm>
            <a:off x="4386806" y="1216683"/>
            <a:ext cx="6052863" cy="44246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9"/>
                                        </p:tgtEl>
                                        <p:attrNameLst>
                                          <p:attrName>style.visibility</p:attrName>
                                        </p:attrNameLst>
                                      </p:cBhvr>
                                      <p:to>
                                        <p:strVal val="visible"/>
                                      </p:to>
                                    </p:set>
                                    <p:animEffect transition="in" filter="fade">
                                      <p:cBhvr>
                                        <p:cTn id="7" dur="50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body" idx="4294967295"/>
          </p:nvPr>
        </p:nvSpPr>
        <p:spPr>
          <a:xfrm>
            <a:off x="278677" y="1316284"/>
            <a:ext cx="9143116" cy="2336800"/>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600"/>
              <a:buFont typeface="Arial"/>
              <a:buChar char="•"/>
            </a:pPr>
            <a:r>
              <a:rPr lang="es-MX" sz="2000">
                <a:solidFill>
                  <a:schemeClr val="lt1"/>
                </a:solidFill>
                <a:latin typeface="Century Gothic"/>
                <a:ea typeface="Century Gothic"/>
                <a:cs typeface="Century Gothic"/>
                <a:sym typeface="Century Gothic"/>
              </a:rPr>
              <a:t>Debemos de tomar en cuenta que la reducción de una tolerancia con frecuencia facilita una operación de ensamblado o algún otro paso subsecuente, esto puede estar justificado económicamente para realizar dicha operación, sin embargo se debe tener presente la perdida de calidad en el producto. </a:t>
            </a:r>
            <a:endParaRPr/>
          </a:p>
        </p:txBody>
      </p:sp>
      <p:pic>
        <p:nvPicPr>
          <p:cNvPr id="177" name="Google Shape;177;p13"/>
          <p:cNvPicPr preferRelativeResize="0"/>
          <p:nvPr/>
        </p:nvPicPr>
        <p:blipFill rotWithShape="1">
          <a:blip r:embed="rId3">
            <a:alphaModFix/>
          </a:blip>
          <a:srcRect t="24267" b="30595"/>
          <a:stretch/>
        </p:blipFill>
        <p:spPr>
          <a:xfrm>
            <a:off x="2640192" y="3653084"/>
            <a:ext cx="3697605" cy="1483112"/>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30"/>
          <p:cNvSpPr txBox="1">
            <a:spLocks noGrp="1"/>
          </p:cNvSpPr>
          <p:nvPr>
            <p:ph type="title"/>
          </p:nvPr>
        </p:nvSpPr>
        <p:spPr>
          <a:xfrm>
            <a:off x="555585" y="1504709"/>
            <a:ext cx="2592728" cy="1187055"/>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Clr>
                <a:srgbClr val="FFFFFF"/>
              </a:buClr>
              <a:buSzPts val="1800"/>
              <a:buFont typeface="Century Gothic"/>
              <a:buNone/>
            </a:pPr>
            <a:r>
              <a:rPr lang="es-MX" sz="3100">
                <a:latin typeface="Century Gothic"/>
                <a:ea typeface="Century Gothic"/>
                <a:cs typeface="Century Gothic"/>
                <a:sym typeface="Century Gothic"/>
              </a:rPr>
              <a:t>Dimensiones </a:t>
            </a:r>
            <a:endParaRPr/>
          </a:p>
        </p:txBody>
      </p:sp>
      <p:pic>
        <p:nvPicPr>
          <p:cNvPr id="1085" name="Google Shape;1085;p130"/>
          <p:cNvPicPr preferRelativeResize="0">
            <a:picLocks noGrp="1"/>
          </p:cNvPicPr>
          <p:nvPr>
            <p:ph type="body" idx="4294967295"/>
          </p:nvPr>
        </p:nvPicPr>
        <p:blipFill rotWithShape="1">
          <a:blip r:embed="rId3">
            <a:alphaModFix/>
          </a:blip>
          <a:srcRect l="35437" t="10932" r="37113" b="52423"/>
          <a:stretch/>
        </p:blipFill>
        <p:spPr>
          <a:xfrm>
            <a:off x="3460830" y="1068089"/>
            <a:ext cx="3669176" cy="2754209"/>
          </a:xfrm>
          <a:prstGeom prst="rect">
            <a:avLst/>
          </a:prstGeom>
          <a:noFill/>
          <a:ln>
            <a:noFill/>
          </a:ln>
        </p:spPr>
      </p:pic>
      <p:pic>
        <p:nvPicPr>
          <p:cNvPr id="1086" name="Google Shape;1086;p130"/>
          <p:cNvPicPr preferRelativeResize="0">
            <a:picLocks noGrp="1"/>
          </p:cNvPicPr>
          <p:nvPr>
            <p:ph type="body" idx="4294967295"/>
          </p:nvPr>
        </p:nvPicPr>
        <p:blipFill rotWithShape="1">
          <a:blip r:embed="rId3">
            <a:alphaModFix/>
          </a:blip>
          <a:srcRect l="35096" t="55479" r="36307" b="5151"/>
          <a:stretch/>
        </p:blipFill>
        <p:spPr>
          <a:xfrm>
            <a:off x="7257327" y="2691764"/>
            <a:ext cx="4051139" cy="3136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
                                        </p:tgtEl>
                                        <p:attrNameLst>
                                          <p:attrName>style.visibility</p:attrName>
                                        </p:attrNameLst>
                                      </p:cBhvr>
                                      <p:to>
                                        <p:strVal val="visible"/>
                                      </p:to>
                                    </p:set>
                                    <p:animEffect transition="in" filter="fade">
                                      <p:cBhvr>
                                        <p:cTn id="7" dur="2000"/>
                                        <p:tgtEl>
                                          <p:spTgt spid="10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6"/>
                                        </p:tgtEl>
                                        <p:attrNameLst>
                                          <p:attrName>style.visibility</p:attrName>
                                        </p:attrNameLst>
                                      </p:cBhvr>
                                      <p:to>
                                        <p:strVal val="visible"/>
                                      </p:to>
                                    </p:set>
                                    <p:animEffect transition="in" filter="fade">
                                      <p:cBhvr>
                                        <p:cTn id="12" dur="2000"/>
                                        <p:tgtEl>
                                          <p:spTgt spid="1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31"/>
          <p:cNvSpPr txBox="1">
            <a:spLocks noGrp="1"/>
          </p:cNvSpPr>
          <p:nvPr>
            <p:ph type="title"/>
          </p:nvPr>
        </p:nvSpPr>
        <p:spPr>
          <a:xfrm>
            <a:off x="520861" y="1278333"/>
            <a:ext cx="2673752" cy="2662177"/>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200">
                <a:solidFill>
                  <a:schemeClr val="lt1"/>
                </a:solidFill>
                <a:latin typeface="Century Gothic"/>
                <a:ea typeface="Century Gothic"/>
                <a:cs typeface="Century Gothic"/>
                <a:sym typeface="Century Gothic"/>
              </a:rPr>
              <a:t>REGLA DEL CODO</a:t>
            </a:r>
            <a:endParaRPr/>
          </a:p>
        </p:txBody>
      </p:sp>
      <p:grpSp>
        <p:nvGrpSpPr>
          <p:cNvPr id="1092" name="Google Shape;1092;p131"/>
          <p:cNvGrpSpPr/>
          <p:nvPr/>
        </p:nvGrpSpPr>
        <p:grpSpPr>
          <a:xfrm>
            <a:off x="3764314" y="1060234"/>
            <a:ext cx="6919119" cy="4899575"/>
            <a:chOff x="0" y="3833"/>
            <a:chExt cx="6919119" cy="4899575"/>
          </a:xfrm>
        </p:grpSpPr>
        <p:sp>
          <p:nvSpPr>
            <p:cNvPr id="1093" name="Google Shape;1093;p131"/>
            <p:cNvSpPr/>
            <p:nvPr/>
          </p:nvSpPr>
          <p:spPr>
            <a:xfrm>
              <a:off x="0" y="34407"/>
              <a:ext cx="6919119" cy="816595"/>
            </a:xfrm>
            <a:prstGeom prst="roundRect">
              <a:avLst>
                <a:gd name="adj" fmla="val 1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1"/>
            <p:cNvSpPr/>
            <p:nvPr/>
          </p:nvSpPr>
          <p:spPr>
            <a:xfrm>
              <a:off x="247020" y="187567"/>
              <a:ext cx="449127" cy="449127"/>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1"/>
            <p:cNvSpPr/>
            <p:nvPr/>
          </p:nvSpPr>
          <p:spPr>
            <a:xfrm>
              <a:off x="943168" y="3833"/>
              <a:ext cx="5975950" cy="8165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31"/>
            <p:cNvSpPr txBox="1"/>
            <p:nvPr/>
          </p:nvSpPr>
          <p:spPr>
            <a:xfrm>
              <a:off x="943168" y="3833"/>
              <a:ext cx="5975950" cy="816595"/>
            </a:xfrm>
            <a:prstGeom prst="rect">
              <a:avLst/>
            </a:prstGeom>
            <a:noFill/>
            <a:ln>
              <a:noFill/>
            </a:ln>
          </p:spPr>
          <p:txBody>
            <a:bodyPr spcFirstLastPara="1" wrap="square" lIns="86400" tIns="86400" rIns="86400" bIns="86400"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s-MX" sz="1900">
                  <a:solidFill>
                    <a:schemeClr val="dk1"/>
                  </a:solidFill>
                  <a:latin typeface="Trebuchet MS"/>
                  <a:ea typeface="Trebuchet MS"/>
                  <a:cs typeface="Trebuchet MS"/>
                  <a:sym typeface="Trebuchet MS"/>
                </a:rPr>
                <a:t>Nivel del codo = altura del codo con posición relajada </a:t>
              </a:r>
              <a:endParaRPr sz="1900">
                <a:solidFill>
                  <a:schemeClr val="dk1"/>
                </a:solidFill>
                <a:latin typeface="Trebuchet MS"/>
                <a:ea typeface="Trebuchet MS"/>
                <a:cs typeface="Trebuchet MS"/>
                <a:sym typeface="Trebuchet MS"/>
              </a:endParaRPr>
            </a:p>
          </p:txBody>
        </p:sp>
        <p:sp>
          <p:nvSpPr>
            <p:cNvPr id="1097" name="Google Shape;1097;p131"/>
            <p:cNvSpPr/>
            <p:nvPr/>
          </p:nvSpPr>
          <p:spPr>
            <a:xfrm>
              <a:off x="0" y="1024578"/>
              <a:ext cx="6919119" cy="816595"/>
            </a:xfrm>
            <a:prstGeom prst="roundRect">
              <a:avLst>
                <a:gd name="adj" fmla="val 1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31"/>
            <p:cNvSpPr/>
            <p:nvPr/>
          </p:nvSpPr>
          <p:spPr>
            <a:xfrm>
              <a:off x="247020" y="1208312"/>
              <a:ext cx="449127" cy="449127"/>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31"/>
            <p:cNvSpPr/>
            <p:nvPr/>
          </p:nvSpPr>
          <p:spPr>
            <a:xfrm>
              <a:off x="943168" y="1024578"/>
              <a:ext cx="5975950" cy="8165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31"/>
            <p:cNvSpPr txBox="1"/>
            <p:nvPr/>
          </p:nvSpPr>
          <p:spPr>
            <a:xfrm>
              <a:off x="943168" y="1024578"/>
              <a:ext cx="5975950" cy="816595"/>
            </a:xfrm>
            <a:prstGeom prst="rect">
              <a:avLst/>
            </a:prstGeom>
            <a:noFill/>
            <a:ln>
              <a:noFill/>
            </a:ln>
          </p:spPr>
          <p:txBody>
            <a:bodyPr spcFirstLastPara="1" wrap="square" lIns="86400" tIns="86400" rIns="86400" bIns="86400"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s-MX" sz="1900">
                  <a:solidFill>
                    <a:schemeClr val="dk1"/>
                  </a:solidFill>
                  <a:latin typeface="Trebuchet MS"/>
                  <a:ea typeface="Trebuchet MS"/>
                  <a:cs typeface="Trebuchet MS"/>
                  <a:sym typeface="Trebuchet MS"/>
                </a:rPr>
                <a:t>Trabajo que exige una alta precisión visual: 10 – 12 cm sobre el nivel del codo</a:t>
              </a:r>
              <a:endParaRPr sz="1900">
                <a:solidFill>
                  <a:schemeClr val="dk1"/>
                </a:solidFill>
                <a:latin typeface="Trebuchet MS"/>
                <a:ea typeface="Trebuchet MS"/>
                <a:cs typeface="Trebuchet MS"/>
                <a:sym typeface="Trebuchet MS"/>
              </a:endParaRPr>
            </a:p>
          </p:txBody>
        </p:sp>
        <p:sp>
          <p:nvSpPr>
            <p:cNvPr id="1101" name="Google Shape;1101;p131"/>
            <p:cNvSpPr/>
            <p:nvPr/>
          </p:nvSpPr>
          <p:spPr>
            <a:xfrm>
              <a:off x="0" y="2045323"/>
              <a:ext cx="6919119" cy="816595"/>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31"/>
            <p:cNvSpPr/>
            <p:nvPr/>
          </p:nvSpPr>
          <p:spPr>
            <a:xfrm>
              <a:off x="247020" y="2229057"/>
              <a:ext cx="449127" cy="449127"/>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31"/>
            <p:cNvSpPr/>
            <p:nvPr/>
          </p:nvSpPr>
          <p:spPr>
            <a:xfrm>
              <a:off x="943168" y="2045323"/>
              <a:ext cx="5975950" cy="8165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31"/>
            <p:cNvSpPr txBox="1"/>
            <p:nvPr/>
          </p:nvSpPr>
          <p:spPr>
            <a:xfrm>
              <a:off x="943168" y="2045323"/>
              <a:ext cx="5975950" cy="816595"/>
            </a:xfrm>
            <a:prstGeom prst="rect">
              <a:avLst/>
            </a:prstGeom>
            <a:noFill/>
            <a:ln>
              <a:noFill/>
            </a:ln>
          </p:spPr>
          <p:txBody>
            <a:bodyPr spcFirstLastPara="1" wrap="square" lIns="86400" tIns="86400" rIns="86400" bIns="86400"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s-MX" sz="1900">
                  <a:solidFill>
                    <a:schemeClr val="dk1"/>
                  </a:solidFill>
                  <a:latin typeface="Trebuchet MS"/>
                  <a:ea typeface="Trebuchet MS"/>
                  <a:cs typeface="Trebuchet MS"/>
                  <a:sym typeface="Trebuchet MS"/>
                </a:rPr>
                <a:t>Trabajo que exige apoyo manual: 5 – 7 cm sobre el nivel del codo</a:t>
              </a:r>
              <a:endParaRPr sz="1900">
                <a:solidFill>
                  <a:schemeClr val="dk1"/>
                </a:solidFill>
                <a:latin typeface="Trebuchet MS"/>
                <a:ea typeface="Trebuchet MS"/>
                <a:cs typeface="Trebuchet MS"/>
                <a:sym typeface="Trebuchet MS"/>
              </a:endParaRPr>
            </a:p>
          </p:txBody>
        </p:sp>
        <p:sp>
          <p:nvSpPr>
            <p:cNvPr id="1105" name="Google Shape;1105;p131"/>
            <p:cNvSpPr/>
            <p:nvPr/>
          </p:nvSpPr>
          <p:spPr>
            <a:xfrm>
              <a:off x="0" y="3066068"/>
              <a:ext cx="6919119" cy="816595"/>
            </a:xfrm>
            <a:prstGeom prst="roundRect">
              <a:avLst>
                <a:gd name="adj" fmla="val 10000"/>
              </a:avLst>
            </a:prstGeom>
            <a:solidFill>
              <a:srgbClr val="599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31"/>
            <p:cNvSpPr/>
            <p:nvPr/>
          </p:nvSpPr>
          <p:spPr>
            <a:xfrm>
              <a:off x="247020" y="3249802"/>
              <a:ext cx="449127" cy="449127"/>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1"/>
            <p:cNvSpPr/>
            <p:nvPr/>
          </p:nvSpPr>
          <p:spPr>
            <a:xfrm>
              <a:off x="943168" y="3066068"/>
              <a:ext cx="5975950" cy="8165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31"/>
            <p:cNvSpPr txBox="1"/>
            <p:nvPr/>
          </p:nvSpPr>
          <p:spPr>
            <a:xfrm>
              <a:off x="943168" y="3066068"/>
              <a:ext cx="5975950" cy="816595"/>
            </a:xfrm>
            <a:prstGeom prst="rect">
              <a:avLst/>
            </a:prstGeom>
            <a:noFill/>
            <a:ln>
              <a:noFill/>
            </a:ln>
          </p:spPr>
          <p:txBody>
            <a:bodyPr spcFirstLastPara="1" wrap="square" lIns="86400" tIns="86400" rIns="86400" bIns="86400"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s-MX" sz="1900">
                  <a:solidFill>
                    <a:schemeClr val="dk1"/>
                  </a:solidFill>
                  <a:latin typeface="Trebuchet MS"/>
                  <a:ea typeface="Trebuchet MS"/>
                  <a:cs typeface="Trebuchet MS"/>
                  <a:sym typeface="Trebuchet MS"/>
                </a:rPr>
                <a:t>Trabajo que exige poder mover libremente las manos: ligeramente por debajo del nivel del codo</a:t>
              </a:r>
              <a:endParaRPr sz="1900">
                <a:solidFill>
                  <a:schemeClr val="dk1"/>
                </a:solidFill>
                <a:latin typeface="Trebuchet MS"/>
                <a:ea typeface="Trebuchet MS"/>
                <a:cs typeface="Trebuchet MS"/>
                <a:sym typeface="Trebuchet MS"/>
              </a:endParaRPr>
            </a:p>
          </p:txBody>
        </p:sp>
        <p:sp>
          <p:nvSpPr>
            <p:cNvPr id="1109" name="Google Shape;1109;p131"/>
            <p:cNvSpPr/>
            <p:nvPr/>
          </p:nvSpPr>
          <p:spPr>
            <a:xfrm>
              <a:off x="0" y="4086813"/>
              <a:ext cx="6919119" cy="816595"/>
            </a:xfrm>
            <a:prstGeom prst="roundRect">
              <a:avLst>
                <a:gd name="adj" fmla="val 1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31"/>
            <p:cNvSpPr/>
            <p:nvPr/>
          </p:nvSpPr>
          <p:spPr>
            <a:xfrm>
              <a:off x="247020" y="4270547"/>
              <a:ext cx="449127" cy="449127"/>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31"/>
            <p:cNvSpPr/>
            <p:nvPr/>
          </p:nvSpPr>
          <p:spPr>
            <a:xfrm>
              <a:off x="943168" y="4086813"/>
              <a:ext cx="5975950" cy="81659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31"/>
            <p:cNvSpPr txBox="1"/>
            <p:nvPr/>
          </p:nvSpPr>
          <p:spPr>
            <a:xfrm>
              <a:off x="943168" y="4086813"/>
              <a:ext cx="5975950" cy="816595"/>
            </a:xfrm>
            <a:prstGeom prst="rect">
              <a:avLst/>
            </a:prstGeom>
            <a:noFill/>
            <a:ln>
              <a:noFill/>
            </a:ln>
          </p:spPr>
          <p:txBody>
            <a:bodyPr spcFirstLastPara="1" wrap="square" lIns="86400" tIns="86400" rIns="86400" bIns="86400" anchor="ctr" anchorCtr="0">
              <a:noAutofit/>
            </a:bodyPr>
            <a:lstStyle/>
            <a:p>
              <a:pPr marL="0" marR="0" lvl="0" indent="0" algn="l" rtl="0">
                <a:lnSpc>
                  <a:spcPct val="90000"/>
                </a:lnSpc>
                <a:spcBef>
                  <a:spcPts val="0"/>
                </a:spcBef>
                <a:spcAft>
                  <a:spcPts val="0"/>
                </a:spcAft>
                <a:buClr>
                  <a:schemeClr val="dk1"/>
                </a:buClr>
                <a:buSzPts val="1900"/>
                <a:buFont typeface="Trebuchet MS"/>
                <a:buNone/>
              </a:pPr>
              <a:r>
                <a:rPr lang="es-MX" sz="1900">
                  <a:solidFill>
                    <a:schemeClr val="dk1"/>
                  </a:solidFill>
                  <a:latin typeface="Trebuchet MS"/>
                  <a:ea typeface="Trebuchet MS"/>
                  <a:cs typeface="Trebuchet MS"/>
                  <a:sym typeface="Trebuchet MS"/>
                </a:rPr>
                <a:t>Manejo de materiales pesados: 10 – 30 cm por debajo del codo</a:t>
              </a:r>
              <a:endParaRPr sz="1900">
                <a:solidFill>
                  <a:schemeClr val="dk1"/>
                </a:solidFill>
                <a:latin typeface="Trebuchet MS"/>
                <a:ea typeface="Trebuchet MS"/>
                <a:cs typeface="Trebuchet MS"/>
                <a:sym typeface="Trebuchet MS"/>
              </a:endParaRPr>
            </a:p>
          </p:txBody>
        </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p132"/>
          <p:cNvSpPr txBox="1">
            <a:spLocks noGrp="1"/>
          </p:cNvSpPr>
          <p:nvPr>
            <p:ph type="title"/>
          </p:nvPr>
        </p:nvSpPr>
        <p:spPr>
          <a:xfrm>
            <a:off x="578277" y="778942"/>
            <a:ext cx="2639028" cy="24619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Determinar la altura de la superficie de trabajo según la altura del codo</a:t>
            </a:r>
            <a:endParaRPr/>
          </a:p>
        </p:txBody>
      </p:sp>
      <p:pic>
        <p:nvPicPr>
          <p:cNvPr id="1118" name="Google Shape;1118;p132"/>
          <p:cNvPicPr preferRelativeResize="0">
            <a:picLocks noGrp="1"/>
          </p:cNvPicPr>
          <p:nvPr>
            <p:ph type="body" idx="4294967295"/>
          </p:nvPr>
        </p:nvPicPr>
        <p:blipFill rotWithShape="1">
          <a:blip r:embed="rId3">
            <a:alphaModFix/>
          </a:blip>
          <a:srcRect l="33615" t="24119" r="34514" b="46632"/>
          <a:stretch/>
        </p:blipFill>
        <p:spPr>
          <a:xfrm>
            <a:off x="2979204" y="3494038"/>
            <a:ext cx="4090737" cy="2110238"/>
          </a:xfrm>
          <a:prstGeom prst="rect">
            <a:avLst/>
          </a:prstGeom>
          <a:noFill/>
          <a:ln>
            <a:noFill/>
          </a:ln>
        </p:spPr>
      </p:pic>
      <p:pic>
        <p:nvPicPr>
          <p:cNvPr id="1119" name="Google Shape;1119;p132"/>
          <p:cNvPicPr preferRelativeResize="0">
            <a:picLocks noGrp="1"/>
          </p:cNvPicPr>
          <p:nvPr>
            <p:ph type="body" idx="4294967295"/>
          </p:nvPr>
        </p:nvPicPr>
        <p:blipFill rotWithShape="1">
          <a:blip r:embed="rId3">
            <a:alphaModFix/>
          </a:blip>
          <a:srcRect l="29264" t="57003" r="30717" b="11895"/>
          <a:stretch/>
        </p:blipFill>
        <p:spPr>
          <a:xfrm>
            <a:off x="6967663" y="3653158"/>
            <a:ext cx="4610582" cy="1866900"/>
          </a:xfrm>
          <a:prstGeom prst="rect">
            <a:avLst/>
          </a:prstGeom>
          <a:noFill/>
          <a:ln>
            <a:noFill/>
          </a:ln>
        </p:spPr>
      </p:pic>
      <p:sp>
        <p:nvSpPr>
          <p:cNvPr id="1120" name="Google Shape;1120;p132"/>
          <p:cNvSpPr txBox="1"/>
          <p:nvPr/>
        </p:nvSpPr>
        <p:spPr>
          <a:xfrm>
            <a:off x="3412340" y="1578573"/>
            <a:ext cx="8059541" cy="1107996"/>
          </a:xfrm>
          <a:prstGeom prst="rect">
            <a:avLst/>
          </a:prstGeom>
          <a:noFill/>
          <a:ln w="25400" cap="rnd"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dk1"/>
                </a:solidFill>
                <a:latin typeface="Century Gothic"/>
                <a:ea typeface="Century Gothic"/>
                <a:cs typeface="Century Gothic"/>
                <a:sym typeface="Century Gothic"/>
              </a:rPr>
              <a:t>Aplique la “regla del codo” para determinar la altura correcta de la mano, a fin de aumentar la eficiencia y reducir las molestias de cuello, hombros y brazos. </a:t>
            </a:r>
            <a:endParaRPr sz="22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8"/>
                                        </p:tgtEl>
                                        <p:attrNameLst>
                                          <p:attrName>style.visibility</p:attrName>
                                        </p:attrNameLst>
                                      </p:cBhvr>
                                      <p:to>
                                        <p:strVal val="visible"/>
                                      </p:to>
                                    </p:set>
                                    <p:animEffect transition="in" filter="fade">
                                      <p:cBhvr>
                                        <p:cTn id="7" dur="500"/>
                                        <p:tgtEl>
                                          <p:spTgt spid="1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9"/>
                                        </p:tgtEl>
                                        <p:attrNameLst>
                                          <p:attrName>style.visibility</p:attrName>
                                        </p:attrNameLst>
                                      </p:cBhvr>
                                      <p:to>
                                        <p:strVal val="visible"/>
                                      </p:to>
                                    </p:set>
                                    <p:animEffect transition="in" filter="fade">
                                      <p:cBhvr>
                                        <p:cTn id="12" dur="20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33"/>
          <p:cNvSpPr txBox="1">
            <a:spLocks noGrp="1"/>
          </p:cNvSpPr>
          <p:nvPr>
            <p:ph type="title"/>
          </p:nvPr>
        </p:nvSpPr>
        <p:spPr>
          <a:xfrm>
            <a:off x="469232" y="565484"/>
            <a:ext cx="2755231" cy="269507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Altura del plano de trabajo (sentado)</a:t>
            </a:r>
            <a:br>
              <a:rPr lang="es-MX" sz="2800">
                <a:latin typeface="Century Gothic"/>
                <a:ea typeface="Century Gothic"/>
                <a:cs typeface="Century Gothic"/>
                <a:sym typeface="Century Gothic"/>
              </a:rPr>
            </a:br>
            <a:r>
              <a:rPr lang="es-MX" sz="2800">
                <a:latin typeface="Century Gothic"/>
                <a:ea typeface="Century Gothic"/>
                <a:cs typeface="Century Gothic"/>
                <a:sym typeface="Century Gothic"/>
              </a:rPr>
              <a:t> según su tarea</a:t>
            </a:r>
            <a:endParaRPr/>
          </a:p>
        </p:txBody>
      </p:sp>
      <p:pic>
        <p:nvPicPr>
          <p:cNvPr id="1126" name="Google Shape;1126;p133" descr="Resultado de imagen para Determinar la altura de la superficie de trabajo segÃºn la altura del codo"/>
          <p:cNvPicPr preferRelativeResize="0">
            <a:picLocks noGrp="1"/>
          </p:cNvPicPr>
          <p:nvPr>
            <p:ph type="body" idx="4294967295"/>
          </p:nvPr>
        </p:nvPicPr>
        <p:blipFill rotWithShape="1">
          <a:blip r:embed="rId3">
            <a:alphaModFix/>
          </a:blip>
          <a:srcRect l="1689" t="20594" r="2109" b="8738"/>
          <a:stretch/>
        </p:blipFill>
        <p:spPr>
          <a:xfrm>
            <a:off x="3325864" y="2081463"/>
            <a:ext cx="8152262" cy="26950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
                                        </p:tgtEl>
                                        <p:attrNameLst>
                                          <p:attrName>style.visibility</p:attrName>
                                        </p:attrNameLst>
                                      </p:cBhvr>
                                      <p:to>
                                        <p:strVal val="visible"/>
                                      </p:to>
                                    </p:set>
                                    <p:animEffect transition="in" filter="fade">
                                      <p:cBhvr>
                                        <p:cTn id="7" dur="1000"/>
                                        <p:tgtEl>
                                          <p:spTgt spid="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34"/>
          <p:cNvSpPr txBox="1">
            <a:spLocks noGrp="1"/>
          </p:cNvSpPr>
          <p:nvPr>
            <p:ph type="body" idx="4294967295"/>
          </p:nvPr>
        </p:nvSpPr>
        <p:spPr>
          <a:xfrm>
            <a:off x="350436" y="1835276"/>
            <a:ext cx="4557230" cy="4329815"/>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440"/>
              <a:buNone/>
            </a:pPr>
            <a:r>
              <a:rPr lang="es-MX">
                <a:solidFill>
                  <a:schemeClr val="lt1"/>
                </a:solidFill>
                <a:latin typeface="Century Gothic"/>
                <a:ea typeface="Century Gothic"/>
                <a:cs typeface="Century Gothic"/>
                <a:sym typeface="Century Gothic"/>
              </a:rPr>
              <a:t>La posición de trabajo (postura) es un elemento esencial del trabajo; las posturas de trabajo más comunes son de pie o sentado. En función de ellas utilizamos distintos parámetros espaciales para diseñar las superficies de trabajo y apoyo (mobiliario).</a:t>
            </a:r>
            <a:endParaRPr/>
          </a:p>
          <a:p>
            <a:pPr marL="342900" lvl="0" indent="-251459" algn="just" rtl="0">
              <a:spcBef>
                <a:spcPts val="1000"/>
              </a:spcBef>
              <a:spcAft>
                <a:spcPts val="0"/>
              </a:spcAft>
              <a:buSzPts val="1440"/>
              <a:buNone/>
            </a:pPr>
            <a:endParaRPr>
              <a:solidFill>
                <a:schemeClr val="lt1"/>
              </a:solidFill>
              <a:latin typeface="Century Gothic"/>
              <a:ea typeface="Century Gothic"/>
              <a:cs typeface="Century Gothic"/>
              <a:sym typeface="Century Gothic"/>
            </a:endParaRPr>
          </a:p>
          <a:p>
            <a:pPr marL="0" lvl="0" indent="0" algn="just" rtl="0">
              <a:spcBef>
                <a:spcPts val="1000"/>
              </a:spcBef>
              <a:spcAft>
                <a:spcPts val="0"/>
              </a:spcAft>
              <a:buSzPts val="1440"/>
              <a:buNone/>
            </a:pPr>
            <a:r>
              <a:rPr lang="es-MX">
                <a:solidFill>
                  <a:schemeClr val="lt1"/>
                </a:solidFill>
                <a:latin typeface="Century Gothic"/>
                <a:ea typeface="Century Gothic"/>
                <a:cs typeface="Century Gothic"/>
                <a:sym typeface="Century Gothic"/>
              </a:rPr>
              <a:t>Existen parámetros para decidir la postura de trabajo más apropiada, que se determina por la naturaleza de las tareas que se han de desempeñar.</a:t>
            </a:r>
            <a:endParaRPr>
              <a:solidFill>
                <a:schemeClr val="lt1"/>
              </a:solidFill>
              <a:latin typeface="Century Gothic"/>
              <a:ea typeface="Century Gothic"/>
              <a:cs typeface="Century Gothic"/>
              <a:sym typeface="Century Gothic"/>
            </a:endParaRPr>
          </a:p>
        </p:txBody>
      </p:sp>
      <p:pic>
        <p:nvPicPr>
          <p:cNvPr id="1132" name="Google Shape;1132;p134" descr="Resultado de imagen para Determinar la altura de la superficie de trabajo segÃºn la altura del codo"/>
          <p:cNvPicPr preferRelativeResize="0"/>
          <p:nvPr/>
        </p:nvPicPr>
        <p:blipFill rotWithShape="1">
          <a:blip r:embed="rId3">
            <a:alphaModFix/>
          </a:blip>
          <a:srcRect l="2846" r="6521" b="-3"/>
          <a:stretch/>
        </p:blipFill>
        <p:spPr>
          <a:xfrm>
            <a:off x="5335928" y="2095017"/>
            <a:ext cx="4318025" cy="3156471"/>
          </a:xfrm>
          <a:prstGeom prst="rect">
            <a:avLst/>
          </a:prstGeom>
          <a:noFill/>
          <a:ln>
            <a:noFill/>
          </a:ln>
        </p:spPr>
      </p:pic>
      <p:sp>
        <p:nvSpPr>
          <p:cNvPr id="1133" name="Google Shape;1133;p134"/>
          <p:cNvSpPr/>
          <p:nvPr/>
        </p:nvSpPr>
        <p:spPr>
          <a:xfrm>
            <a:off x="882871" y="292274"/>
            <a:ext cx="7520349" cy="1166137"/>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200">
                <a:solidFill>
                  <a:schemeClr val="lt1"/>
                </a:solidFill>
                <a:latin typeface="Century Gothic"/>
                <a:ea typeface="Century Gothic"/>
                <a:cs typeface="Century Gothic"/>
                <a:sym typeface="Century Gothic"/>
              </a:rPr>
              <a:t>Altura del Plano de trabajo (de pie)  según su tarea</a:t>
            </a:r>
            <a:endParaRPr sz="32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animEffect transition="in" filter="fade">
                                      <p:cBhvr>
                                        <p:cTn id="7" dur="500"/>
                                        <p:tgtEl>
                                          <p:spTgt spid="1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35"/>
          <p:cNvSpPr txBox="1">
            <a:spLocks noGrp="1"/>
          </p:cNvSpPr>
          <p:nvPr>
            <p:ph type="title"/>
          </p:nvPr>
        </p:nvSpPr>
        <p:spPr>
          <a:xfrm>
            <a:off x="567159" y="827591"/>
            <a:ext cx="2662178" cy="26737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LOCALIZACION DE HERRAMIENTAS EN EL AREA DE TRABAJO</a:t>
            </a:r>
            <a:endParaRPr/>
          </a:p>
        </p:txBody>
      </p:sp>
      <p:sp>
        <p:nvSpPr>
          <p:cNvPr id="1139" name="Google Shape;1139;p135"/>
          <p:cNvSpPr txBox="1">
            <a:spLocks noGrp="1"/>
          </p:cNvSpPr>
          <p:nvPr>
            <p:ph type="body" idx="1"/>
          </p:nvPr>
        </p:nvSpPr>
        <p:spPr>
          <a:xfrm>
            <a:off x="3229337" y="1377386"/>
            <a:ext cx="8243966" cy="4653023"/>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SI los objetos que deban manejarse están situados de tal modo que el trabajador pueda mantener una buena postura de trabajo.</a:t>
            </a:r>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Si se mantiene la postura de forma correcta para satisfacer las demandas funcionales de la tarea ( superficies, sillas, respaldo etc.)</a:t>
            </a:r>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Si hay espacio suficiente para que el trabajador pueda realizar los movimientos que exija el trabajo y el cambio de posturas.</a:t>
            </a:r>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Si el trabajador puede ajustar las dimensiones del puesto de trabajo y adaptar el equipo que utiliza.</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36"/>
          <p:cNvSpPr txBox="1">
            <a:spLocks noGrp="1"/>
          </p:cNvSpPr>
          <p:nvPr>
            <p:ph type="body" idx="4294967295"/>
          </p:nvPr>
        </p:nvSpPr>
        <p:spPr>
          <a:xfrm>
            <a:off x="324092" y="763929"/>
            <a:ext cx="9155574" cy="4687747"/>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920"/>
              <a:buNone/>
            </a:pPr>
            <a:r>
              <a:rPr lang="es-MX" sz="2400">
                <a:solidFill>
                  <a:schemeClr val="lt1"/>
                </a:solidFill>
                <a:latin typeface="Century Gothic"/>
                <a:ea typeface="Century Gothic"/>
                <a:cs typeface="Century Gothic"/>
                <a:sym typeface="Century Gothic"/>
              </a:rPr>
              <a:t>Todos los materiales, herramientas y equipos deben ser colocados en la superficie de trabajo como sigue:</a:t>
            </a:r>
            <a:endParaRPr/>
          </a:p>
          <a:p>
            <a:pPr marL="0" lvl="0" indent="0" algn="just" rtl="0">
              <a:spcBef>
                <a:spcPts val="1000"/>
              </a:spcBef>
              <a:spcAft>
                <a:spcPts val="0"/>
              </a:spcAft>
              <a:buSzPts val="1920"/>
              <a:buNone/>
            </a:pPr>
            <a:endParaRPr sz="2400">
              <a:solidFill>
                <a:schemeClr val="lt1"/>
              </a:solidFill>
              <a:latin typeface="Century Gothic"/>
              <a:ea typeface="Century Gothic"/>
              <a:cs typeface="Century Gothic"/>
              <a:sym typeface="Century Gothic"/>
            </a:endParaRPr>
          </a:p>
          <a:p>
            <a:pPr marL="342900" lvl="0" indent="-342900" algn="just" rtl="0">
              <a:spcBef>
                <a:spcPts val="1000"/>
              </a:spcBef>
              <a:spcAft>
                <a:spcPts val="0"/>
              </a:spcAft>
              <a:buSzPts val="1920"/>
              <a:buChar char="►"/>
            </a:pPr>
            <a:r>
              <a:rPr lang="es-MX" sz="2400">
                <a:solidFill>
                  <a:schemeClr val="lt1"/>
                </a:solidFill>
                <a:latin typeface="Century Gothic"/>
                <a:ea typeface="Century Gothic"/>
                <a:cs typeface="Century Gothic"/>
                <a:sym typeface="Century Gothic"/>
              </a:rPr>
              <a:t>Área 1: Hasta 40cm. Área de trabajo habitual</a:t>
            </a:r>
            <a:endParaRPr/>
          </a:p>
          <a:p>
            <a:pPr marL="342900" lvl="0" indent="-342900" algn="just" rtl="0">
              <a:spcBef>
                <a:spcPts val="1000"/>
              </a:spcBef>
              <a:spcAft>
                <a:spcPts val="0"/>
              </a:spcAft>
              <a:buSzPts val="1920"/>
              <a:buChar char="►"/>
            </a:pPr>
            <a:r>
              <a:rPr lang="es-MX" sz="2400">
                <a:solidFill>
                  <a:schemeClr val="lt1"/>
                </a:solidFill>
                <a:latin typeface="Century Gothic"/>
                <a:ea typeface="Century Gothic"/>
                <a:cs typeface="Century Gothic"/>
                <a:sym typeface="Century Gothic"/>
              </a:rPr>
              <a:t>Área 2: de 40 – 60cm. Actividades cortas, tal como recogida de material.</a:t>
            </a:r>
            <a:endParaRPr/>
          </a:p>
          <a:p>
            <a:pPr marL="342900" lvl="0" indent="-342900" algn="just" rtl="0">
              <a:spcBef>
                <a:spcPts val="1000"/>
              </a:spcBef>
              <a:spcAft>
                <a:spcPts val="0"/>
              </a:spcAft>
              <a:buSzPts val="1920"/>
              <a:buChar char="►"/>
            </a:pPr>
            <a:r>
              <a:rPr lang="es-MX" sz="2400">
                <a:solidFill>
                  <a:schemeClr val="lt1"/>
                </a:solidFill>
                <a:latin typeface="Century Gothic"/>
                <a:ea typeface="Century Gothic"/>
                <a:cs typeface="Century Gothic"/>
                <a:sym typeface="Century Gothic"/>
              </a:rPr>
              <a:t>Área 3: De 60-90c. Actividades que se realizan con poca frecuencia, cuando el área 2 esta prácticamente llena.</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pic>
        <p:nvPicPr>
          <p:cNvPr id="1149" name="Google Shape;1149;p137"/>
          <p:cNvPicPr preferRelativeResize="0">
            <a:picLocks noGrp="1"/>
          </p:cNvPicPr>
          <p:nvPr>
            <p:ph type="body" idx="4294967295"/>
          </p:nvPr>
        </p:nvPicPr>
        <p:blipFill rotWithShape="1">
          <a:blip r:embed="rId3">
            <a:alphaModFix/>
          </a:blip>
          <a:srcRect/>
          <a:stretch/>
        </p:blipFill>
        <p:spPr>
          <a:xfrm>
            <a:off x="266219" y="1002656"/>
            <a:ext cx="4572000" cy="4343400"/>
          </a:xfrm>
          <a:prstGeom prst="rect">
            <a:avLst/>
          </a:prstGeom>
          <a:noFill/>
          <a:ln>
            <a:noFill/>
          </a:ln>
        </p:spPr>
      </p:pic>
      <p:pic>
        <p:nvPicPr>
          <p:cNvPr id="1150" name="Google Shape;1150;p137"/>
          <p:cNvPicPr preferRelativeResize="0"/>
          <p:nvPr/>
        </p:nvPicPr>
        <p:blipFill rotWithShape="1">
          <a:blip r:embed="rId4">
            <a:alphaModFix/>
          </a:blip>
          <a:srcRect/>
          <a:stretch/>
        </p:blipFill>
        <p:spPr>
          <a:xfrm>
            <a:off x="4981657" y="1074275"/>
            <a:ext cx="4537332" cy="42001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49"/>
                                        </p:tgtEl>
                                        <p:attrNameLst>
                                          <p:attrName>style.visibility</p:attrName>
                                        </p:attrNameLst>
                                      </p:cBhvr>
                                      <p:to>
                                        <p:strVal val="visible"/>
                                      </p:to>
                                    </p:set>
                                    <p:anim calcmode="lin" valueType="num">
                                      <p:cBhvr additive="base">
                                        <p:cTn id="7" dur="500"/>
                                        <p:tgtEl>
                                          <p:spTgt spid="1149"/>
                                        </p:tgtEl>
                                        <p:attrNameLst>
                                          <p:attrName>ppt_w</p:attrName>
                                        </p:attrNameLst>
                                      </p:cBhvr>
                                      <p:tavLst>
                                        <p:tav tm="0">
                                          <p:val>
                                            <p:strVal val="0"/>
                                          </p:val>
                                        </p:tav>
                                        <p:tav tm="100000">
                                          <p:val>
                                            <p:strVal val="#ppt_w"/>
                                          </p:val>
                                        </p:tav>
                                      </p:tavLst>
                                    </p:anim>
                                    <p:anim calcmode="lin" valueType="num">
                                      <p:cBhvr additive="base">
                                        <p:cTn id="8" dur="500"/>
                                        <p:tgtEl>
                                          <p:spTgt spid="114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pic>
        <p:nvPicPr>
          <p:cNvPr id="1155" name="Google Shape;1155;p138"/>
          <p:cNvPicPr preferRelativeResize="0">
            <a:picLocks noGrp="1"/>
          </p:cNvPicPr>
          <p:nvPr>
            <p:ph type="body" idx="4294967295"/>
          </p:nvPr>
        </p:nvPicPr>
        <p:blipFill rotWithShape="1">
          <a:blip r:embed="rId3">
            <a:alphaModFix/>
          </a:blip>
          <a:srcRect/>
          <a:stretch/>
        </p:blipFill>
        <p:spPr>
          <a:xfrm>
            <a:off x="367915" y="1299823"/>
            <a:ext cx="4135415" cy="3934264"/>
          </a:xfrm>
          <a:prstGeom prst="rect">
            <a:avLst/>
          </a:prstGeom>
          <a:noFill/>
          <a:ln>
            <a:noFill/>
          </a:ln>
        </p:spPr>
      </p:pic>
      <p:pic>
        <p:nvPicPr>
          <p:cNvPr id="1156" name="Google Shape;1156;p138"/>
          <p:cNvPicPr preferRelativeResize="0"/>
          <p:nvPr/>
        </p:nvPicPr>
        <p:blipFill rotWithShape="1">
          <a:blip r:embed="rId4">
            <a:alphaModFix/>
          </a:blip>
          <a:srcRect/>
          <a:stretch/>
        </p:blipFill>
        <p:spPr>
          <a:xfrm>
            <a:off x="4770087" y="1299823"/>
            <a:ext cx="4523299" cy="39342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5"/>
                                        </p:tgtEl>
                                        <p:attrNameLst>
                                          <p:attrName>style.visibility</p:attrName>
                                        </p:attrNameLst>
                                      </p:cBhvr>
                                      <p:to>
                                        <p:strVal val="visible"/>
                                      </p:to>
                                    </p:set>
                                    <p:animEffect transition="in" filter="fade">
                                      <p:cBhvr>
                                        <p:cTn id="7" dur="500"/>
                                        <p:tgtEl>
                                          <p:spTgt spid="11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6"/>
                                        </p:tgtEl>
                                        <p:attrNameLst>
                                          <p:attrName>style.visibility</p:attrName>
                                        </p:attrNameLst>
                                      </p:cBhvr>
                                      <p:to>
                                        <p:strVal val="visible"/>
                                      </p:to>
                                    </p:set>
                                    <p:animEffect transition="in" filter="fade">
                                      <p:cBhvr>
                                        <p:cTn id="12" dur="500"/>
                                        <p:tgtEl>
                                          <p:spTgt spid="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pic>
        <p:nvPicPr>
          <p:cNvPr id="1161" name="Google Shape;1161;p139"/>
          <p:cNvPicPr preferRelativeResize="0">
            <a:picLocks noGrp="1"/>
          </p:cNvPicPr>
          <p:nvPr>
            <p:ph type="body" idx="4294967295"/>
          </p:nvPr>
        </p:nvPicPr>
        <p:blipFill rotWithShape="1">
          <a:blip r:embed="rId3">
            <a:alphaModFix/>
          </a:blip>
          <a:srcRect/>
          <a:stretch/>
        </p:blipFill>
        <p:spPr>
          <a:xfrm>
            <a:off x="324092" y="1689904"/>
            <a:ext cx="9141076" cy="3016713"/>
          </a:xfrm>
          <a:prstGeom prst="rect">
            <a:avLst/>
          </a:prstGeom>
          <a:noFill/>
          <a:ln>
            <a:noFill/>
          </a:ln>
        </p:spPr>
      </p:pic>
      <p:sp>
        <p:nvSpPr>
          <p:cNvPr id="1162" name="Google Shape;1162;p139"/>
          <p:cNvSpPr/>
          <p:nvPr/>
        </p:nvSpPr>
        <p:spPr>
          <a:xfrm>
            <a:off x="2869858" y="199678"/>
            <a:ext cx="3226142" cy="853620"/>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400">
                <a:solidFill>
                  <a:schemeClr val="lt1"/>
                </a:solidFill>
                <a:latin typeface="Century Gothic"/>
                <a:ea typeface="Century Gothic"/>
                <a:cs typeface="Century Gothic"/>
                <a:sym typeface="Century Gothic"/>
              </a:rPr>
              <a:t>Campo Visual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2000"/>
                                        <p:tgtEl>
                                          <p:spTgt spid="1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4"/>
          <p:cNvSpPr txBox="1">
            <a:spLocks noGrp="1"/>
          </p:cNvSpPr>
          <p:nvPr>
            <p:ph type="title"/>
          </p:nvPr>
        </p:nvSpPr>
        <p:spPr>
          <a:xfrm>
            <a:off x="718697" y="715187"/>
            <a:ext cx="2151200" cy="11432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Clr>
                <a:srgbClr val="FFFFFF"/>
              </a:buClr>
              <a:buSzPts val="1800"/>
              <a:buFont typeface="Trebuchet MS"/>
              <a:buNone/>
            </a:pPr>
            <a:endParaRPr/>
          </a:p>
        </p:txBody>
      </p:sp>
      <p:sp>
        <p:nvSpPr>
          <p:cNvPr id="183" name="Google Shape;183;p14"/>
          <p:cNvSpPr txBox="1">
            <a:spLocks noGrp="1"/>
          </p:cNvSpPr>
          <p:nvPr>
            <p:ph type="body" idx="1"/>
          </p:nvPr>
        </p:nvSpPr>
        <p:spPr>
          <a:xfrm>
            <a:off x="3252485" y="1006997"/>
            <a:ext cx="8220817" cy="4592136"/>
          </a:xfrm>
          <a:prstGeom prst="rect">
            <a:avLst/>
          </a:prstGeom>
          <a:noFill/>
          <a:ln>
            <a:noFill/>
          </a:ln>
        </p:spPr>
        <p:txBody>
          <a:bodyPr spcFirstLastPara="1" wrap="square" lIns="91425" tIns="91425" rIns="91425" bIns="91425" anchor="t" anchorCtr="0">
            <a:normAutofit/>
          </a:bodyPr>
          <a:lstStyle/>
          <a:p>
            <a:pPr marL="101598" lvl="0" indent="0" algn="just" rtl="0">
              <a:lnSpc>
                <a:spcPct val="80000"/>
              </a:lnSpc>
              <a:spcBef>
                <a:spcPts val="800"/>
              </a:spcBef>
              <a:spcAft>
                <a:spcPts val="0"/>
              </a:spcAft>
              <a:buSzPts val="2400"/>
              <a:buNone/>
            </a:pPr>
            <a:r>
              <a:rPr lang="es-MX" sz="2240">
                <a:latin typeface="Century Gothic"/>
                <a:ea typeface="Century Gothic"/>
                <a:cs typeface="Century Gothic"/>
                <a:sym typeface="Century Gothic"/>
              </a:rPr>
              <a:t>Mediante la implementación de medidas correctivas en casos necesarios, se reducen costos de inspección así como se disminuye al mínimo el desperdicio, se abaten costos de preparación y se mantiene una alta calidad. </a:t>
            </a:r>
            <a:endParaRPr/>
          </a:p>
          <a:p>
            <a:pPr marL="609585" lvl="0" indent="-355586" algn="just" rtl="0">
              <a:lnSpc>
                <a:spcPct val="80000"/>
              </a:lnSpc>
              <a:spcBef>
                <a:spcPts val="800"/>
              </a:spcBef>
              <a:spcAft>
                <a:spcPts val="0"/>
              </a:spcAft>
              <a:buSzPts val="2400"/>
              <a:buFont typeface="Arial"/>
              <a:buNone/>
            </a:pPr>
            <a:endParaRPr sz="2240">
              <a:latin typeface="Century Gothic"/>
              <a:ea typeface="Century Gothic"/>
              <a:cs typeface="Century Gothic"/>
              <a:sym typeface="Century Gothic"/>
            </a:endParaRPr>
          </a:p>
          <a:p>
            <a:pPr marL="609585" lvl="0" indent="-507986" algn="just" rtl="0">
              <a:lnSpc>
                <a:spcPct val="80000"/>
              </a:lnSpc>
              <a:spcBef>
                <a:spcPts val="800"/>
              </a:spcBef>
              <a:spcAft>
                <a:spcPts val="0"/>
              </a:spcAft>
              <a:buSzPts val="2400"/>
              <a:buFont typeface="Arial"/>
              <a:buChar char="•"/>
            </a:pPr>
            <a:r>
              <a:rPr lang="es-MX" sz="2240" b="1">
                <a:latin typeface="Century Gothic"/>
                <a:ea typeface="Century Gothic"/>
                <a:cs typeface="Century Gothic"/>
                <a:sym typeface="Century Gothic"/>
              </a:rPr>
              <a:t>INSPECCION PUNTUAL</a:t>
            </a:r>
            <a:r>
              <a:rPr lang="es-MX" sz="2240">
                <a:latin typeface="Century Gothic"/>
                <a:ea typeface="Century Gothic"/>
                <a:cs typeface="Century Gothic"/>
                <a:sym typeface="Century Gothic"/>
              </a:rPr>
              <a:t>: Verificación periódica para asegurar estándares establecidos </a:t>
            </a:r>
            <a:endParaRPr/>
          </a:p>
          <a:p>
            <a:pPr marL="609585" lvl="0" indent="-507986" algn="just" rtl="0">
              <a:lnSpc>
                <a:spcPct val="80000"/>
              </a:lnSpc>
              <a:spcBef>
                <a:spcPts val="800"/>
              </a:spcBef>
              <a:spcAft>
                <a:spcPts val="0"/>
              </a:spcAft>
              <a:buSzPts val="2400"/>
              <a:buFont typeface="Arial"/>
              <a:buChar char="•"/>
            </a:pPr>
            <a:r>
              <a:rPr lang="es-MX" sz="2240" b="1">
                <a:latin typeface="Century Gothic"/>
                <a:ea typeface="Century Gothic"/>
                <a:cs typeface="Century Gothic"/>
                <a:sym typeface="Century Gothic"/>
              </a:rPr>
              <a:t>INSPECCION POR LOTE</a:t>
            </a:r>
            <a:r>
              <a:rPr lang="es-MX" sz="2240">
                <a:latin typeface="Century Gothic"/>
                <a:ea typeface="Century Gothic"/>
                <a:cs typeface="Century Gothic"/>
                <a:sym typeface="Century Gothic"/>
              </a:rPr>
              <a:t>: Procedimiento de muestreo en el que se examina una muestra para determinar la calidad de producción de un lote. </a:t>
            </a:r>
            <a:endParaRPr/>
          </a:p>
          <a:p>
            <a:pPr marL="609585" lvl="0" indent="-507986" algn="just" rtl="0">
              <a:lnSpc>
                <a:spcPct val="80000"/>
              </a:lnSpc>
              <a:spcBef>
                <a:spcPts val="800"/>
              </a:spcBef>
              <a:spcAft>
                <a:spcPts val="0"/>
              </a:spcAft>
              <a:buSzPts val="2400"/>
              <a:buFont typeface="Arial"/>
              <a:buChar char="•"/>
            </a:pPr>
            <a:r>
              <a:rPr lang="es-MX" sz="2240" b="1">
                <a:latin typeface="Century Gothic"/>
                <a:ea typeface="Century Gothic"/>
                <a:cs typeface="Century Gothic"/>
                <a:sym typeface="Century Gothic"/>
              </a:rPr>
              <a:t>INSPECCION DEL 100%</a:t>
            </a:r>
            <a:r>
              <a:rPr lang="es-MX" sz="2240">
                <a:latin typeface="Century Gothic"/>
                <a:ea typeface="Century Gothic"/>
                <a:cs typeface="Century Gothic"/>
                <a:sym typeface="Century Gothic"/>
              </a:rPr>
              <a:t>: Consiste en revisar todas las unidades y rechazar las defectuosas, sin embargo esto no garantiza un producto perfecto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140"/>
          <p:cNvSpPr txBox="1">
            <a:spLocks noGrp="1"/>
          </p:cNvSpPr>
          <p:nvPr>
            <p:ph type="body" idx="4294967295"/>
          </p:nvPr>
        </p:nvSpPr>
        <p:spPr>
          <a:xfrm>
            <a:off x="419884" y="687629"/>
            <a:ext cx="8967184" cy="4740898"/>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920"/>
              <a:buNone/>
            </a:pPr>
            <a:r>
              <a:rPr lang="es-MX" sz="2400">
                <a:solidFill>
                  <a:schemeClr val="lt1"/>
                </a:solidFill>
                <a:latin typeface="Century Gothic"/>
                <a:ea typeface="Century Gothic"/>
                <a:cs typeface="Century Gothic"/>
                <a:sym typeface="Century Gothic"/>
              </a:rPr>
              <a:t>Se puede establecer la clasificación atendiendo a diferentes criterios:</a:t>
            </a:r>
            <a:endParaRPr/>
          </a:p>
          <a:p>
            <a:pPr marL="0" lvl="0" indent="0" algn="just" rtl="0">
              <a:spcBef>
                <a:spcPts val="1000"/>
              </a:spcBef>
              <a:spcAft>
                <a:spcPts val="0"/>
              </a:spcAft>
              <a:buSzPts val="1920"/>
              <a:buNone/>
            </a:pPr>
            <a:endParaRPr sz="2400">
              <a:solidFill>
                <a:schemeClr val="lt1"/>
              </a:solidFill>
              <a:latin typeface="Century Gothic"/>
              <a:ea typeface="Century Gothic"/>
              <a:cs typeface="Century Gothic"/>
              <a:sym typeface="Century Gothic"/>
            </a:endParaRPr>
          </a:p>
          <a:p>
            <a:pPr marL="342900" lvl="0" indent="-342900" algn="just" rtl="0">
              <a:spcBef>
                <a:spcPts val="1000"/>
              </a:spcBef>
              <a:spcAft>
                <a:spcPts val="0"/>
              </a:spcAft>
              <a:buSzPts val="1920"/>
              <a:buChar char="►"/>
            </a:pPr>
            <a:r>
              <a:rPr lang="es-MX" sz="2400" b="1">
                <a:solidFill>
                  <a:schemeClr val="lt1"/>
                </a:solidFill>
                <a:latin typeface="Century Gothic"/>
                <a:ea typeface="Century Gothic"/>
                <a:cs typeface="Century Gothic"/>
                <a:sym typeface="Century Gothic"/>
              </a:rPr>
              <a:t>Frecuencia de uso</a:t>
            </a:r>
            <a:r>
              <a:rPr lang="es-MX" sz="2400">
                <a:solidFill>
                  <a:schemeClr val="lt1"/>
                </a:solidFill>
                <a:latin typeface="Century Gothic"/>
                <a:ea typeface="Century Gothic"/>
                <a:cs typeface="Century Gothic"/>
                <a:sym typeface="Century Gothic"/>
              </a:rPr>
              <a:t>. Así se tienen más a mano, por ejemplo, las herramientas más utilizadas.</a:t>
            </a:r>
            <a:endParaRPr/>
          </a:p>
          <a:p>
            <a:pPr marL="342900" lvl="0" indent="-342900" algn="just" rtl="0">
              <a:spcBef>
                <a:spcPts val="1000"/>
              </a:spcBef>
              <a:spcAft>
                <a:spcPts val="0"/>
              </a:spcAft>
              <a:buSzPts val="1920"/>
              <a:buChar char="►"/>
            </a:pPr>
            <a:r>
              <a:rPr lang="es-MX" sz="2400" b="1">
                <a:solidFill>
                  <a:schemeClr val="lt1"/>
                </a:solidFill>
                <a:latin typeface="Century Gothic"/>
                <a:ea typeface="Century Gothic"/>
                <a:cs typeface="Century Gothic"/>
                <a:sym typeface="Century Gothic"/>
              </a:rPr>
              <a:t>Tipo</a:t>
            </a:r>
            <a:r>
              <a:rPr lang="es-MX" sz="2400">
                <a:solidFill>
                  <a:schemeClr val="lt1"/>
                </a:solidFill>
                <a:latin typeface="Century Gothic"/>
                <a:ea typeface="Century Gothic"/>
                <a:cs typeface="Century Gothic"/>
                <a:sym typeface="Century Gothic"/>
              </a:rPr>
              <a:t>. Manual, eléctrica, de corte, de soldadura, etc.</a:t>
            </a:r>
            <a:endParaRPr/>
          </a:p>
          <a:p>
            <a:pPr marL="342900" lvl="0" indent="-342900" algn="just" rtl="0">
              <a:spcBef>
                <a:spcPts val="1000"/>
              </a:spcBef>
              <a:spcAft>
                <a:spcPts val="0"/>
              </a:spcAft>
              <a:buSzPts val="1920"/>
              <a:buChar char="►"/>
            </a:pPr>
            <a:r>
              <a:rPr lang="es-MX" sz="2400" b="1">
                <a:solidFill>
                  <a:schemeClr val="lt1"/>
                </a:solidFill>
                <a:latin typeface="Century Gothic"/>
                <a:ea typeface="Century Gothic"/>
                <a:cs typeface="Century Gothic"/>
                <a:sym typeface="Century Gothic"/>
              </a:rPr>
              <a:t>Aplicación</a:t>
            </a:r>
            <a:r>
              <a:rPr lang="es-MX" sz="2400">
                <a:solidFill>
                  <a:schemeClr val="lt1"/>
                </a:solidFill>
                <a:latin typeface="Century Gothic"/>
                <a:ea typeface="Century Gothic"/>
                <a:cs typeface="Century Gothic"/>
                <a:sym typeface="Century Gothic"/>
              </a:rPr>
              <a:t>. Depende de su uso, algunas herramientas van unidas a un consumible, por ejemplo se puede guardar juntos taladro y brocas.</a:t>
            </a:r>
            <a:endParaRPr/>
          </a:p>
          <a:p>
            <a:pPr marL="342900" lvl="0" indent="-220980" algn="l" rtl="0">
              <a:spcBef>
                <a:spcPts val="1000"/>
              </a:spcBef>
              <a:spcAft>
                <a:spcPts val="0"/>
              </a:spcAft>
              <a:buSzPts val="1920"/>
              <a:buNone/>
            </a:pP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41"/>
          <p:cNvSpPr txBox="1">
            <a:spLocks noGrp="1"/>
          </p:cNvSpPr>
          <p:nvPr>
            <p:ph type="body" idx="4294967295"/>
          </p:nvPr>
        </p:nvSpPr>
        <p:spPr>
          <a:xfrm>
            <a:off x="196769" y="1729351"/>
            <a:ext cx="9213449" cy="3652877"/>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2240"/>
              <a:buChar char="►"/>
            </a:pPr>
            <a:r>
              <a:rPr lang="es-MX" sz="2800" b="1">
                <a:solidFill>
                  <a:schemeClr val="lt1"/>
                </a:solidFill>
                <a:latin typeface="Century Gothic"/>
                <a:ea typeface="Century Gothic"/>
                <a:cs typeface="Century Gothic"/>
                <a:sym typeface="Century Gothic"/>
              </a:rPr>
              <a:t>El tamaño, forma peso y material de la superficie de las herramientas debe permitir un buen agarre y una fácil utilización. La utilización no debe exigir la aplicación de una fuerza excesiva. Los niveles de vibración y ruido deben ser lo mas bajo posible.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42"/>
          <p:cNvSpPr txBox="1">
            <a:spLocks noGrp="1"/>
          </p:cNvSpPr>
          <p:nvPr>
            <p:ph type="title"/>
          </p:nvPr>
        </p:nvSpPr>
        <p:spPr>
          <a:xfrm>
            <a:off x="560956" y="1150033"/>
            <a:ext cx="2687064" cy="2009856"/>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MÁQUINAS Y EQUIPOS</a:t>
            </a:r>
            <a:endParaRPr sz="3200">
              <a:latin typeface="Century Gothic"/>
              <a:ea typeface="Century Gothic"/>
              <a:cs typeface="Century Gothic"/>
              <a:sym typeface="Century Gothic"/>
            </a:endParaRPr>
          </a:p>
        </p:txBody>
      </p:sp>
      <p:sp>
        <p:nvSpPr>
          <p:cNvPr id="1178" name="Google Shape;1178;p142"/>
          <p:cNvSpPr txBox="1">
            <a:spLocks noGrp="1"/>
          </p:cNvSpPr>
          <p:nvPr>
            <p:ph type="body" idx="1"/>
          </p:nvPr>
        </p:nvSpPr>
        <p:spPr>
          <a:xfrm>
            <a:off x="3507126" y="1150033"/>
            <a:ext cx="7812913" cy="185111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200">
                <a:latin typeface="Century Gothic"/>
                <a:ea typeface="Century Gothic"/>
                <a:cs typeface="Century Gothic"/>
                <a:sym typeface="Century Gothic"/>
              </a:rPr>
              <a:t>La planeación avanzada de la producción para lograr una manufactura más eficiente incluye la realización de múltiples cortes mediante la combinación de herramientas y cortes simultáneos con herramientas diferentes.</a:t>
            </a:r>
            <a:endParaRPr sz="2200">
              <a:latin typeface="Century Gothic"/>
              <a:ea typeface="Century Gothic"/>
              <a:cs typeface="Century Gothic"/>
              <a:sym typeface="Century Gothic"/>
            </a:endParaRPr>
          </a:p>
          <a:p>
            <a:pPr marL="0" lvl="0" indent="0" algn="just" rtl="0">
              <a:spcBef>
                <a:spcPts val="2133"/>
              </a:spcBef>
              <a:spcAft>
                <a:spcPts val="2133"/>
              </a:spcAft>
              <a:buSzPts val="2400"/>
              <a:buNone/>
            </a:pPr>
            <a:endParaRPr sz="2200">
              <a:latin typeface="Century Gothic"/>
              <a:ea typeface="Century Gothic"/>
              <a:cs typeface="Century Gothic"/>
              <a:sym typeface="Century Gothic"/>
            </a:endParaRPr>
          </a:p>
        </p:txBody>
      </p:sp>
      <p:pic>
        <p:nvPicPr>
          <p:cNvPr id="1179" name="Google Shape;1179;p142"/>
          <p:cNvPicPr preferRelativeResize="0"/>
          <p:nvPr/>
        </p:nvPicPr>
        <p:blipFill rotWithShape="1">
          <a:blip r:embed="rId3">
            <a:alphaModFix/>
          </a:blip>
          <a:srcRect b="38935"/>
          <a:stretch/>
        </p:blipFill>
        <p:spPr>
          <a:xfrm>
            <a:off x="4739888" y="3159889"/>
            <a:ext cx="5347391" cy="21929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43"/>
          <p:cNvSpPr txBox="1">
            <a:spLocks noGrp="1"/>
          </p:cNvSpPr>
          <p:nvPr>
            <p:ph type="title" idx="4294967295"/>
          </p:nvPr>
        </p:nvSpPr>
        <p:spPr>
          <a:xfrm>
            <a:off x="300942" y="197574"/>
            <a:ext cx="8941970" cy="134185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Clr>
                <a:schemeClr val="accent1"/>
              </a:buClr>
              <a:buSzPts val="2400"/>
              <a:buFont typeface="Century Gothic"/>
              <a:buNone/>
            </a:pPr>
            <a:r>
              <a:rPr lang="es-MX" sz="2400" b="1">
                <a:latin typeface="Century Gothic"/>
                <a:ea typeface="Century Gothic"/>
                <a:cs typeface="Century Gothic"/>
                <a:sym typeface="Century Gothic"/>
              </a:rPr>
              <a:t>UBICAR LOS DISPOSITIVOS DE CONTROL PARA OBTENER UN MEJOR ACCESO Y MAYOR FUERZA POR PARTE DEL OPERADOR</a:t>
            </a:r>
            <a:endParaRPr sz="2400" b="1">
              <a:latin typeface="Century Gothic"/>
              <a:ea typeface="Century Gothic"/>
              <a:cs typeface="Century Gothic"/>
              <a:sym typeface="Century Gothic"/>
            </a:endParaRPr>
          </a:p>
        </p:txBody>
      </p:sp>
      <p:sp>
        <p:nvSpPr>
          <p:cNvPr id="1185" name="Google Shape;1185;p143"/>
          <p:cNvSpPr txBox="1">
            <a:spLocks noGrp="1"/>
          </p:cNvSpPr>
          <p:nvPr>
            <p:ph type="body" idx="4294967295"/>
          </p:nvPr>
        </p:nvSpPr>
        <p:spPr>
          <a:xfrm>
            <a:off x="532790" y="2154218"/>
            <a:ext cx="4554799" cy="3042815"/>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706"/>
              <a:buNone/>
            </a:pPr>
            <a:r>
              <a:rPr lang="es-MX" sz="2133">
                <a:solidFill>
                  <a:schemeClr val="lt1"/>
                </a:solidFill>
                <a:latin typeface="Century Gothic"/>
                <a:ea typeface="Century Gothic"/>
                <a:cs typeface="Century Gothic"/>
                <a:sym typeface="Century Gothic"/>
              </a:rPr>
              <a:t>Un gran número de máquinas y herramientas  son perfectos desde el punto de vista mecánico, pero no se puede llevar a cabo con ellos una operación eficiente debido a que el diseñador pasó por alto varios factores humanos.</a:t>
            </a:r>
            <a:endParaRPr sz="2133">
              <a:solidFill>
                <a:schemeClr val="lt1"/>
              </a:solidFill>
              <a:latin typeface="Century Gothic"/>
              <a:ea typeface="Century Gothic"/>
              <a:cs typeface="Century Gothic"/>
              <a:sym typeface="Century Gothic"/>
            </a:endParaRPr>
          </a:p>
        </p:txBody>
      </p:sp>
      <p:pic>
        <p:nvPicPr>
          <p:cNvPr id="1186" name="Google Shape;1186;p143"/>
          <p:cNvPicPr preferRelativeResize="0"/>
          <p:nvPr/>
        </p:nvPicPr>
        <p:blipFill rotWithShape="1">
          <a:blip r:embed="rId3">
            <a:alphaModFix/>
          </a:blip>
          <a:srcRect b="8824"/>
          <a:stretch/>
        </p:blipFill>
        <p:spPr>
          <a:xfrm>
            <a:off x="5660021" y="2397285"/>
            <a:ext cx="3733364" cy="25566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44"/>
          <p:cNvSpPr txBox="1">
            <a:spLocks noGrp="1"/>
          </p:cNvSpPr>
          <p:nvPr>
            <p:ph type="body" idx="4294967295"/>
          </p:nvPr>
        </p:nvSpPr>
        <p:spPr>
          <a:xfrm>
            <a:off x="225545" y="707372"/>
            <a:ext cx="8930029" cy="5211762"/>
          </a:xfrm>
          <a:prstGeom prst="rect">
            <a:avLst/>
          </a:prstGeom>
          <a:noFill/>
          <a:ln>
            <a:noFill/>
          </a:ln>
        </p:spPr>
        <p:txBody>
          <a:bodyPr spcFirstLastPara="1" wrap="square" lIns="121900" tIns="121900" rIns="121900" bIns="121900" anchor="t" anchorCtr="0">
            <a:noAutofit/>
          </a:bodyPr>
          <a:lstStyle/>
          <a:p>
            <a:pPr marL="342900" lvl="0" indent="-342900" algn="just" rtl="0">
              <a:spcBef>
                <a:spcPts val="0"/>
              </a:spcBef>
              <a:spcAft>
                <a:spcPts val="0"/>
              </a:spcAft>
              <a:buSzPts val="1600"/>
              <a:buFont typeface="Arial"/>
              <a:buChar char="•"/>
            </a:pPr>
            <a:r>
              <a:rPr lang="es-MX" sz="2200">
                <a:solidFill>
                  <a:schemeClr val="lt1"/>
                </a:solidFill>
                <a:latin typeface="Century Gothic"/>
                <a:ea typeface="Century Gothic"/>
                <a:cs typeface="Century Gothic"/>
                <a:sym typeface="Century Gothic"/>
              </a:rPr>
              <a:t>Botones, manivelas y palancas deben tener un tamaño y colocarse en posiciones tales que los operadores puedan manipularlas con la mayor facilidad y la mínima fatiga.</a:t>
            </a:r>
            <a:endParaRPr sz="2200">
              <a:solidFill>
                <a:schemeClr val="lt1"/>
              </a:solidFill>
              <a:latin typeface="Century Gothic"/>
              <a:ea typeface="Century Gothic"/>
              <a:cs typeface="Century Gothic"/>
              <a:sym typeface="Century Gothic"/>
            </a:endParaRPr>
          </a:p>
          <a:p>
            <a:pPr marL="685800" lvl="0" indent="-231140" algn="just" rtl="0">
              <a:spcBef>
                <a:spcPts val="2133"/>
              </a:spcBef>
              <a:spcAft>
                <a:spcPts val="0"/>
              </a:spcAft>
              <a:buSzPts val="1760"/>
              <a:buFont typeface="Arial"/>
              <a:buNone/>
            </a:pPr>
            <a:endParaRPr sz="2200">
              <a:solidFill>
                <a:schemeClr val="lt1"/>
              </a:solidFill>
              <a:latin typeface="Century Gothic"/>
              <a:ea typeface="Century Gothic"/>
              <a:cs typeface="Century Gothic"/>
              <a:sym typeface="Century Gothic"/>
            </a:endParaRPr>
          </a:p>
          <a:p>
            <a:pPr marL="342900" lvl="0" indent="-342900" algn="just" rtl="0">
              <a:spcBef>
                <a:spcPts val="2133"/>
              </a:spcBef>
              <a:spcAft>
                <a:spcPts val="0"/>
              </a:spcAft>
              <a:buSzPts val="1600"/>
              <a:buFont typeface="Arial"/>
              <a:buChar char="•"/>
            </a:pPr>
            <a:r>
              <a:rPr lang="es-MX" sz="2200">
                <a:solidFill>
                  <a:schemeClr val="lt1"/>
                </a:solidFill>
                <a:latin typeface="Century Gothic"/>
                <a:ea typeface="Century Gothic"/>
                <a:cs typeface="Century Gothic"/>
                <a:sym typeface="Century Gothic"/>
              </a:rPr>
              <a:t>Los controles que se utilizan con mucha frecuencia deben colocarse a una altura media entre el codo y el hombro.</a:t>
            </a:r>
            <a:endParaRPr sz="2200">
              <a:solidFill>
                <a:schemeClr val="lt1"/>
              </a:solidFill>
              <a:latin typeface="Century Gothic"/>
              <a:ea typeface="Century Gothic"/>
              <a:cs typeface="Century Gothic"/>
              <a:sym typeface="Century Gothic"/>
            </a:endParaRPr>
          </a:p>
          <a:p>
            <a:pPr marL="342900" lvl="0" indent="-231140" algn="just" rtl="0">
              <a:spcBef>
                <a:spcPts val="2133"/>
              </a:spcBef>
              <a:spcAft>
                <a:spcPts val="0"/>
              </a:spcAft>
              <a:buSzPts val="1760"/>
              <a:buFont typeface="Arial"/>
              <a:buNone/>
            </a:pPr>
            <a:endParaRPr sz="2200">
              <a:solidFill>
                <a:schemeClr val="lt1"/>
              </a:solidFill>
              <a:latin typeface="Century Gothic"/>
              <a:ea typeface="Century Gothic"/>
              <a:cs typeface="Century Gothic"/>
              <a:sym typeface="Century Gothic"/>
            </a:endParaRPr>
          </a:p>
          <a:p>
            <a:pPr marL="342900" lvl="0" indent="-342900" algn="just" rtl="0">
              <a:spcBef>
                <a:spcPts val="2133"/>
              </a:spcBef>
              <a:spcAft>
                <a:spcPts val="0"/>
              </a:spcAft>
              <a:buSzPts val="1600"/>
              <a:buFont typeface="Arial"/>
              <a:buChar char="•"/>
            </a:pPr>
            <a:r>
              <a:rPr lang="es-MX" sz="2200">
                <a:solidFill>
                  <a:schemeClr val="lt1"/>
                </a:solidFill>
                <a:latin typeface="Century Gothic"/>
                <a:ea typeface="Century Gothic"/>
                <a:cs typeface="Century Gothic"/>
                <a:sym typeface="Century Gothic"/>
              </a:rPr>
              <a:t>Los diámetros de los manubrios volantes y manivelas dependen de la torsión al que se van a someter y de la posición de montado.</a:t>
            </a:r>
            <a:endParaRPr sz="2200">
              <a:solidFill>
                <a:schemeClr val="lt1"/>
              </a:solidFill>
              <a:latin typeface="Century Gothic"/>
              <a:ea typeface="Century Gothic"/>
              <a:cs typeface="Century Gothic"/>
              <a:sym typeface="Century Gothic"/>
            </a:endParaRPr>
          </a:p>
          <a:p>
            <a:pPr marL="342900" lvl="0" indent="-231140" algn="just" rtl="0">
              <a:spcBef>
                <a:spcPts val="2133"/>
              </a:spcBef>
              <a:spcAft>
                <a:spcPts val="2133"/>
              </a:spcAft>
              <a:buSzPts val="1760"/>
              <a:buFont typeface="Arial"/>
              <a:buNone/>
            </a:pPr>
            <a:endParaRPr sz="22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45"/>
          <p:cNvSpPr txBox="1">
            <a:spLocks noGrp="1"/>
          </p:cNvSpPr>
          <p:nvPr>
            <p:ph type="body" idx="4294967295"/>
          </p:nvPr>
        </p:nvSpPr>
        <p:spPr>
          <a:xfrm>
            <a:off x="237121" y="1028017"/>
            <a:ext cx="9385300" cy="5245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1760"/>
              <a:buNone/>
            </a:pPr>
            <a:r>
              <a:rPr lang="es-MX" sz="2200">
                <a:solidFill>
                  <a:schemeClr val="lt1"/>
                </a:solidFill>
                <a:latin typeface="Century Gothic"/>
                <a:ea typeface="Century Gothic"/>
                <a:cs typeface="Century Gothic"/>
                <a:sym typeface="Century Gothic"/>
              </a:rPr>
              <a:t>Los lineamientos respecto a los radios de las manivelas y los manubrios volantes son las siguientes:</a:t>
            </a:r>
            <a:endParaRPr sz="2200">
              <a:solidFill>
                <a:schemeClr val="lt1"/>
              </a:solidFill>
              <a:latin typeface="Century Gothic"/>
              <a:ea typeface="Century Gothic"/>
              <a:cs typeface="Century Gothic"/>
              <a:sym typeface="Century Gothic"/>
            </a:endParaRPr>
          </a:p>
          <a:p>
            <a:pPr marL="342900" lvl="0" indent="-342900" algn="l" rtl="0">
              <a:spcBef>
                <a:spcPts val="2133"/>
              </a:spcBef>
              <a:spcAft>
                <a:spcPts val="0"/>
              </a:spcAft>
              <a:buSzPts val="1600"/>
              <a:buFont typeface="Arial"/>
              <a:buChar char="•"/>
            </a:pPr>
            <a:r>
              <a:rPr lang="es-MX" sz="2200">
                <a:solidFill>
                  <a:schemeClr val="lt1"/>
                </a:solidFill>
                <a:latin typeface="Century Gothic"/>
                <a:ea typeface="Century Gothic"/>
                <a:cs typeface="Century Gothic"/>
                <a:sym typeface="Century Gothic"/>
              </a:rPr>
              <a:t>Para cargas ligeras, radios de 3 a 5 pulgadas (7.6 a 12.7 cm)</a:t>
            </a:r>
            <a:endParaRPr sz="2200">
              <a:solidFill>
                <a:schemeClr val="lt1"/>
              </a:solidFill>
              <a:latin typeface="Century Gothic"/>
              <a:ea typeface="Century Gothic"/>
              <a:cs typeface="Century Gothic"/>
              <a:sym typeface="Century Gothic"/>
            </a:endParaRPr>
          </a:p>
          <a:p>
            <a:pPr marL="342900" lvl="0" indent="-342900" algn="l" rtl="0">
              <a:spcBef>
                <a:spcPts val="0"/>
              </a:spcBef>
              <a:spcAft>
                <a:spcPts val="0"/>
              </a:spcAft>
              <a:buSzPts val="1600"/>
              <a:buFont typeface="Arial"/>
              <a:buChar char="•"/>
            </a:pPr>
            <a:r>
              <a:rPr lang="es-MX" sz="2200">
                <a:solidFill>
                  <a:schemeClr val="lt1"/>
                </a:solidFill>
                <a:latin typeface="Century Gothic"/>
                <a:ea typeface="Century Gothic"/>
                <a:cs typeface="Century Gothic"/>
                <a:sym typeface="Century Gothic"/>
              </a:rPr>
              <a:t>Para cargas medianas a pesadas, radios de 4 a 7 pulgadas     (10.2 a 17.8 cm) </a:t>
            </a:r>
            <a:endParaRPr sz="2200">
              <a:solidFill>
                <a:schemeClr val="lt1"/>
              </a:solidFill>
              <a:latin typeface="Century Gothic"/>
              <a:ea typeface="Century Gothic"/>
              <a:cs typeface="Century Gothic"/>
              <a:sym typeface="Century Gothic"/>
            </a:endParaRPr>
          </a:p>
          <a:p>
            <a:pPr marL="342900" lvl="0" indent="-342900" algn="l" rtl="0">
              <a:spcBef>
                <a:spcPts val="0"/>
              </a:spcBef>
              <a:spcAft>
                <a:spcPts val="0"/>
              </a:spcAft>
              <a:buSzPts val="1600"/>
              <a:buFont typeface="Arial"/>
              <a:buChar char="•"/>
            </a:pPr>
            <a:r>
              <a:rPr lang="es-MX" sz="2200">
                <a:solidFill>
                  <a:schemeClr val="lt1"/>
                </a:solidFill>
                <a:latin typeface="Century Gothic"/>
                <a:ea typeface="Century Gothic"/>
                <a:cs typeface="Century Gothic"/>
                <a:sym typeface="Century Gothic"/>
              </a:rPr>
              <a:t>Para cargas muy pesadas, radio de más de 8 pulgadas (20 cm), pero no mayores a 20 pulgadas (51 cm).</a:t>
            </a:r>
            <a:endParaRPr sz="2200">
              <a:solidFill>
                <a:schemeClr val="lt1"/>
              </a:solidFill>
              <a:latin typeface="Century Gothic"/>
              <a:ea typeface="Century Gothic"/>
              <a:cs typeface="Century Gothic"/>
              <a:sym typeface="Century Gothic"/>
            </a:endParaRPr>
          </a:p>
          <a:p>
            <a:pPr marL="0" lvl="0" indent="0" algn="l" rtl="0">
              <a:spcBef>
                <a:spcPts val="2133"/>
              </a:spcBef>
              <a:spcAft>
                <a:spcPts val="0"/>
              </a:spcAft>
              <a:buSzPts val="1760"/>
              <a:buNone/>
            </a:pPr>
            <a:r>
              <a:rPr lang="es-MX" sz="2200">
                <a:solidFill>
                  <a:schemeClr val="lt1"/>
                </a:solidFill>
                <a:latin typeface="Century Gothic"/>
                <a:ea typeface="Century Gothic"/>
                <a:cs typeface="Century Gothic"/>
                <a:sym typeface="Century Gothic"/>
              </a:rPr>
              <a:t>Los diámetros de la perilla de 0.5 a 2 pulgadas (1.3 a 5.1 cm) son generalmente satisfactorios. Los diámetros de las perillas se deben incrementar a medida que sean necesarias torsiones mayores.</a:t>
            </a:r>
            <a:endParaRPr sz="2200">
              <a:solidFill>
                <a:schemeClr val="lt1"/>
              </a:solidFill>
              <a:latin typeface="Century Gothic"/>
              <a:ea typeface="Century Gothic"/>
              <a:cs typeface="Century Gothic"/>
              <a:sym typeface="Century Gothic"/>
            </a:endParaRPr>
          </a:p>
          <a:p>
            <a:pPr marL="0" lvl="0" indent="0" algn="l" rtl="0">
              <a:spcBef>
                <a:spcPts val="2133"/>
              </a:spcBef>
              <a:spcAft>
                <a:spcPts val="2133"/>
              </a:spcAft>
              <a:buSzPts val="1760"/>
              <a:buNone/>
            </a:pPr>
            <a:endParaRPr sz="22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46"/>
          <p:cNvSpPr txBox="1">
            <a:spLocks noGrp="1"/>
          </p:cNvSpPr>
          <p:nvPr>
            <p:ph type="title" idx="4294967295"/>
          </p:nvPr>
        </p:nvSpPr>
        <p:spPr>
          <a:xfrm>
            <a:off x="132948" y="178223"/>
            <a:ext cx="9385300"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USO DE ACCESORIOS EN LUGAR DE SOSTENER CON LA MANO</a:t>
            </a:r>
            <a:endParaRPr sz="3200" b="1">
              <a:latin typeface="Century Gothic"/>
              <a:ea typeface="Century Gothic"/>
              <a:cs typeface="Century Gothic"/>
              <a:sym typeface="Century Gothic"/>
            </a:endParaRPr>
          </a:p>
        </p:txBody>
      </p:sp>
      <p:sp>
        <p:nvSpPr>
          <p:cNvPr id="1202" name="Google Shape;1202;p146"/>
          <p:cNvSpPr txBox="1">
            <a:spLocks noGrp="1"/>
          </p:cNvSpPr>
          <p:nvPr>
            <p:ph type="body" idx="4294967295"/>
          </p:nvPr>
        </p:nvSpPr>
        <p:spPr>
          <a:xfrm>
            <a:off x="299896" y="1668926"/>
            <a:ext cx="9051403" cy="3881437"/>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760"/>
              <a:buNone/>
            </a:pPr>
            <a:r>
              <a:rPr lang="es-MX" sz="2200">
                <a:solidFill>
                  <a:schemeClr val="lt1"/>
                </a:solidFill>
                <a:latin typeface="Century Gothic"/>
                <a:ea typeface="Century Gothic"/>
                <a:cs typeface="Century Gothic"/>
                <a:sym typeface="Century Gothic"/>
              </a:rPr>
              <a:t>Si cualquiera de las manos se utiliza como dispositivo de sujeción durante el procesado de una pieza, dicha mano no lleva a cabo trabajo útil.</a:t>
            </a:r>
            <a:endParaRPr sz="22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760"/>
              <a:buNone/>
            </a:pPr>
            <a:r>
              <a:rPr lang="es-MX" sz="2200">
                <a:solidFill>
                  <a:schemeClr val="lt1"/>
                </a:solidFill>
                <a:latin typeface="Century Gothic"/>
                <a:ea typeface="Century Gothic"/>
                <a:cs typeface="Century Gothic"/>
                <a:sym typeface="Century Gothic"/>
              </a:rPr>
              <a:t>Siempre se puede diseñar un soporte para sujetar el trabajo de manera satisfactoria, lo que permite que ambas manos realicen trabajo útil.</a:t>
            </a:r>
            <a:endParaRPr sz="22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760"/>
              <a:buNone/>
            </a:pPr>
            <a:r>
              <a:rPr lang="es-MX" sz="2200">
                <a:solidFill>
                  <a:schemeClr val="lt1"/>
                </a:solidFill>
                <a:latin typeface="Century Gothic"/>
                <a:ea typeface="Century Gothic"/>
                <a:cs typeface="Century Gothic"/>
                <a:sym typeface="Century Gothic"/>
              </a:rPr>
              <a:t>Los accesorios no sólo ahorran tiempo en el procesado de las partes, sino que también permiten una mejor calidad debido a que el trabajo puede sujetarse de una manera más firme y precisa.</a:t>
            </a:r>
            <a:endParaRPr sz="22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760"/>
              <a:buNone/>
            </a:pPr>
            <a:endParaRPr sz="22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760"/>
              <a:buNone/>
            </a:pPr>
            <a:endParaRPr sz="2200">
              <a:solidFill>
                <a:schemeClr val="lt1"/>
              </a:solidFill>
              <a:latin typeface="Century Gothic"/>
              <a:ea typeface="Century Gothic"/>
              <a:cs typeface="Century Gothic"/>
              <a:sym typeface="Century Gothic"/>
            </a:endParaRPr>
          </a:p>
          <a:p>
            <a:pPr marL="0" lvl="0" indent="0" algn="just" rtl="0">
              <a:spcBef>
                <a:spcPts val="2133"/>
              </a:spcBef>
              <a:spcAft>
                <a:spcPts val="2133"/>
              </a:spcAft>
              <a:buSzPts val="1760"/>
              <a:buNone/>
            </a:pPr>
            <a:endParaRPr sz="22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147"/>
          <p:cNvSpPr txBox="1">
            <a:spLocks noGrp="1"/>
          </p:cNvSpPr>
          <p:nvPr>
            <p:ph type="title" idx="4294967295"/>
          </p:nvPr>
        </p:nvSpPr>
        <p:spPr>
          <a:xfrm>
            <a:off x="196770" y="108775"/>
            <a:ext cx="9178724"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USOS DE INDICADORES DE LUZ PARA LLAMAR LA ATENCIÓN DEL OPERARIO</a:t>
            </a:r>
            <a:endParaRPr sz="3200" b="1">
              <a:latin typeface="Century Gothic"/>
              <a:ea typeface="Century Gothic"/>
              <a:cs typeface="Century Gothic"/>
              <a:sym typeface="Century Gothic"/>
            </a:endParaRPr>
          </a:p>
        </p:txBody>
      </p:sp>
      <p:sp>
        <p:nvSpPr>
          <p:cNvPr id="1208" name="Google Shape;1208;p147"/>
          <p:cNvSpPr txBox="1">
            <a:spLocks noGrp="1"/>
          </p:cNvSpPr>
          <p:nvPr>
            <p:ph type="body" idx="4294967295"/>
          </p:nvPr>
        </p:nvSpPr>
        <p:spPr>
          <a:xfrm>
            <a:off x="381964" y="1655883"/>
            <a:ext cx="6667017" cy="48387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440"/>
              <a:buNone/>
            </a:pPr>
            <a:r>
              <a:rPr lang="es-MX">
                <a:solidFill>
                  <a:schemeClr val="lt1"/>
                </a:solidFill>
                <a:latin typeface="Century Gothic"/>
                <a:ea typeface="Century Gothic"/>
                <a:cs typeface="Century Gothic"/>
                <a:sym typeface="Century Gothic"/>
              </a:rPr>
              <a:t>Son idóneas para atraer la atención en situaciones de peligro potencial. Deben indicarle al operador qué está mal y qué acciones se deben tomar. </a:t>
            </a:r>
            <a:endParaRPr/>
          </a:p>
          <a:p>
            <a:pPr marL="0" lvl="0" indent="0" algn="just" rtl="0">
              <a:spcBef>
                <a:spcPts val="0"/>
              </a:spcBef>
              <a:spcAft>
                <a:spcPts val="0"/>
              </a:spcAft>
              <a:buSzPts val="1440"/>
              <a:buNone/>
            </a:pPr>
            <a:endParaRPr>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440"/>
              <a:buNone/>
            </a:pPr>
            <a:r>
              <a:rPr lang="es-MX">
                <a:solidFill>
                  <a:schemeClr val="lt1"/>
                </a:solidFill>
                <a:latin typeface="Century Gothic"/>
                <a:ea typeface="Century Gothic"/>
                <a:cs typeface="Century Gothic"/>
                <a:sym typeface="Century Gothic"/>
              </a:rPr>
              <a:t>Recomendaciones</a:t>
            </a:r>
            <a:endParaRPr>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Diseñarlas con el doble de tamaño y brillantez respecto a los demás indicadores del tablero y colocarlas no más de 30 grados alejadas de la línea de vista del operador. </a:t>
            </a:r>
            <a:endParaRPr>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Una luz intermitente que se prenda y apague a una velocidad de 1 a 10 veces por segundo atraerá especialmente la atención. Inmediatamente después de que el operador atienda el problema, debe detenerse la intermitencia, pero la luz debe permanecer encendida hasta que se le haya dado remedio por completo a la condición que provocó la falla.</a:t>
            </a:r>
            <a:endParaRPr>
              <a:solidFill>
                <a:schemeClr val="lt1"/>
              </a:solidFill>
              <a:latin typeface="Century Gothic"/>
              <a:ea typeface="Century Gothic"/>
              <a:cs typeface="Century Gothic"/>
              <a:sym typeface="Century Gothic"/>
            </a:endParaRPr>
          </a:p>
        </p:txBody>
      </p:sp>
      <p:pic>
        <p:nvPicPr>
          <p:cNvPr id="1209" name="Google Shape;1209;p147"/>
          <p:cNvPicPr preferRelativeResize="0"/>
          <p:nvPr/>
        </p:nvPicPr>
        <p:blipFill rotWithShape="1">
          <a:blip r:embed="rId3">
            <a:alphaModFix/>
          </a:blip>
          <a:srcRect/>
          <a:stretch/>
        </p:blipFill>
        <p:spPr>
          <a:xfrm>
            <a:off x="7361498" y="2720050"/>
            <a:ext cx="2372811" cy="23265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148"/>
          <p:cNvSpPr txBox="1">
            <a:spLocks noGrp="1"/>
          </p:cNvSpPr>
          <p:nvPr>
            <p:ph type="title" idx="4294967295"/>
          </p:nvPr>
        </p:nvSpPr>
        <p:spPr>
          <a:xfrm>
            <a:off x="0" y="189798"/>
            <a:ext cx="9333937"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Codificación recomendada de lámparas indicadoras</a:t>
            </a:r>
            <a:endParaRPr sz="3200" b="1">
              <a:latin typeface="Century Gothic"/>
              <a:ea typeface="Century Gothic"/>
              <a:cs typeface="Century Gothic"/>
              <a:sym typeface="Century Gothic"/>
            </a:endParaRPr>
          </a:p>
        </p:txBody>
      </p:sp>
      <p:pic>
        <p:nvPicPr>
          <p:cNvPr id="1215" name="Google Shape;1215;p148"/>
          <p:cNvPicPr preferRelativeResize="0"/>
          <p:nvPr/>
        </p:nvPicPr>
        <p:blipFill rotWithShape="1">
          <a:blip r:embed="rId3">
            <a:alphaModFix/>
          </a:blip>
          <a:srcRect l="19949" t="41316" r="39532" b="36012"/>
          <a:stretch/>
        </p:blipFill>
        <p:spPr>
          <a:xfrm>
            <a:off x="456154" y="1782503"/>
            <a:ext cx="8877783" cy="3004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49"/>
          <p:cNvSpPr txBox="1">
            <a:spLocks noGrp="1"/>
          </p:cNvSpPr>
          <p:nvPr>
            <p:ph type="title" idx="4294967295"/>
          </p:nvPr>
        </p:nvSpPr>
        <p:spPr>
          <a:xfrm>
            <a:off x="202396" y="199170"/>
            <a:ext cx="9068926"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USO DE SEÑALES ACÚSTICAS PARA ADVERTENCIA</a:t>
            </a:r>
            <a:endParaRPr sz="3200" b="1">
              <a:latin typeface="Century Gothic"/>
              <a:ea typeface="Century Gothic"/>
              <a:cs typeface="Century Gothic"/>
              <a:sym typeface="Century Gothic"/>
            </a:endParaRPr>
          </a:p>
        </p:txBody>
      </p:sp>
      <p:sp>
        <p:nvSpPr>
          <p:cNvPr id="1221" name="Google Shape;1221;p149"/>
          <p:cNvSpPr txBox="1">
            <a:spLocks noGrp="1"/>
          </p:cNvSpPr>
          <p:nvPr>
            <p:ph type="body" idx="4294967295"/>
          </p:nvPr>
        </p:nvSpPr>
        <p:spPr>
          <a:xfrm>
            <a:off x="578734" y="1643605"/>
            <a:ext cx="7430946" cy="4616217"/>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600"/>
              <a:buNone/>
            </a:pPr>
            <a:r>
              <a:rPr lang="es-MX" sz="2000">
                <a:solidFill>
                  <a:schemeClr val="lt1"/>
                </a:solidFill>
                <a:latin typeface="Century Gothic"/>
                <a:ea typeface="Century Gothic"/>
                <a:cs typeface="Century Gothic"/>
                <a:sym typeface="Century Gothic"/>
              </a:rPr>
              <a:t>Existen características especiales del sistema audible que garantizan el uso de una señal auditiva para denotar advertencias. El tiempo de reacción simple es considerablemente más rápido a las señales auditivas que a las visuales. Una señal auditiva impone demandas mucho más estrictas respecto a la atención del trabajador que una señal visual, puesto que el oído es omnidireccional y las ondas sonoras penetran barreras (hasta cierto punto, en función de su ancho y de las propiedades del material), las señales auditivas son particularmente útiles si los trabajadores se encuentran en un lugar desconocido y están en movimiento.</a:t>
            </a:r>
            <a:endParaRPr sz="2000">
              <a:solidFill>
                <a:schemeClr val="lt1"/>
              </a:solidFill>
              <a:latin typeface="Century Gothic"/>
              <a:ea typeface="Century Gothic"/>
              <a:cs typeface="Century Gothic"/>
              <a:sym typeface="Century Gothic"/>
            </a:endParaRPr>
          </a:p>
        </p:txBody>
      </p:sp>
      <p:pic>
        <p:nvPicPr>
          <p:cNvPr id="1222" name="Google Shape;1222;p149"/>
          <p:cNvPicPr preferRelativeResize="0"/>
          <p:nvPr/>
        </p:nvPicPr>
        <p:blipFill rotWithShape="1">
          <a:blip r:embed="rId3">
            <a:alphaModFix/>
          </a:blip>
          <a:srcRect/>
          <a:stretch/>
        </p:blipFill>
        <p:spPr>
          <a:xfrm>
            <a:off x="7924267" y="2689027"/>
            <a:ext cx="2006814" cy="19281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5"/>
          <p:cNvSpPr txBox="1">
            <a:spLocks noGrp="1"/>
          </p:cNvSpPr>
          <p:nvPr>
            <p:ph type="title"/>
          </p:nvPr>
        </p:nvSpPr>
        <p:spPr>
          <a:xfrm>
            <a:off x="718697" y="715187"/>
            <a:ext cx="2151200" cy="11432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Clr>
                <a:srgbClr val="FFFFFF"/>
              </a:buClr>
              <a:buSzPts val="1800"/>
              <a:buFont typeface="Century Gothic"/>
              <a:buNone/>
            </a:pPr>
            <a:r>
              <a:rPr lang="es-MX">
                <a:latin typeface="Century Gothic"/>
                <a:ea typeface="Century Gothic"/>
                <a:cs typeface="Century Gothic"/>
                <a:sym typeface="Century Gothic"/>
              </a:rPr>
              <a:t>Material</a:t>
            </a:r>
            <a:endParaRPr/>
          </a:p>
        </p:txBody>
      </p:sp>
      <p:sp>
        <p:nvSpPr>
          <p:cNvPr id="189" name="Google Shape;189;p15"/>
          <p:cNvSpPr txBox="1">
            <a:spLocks noGrp="1"/>
          </p:cNvSpPr>
          <p:nvPr>
            <p:ph type="body" idx="1"/>
          </p:nvPr>
        </p:nvSpPr>
        <p:spPr>
          <a:xfrm>
            <a:off x="3229337" y="949124"/>
            <a:ext cx="8243966" cy="4650009"/>
          </a:xfrm>
          <a:prstGeom prst="rect">
            <a:avLst/>
          </a:prstGeom>
          <a:noFill/>
          <a:ln>
            <a:noFill/>
          </a:ln>
        </p:spPr>
        <p:txBody>
          <a:bodyPr spcFirstLastPara="1" wrap="square" lIns="91425" tIns="91425" rIns="91425" bIns="91425" anchor="t" anchorCtr="0">
            <a:normAutofit lnSpcReduction="10000"/>
          </a:bodyPr>
          <a:lstStyle/>
          <a:p>
            <a:pPr marL="101598" lvl="0" indent="0" algn="just" rtl="0">
              <a:lnSpc>
                <a:spcPct val="80000"/>
              </a:lnSpc>
              <a:spcBef>
                <a:spcPts val="800"/>
              </a:spcBef>
              <a:spcAft>
                <a:spcPts val="0"/>
              </a:spcAft>
              <a:buSzPts val="2400"/>
              <a:buNone/>
            </a:pPr>
            <a:r>
              <a:rPr lang="es-MX" sz="2040">
                <a:latin typeface="Century Gothic"/>
                <a:ea typeface="Century Gothic"/>
                <a:cs typeface="Century Gothic"/>
                <a:sym typeface="Century Gothic"/>
              </a:rPr>
              <a:t>Los analistas de método deben de examinar las siguientes posibilidades para los materiales directos e indirectos utilizados en un proceso, buscando un material menos costoso,  tales como:</a:t>
            </a:r>
            <a:endParaRPr/>
          </a:p>
          <a:p>
            <a:pPr marL="609585" lvl="0" indent="-355586" algn="just" rtl="0">
              <a:lnSpc>
                <a:spcPct val="80000"/>
              </a:lnSpc>
              <a:spcBef>
                <a:spcPts val="800"/>
              </a:spcBef>
              <a:spcAft>
                <a:spcPts val="0"/>
              </a:spcAft>
              <a:buSzPts val="2400"/>
              <a:buFont typeface="Arial"/>
              <a:buNone/>
            </a:pPr>
            <a:endParaRPr sz="2040">
              <a:latin typeface="Century Gothic"/>
              <a:ea typeface="Century Gothic"/>
              <a:cs typeface="Century Gothic"/>
              <a:sym typeface="Century Gothic"/>
            </a:endParaRPr>
          </a:p>
          <a:p>
            <a:pPr marL="609585" lvl="0" indent="-507986" algn="just" rtl="0">
              <a:lnSpc>
                <a:spcPct val="80000"/>
              </a:lnSpc>
              <a:spcBef>
                <a:spcPts val="800"/>
              </a:spcBef>
              <a:spcAft>
                <a:spcPts val="0"/>
              </a:spcAft>
              <a:buSzPts val="2400"/>
              <a:buFont typeface="Arial"/>
              <a:buChar char="•"/>
            </a:pPr>
            <a:r>
              <a:rPr lang="es-MX" sz="2040" b="1">
                <a:latin typeface="Century Gothic"/>
                <a:ea typeface="Century Gothic"/>
                <a:cs typeface="Century Gothic"/>
                <a:sym typeface="Century Gothic"/>
              </a:rPr>
              <a:t>Hallar un material menos costoso</a:t>
            </a:r>
            <a:r>
              <a:rPr lang="es-MX" sz="2040">
                <a:latin typeface="Century Gothic"/>
                <a:ea typeface="Century Gothic"/>
                <a:cs typeface="Century Gothic"/>
                <a:sym typeface="Century Gothic"/>
              </a:rPr>
              <a:t>:  Los precios de los materiales se pueden comparar por sus costos básicos.  </a:t>
            </a:r>
            <a:endParaRPr/>
          </a:p>
          <a:p>
            <a:pPr marL="609585" lvl="0" indent="-507986" algn="just" rtl="0">
              <a:lnSpc>
                <a:spcPct val="80000"/>
              </a:lnSpc>
              <a:spcBef>
                <a:spcPts val="800"/>
              </a:spcBef>
              <a:spcAft>
                <a:spcPts val="0"/>
              </a:spcAft>
              <a:buSzPts val="2400"/>
              <a:buFont typeface="Arial"/>
              <a:buChar char="•"/>
            </a:pPr>
            <a:r>
              <a:rPr lang="es-MX" sz="2040" b="1">
                <a:latin typeface="Century Gothic"/>
                <a:ea typeface="Century Gothic"/>
                <a:cs typeface="Century Gothic"/>
                <a:sym typeface="Century Gothic"/>
              </a:rPr>
              <a:t>Encontrar materiales más fáciles de procesar</a:t>
            </a:r>
            <a:r>
              <a:rPr lang="es-MX" sz="2040">
                <a:latin typeface="Century Gothic"/>
                <a:ea typeface="Century Gothic"/>
                <a:cs typeface="Century Gothic"/>
                <a:sym typeface="Century Gothic"/>
              </a:rPr>
              <a:t>: Examinando las propiedades físicas de un manual de materiales, suele ser más fácil discernir qué material reaccionará más favorablemente a los procesos a que se someterá en su conversión de materia prima en producto terminado.</a:t>
            </a:r>
            <a:endParaRPr/>
          </a:p>
          <a:p>
            <a:pPr marL="609585" lvl="0" indent="-507986" algn="just" rtl="0">
              <a:lnSpc>
                <a:spcPct val="80000"/>
              </a:lnSpc>
              <a:spcBef>
                <a:spcPts val="800"/>
              </a:spcBef>
              <a:spcAft>
                <a:spcPts val="0"/>
              </a:spcAft>
              <a:buSzPts val="2400"/>
              <a:buFont typeface="Arial"/>
              <a:buChar char="•"/>
            </a:pPr>
            <a:r>
              <a:rPr lang="es-MX" sz="2040" b="1">
                <a:latin typeface="Century Gothic"/>
                <a:ea typeface="Century Gothic"/>
                <a:cs typeface="Century Gothic"/>
                <a:sym typeface="Century Gothic"/>
              </a:rPr>
              <a:t>Emplear materiales en forma más económica</a:t>
            </a:r>
            <a:r>
              <a:rPr lang="es-MX" sz="2040">
                <a:latin typeface="Century Gothic"/>
                <a:ea typeface="Century Gothic"/>
                <a:cs typeface="Century Gothic"/>
                <a:sym typeface="Century Gothic"/>
              </a:rPr>
              <a:t>: Si es alta la cantidad de material </a:t>
            </a:r>
            <a:r>
              <a:rPr lang="es-MX" sz="2040" u="sng">
                <a:latin typeface="Century Gothic"/>
                <a:ea typeface="Century Gothic"/>
                <a:cs typeface="Century Gothic"/>
                <a:sym typeface="Century Gothic"/>
              </a:rPr>
              <a:t>desperdiciado</a:t>
            </a:r>
            <a:r>
              <a:rPr lang="es-MX" sz="2040">
                <a:latin typeface="Century Gothic"/>
                <a:ea typeface="Century Gothic"/>
                <a:cs typeface="Century Gothic"/>
                <a:sym typeface="Century Gothic"/>
              </a:rPr>
              <a:t> a la de material </a:t>
            </a:r>
            <a:r>
              <a:rPr lang="es-MX" sz="2040" u="sng">
                <a:latin typeface="Century Gothic"/>
                <a:ea typeface="Century Gothic"/>
                <a:cs typeface="Century Gothic"/>
                <a:sym typeface="Century Gothic"/>
              </a:rPr>
              <a:t>aprovechado</a:t>
            </a:r>
            <a:r>
              <a:rPr lang="es-MX" sz="2040">
                <a:latin typeface="Century Gothic"/>
                <a:ea typeface="Century Gothic"/>
                <a:cs typeface="Century Gothic"/>
                <a:sym typeface="Century Gothic"/>
              </a:rPr>
              <a:t> en el producto, se debe dar consideración entonces a lograr una mayor utilización</a:t>
            </a:r>
            <a:endParaRPr/>
          </a:p>
          <a:p>
            <a:pPr marL="609585" lvl="0" indent="-355586" algn="just" rtl="0">
              <a:lnSpc>
                <a:spcPct val="80000"/>
              </a:lnSpc>
              <a:spcBef>
                <a:spcPts val="800"/>
              </a:spcBef>
              <a:spcAft>
                <a:spcPts val="0"/>
              </a:spcAft>
              <a:buSzPts val="2400"/>
              <a:buFont typeface="Arial"/>
              <a:buNone/>
            </a:pPr>
            <a:endParaRPr sz="2040">
              <a:latin typeface="Century Gothic"/>
              <a:ea typeface="Century Gothic"/>
              <a:cs typeface="Century Gothic"/>
              <a:sym typeface="Century Gothic"/>
            </a:endParaRPr>
          </a:p>
          <a:p>
            <a:pPr marL="609585" lvl="0" indent="-355586" algn="just" rtl="0">
              <a:lnSpc>
                <a:spcPct val="80000"/>
              </a:lnSpc>
              <a:spcBef>
                <a:spcPts val="800"/>
              </a:spcBef>
              <a:spcAft>
                <a:spcPts val="0"/>
              </a:spcAft>
              <a:buSzPts val="2400"/>
              <a:buFont typeface="Arial"/>
              <a:buNone/>
            </a:pPr>
            <a:endParaRPr sz="2040">
              <a:latin typeface="Century Gothic"/>
              <a:ea typeface="Century Gothic"/>
              <a:cs typeface="Century Gothic"/>
              <a:sym typeface="Century Gothic"/>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50"/>
          <p:cNvSpPr txBox="1">
            <a:spLocks noGrp="1"/>
          </p:cNvSpPr>
          <p:nvPr>
            <p:ph type="title" idx="4294967295"/>
          </p:nvPr>
        </p:nvSpPr>
        <p:spPr>
          <a:xfrm>
            <a:off x="190821" y="304458"/>
            <a:ext cx="8987902"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Señales auditivas de 2 etapas</a:t>
            </a:r>
            <a:endParaRPr sz="3200" b="1">
              <a:latin typeface="Century Gothic"/>
              <a:ea typeface="Century Gothic"/>
              <a:cs typeface="Century Gothic"/>
              <a:sym typeface="Century Gothic"/>
            </a:endParaRPr>
          </a:p>
        </p:txBody>
      </p:sp>
      <p:sp>
        <p:nvSpPr>
          <p:cNvPr id="1228" name="Google Shape;1228;p150"/>
          <p:cNvSpPr txBox="1">
            <a:spLocks noGrp="1"/>
          </p:cNvSpPr>
          <p:nvPr>
            <p:ph type="body" idx="4294967295"/>
          </p:nvPr>
        </p:nvSpPr>
        <p:spPr>
          <a:xfrm>
            <a:off x="684673" y="1898248"/>
            <a:ext cx="6167539" cy="3437682"/>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600"/>
              <a:buNone/>
            </a:pPr>
            <a:r>
              <a:rPr lang="es-MX" sz="2000">
                <a:solidFill>
                  <a:schemeClr val="lt1"/>
                </a:solidFill>
                <a:latin typeface="Century Gothic"/>
                <a:ea typeface="Century Gothic"/>
                <a:cs typeface="Century Gothic"/>
                <a:sym typeface="Century Gothic"/>
              </a:rPr>
              <a:t>En razón de que el sistema auditivo está limitado a mensajes cortos y sencillos, se debe considerar la señal en dos etapas cuando se va a presentar información compleja. La primera etapa debe ser una señal de demanda de atención con el fin de alertar al trabajador, mientras que la segunda se utiliza para presentar información más precisa.</a:t>
            </a:r>
            <a:endParaRPr sz="2000">
              <a:solidFill>
                <a:schemeClr val="lt1"/>
              </a:solidFill>
              <a:latin typeface="Century Gothic"/>
              <a:ea typeface="Century Gothic"/>
              <a:cs typeface="Century Gothic"/>
              <a:sym typeface="Century Gothic"/>
            </a:endParaRPr>
          </a:p>
        </p:txBody>
      </p:sp>
      <p:pic>
        <p:nvPicPr>
          <p:cNvPr id="1229" name="Google Shape;1229;p150"/>
          <p:cNvPicPr preferRelativeResize="0"/>
          <p:nvPr/>
        </p:nvPicPr>
        <p:blipFill rotWithShape="1">
          <a:blip r:embed="rId3">
            <a:alphaModFix/>
          </a:blip>
          <a:srcRect/>
          <a:stretch/>
        </p:blipFill>
        <p:spPr>
          <a:xfrm>
            <a:off x="7430946" y="2694823"/>
            <a:ext cx="1426334" cy="17035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151"/>
          <p:cNvSpPr txBox="1">
            <a:spLocks noGrp="1"/>
          </p:cNvSpPr>
          <p:nvPr>
            <p:ph type="title" idx="4294967295"/>
          </p:nvPr>
        </p:nvSpPr>
        <p:spPr>
          <a:xfrm>
            <a:off x="260269" y="147205"/>
            <a:ext cx="9385300"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Habilidades y limitaciones del ser humano</a:t>
            </a:r>
            <a:endParaRPr sz="3200" b="1">
              <a:latin typeface="Century Gothic"/>
              <a:ea typeface="Century Gothic"/>
              <a:cs typeface="Century Gothic"/>
              <a:sym typeface="Century Gothic"/>
            </a:endParaRPr>
          </a:p>
        </p:txBody>
      </p:sp>
      <p:sp>
        <p:nvSpPr>
          <p:cNvPr id="1235" name="Google Shape;1235;p151"/>
          <p:cNvSpPr txBox="1">
            <a:spLocks noGrp="1"/>
          </p:cNvSpPr>
          <p:nvPr>
            <p:ph type="body" idx="4294967295"/>
          </p:nvPr>
        </p:nvSpPr>
        <p:spPr>
          <a:xfrm>
            <a:off x="509285" y="1059656"/>
            <a:ext cx="7617515" cy="4738687"/>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440"/>
              <a:buNone/>
            </a:pPr>
            <a:r>
              <a:rPr lang="es-MX">
                <a:solidFill>
                  <a:schemeClr val="lt1"/>
                </a:solidFill>
                <a:latin typeface="Century Gothic"/>
                <a:ea typeface="Century Gothic"/>
                <a:cs typeface="Century Gothic"/>
                <a:sym typeface="Century Gothic"/>
              </a:rPr>
              <a:t>Puesto que la sensibilidad auditiva del ser humano es mejor alrededor de la frecuencia de 1 000 Hz, utilice señales auditivas con frecuencias en el rango de 500 a 3 000 Hz. Aumentar la intensidad de la señal es útil para dos propósitos. </a:t>
            </a:r>
            <a:endParaRPr/>
          </a:p>
          <a:p>
            <a:pPr marL="0" lvl="0" indent="0" algn="just" rtl="0">
              <a:spcBef>
                <a:spcPts val="0"/>
              </a:spcBef>
              <a:spcAft>
                <a:spcPts val="0"/>
              </a:spcAft>
              <a:buSzPts val="1440"/>
              <a:buNone/>
            </a:pPr>
            <a:endParaRPr>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Aumenta la calidad de la demanda de atención a la señal y reduce el tiempo de respuesta.</a:t>
            </a:r>
            <a:endParaRPr>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Tenderá a diferenciar mejor la señal del ruido de fondo. </a:t>
            </a:r>
            <a:endParaRPr>
              <a:solidFill>
                <a:schemeClr val="lt1"/>
              </a:solidFill>
              <a:latin typeface="Century Gothic"/>
              <a:ea typeface="Century Gothic"/>
              <a:cs typeface="Century Gothic"/>
              <a:sym typeface="Century Gothic"/>
            </a:endParaRPr>
          </a:p>
          <a:p>
            <a:pPr marL="342900" lvl="0" indent="-342900" algn="just" rtl="0">
              <a:spcBef>
                <a:spcPts val="0"/>
              </a:spcBef>
              <a:spcAft>
                <a:spcPts val="0"/>
              </a:spcAft>
              <a:buSzPts val="1440"/>
              <a:buFont typeface="Arial"/>
              <a:buChar char="•"/>
            </a:pPr>
            <a:r>
              <a:rPr lang="es-MX" b="1">
                <a:solidFill>
                  <a:schemeClr val="lt1"/>
                </a:solidFill>
                <a:latin typeface="Century Gothic"/>
                <a:ea typeface="Century Gothic"/>
                <a:cs typeface="Century Gothic"/>
                <a:sym typeface="Century Gothic"/>
              </a:rPr>
              <a:t>Se debe evitar </a:t>
            </a:r>
            <a:endParaRPr b="1">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Niveles excesivos ya que tenderán a causar una respuesta de sobresalto y quizás hasta la interrupción de la tarea. </a:t>
            </a:r>
            <a:endParaRPr>
              <a:solidFill>
                <a:schemeClr val="lt1"/>
              </a:solidFill>
              <a:latin typeface="Century Gothic"/>
              <a:ea typeface="Century Gothic"/>
              <a:cs typeface="Century Gothic"/>
              <a:sym typeface="Century Gothic"/>
            </a:endParaRPr>
          </a:p>
          <a:p>
            <a:pPr marL="0" lvl="0" indent="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El uso de señales en estado estable con la finalidad de evitar la adaptación a ellas. Por lo tanto, la modulación de la señal (es decir, el encendido y apagado de la misma a intervalos regulares) en el rango de frecuencia de 1 a 3 Hz tenderá a incrementar la calidad de atención-demanda de la señal.</a:t>
            </a:r>
            <a:endParaRPr>
              <a:solidFill>
                <a:schemeClr val="lt1"/>
              </a:solidFill>
              <a:latin typeface="Century Gothic"/>
              <a:ea typeface="Century Gothic"/>
              <a:cs typeface="Century Gothic"/>
              <a:sym typeface="Century Gothic"/>
            </a:endParaRPr>
          </a:p>
        </p:txBody>
      </p:sp>
      <p:pic>
        <p:nvPicPr>
          <p:cNvPr id="1236" name="Google Shape;1236;p151"/>
          <p:cNvPicPr preferRelativeResize="0"/>
          <p:nvPr/>
        </p:nvPicPr>
        <p:blipFill rotWithShape="1">
          <a:blip r:embed="rId3">
            <a:alphaModFix/>
          </a:blip>
          <a:srcRect/>
          <a:stretch/>
        </p:blipFill>
        <p:spPr>
          <a:xfrm>
            <a:off x="8375816" y="3429000"/>
            <a:ext cx="1518768" cy="16080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52"/>
          <p:cNvSpPr txBox="1">
            <a:spLocks noGrp="1"/>
          </p:cNvSpPr>
          <p:nvPr>
            <p:ph type="title" idx="4294967295"/>
          </p:nvPr>
        </p:nvSpPr>
        <p:spPr>
          <a:xfrm>
            <a:off x="213971" y="150812"/>
            <a:ext cx="9034201" cy="69448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Factores Ambientales</a:t>
            </a:r>
            <a:endParaRPr sz="3200" b="1">
              <a:latin typeface="Century Gothic"/>
              <a:ea typeface="Century Gothic"/>
              <a:cs typeface="Century Gothic"/>
              <a:sym typeface="Century Gothic"/>
            </a:endParaRPr>
          </a:p>
        </p:txBody>
      </p:sp>
      <p:sp>
        <p:nvSpPr>
          <p:cNvPr id="1242" name="Google Shape;1242;p152"/>
          <p:cNvSpPr txBox="1">
            <a:spLocks noGrp="1"/>
          </p:cNvSpPr>
          <p:nvPr>
            <p:ph type="body" idx="4294967295"/>
          </p:nvPr>
        </p:nvSpPr>
        <p:spPr>
          <a:xfrm>
            <a:off x="391711" y="975034"/>
            <a:ext cx="9034201" cy="402522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440"/>
              <a:buNone/>
            </a:pPr>
            <a:r>
              <a:rPr lang="es-MX">
                <a:solidFill>
                  <a:schemeClr val="lt1"/>
                </a:solidFill>
                <a:latin typeface="Century Gothic"/>
                <a:ea typeface="Century Gothic"/>
                <a:cs typeface="Century Gothic"/>
                <a:sym typeface="Century Gothic"/>
              </a:rPr>
              <a:t>Puesto que las ondas sonoras pueden ser dispersadas o atenuadas por el ambiente de trabajo, es importante tomar en cuenta los factores ambientales. </a:t>
            </a:r>
            <a:endParaRPr>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440"/>
              <a:buNone/>
            </a:pPr>
            <a:r>
              <a:rPr lang="es-MX" u="sng">
                <a:solidFill>
                  <a:schemeClr val="lt1"/>
                </a:solidFill>
                <a:latin typeface="Century Gothic"/>
                <a:ea typeface="Century Gothic"/>
                <a:cs typeface="Century Gothic"/>
                <a:sym typeface="Century Gothic"/>
              </a:rPr>
              <a:t>Recomendaciones</a:t>
            </a:r>
            <a:endParaRPr u="sng">
              <a:solidFill>
                <a:schemeClr val="lt1"/>
              </a:solidFill>
              <a:latin typeface="Century Gothic"/>
              <a:ea typeface="Century Gothic"/>
              <a:cs typeface="Century Gothic"/>
              <a:sym typeface="Century Gothic"/>
            </a:endParaRPr>
          </a:p>
          <a:p>
            <a:pPr marL="342900" lvl="0" indent="-342900" algn="just" rtl="0">
              <a:spcBef>
                <a:spcPts val="2133"/>
              </a:spcBef>
              <a:spcAft>
                <a:spcPts val="0"/>
              </a:spcAft>
              <a:buSzPts val="1300"/>
              <a:buFont typeface="Arial"/>
              <a:buChar char="•"/>
            </a:pPr>
            <a:r>
              <a:rPr lang="es-MX">
                <a:solidFill>
                  <a:schemeClr val="lt1"/>
                </a:solidFill>
                <a:latin typeface="Century Gothic"/>
                <a:ea typeface="Century Gothic"/>
                <a:cs typeface="Century Gothic"/>
                <a:sym typeface="Century Gothic"/>
              </a:rPr>
              <a:t>Utilice frecuencias de señal que estén por debajo de los 1 000 Hz cuando sea necesario que las señales tengan que viajar largas distancias (es decir, más de 30 metros), debido a que las altas frecuencias tienden a ser absorbidas o dispersadas más fácilmente. </a:t>
            </a:r>
            <a:endParaRPr>
              <a:solidFill>
                <a:schemeClr val="lt1"/>
              </a:solidFill>
              <a:latin typeface="Century Gothic"/>
              <a:ea typeface="Century Gothic"/>
              <a:cs typeface="Century Gothic"/>
              <a:sym typeface="Century Gothic"/>
            </a:endParaRPr>
          </a:p>
          <a:p>
            <a:pPr marL="342900" lvl="0" indent="-342900" algn="just" rtl="0">
              <a:spcBef>
                <a:spcPts val="0"/>
              </a:spcBef>
              <a:spcAft>
                <a:spcPts val="0"/>
              </a:spcAft>
              <a:buSzPts val="1300"/>
              <a:buFont typeface="Arial"/>
              <a:buChar char="•"/>
            </a:pPr>
            <a:r>
              <a:rPr lang="es-MX">
                <a:solidFill>
                  <a:schemeClr val="lt1"/>
                </a:solidFill>
                <a:latin typeface="Century Gothic"/>
                <a:ea typeface="Century Gothic"/>
                <a:cs typeface="Century Gothic"/>
                <a:sym typeface="Century Gothic"/>
              </a:rPr>
              <a:t>Utilice frecuencias por debajo de los 500 Hz cuando las señales tengan que evitar obstáculos o pasar a través de tabiques. A medida que la frecuencia de la señal sea menor, las ondas sonoras se parecerán más a las vibraciones de los objetos sólidos, y por ende, la absorción será menor.</a:t>
            </a:r>
            <a:endParaRPr>
              <a:solidFill>
                <a:schemeClr val="lt1"/>
              </a:solidFill>
              <a:latin typeface="Century Gothic"/>
              <a:ea typeface="Century Gothic"/>
              <a:cs typeface="Century Gothic"/>
              <a:sym typeface="Century Gothic"/>
            </a:endParaRPr>
          </a:p>
        </p:txBody>
      </p:sp>
      <p:pic>
        <p:nvPicPr>
          <p:cNvPr id="1243" name="Google Shape;1243;p152"/>
          <p:cNvPicPr preferRelativeResize="0"/>
          <p:nvPr/>
        </p:nvPicPr>
        <p:blipFill rotWithShape="1">
          <a:blip r:embed="rId3">
            <a:alphaModFix/>
          </a:blip>
          <a:srcRect/>
          <a:stretch/>
        </p:blipFill>
        <p:spPr>
          <a:xfrm>
            <a:off x="2372549" y="5000263"/>
            <a:ext cx="2802879" cy="1706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153"/>
          <p:cNvSpPr txBox="1">
            <a:spLocks noGrp="1"/>
          </p:cNvSpPr>
          <p:nvPr>
            <p:ph type="title" idx="4294967295"/>
          </p:nvPr>
        </p:nvSpPr>
        <p:spPr>
          <a:xfrm>
            <a:off x="132948" y="115834"/>
            <a:ext cx="9207822" cy="682819"/>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Separación de la señal del ruido</a:t>
            </a:r>
            <a:endParaRPr sz="3200" b="1">
              <a:latin typeface="Century Gothic"/>
              <a:ea typeface="Century Gothic"/>
              <a:cs typeface="Century Gothic"/>
              <a:sym typeface="Century Gothic"/>
            </a:endParaRPr>
          </a:p>
        </p:txBody>
      </p:sp>
      <p:sp>
        <p:nvSpPr>
          <p:cNvPr id="1249" name="Google Shape;1249;p153"/>
          <p:cNvSpPr txBox="1">
            <a:spLocks noGrp="1"/>
          </p:cNvSpPr>
          <p:nvPr>
            <p:ph type="body" idx="4294967295"/>
          </p:nvPr>
        </p:nvSpPr>
        <p:spPr>
          <a:xfrm>
            <a:off x="433891" y="1051580"/>
            <a:ext cx="8825856" cy="1972553"/>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920"/>
              <a:buNone/>
            </a:pPr>
            <a:r>
              <a:rPr lang="es-MX" sz="2400">
                <a:solidFill>
                  <a:schemeClr val="lt1"/>
                </a:solidFill>
                <a:latin typeface="Century Gothic"/>
                <a:ea typeface="Century Gothic"/>
                <a:cs typeface="Century Gothic"/>
                <a:sym typeface="Century Gothic"/>
              </a:rPr>
              <a:t>La señal deseada debe ser lo más diferente posible de las demás señales en términos de frecuencia, intensidad y modulación. De ser posible, las advertencias deben colocarse en un canal de comunicación independiente con el fin de incrementar el sentido de disociabilidad y aumentar las cualidades de la demanda de atención a la advertencia.</a:t>
            </a:r>
            <a:endParaRPr sz="2400">
              <a:solidFill>
                <a:schemeClr val="lt1"/>
              </a:solidFill>
              <a:latin typeface="Century Gothic"/>
              <a:ea typeface="Century Gothic"/>
              <a:cs typeface="Century Gothic"/>
              <a:sym typeface="Century Gothic"/>
            </a:endParaRPr>
          </a:p>
        </p:txBody>
      </p:sp>
      <p:pic>
        <p:nvPicPr>
          <p:cNvPr id="1250" name="Google Shape;1250;p153"/>
          <p:cNvPicPr preferRelativeResize="0"/>
          <p:nvPr/>
        </p:nvPicPr>
        <p:blipFill rotWithShape="1">
          <a:blip r:embed="rId3">
            <a:alphaModFix/>
          </a:blip>
          <a:srcRect/>
          <a:stretch/>
        </p:blipFill>
        <p:spPr>
          <a:xfrm>
            <a:off x="4236335" y="3833867"/>
            <a:ext cx="3391382" cy="19725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54"/>
          <p:cNvSpPr txBox="1">
            <a:spLocks noGrp="1"/>
          </p:cNvSpPr>
          <p:nvPr>
            <p:ph type="title" idx="4294967295"/>
          </p:nvPr>
        </p:nvSpPr>
        <p:spPr>
          <a:xfrm>
            <a:off x="167672" y="68262"/>
            <a:ext cx="9385300"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USO DE CÓDIGOS DE FORMA PARA LA IDENTIFICACIÓN POR TACTO </a:t>
            </a:r>
            <a:endParaRPr sz="3200" b="1">
              <a:latin typeface="Century Gothic"/>
              <a:ea typeface="Century Gothic"/>
              <a:cs typeface="Century Gothic"/>
              <a:sym typeface="Century Gothic"/>
            </a:endParaRPr>
          </a:p>
        </p:txBody>
      </p:sp>
      <p:sp>
        <p:nvSpPr>
          <p:cNvPr id="1256" name="Google Shape;1256;p154"/>
          <p:cNvSpPr txBox="1">
            <a:spLocks noGrp="1"/>
          </p:cNvSpPr>
          <p:nvPr>
            <p:ph type="body" idx="4294967295"/>
          </p:nvPr>
        </p:nvSpPr>
        <p:spPr>
          <a:xfrm>
            <a:off x="617181" y="2276607"/>
            <a:ext cx="8758313" cy="2712082"/>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760"/>
              <a:buNone/>
            </a:pPr>
            <a:r>
              <a:rPr lang="es-MX" sz="2200">
                <a:solidFill>
                  <a:schemeClr val="lt1"/>
                </a:solidFill>
                <a:latin typeface="Century Gothic"/>
                <a:ea typeface="Century Gothic"/>
                <a:cs typeface="Century Gothic"/>
                <a:sym typeface="Century Gothic"/>
              </a:rPr>
              <a:t>La codificación por forma, que utilice configuraciones geométricas de dos o tres dimensiones, permite la identificación tanto por medio del tacto como visual. Este arreglo es especialmente útil en condiciones de baja intensidad luminosa o en situaciones donde se desea identificación redundante o de doble calidad, lo que ayuda a minimizar los errores.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pic>
        <p:nvPicPr>
          <p:cNvPr id="1261" name="Google Shape;1261;p155"/>
          <p:cNvPicPr preferRelativeResize="0"/>
          <p:nvPr/>
        </p:nvPicPr>
        <p:blipFill rotWithShape="1">
          <a:blip r:embed="rId3">
            <a:alphaModFix/>
          </a:blip>
          <a:srcRect l="25820" t="37268" r="32640" b="29568"/>
          <a:stretch/>
        </p:blipFill>
        <p:spPr>
          <a:xfrm>
            <a:off x="1365813" y="3429000"/>
            <a:ext cx="5374511" cy="2783711"/>
          </a:xfrm>
          <a:prstGeom prst="rect">
            <a:avLst/>
          </a:prstGeom>
          <a:noFill/>
          <a:ln>
            <a:noFill/>
          </a:ln>
        </p:spPr>
      </p:pic>
      <p:sp>
        <p:nvSpPr>
          <p:cNvPr id="1262" name="Google Shape;1262;p155"/>
          <p:cNvSpPr txBox="1"/>
          <p:nvPr/>
        </p:nvSpPr>
        <p:spPr>
          <a:xfrm>
            <a:off x="405114" y="682012"/>
            <a:ext cx="8753353" cy="230832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1800"/>
              <a:buFont typeface="Century Gothic"/>
              <a:buNone/>
            </a:pPr>
            <a:r>
              <a:rPr lang="es-MX" sz="1800">
                <a:solidFill>
                  <a:schemeClr val="lt1"/>
                </a:solidFill>
                <a:latin typeface="Century Gothic"/>
                <a:ea typeface="Century Gothic"/>
                <a:cs typeface="Century Gothic"/>
                <a:sym typeface="Century Gothic"/>
              </a:rPr>
              <a:t>La codificación por forma permite el uso de un número relativamente grande de formas diferentes. En la figura se muestra un conjunto especialmente útil de formas conocidas que casi nunca se confunden. Los botones de rotación múltiple se utilizan para los controles continuos en los que el rango de ajuste es mayor a una vuelta completa. Los botones de rotación fraccional se emplean para controles continuos con rangos menores a una vuelta completa, mientras que los botones de posicionamiento de seguro son convenientes para fijar parámetros discretos.</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56"/>
          <p:cNvSpPr txBox="1">
            <a:spLocks noGrp="1"/>
          </p:cNvSpPr>
          <p:nvPr>
            <p:ph type="title" idx="4294967295"/>
          </p:nvPr>
        </p:nvSpPr>
        <p:spPr>
          <a:xfrm>
            <a:off x="138897" y="228806"/>
            <a:ext cx="9190298"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USO DE CÓDIGOS DE TEXTURA PARA LA IDENTIFICACIÓN POR TACTO </a:t>
            </a:r>
            <a:endParaRPr sz="3200" b="1">
              <a:latin typeface="Century Gothic"/>
              <a:ea typeface="Century Gothic"/>
              <a:cs typeface="Century Gothic"/>
              <a:sym typeface="Century Gothic"/>
            </a:endParaRPr>
          </a:p>
        </p:txBody>
      </p:sp>
      <p:sp>
        <p:nvSpPr>
          <p:cNvPr id="1268" name="Google Shape;1268;p156"/>
          <p:cNvSpPr txBox="1">
            <a:spLocks noGrp="1"/>
          </p:cNvSpPr>
          <p:nvPr>
            <p:ph type="body" idx="4294967295"/>
          </p:nvPr>
        </p:nvSpPr>
        <p:spPr>
          <a:xfrm>
            <a:off x="439837" y="1555635"/>
            <a:ext cx="8981955" cy="2472354"/>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600"/>
              <a:buNone/>
            </a:pPr>
            <a:r>
              <a:rPr lang="es-MX" sz="2000">
                <a:solidFill>
                  <a:schemeClr val="lt1"/>
                </a:solidFill>
                <a:latin typeface="Century Gothic"/>
                <a:ea typeface="Century Gothic"/>
                <a:cs typeface="Century Gothic"/>
                <a:sym typeface="Century Gothic"/>
              </a:rPr>
              <a:t> Además de la forma, la textura de la superficie puede permitir la discriminación por tacto. Por lo general, las texturas plana, estriada y moleteada se confunden muy rara vez. Sin embargo, a medida que el número de formas y texturas aumenta, la discriminación puede ser difícil y lenta en el caso en el que el operador deba identificar los controles sin usar la vista. Si se le obliga a utilizar guantes, la codificación por forma únicamente es deseable para la discriminación visual o la discriminación mediante el tacto de sólo dos de cuatro formas.</a:t>
            </a:r>
            <a:endParaRPr sz="2000">
              <a:solidFill>
                <a:schemeClr val="lt1"/>
              </a:solidFill>
              <a:latin typeface="Century Gothic"/>
              <a:ea typeface="Century Gothic"/>
              <a:cs typeface="Century Gothic"/>
              <a:sym typeface="Century Gothic"/>
            </a:endParaRPr>
          </a:p>
        </p:txBody>
      </p:sp>
      <p:pic>
        <p:nvPicPr>
          <p:cNvPr id="1269" name="Google Shape;1269;p156"/>
          <p:cNvPicPr preferRelativeResize="0"/>
          <p:nvPr/>
        </p:nvPicPr>
        <p:blipFill rotWithShape="1">
          <a:blip r:embed="rId3">
            <a:alphaModFix/>
          </a:blip>
          <a:srcRect l="26736" t="49997" r="35420" b="29512"/>
          <a:stretch/>
        </p:blipFill>
        <p:spPr>
          <a:xfrm>
            <a:off x="734330" y="4597126"/>
            <a:ext cx="6672197" cy="20320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157"/>
          <p:cNvSpPr txBox="1">
            <a:spLocks noGrp="1"/>
          </p:cNvSpPr>
          <p:nvPr>
            <p:ph type="title" idx="4294967295"/>
          </p:nvPr>
        </p:nvSpPr>
        <p:spPr>
          <a:xfrm>
            <a:off x="109798" y="201372"/>
            <a:ext cx="9385300"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USO DE CÓDIGOS DE TAMAÑO PARA LA IDENTIFICACIÓN POR TACTO </a:t>
            </a:r>
            <a:endParaRPr sz="3200" b="1">
              <a:latin typeface="Century Gothic"/>
              <a:ea typeface="Century Gothic"/>
              <a:cs typeface="Century Gothic"/>
              <a:sym typeface="Century Gothic"/>
            </a:endParaRPr>
          </a:p>
        </p:txBody>
      </p:sp>
      <p:sp>
        <p:nvSpPr>
          <p:cNvPr id="1275" name="Google Shape;1275;p157"/>
          <p:cNvSpPr txBox="1">
            <a:spLocks noGrp="1"/>
          </p:cNvSpPr>
          <p:nvPr>
            <p:ph type="body" idx="4294967295"/>
          </p:nvPr>
        </p:nvSpPr>
        <p:spPr>
          <a:xfrm>
            <a:off x="497711" y="1782501"/>
            <a:ext cx="8997387" cy="4143737"/>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600"/>
              <a:buNone/>
            </a:pPr>
            <a:r>
              <a:rPr lang="es-MX" sz="2000">
                <a:solidFill>
                  <a:schemeClr val="lt1"/>
                </a:solidFill>
                <a:latin typeface="Century Gothic"/>
                <a:ea typeface="Century Gothic"/>
                <a:cs typeface="Century Gothic"/>
                <a:sym typeface="Century Gothic"/>
              </a:rPr>
              <a:t>La codificación por tamaño, de manera análoga a la codificación por forma, permite la identificación visual mediante el tacto de los controles. Este tipo de codificación se utiliza principalmente cuando los operadores no pueden ver los controles. Desde luego, como es el caso de la codificación por forma, la codificación por tamaño permite la codificación redundante, puesto que los controles pueden ser diferenciados ya sea mediante el tacto o la vista. En general, trate de limitar las categorías de tamaño a tres o cuatro, con al menos una diferencia de tamaño de 0.5 pulgadas entre los controles. La codificación operativa que requiera un solo movimiento (por ejemplo, invertir la marcha) es particularmente útil para controles críticos que no deban activarse de manera inadvertida</a:t>
            </a:r>
            <a:endParaRPr sz="20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pic>
        <p:nvPicPr>
          <p:cNvPr id="1280" name="Google Shape;1280;p158"/>
          <p:cNvPicPr preferRelativeResize="0"/>
          <p:nvPr/>
        </p:nvPicPr>
        <p:blipFill rotWithShape="1">
          <a:blip r:embed="rId3">
            <a:alphaModFix/>
          </a:blip>
          <a:srcRect l="35376" t="19741" r="27601" b="12927"/>
          <a:stretch/>
        </p:blipFill>
        <p:spPr>
          <a:xfrm>
            <a:off x="920994" y="322748"/>
            <a:ext cx="6012242" cy="62125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59"/>
          <p:cNvSpPr txBox="1">
            <a:spLocks noGrp="1"/>
          </p:cNvSpPr>
          <p:nvPr>
            <p:ph type="title" idx="4294967295"/>
          </p:nvPr>
        </p:nvSpPr>
        <p:spPr>
          <a:xfrm>
            <a:off x="113478" y="0"/>
            <a:ext cx="9111544"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COMPATIBILIDAD ADECUADA ENTRE CONTROLES Y PANTALLA</a:t>
            </a:r>
            <a:endParaRPr sz="3200" b="1">
              <a:latin typeface="Century Gothic"/>
              <a:ea typeface="Century Gothic"/>
              <a:cs typeface="Century Gothic"/>
              <a:sym typeface="Century Gothic"/>
            </a:endParaRPr>
          </a:p>
        </p:txBody>
      </p:sp>
      <p:sp>
        <p:nvSpPr>
          <p:cNvPr id="1286" name="Google Shape;1286;p159"/>
          <p:cNvSpPr txBox="1">
            <a:spLocks noGrp="1"/>
          </p:cNvSpPr>
          <p:nvPr>
            <p:ph type="body" idx="4294967295"/>
          </p:nvPr>
        </p:nvSpPr>
        <p:spPr>
          <a:xfrm>
            <a:off x="439838" y="1431925"/>
            <a:ext cx="5173884" cy="476053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760"/>
              <a:buNone/>
            </a:pPr>
            <a:r>
              <a:rPr lang="es-MX" sz="2200">
                <a:solidFill>
                  <a:schemeClr val="lt1"/>
                </a:solidFill>
                <a:latin typeface="Century Gothic"/>
                <a:ea typeface="Century Gothic"/>
                <a:cs typeface="Century Gothic"/>
                <a:sym typeface="Century Gothic"/>
              </a:rPr>
              <a:t>La compatibilidad se define como la relación entre los controles y las pantallas que es consistente con las expectativas humanas. Los principios básicos incluyen la asequibilidad, la propiedad percibida que da como resultado la acción deseada; la ubicación, la evidente relación entre los controles y las respuestas; y la retroalimentación, de manera que el operador sepa que la función ha sido lograda. </a:t>
            </a:r>
            <a:endParaRPr sz="2200">
              <a:solidFill>
                <a:schemeClr val="lt1"/>
              </a:solidFill>
              <a:latin typeface="Century Gothic"/>
              <a:ea typeface="Century Gothic"/>
              <a:cs typeface="Century Gothic"/>
              <a:sym typeface="Century Gothic"/>
            </a:endParaRPr>
          </a:p>
        </p:txBody>
      </p:sp>
      <p:pic>
        <p:nvPicPr>
          <p:cNvPr id="1287" name="Google Shape;1287;p159"/>
          <p:cNvPicPr preferRelativeResize="0"/>
          <p:nvPr/>
        </p:nvPicPr>
        <p:blipFill rotWithShape="1">
          <a:blip r:embed="rId3">
            <a:alphaModFix/>
          </a:blip>
          <a:srcRect/>
          <a:stretch/>
        </p:blipFill>
        <p:spPr>
          <a:xfrm>
            <a:off x="5835910" y="2175199"/>
            <a:ext cx="3576576" cy="29035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6"/>
          <p:cNvSpPr txBox="1">
            <a:spLocks noGrp="1"/>
          </p:cNvSpPr>
          <p:nvPr>
            <p:ph type="body" idx="4294967295"/>
          </p:nvPr>
        </p:nvSpPr>
        <p:spPr>
          <a:xfrm>
            <a:off x="557192" y="847625"/>
            <a:ext cx="8922473" cy="4660900"/>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440"/>
              <a:buFont typeface="Arial"/>
              <a:buChar char="•"/>
            </a:pPr>
            <a:r>
              <a:rPr lang="es-MX" b="1">
                <a:solidFill>
                  <a:schemeClr val="lt1"/>
                </a:solidFill>
                <a:latin typeface="Century Gothic"/>
                <a:ea typeface="Century Gothic"/>
                <a:cs typeface="Century Gothic"/>
                <a:sym typeface="Century Gothic"/>
              </a:rPr>
              <a:t>Utilizar materiales de desecho</a:t>
            </a:r>
            <a:r>
              <a:rPr lang="es-MX">
                <a:solidFill>
                  <a:schemeClr val="lt1"/>
                </a:solidFill>
                <a:latin typeface="Century Gothic"/>
                <a:ea typeface="Century Gothic"/>
                <a:cs typeface="Century Gothic"/>
                <a:sym typeface="Century Gothic"/>
              </a:rPr>
              <a:t>: La posibilidad de aprovechar materiales de otra manera como al ser vendidos como desecho será una posibilidad  económica.</a:t>
            </a:r>
            <a:endParaRPr/>
          </a:p>
          <a:p>
            <a:pPr marL="342900" lvl="0" indent="-342900" algn="just" rtl="0">
              <a:spcBef>
                <a:spcPts val="1000"/>
              </a:spcBef>
              <a:spcAft>
                <a:spcPts val="0"/>
              </a:spcAft>
              <a:buSzPts val="1440"/>
              <a:buFont typeface="Arial"/>
              <a:buChar char="•"/>
            </a:pPr>
            <a:r>
              <a:rPr lang="es-MX" b="1">
                <a:solidFill>
                  <a:schemeClr val="lt1"/>
                </a:solidFill>
                <a:latin typeface="Century Gothic"/>
                <a:ea typeface="Century Gothic"/>
                <a:cs typeface="Century Gothic"/>
                <a:sym typeface="Century Gothic"/>
              </a:rPr>
              <a:t>Usar más económicamente los suministros y las herramientas</a:t>
            </a:r>
            <a:r>
              <a:rPr lang="es-MX">
                <a:solidFill>
                  <a:schemeClr val="lt1"/>
                </a:solidFill>
                <a:latin typeface="Century Gothic"/>
                <a:ea typeface="Century Gothic"/>
                <a:cs typeface="Century Gothic"/>
                <a:sym typeface="Century Gothic"/>
              </a:rPr>
              <a:t>: El uso cabal de todos los suministros para taller debe ser alentado.</a:t>
            </a:r>
            <a:endParaRPr/>
          </a:p>
          <a:p>
            <a:pPr marL="342900" lvl="0" indent="-342900" algn="just" rtl="0">
              <a:spcBef>
                <a:spcPts val="1000"/>
              </a:spcBef>
              <a:spcAft>
                <a:spcPts val="0"/>
              </a:spcAft>
              <a:buSzPts val="1440"/>
              <a:buFont typeface="Arial"/>
              <a:buChar char="•"/>
            </a:pPr>
            <a:r>
              <a:rPr lang="es-MX" b="1">
                <a:solidFill>
                  <a:schemeClr val="lt1"/>
                </a:solidFill>
                <a:latin typeface="Century Gothic"/>
                <a:ea typeface="Century Gothic"/>
                <a:cs typeface="Century Gothic"/>
                <a:sym typeface="Century Gothic"/>
              </a:rPr>
              <a:t>Estandarizar los materiales</a:t>
            </a:r>
            <a:r>
              <a:rPr lang="es-MX">
                <a:solidFill>
                  <a:schemeClr val="lt1"/>
                </a:solidFill>
                <a:latin typeface="Century Gothic"/>
                <a:ea typeface="Century Gothic"/>
                <a:cs typeface="Century Gothic"/>
                <a:sym typeface="Century Gothic"/>
              </a:rPr>
              <a:t>: Minimizar tamaños, formas, grados o calidades, etc., de cada material utilizado en la producción y ensamble de productos. </a:t>
            </a:r>
            <a:endParaRPr/>
          </a:p>
          <a:p>
            <a:pPr marL="342900" lvl="0" indent="-342900" algn="just" rtl="0">
              <a:spcBef>
                <a:spcPts val="1000"/>
              </a:spcBef>
              <a:spcAft>
                <a:spcPts val="0"/>
              </a:spcAft>
              <a:buSzPts val="1440"/>
              <a:buFont typeface="Arial"/>
              <a:buChar char="•"/>
            </a:pPr>
            <a:r>
              <a:rPr lang="es-MX" b="1">
                <a:solidFill>
                  <a:schemeClr val="lt1"/>
                </a:solidFill>
                <a:latin typeface="Century Gothic"/>
                <a:ea typeface="Century Gothic"/>
                <a:cs typeface="Century Gothic"/>
                <a:sym typeface="Century Gothic"/>
              </a:rPr>
              <a:t>Hallar el mejor proveedor desde el punto de vista del precio y surtido disponible</a:t>
            </a:r>
            <a:r>
              <a:rPr lang="es-MX">
                <a:solidFill>
                  <a:schemeClr val="lt1"/>
                </a:solidFill>
                <a:latin typeface="Century Gothic"/>
                <a:ea typeface="Century Gothic"/>
                <a:cs typeface="Century Gothic"/>
                <a:sym typeface="Century Gothic"/>
              </a:rPr>
              <a:t>: Para la enorme variedad de materiales, suministros y partes, se hallará que existen numerosos proveedores que cotizarán con diferentes precios, niveles de calidad, tiempos de entrega recursos para mantener inventarios. Es responsabilidad de un departamento de compras localizar al proveedor más favorable.</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160"/>
          <p:cNvSpPr txBox="1">
            <a:spLocks noGrp="1"/>
          </p:cNvSpPr>
          <p:nvPr>
            <p:ph type="title"/>
          </p:nvPr>
        </p:nvSpPr>
        <p:spPr>
          <a:xfrm>
            <a:off x="567160" y="1114166"/>
            <a:ext cx="2639028" cy="206887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Trebuchet MS"/>
              <a:buNone/>
            </a:pPr>
            <a:r>
              <a:rPr lang="es-MX"/>
              <a:t>Por ejemplo</a:t>
            </a:r>
            <a:endParaRPr/>
          </a:p>
        </p:txBody>
      </p:sp>
      <p:sp>
        <p:nvSpPr>
          <p:cNvPr id="1293" name="Google Shape;1293;p160"/>
          <p:cNvSpPr txBox="1">
            <a:spLocks noGrp="1"/>
          </p:cNvSpPr>
          <p:nvPr>
            <p:ph type="body" idx="1"/>
          </p:nvPr>
        </p:nvSpPr>
        <p:spPr>
          <a:xfrm>
            <a:off x="3373605" y="1114166"/>
            <a:ext cx="8027458" cy="17840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2400"/>
              <a:buNone/>
            </a:pPr>
            <a:r>
              <a:rPr lang="es-MX" sz="1800">
                <a:latin typeface="Century Gothic"/>
                <a:ea typeface="Century Gothic"/>
                <a:cs typeface="Century Gothic"/>
                <a:sym typeface="Century Gothic"/>
              </a:rPr>
              <a:t>Una buena asequibilidad es una puerta con una manija que se jala para abrirla o una puerta con una placa que se presiona para abrirse. La ubicación espacial se ofrece en estufas bien diseñadas. La compatibilidad de movimientos es proporcionada mediante la acción directa del controlador, lecturas de escalas que aumentan de izquierda a derecha y movimientos en el sentido de las manecillas del reloj que incrementan los parámetros. </a:t>
            </a:r>
            <a:endParaRPr sz="1800">
              <a:latin typeface="Century Gothic"/>
              <a:ea typeface="Century Gothic"/>
              <a:cs typeface="Century Gothic"/>
              <a:sym typeface="Century Gothic"/>
            </a:endParaRPr>
          </a:p>
        </p:txBody>
      </p:sp>
      <p:pic>
        <p:nvPicPr>
          <p:cNvPr id="1294" name="Google Shape;1294;p160"/>
          <p:cNvPicPr preferRelativeResize="0"/>
          <p:nvPr/>
        </p:nvPicPr>
        <p:blipFill rotWithShape="1">
          <a:blip r:embed="rId3">
            <a:alphaModFix/>
          </a:blip>
          <a:srcRect/>
          <a:stretch/>
        </p:blipFill>
        <p:spPr>
          <a:xfrm>
            <a:off x="5683170" y="3304469"/>
            <a:ext cx="2962335" cy="24393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61"/>
          <p:cNvSpPr txBox="1">
            <a:spLocks noGrp="1"/>
          </p:cNvSpPr>
          <p:nvPr>
            <p:ph type="body" idx="4294967295"/>
          </p:nvPr>
        </p:nvSpPr>
        <p:spPr>
          <a:xfrm>
            <a:off x="306528" y="167412"/>
            <a:ext cx="8987943" cy="4321175"/>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440"/>
              <a:buNone/>
            </a:pPr>
            <a:r>
              <a:rPr lang="es-MX" sz="1800">
                <a:solidFill>
                  <a:schemeClr val="lt1"/>
                </a:solidFill>
                <a:latin typeface="Century Gothic"/>
                <a:ea typeface="Century Gothic"/>
                <a:cs typeface="Century Gothic"/>
                <a:sym typeface="Century Gothic"/>
              </a:rPr>
              <a:t>En pantallas circulares, la mejor compatibilidad se logra con una escala fija y una pantalla con indicador móvil. En las pantallas verticales u horizontales, el principio de Warrick, sostiene que los indicadores más cercanos a la pantalla y al control que se mueven en la misma dirección ofrecen la mejor compatibilidad. </a:t>
            </a:r>
            <a:endParaRPr sz="18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440"/>
              <a:buNone/>
            </a:pPr>
            <a:r>
              <a:rPr lang="es-MX" sz="1800">
                <a:solidFill>
                  <a:schemeClr val="lt1"/>
                </a:solidFill>
                <a:latin typeface="Century Gothic"/>
                <a:ea typeface="Century Gothic"/>
                <a:cs typeface="Century Gothic"/>
                <a:sym typeface="Century Gothic"/>
              </a:rPr>
              <a:t>En controles y pantallas ubicados en planos diferentes, un movimiento en el sentido de las manecillas del reloj para los incrementos y la regla de la mano derecha (la pantalla avanza en la dirección del movimiento de un tornillo o control de mano derecha) son los más compatibles. </a:t>
            </a:r>
            <a:endParaRPr sz="1800">
              <a:solidFill>
                <a:schemeClr val="lt1"/>
              </a:solidFill>
              <a:latin typeface="Century Gothic"/>
              <a:ea typeface="Century Gothic"/>
              <a:cs typeface="Century Gothic"/>
              <a:sym typeface="Century Gothic"/>
            </a:endParaRPr>
          </a:p>
          <a:p>
            <a:pPr marL="0" lvl="0" indent="0" algn="just" rtl="0">
              <a:spcBef>
                <a:spcPts val="2133"/>
              </a:spcBef>
              <a:spcAft>
                <a:spcPts val="2133"/>
              </a:spcAft>
              <a:buSzPts val="1440"/>
              <a:buNone/>
            </a:pPr>
            <a:r>
              <a:rPr lang="es-MX" sz="1800">
                <a:solidFill>
                  <a:schemeClr val="lt1"/>
                </a:solidFill>
                <a:latin typeface="Century Gothic"/>
                <a:ea typeface="Century Gothic"/>
                <a:cs typeface="Century Gothic"/>
                <a:sym typeface="Century Gothic"/>
              </a:rPr>
              <a:t>En controles tipo varilla de un controlador directo, el mejor método es obtener resultados hacia arriba en movimientos hacia arriba (Sanders y McCormick, 1993). </a:t>
            </a:r>
            <a:endParaRPr sz="1800">
              <a:solidFill>
                <a:schemeClr val="lt1"/>
              </a:solidFill>
              <a:latin typeface="Century Gothic"/>
              <a:ea typeface="Century Gothic"/>
              <a:cs typeface="Century Gothic"/>
              <a:sym typeface="Century Gothic"/>
            </a:endParaRPr>
          </a:p>
        </p:txBody>
      </p:sp>
      <p:pic>
        <p:nvPicPr>
          <p:cNvPr id="1300" name="Google Shape;1300;p161"/>
          <p:cNvPicPr preferRelativeResize="0"/>
          <p:nvPr/>
        </p:nvPicPr>
        <p:blipFill rotWithShape="1">
          <a:blip r:embed="rId3">
            <a:alphaModFix/>
          </a:blip>
          <a:srcRect l="1748" t="4033" r="26603" b="16851"/>
          <a:stretch/>
        </p:blipFill>
        <p:spPr>
          <a:xfrm>
            <a:off x="2152891" y="4044133"/>
            <a:ext cx="3669175" cy="25360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62"/>
          <p:cNvSpPr txBox="1">
            <a:spLocks noGrp="1"/>
          </p:cNvSpPr>
          <p:nvPr>
            <p:ph type="title" idx="4294967295"/>
          </p:nvPr>
        </p:nvSpPr>
        <p:spPr>
          <a:xfrm>
            <a:off x="433890" y="247302"/>
            <a:ext cx="9385300"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DESORDEN POR TRAUMA ACUMULADO</a:t>
            </a:r>
            <a:endParaRPr sz="3200" b="1">
              <a:latin typeface="Century Gothic"/>
              <a:ea typeface="Century Gothic"/>
              <a:cs typeface="Century Gothic"/>
              <a:sym typeface="Century Gothic"/>
            </a:endParaRPr>
          </a:p>
        </p:txBody>
      </p:sp>
      <p:sp>
        <p:nvSpPr>
          <p:cNvPr id="1306" name="Google Shape;1306;p162"/>
          <p:cNvSpPr txBox="1">
            <a:spLocks noGrp="1"/>
          </p:cNvSpPr>
          <p:nvPr>
            <p:ph type="body" idx="4294967295"/>
          </p:nvPr>
        </p:nvSpPr>
        <p:spPr>
          <a:xfrm>
            <a:off x="433890" y="1098020"/>
            <a:ext cx="9034201" cy="258272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1760"/>
              <a:buNone/>
            </a:pPr>
            <a:r>
              <a:rPr lang="es-MX" sz="2200">
                <a:solidFill>
                  <a:schemeClr val="lt1"/>
                </a:solidFill>
                <a:latin typeface="Century Gothic"/>
                <a:ea typeface="Century Gothic"/>
                <a:cs typeface="Century Gothic"/>
                <a:sym typeface="Century Gothic"/>
              </a:rPr>
              <a:t>Los desórdenes de trauma acumulativo (a menudo llamados lesiones por movimiento repetitivo o desórdenes músculo-esqueléticos relacionados con el trabajo) son lesiones del sistema músculoesquelético que se desarrollan gradualmente como resultado de microtraumas repetitivos debidos a un pobre diseño y al excesivo uso de herramientas de mano y otros equipos.</a:t>
            </a:r>
            <a:endParaRPr sz="2200">
              <a:solidFill>
                <a:schemeClr val="lt1"/>
              </a:solidFill>
              <a:latin typeface="Century Gothic"/>
              <a:ea typeface="Century Gothic"/>
              <a:cs typeface="Century Gothic"/>
              <a:sym typeface="Century Gothic"/>
            </a:endParaRPr>
          </a:p>
        </p:txBody>
      </p:sp>
      <p:pic>
        <p:nvPicPr>
          <p:cNvPr id="1307" name="Google Shape;1307;p162"/>
          <p:cNvPicPr preferRelativeResize="0"/>
          <p:nvPr/>
        </p:nvPicPr>
        <p:blipFill rotWithShape="1">
          <a:blip r:embed="rId3">
            <a:alphaModFix/>
          </a:blip>
          <a:srcRect/>
          <a:stretch/>
        </p:blipFill>
        <p:spPr>
          <a:xfrm>
            <a:off x="2924072" y="3552249"/>
            <a:ext cx="4053835" cy="2694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163"/>
          <p:cNvSpPr txBox="1">
            <a:spLocks noGrp="1"/>
          </p:cNvSpPr>
          <p:nvPr>
            <p:ph type="title" idx="4294967295"/>
          </p:nvPr>
        </p:nvSpPr>
        <p:spPr>
          <a:xfrm>
            <a:off x="260269" y="203996"/>
            <a:ext cx="8721685"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FACTORES QUE CONDUCEN AL DESARROLLO DE DTA</a:t>
            </a:r>
            <a:endParaRPr sz="3200" b="1">
              <a:latin typeface="Century Gothic"/>
              <a:ea typeface="Century Gothic"/>
              <a:cs typeface="Century Gothic"/>
              <a:sym typeface="Century Gothic"/>
            </a:endParaRPr>
          </a:p>
        </p:txBody>
      </p:sp>
      <p:sp>
        <p:nvSpPr>
          <p:cNvPr id="1313" name="Google Shape;1313;p163"/>
          <p:cNvSpPr txBox="1">
            <a:spLocks noGrp="1"/>
          </p:cNvSpPr>
          <p:nvPr>
            <p:ph type="body" idx="4294967295"/>
          </p:nvPr>
        </p:nvSpPr>
        <p:spPr>
          <a:xfrm>
            <a:off x="546094" y="1421608"/>
            <a:ext cx="9072468" cy="2542667"/>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1600"/>
              <a:buNone/>
            </a:pPr>
            <a:r>
              <a:rPr lang="es-MX" sz="2000">
                <a:solidFill>
                  <a:schemeClr val="lt1"/>
                </a:solidFill>
                <a:latin typeface="Century Gothic"/>
                <a:ea typeface="Century Gothic"/>
                <a:cs typeface="Century Gothic"/>
                <a:sym typeface="Century Gothic"/>
              </a:rPr>
              <a:t> 1) Fuerza excesiva</a:t>
            </a:r>
            <a:endParaRPr sz="2000">
              <a:solidFill>
                <a:schemeClr val="lt1"/>
              </a:solidFill>
              <a:latin typeface="Century Gothic"/>
              <a:ea typeface="Century Gothic"/>
              <a:cs typeface="Century Gothic"/>
              <a:sym typeface="Century Gothic"/>
            </a:endParaRPr>
          </a:p>
          <a:p>
            <a:pPr marL="0" lvl="0" indent="0" algn="l" rtl="0">
              <a:spcBef>
                <a:spcPts val="2133"/>
              </a:spcBef>
              <a:spcAft>
                <a:spcPts val="0"/>
              </a:spcAft>
              <a:buSzPts val="1600"/>
              <a:buNone/>
            </a:pPr>
            <a:r>
              <a:rPr lang="es-MX" sz="2000">
                <a:solidFill>
                  <a:schemeClr val="lt1"/>
                </a:solidFill>
                <a:latin typeface="Century Gothic"/>
                <a:ea typeface="Century Gothic"/>
                <a:cs typeface="Century Gothic"/>
                <a:sym typeface="Century Gothic"/>
              </a:rPr>
              <a:t> 2) Movimientos no naturales o de los extremos de las articulaciones</a:t>
            </a:r>
            <a:endParaRPr sz="2000">
              <a:solidFill>
                <a:schemeClr val="lt1"/>
              </a:solidFill>
              <a:latin typeface="Century Gothic"/>
              <a:ea typeface="Century Gothic"/>
              <a:cs typeface="Century Gothic"/>
              <a:sym typeface="Century Gothic"/>
            </a:endParaRPr>
          </a:p>
          <a:p>
            <a:pPr marL="0" lvl="0" indent="0" algn="l" rtl="0">
              <a:spcBef>
                <a:spcPts val="2133"/>
              </a:spcBef>
              <a:spcAft>
                <a:spcPts val="0"/>
              </a:spcAft>
              <a:buSzPts val="1600"/>
              <a:buNone/>
            </a:pPr>
            <a:r>
              <a:rPr lang="es-MX" sz="2000">
                <a:solidFill>
                  <a:schemeClr val="lt1"/>
                </a:solidFill>
                <a:latin typeface="Century Gothic"/>
                <a:ea typeface="Century Gothic"/>
                <a:cs typeface="Century Gothic"/>
                <a:sym typeface="Century Gothic"/>
              </a:rPr>
              <a:t>3) Gran número de repeticiones </a:t>
            </a:r>
            <a:endParaRPr sz="2000">
              <a:solidFill>
                <a:schemeClr val="lt1"/>
              </a:solidFill>
              <a:latin typeface="Century Gothic"/>
              <a:ea typeface="Century Gothic"/>
              <a:cs typeface="Century Gothic"/>
              <a:sym typeface="Century Gothic"/>
            </a:endParaRPr>
          </a:p>
          <a:p>
            <a:pPr marL="0" lvl="0" indent="0" algn="l" rtl="0">
              <a:spcBef>
                <a:spcPts val="2133"/>
              </a:spcBef>
              <a:spcAft>
                <a:spcPts val="0"/>
              </a:spcAft>
              <a:buSzPts val="1600"/>
              <a:buNone/>
            </a:pPr>
            <a:r>
              <a:rPr lang="es-MX" sz="2000">
                <a:solidFill>
                  <a:schemeClr val="lt1"/>
                </a:solidFill>
                <a:latin typeface="Century Gothic"/>
                <a:ea typeface="Century Gothic"/>
                <a:cs typeface="Century Gothic"/>
                <a:sym typeface="Century Gothic"/>
              </a:rPr>
              <a:t>4) Duración del trabajo</a:t>
            </a:r>
            <a:endParaRPr sz="2000">
              <a:solidFill>
                <a:schemeClr val="lt1"/>
              </a:solidFill>
              <a:latin typeface="Century Gothic"/>
              <a:ea typeface="Century Gothic"/>
              <a:cs typeface="Century Gothic"/>
              <a:sym typeface="Century Gothic"/>
            </a:endParaRPr>
          </a:p>
          <a:p>
            <a:pPr marL="0" lvl="0" indent="0" algn="l" rtl="0">
              <a:spcBef>
                <a:spcPts val="2133"/>
              </a:spcBef>
              <a:spcAft>
                <a:spcPts val="2133"/>
              </a:spcAft>
              <a:buSzPts val="1600"/>
              <a:buNone/>
            </a:pPr>
            <a:endParaRPr sz="2000">
              <a:solidFill>
                <a:schemeClr val="lt1"/>
              </a:solidFill>
              <a:latin typeface="Century Gothic"/>
              <a:ea typeface="Century Gothic"/>
              <a:cs typeface="Century Gothic"/>
              <a:sym typeface="Century Gothic"/>
            </a:endParaRPr>
          </a:p>
        </p:txBody>
      </p:sp>
      <p:pic>
        <p:nvPicPr>
          <p:cNvPr id="1314" name="Google Shape;1314;p163"/>
          <p:cNvPicPr preferRelativeResize="0"/>
          <p:nvPr/>
        </p:nvPicPr>
        <p:blipFill rotWithShape="1">
          <a:blip r:embed="rId3">
            <a:alphaModFix/>
          </a:blip>
          <a:srcRect/>
          <a:stretch/>
        </p:blipFill>
        <p:spPr>
          <a:xfrm>
            <a:off x="2149764" y="4031711"/>
            <a:ext cx="4161944" cy="25426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64"/>
          <p:cNvSpPr txBox="1">
            <a:spLocks noGrp="1"/>
          </p:cNvSpPr>
          <p:nvPr>
            <p:ph type="title" idx="4294967295"/>
          </p:nvPr>
        </p:nvSpPr>
        <p:spPr>
          <a:xfrm>
            <a:off x="306569" y="224521"/>
            <a:ext cx="8779558"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FACTORES QUE CONDUCEN AL DESARROLLO DE DTA</a:t>
            </a:r>
            <a:endParaRPr sz="3200" b="1">
              <a:latin typeface="Century Gothic"/>
              <a:ea typeface="Century Gothic"/>
              <a:cs typeface="Century Gothic"/>
              <a:sym typeface="Century Gothic"/>
            </a:endParaRPr>
          </a:p>
        </p:txBody>
      </p:sp>
      <p:sp>
        <p:nvSpPr>
          <p:cNvPr id="1320" name="Google Shape;1320;p164"/>
          <p:cNvSpPr txBox="1">
            <a:spLocks noGrp="1"/>
          </p:cNvSpPr>
          <p:nvPr>
            <p:ph type="body" idx="4294967295"/>
          </p:nvPr>
        </p:nvSpPr>
        <p:spPr>
          <a:xfrm>
            <a:off x="405115" y="1650900"/>
            <a:ext cx="4965538" cy="4830923"/>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600"/>
              <a:buNone/>
            </a:pPr>
            <a:r>
              <a:rPr lang="es-MX" sz="2000">
                <a:solidFill>
                  <a:schemeClr val="lt1"/>
                </a:solidFill>
                <a:latin typeface="Century Gothic"/>
                <a:ea typeface="Century Gothic"/>
                <a:cs typeface="Century Gothic"/>
                <a:sym typeface="Century Gothic"/>
              </a:rPr>
              <a:t> Dentro de los síntomas más comunes: dolor, limitaciones de los movimientos de las articulaciones e inflamación del tejido blando. </a:t>
            </a:r>
            <a:endParaRPr sz="2000">
              <a:solidFill>
                <a:schemeClr val="lt1"/>
              </a:solidFill>
              <a:latin typeface="Century Gothic"/>
              <a:ea typeface="Century Gothic"/>
              <a:cs typeface="Century Gothic"/>
              <a:sym typeface="Century Gothic"/>
            </a:endParaRPr>
          </a:p>
          <a:p>
            <a:pPr marL="0" lvl="0" indent="0" algn="just" rtl="0">
              <a:spcBef>
                <a:spcPts val="2133"/>
              </a:spcBef>
              <a:spcAft>
                <a:spcPts val="2133"/>
              </a:spcAft>
              <a:buSzPts val="1600"/>
              <a:buNone/>
            </a:pPr>
            <a:r>
              <a:rPr lang="es-MX" sz="2000">
                <a:solidFill>
                  <a:schemeClr val="lt1"/>
                </a:solidFill>
                <a:latin typeface="Century Gothic"/>
                <a:ea typeface="Century Gothic"/>
                <a:cs typeface="Century Gothic"/>
                <a:sym typeface="Century Gothic"/>
              </a:rPr>
              <a:t>En las primeras etapas pueden existir algunos signos visibles; sin embargo, si los nervios están afectados, pueden dañarse las respuestas sensoriales y el control de movimientos. Si no es tratado, los DTA pueden provocar una incapacidad permanente.</a:t>
            </a:r>
            <a:endParaRPr sz="2000">
              <a:solidFill>
                <a:schemeClr val="lt1"/>
              </a:solidFill>
              <a:latin typeface="Century Gothic"/>
              <a:ea typeface="Century Gothic"/>
              <a:cs typeface="Century Gothic"/>
              <a:sym typeface="Century Gothic"/>
            </a:endParaRPr>
          </a:p>
        </p:txBody>
      </p:sp>
      <p:pic>
        <p:nvPicPr>
          <p:cNvPr id="1321" name="Google Shape;1321;p164"/>
          <p:cNvPicPr preferRelativeResize="0"/>
          <p:nvPr/>
        </p:nvPicPr>
        <p:blipFill rotWithShape="1">
          <a:blip r:embed="rId3">
            <a:alphaModFix/>
          </a:blip>
          <a:srcRect/>
          <a:stretch/>
        </p:blipFill>
        <p:spPr>
          <a:xfrm>
            <a:off x="5636872" y="2338087"/>
            <a:ext cx="3854368" cy="26733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165"/>
          <p:cNvSpPr txBox="1">
            <a:spLocks noGrp="1"/>
          </p:cNvSpPr>
          <p:nvPr>
            <p:ph type="title" idx="4294967295"/>
          </p:nvPr>
        </p:nvSpPr>
        <p:spPr>
          <a:xfrm>
            <a:off x="526487" y="270820"/>
            <a:ext cx="8629088"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ÍNDICE DE RIESGOS DTA</a:t>
            </a:r>
            <a:endParaRPr sz="3200" b="1">
              <a:latin typeface="Century Gothic"/>
              <a:ea typeface="Century Gothic"/>
              <a:cs typeface="Century Gothic"/>
              <a:sym typeface="Century Gothic"/>
            </a:endParaRPr>
          </a:p>
        </p:txBody>
      </p:sp>
      <p:sp>
        <p:nvSpPr>
          <p:cNvPr id="1327" name="Google Shape;1327;p165"/>
          <p:cNvSpPr txBox="1">
            <a:spLocks noGrp="1"/>
          </p:cNvSpPr>
          <p:nvPr>
            <p:ph type="body" idx="4294967295"/>
          </p:nvPr>
        </p:nvSpPr>
        <p:spPr>
          <a:xfrm>
            <a:off x="526487" y="1366938"/>
            <a:ext cx="8872156" cy="3883025"/>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600"/>
              <a:buNone/>
            </a:pPr>
            <a:r>
              <a:rPr lang="es-MX" sz="2000">
                <a:solidFill>
                  <a:schemeClr val="lt1"/>
                </a:solidFill>
                <a:latin typeface="Century Gothic"/>
                <a:ea typeface="Century Gothic"/>
                <a:cs typeface="Century Gothic"/>
                <a:sym typeface="Century Gothic"/>
              </a:rPr>
              <a:t>Para evaluar el nivel de problemas relacionados con los DTA en una planta, el analista de métodos o ergonomista típicamente comienza con un estudio de los trabajadores con el fin de determinar su estado de salud e incomodidad durante la realización de sus labores. </a:t>
            </a:r>
            <a:endParaRPr sz="20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600"/>
              <a:buNone/>
            </a:pPr>
            <a:r>
              <a:rPr lang="es-MX" sz="2000">
                <a:solidFill>
                  <a:schemeClr val="lt1"/>
                </a:solidFill>
                <a:latin typeface="Century Gothic"/>
                <a:ea typeface="Century Gothic"/>
                <a:cs typeface="Century Gothic"/>
                <a:sym typeface="Century Gothic"/>
              </a:rPr>
              <a:t>Una herramienta que se utiliza muy a menudo para este propósito es el diagrama de incomodidad del cuerpo, mediante el cual el trabajador evalúa el nivel de dolor o incomodidad en varias partes del cuerpo, en una escala del 0 (sin dolor) a 10 (casi máximo). </a:t>
            </a:r>
            <a:endParaRPr sz="2000">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600"/>
              <a:buNone/>
            </a:pPr>
            <a:r>
              <a:rPr lang="es-MX" sz="2000">
                <a:solidFill>
                  <a:schemeClr val="lt1"/>
                </a:solidFill>
                <a:latin typeface="Century Gothic"/>
                <a:ea typeface="Century Gothic"/>
                <a:cs typeface="Century Gothic"/>
                <a:sym typeface="Century Gothic"/>
              </a:rPr>
              <a:t>La escala de evaluación se basa en la escala de valores por categoría con las anclas verbales que se muestran en la fi gura 5.24.</a:t>
            </a:r>
            <a:endParaRPr sz="2000">
              <a:solidFill>
                <a:schemeClr val="lt1"/>
              </a:solidFill>
              <a:latin typeface="Century Gothic"/>
              <a:ea typeface="Century Gothic"/>
              <a:cs typeface="Century Gothic"/>
              <a:sym typeface="Century Gothic"/>
            </a:endParaRPr>
          </a:p>
          <a:p>
            <a:pPr marL="0" lvl="0" indent="0" algn="just" rtl="0">
              <a:spcBef>
                <a:spcPts val="2133"/>
              </a:spcBef>
              <a:spcAft>
                <a:spcPts val="2133"/>
              </a:spcAft>
              <a:buSzPts val="1600"/>
              <a:buNone/>
            </a:pPr>
            <a:endParaRPr sz="20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pic>
        <p:nvPicPr>
          <p:cNvPr id="1332" name="Google Shape;1332;p166"/>
          <p:cNvPicPr preferRelativeResize="0"/>
          <p:nvPr/>
        </p:nvPicPr>
        <p:blipFill rotWithShape="1">
          <a:blip r:embed="rId3">
            <a:alphaModFix/>
          </a:blip>
          <a:srcRect l="36427" t="7452" b="8354"/>
          <a:stretch/>
        </p:blipFill>
        <p:spPr>
          <a:xfrm>
            <a:off x="1053297" y="1539434"/>
            <a:ext cx="6215603" cy="5092860"/>
          </a:xfrm>
          <a:prstGeom prst="rect">
            <a:avLst/>
          </a:prstGeom>
          <a:noFill/>
          <a:ln>
            <a:noFill/>
          </a:ln>
        </p:spPr>
      </p:pic>
      <p:sp>
        <p:nvSpPr>
          <p:cNvPr id="1333" name="Google Shape;1333;p166"/>
          <p:cNvSpPr txBox="1"/>
          <p:nvPr/>
        </p:nvSpPr>
        <p:spPr>
          <a:xfrm>
            <a:off x="335666" y="108311"/>
            <a:ext cx="8669438" cy="1218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Clr>
                <a:schemeClr val="accent1"/>
              </a:buClr>
              <a:buSzPts val="3200"/>
              <a:buFont typeface="Century Gothic"/>
              <a:buNone/>
            </a:pPr>
            <a:r>
              <a:rPr lang="es-MX" sz="3200" b="1">
                <a:solidFill>
                  <a:schemeClr val="accent1"/>
                </a:solidFill>
                <a:latin typeface="Century Gothic"/>
                <a:ea typeface="Century Gothic"/>
                <a:cs typeface="Century Gothic"/>
                <a:sym typeface="Century Gothic"/>
              </a:rPr>
              <a:t>DIAGRAMA DE INCOMODIDAD DEL CUERPO HUMANO</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67"/>
          <p:cNvSpPr txBox="1">
            <a:spLocks noGrp="1"/>
          </p:cNvSpPr>
          <p:nvPr>
            <p:ph type="title"/>
          </p:nvPr>
        </p:nvSpPr>
        <p:spPr>
          <a:xfrm>
            <a:off x="497711" y="1480667"/>
            <a:ext cx="2766349" cy="1218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1800"/>
              <a:buFont typeface="Century Gothic"/>
              <a:buNone/>
            </a:pPr>
            <a:r>
              <a:rPr lang="es-MX" sz="2700">
                <a:latin typeface="Century Gothic"/>
                <a:ea typeface="Century Gothic"/>
                <a:cs typeface="Century Gothic"/>
                <a:sym typeface="Century Gothic"/>
              </a:rPr>
              <a:t>HERRAMIENTAS</a:t>
            </a:r>
            <a:endParaRPr sz="2700">
              <a:latin typeface="Century Gothic"/>
              <a:ea typeface="Century Gothic"/>
              <a:cs typeface="Century Gothic"/>
              <a:sym typeface="Century Gothic"/>
            </a:endParaRPr>
          </a:p>
        </p:txBody>
      </p:sp>
      <p:sp>
        <p:nvSpPr>
          <p:cNvPr id="1339" name="Google Shape;1339;p167"/>
          <p:cNvSpPr txBox="1">
            <a:spLocks noGrp="1"/>
          </p:cNvSpPr>
          <p:nvPr>
            <p:ph type="body" idx="1"/>
          </p:nvPr>
        </p:nvSpPr>
        <p:spPr>
          <a:xfrm>
            <a:off x="3264060" y="1480667"/>
            <a:ext cx="8125429" cy="1579107"/>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solidFill>
                  <a:schemeClr val="dk1"/>
                </a:solidFill>
                <a:latin typeface="Century Gothic"/>
                <a:ea typeface="Century Gothic"/>
                <a:cs typeface="Century Gothic"/>
                <a:sym typeface="Century Gothic"/>
              </a:rPr>
              <a:t>Es todo aquel instrumento que permite realizar ciertos trabajos. Estos objetos fueron diseñados para facilitar la realización de una tarea mecánica que requiere del uso de una cierta fuerza.</a:t>
            </a:r>
            <a:endParaRPr sz="2000">
              <a:solidFill>
                <a:schemeClr val="dk1"/>
              </a:solidFill>
              <a:latin typeface="Century Gothic"/>
              <a:ea typeface="Century Gothic"/>
              <a:cs typeface="Century Gothic"/>
              <a:sym typeface="Century Gothic"/>
            </a:endParaRPr>
          </a:p>
          <a:p>
            <a:pPr marL="0" lvl="0" indent="0" algn="just" rtl="0">
              <a:spcBef>
                <a:spcPts val="2133"/>
              </a:spcBef>
              <a:spcAft>
                <a:spcPts val="2133"/>
              </a:spcAft>
              <a:buSzPts val="2400"/>
              <a:buNone/>
            </a:pPr>
            <a:endParaRPr sz="2000">
              <a:solidFill>
                <a:schemeClr val="dk1"/>
              </a:solidFill>
              <a:latin typeface="Century Gothic"/>
              <a:ea typeface="Century Gothic"/>
              <a:cs typeface="Century Gothic"/>
              <a:sym typeface="Century Gothic"/>
            </a:endParaRPr>
          </a:p>
        </p:txBody>
      </p:sp>
      <p:pic>
        <p:nvPicPr>
          <p:cNvPr id="1340" name="Google Shape;1340;p167"/>
          <p:cNvPicPr preferRelativeResize="0"/>
          <p:nvPr/>
        </p:nvPicPr>
        <p:blipFill rotWithShape="1">
          <a:blip r:embed="rId3">
            <a:alphaModFix/>
          </a:blip>
          <a:srcRect/>
          <a:stretch/>
        </p:blipFill>
        <p:spPr>
          <a:xfrm>
            <a:off x="5835408" y="3350871"/>
            <a:ext cx="2982732" cy="19833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68"/>
          <p:cNvSpPr txBox="1">
            <a:spLocks noGrp="1"/>
          </p:cNvSpPr>
          <p:nvPr>
            <p:ph type="title" idx="4294967295"/>
          </p:nvPr>
        </p:nvSpPr>
        <p:spPr>
          <a:xfrm>
            <a:off x="341292" y="120350"/>
            <a:ext cx="8872156"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2800"/>
              <a:buFont typeface="Century Gothic"/>
              <a:buNone/>
            </a:pPr>
            <a:r>
              <a:rPr lang="es-MX" sz="2800" b="1">
                <a:latin typeface="Century Gothic"/>
                <a:ea typeface="Century Gothic"/>
                <a:cs typeface="Century Gothic"/>
                <a:sym typeface="Century Gothic"/>
              </a:rPr>
              <a:t>USO DE FUERZA EN TAREAS QUE REQUIEREN FUERZA Y AGARRE CON CONTRACCIÓN EN TAREAS QUE REQUIEREN PRECISIÓN</a:t>
            </a:r>
            <a:endParaRPr sz="2800" b="1">
              <a:latin typeface="Century Gothic"/>
              <a:ea typeface="Century Gothic"/>
              <a:cs typeface="Century Gothic"/>
              <a:sym typeface="Century Gothic"/>
            </a:endParaRPr>
          </a:p>
        </p:txBody>
      </p:sp>
      <p:sp>
        <p:nvSpPr>
          <p:cNvPr id="1346" name="Google Shape;1346;p168"/>
          <p:cNvSpPr txBox="1">
            <a:spLocks noGrp="1"/>
          </p:cNvSpPr>
          <p:nvPr>
            <p:ph type="body" idx="4294967295"/>
          </p:nvPr>
        </p:nvSpPr>
        <p:spPr>
          <a:xfrm>
            <a:off x="422316" y="2299082"/>
            <a:ext cx="9115223" cy="3881437"/>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706"/>
              <a:buNone/>
            </a:pPr>
            <a:r>
              <a:rPr lang="es-MX" sz="2133">
                <a:solidFill>
                  <a:schemeClr val="lt1"/>
                </a:solidFill>
                <a:latin typeface="Century Gothic"/>
                <a:ea typeface="Century Gothic"/>
                <a:cs typeface="Century Gothic"/>
                <a:sym typeface="Century Gothic"/>
              </a:rPr>
              <a:t>La aprehensión de la mano puede definirse básicamente como las variaciones del agarre entre dos extremos: un agarre de fuerza y uno de presión.</a:t>
            </a:r>
            <a:endParaRPr sz="2133">
              <a:solidFill>
                <a:schemeClr val="lt1"/>
              </a:solidFill>
              <a:latin typeface="Century Gothic"/>
              <a:ea typeface="Century Gothic"/>
              <a:cs typeface="Century Gothic"/>
              <a:sym typeface="Century Gothic"/>
            </a:endParaRPr>
          </a:p>
          <a:p>
            <a:pPr marL="0" lvl="0" indent="0" algn="just" rtl="0">
              <a:spcBef>
                <a:spcPts val="2133"/>
              </a:spcBef>
              <a:spcAft>
                <a:spcPts val="0"/>
              </a:spcAft>
              <a:buSzPts val="1706"/>
              <a:buNone/>
            </a:pPr>
            <a:r>
              <a:rPr lang="es-MX" sz="2133">
                <a:solidFill>
                  <a:schemeClr val="lt1"/>
                </a:solidFill>
                <a:latin typeface="Century Gothic"/>
                <a:ea typeface="Century Gothic"/>
                <a:cs typeface="Century Gothic"/>
                <a:sym typeface="Century Gothic"/>
              </a:rPr>
              <a:t>Como su nombre lo implica, el agarre de fuerza se utiliza para ejercer fuerza o sujetar objetos pesados.</a:t>
            </a:r>
            <a:endParaRPr sz="2133">
              <a:solidFill>
                <a:schemeClr val="lt1"/>
              </a:solidFill>
              <a:latin typeface="Century Gothic"/>
              <a:ea typeface="Century Gothic"/>
              <a:cs typeface="Century Gothic"/>
              <a:sym typeface="Century Gothic"/>
            </a:endParaRPr>
          </a:p>
          <a:p>
            <a:pPr marL="0" lvl="0" indent="0" algn="just" rtl="0">
              <a:spcBef>
                <a:spcPts val="2133"/>
              </a:spcBef>
              <a:spcAft>
                <a:spcPts val="2133"/>
              </a:spcAft>
              <a:buSzPts val="1706"/>
              <a:buNone/>
            </a:pPr>
            <a:r>
              <a:rPr lang="es-MX" sz="2133">
                <a:solidFill>
                  <a:schemeClr val="lt1"/>
                </a:solidFill>
                <a:latin typeface="Century Gothic"/>
                <a:ea typeface="Century Gothic"/>
                <a:cs typeface="Century Gothic"/>
                <a:sym typeface="Century Gothic"/>
              </a:rPr>
              <a:t>El agarre de precisión se utiliza para control o precisión. </a:t>
            </a:r>
            <a:endParaRPr sz="2133">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69"/>
          <p:cNvSpPr txBox="1">
            <a:spLocks noGrp="1"/>
          </p:cNvSpPr>
          <p:nvPr>
            <p:ph type="title"/>
          </p:nvPr>
        </p:nvSpPr>
        <p:spPr>
          <a:xfrm>
            <a:off x="607256" y="1049504"/>
            <a:ext cx="2622081" cy="2110385"/>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Tipos de agarre</a:t>
            </a:r>
            <a:endParaRPr sz="3400">
              <a:latin typeface="Century Gothic"/>
              <a:ea typeface="Century Gothic"/>
              <a:cs typeface="Century Gothic"/>
              <a:sym typeface="Century Gothic"/>
            </a:endParaRPr>
          </a:p>
        </p:txBody>
      </p:sp>
      <p:pic>
        <p:nvPicPr>
          <p:cNvPr id="1352" name="Google Shape;1352;p169"/>
          <p:cNvPicPr preferRelativeResize="0"/>
          <p:nvPr/>
        </p:nvPicPr>
        <p:blipFill rotWithShape="1">
          <a:blip r:embed="rId3">
            <a:alphaModFix/>
          </a:blip>
          <a:srcRect/>
          <a:stretch/>
        </p:blipFill>
        <p:spPr>
          <a:xfrm>
            <a:off x="3448225" y="2104696"/>
            <a:ext cx="7686620" cy="28068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7"/>
          <p:cNvSpPr txBox="1">
            <a:spLocks noGrp="1"/>
          </p:cNvSpPr>
          <p:nvPr>
            <p:ph type="title"/>
          </p:nvPr>
        </p:nvSpPr>
        <p:spPr>
          <a:xfrm>
            <a:off x="556651" y="877231"/>
            <a:ext cx="2711362" cy="2664621"/>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Secuencia y Procesos de Manufactura </a:t>
            </a:r>
            <a:endParaRPr/>
          </a:p>
        </p:txBody>
      </p:sp>
      <p:sp>
        <p:nvSpPr>
          <p:cNvPr id="200" name="Google Shape;200;p17"/>
          <p:cNvSpPr txBox="1">
            <a:spLocks noGrp="1"/>
          </p:cNvSpPr>
          <p:nvPr>
            <p:ph type="body" idx="1"/>
          </p:nvPr>
        </p:nvSpPr>
        <p:spPr>
          <a:xfrm>
            <a:off x="3268013" y="1659969"/>
            <a:ext cx="8040453" cy="4320800"/>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Es la que se basa en el análisis de los procedimientos del capital intensivo, el maquinado multifuncional y de multiejes, es decir, el ingeniero de métodos se encarga de analizar las funciones y el ajuste de herramientas que dan como resultado un mejor control de calidad.</a:t>
            </a:r>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Según  Niebel (2001) "los ingenieros de métodos deben entender que el tiempo dedicado al proceso de manufactura se divide en tres pasos: Planificación y control de inventario, operaciones de configuración, y manufactura del proceso".</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70"/>
          <p:cNvSpPr txBox="1">
            <a:spLocks noGrp="1"/>
          </p:cNvSpPr>
          <p:nvPr>
            <p:ph type="title" idx="4294967295"/>
          </p:nvPr>
        </p:nvSpPr>
        <p:spPr>
          <a:xfrm>
            <a:off x="514913" y="277019"/>
            <a:ext cx="8617512"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2800"/>
              <a:buFont typeface="Century Gothic"/>
              <a:buNone/>
            </a:pPr>
            <a:r>
              <a:rPr lang="es-MX" sz="2800" b="1">
                <a:latin typeface="Century Gothic"/>
                <a:ea typeface="Century Gothic"/>
                <a:cs typeface="Century Gothic"/>
                <a:sym typeface="Century Gothic"/>
              </a:rPr>
              <a:t>Consejos a la hora de utilizar distintos tipos de herramientas:</a:t>
            </a:r>
            <a:endParaRPr sz="2800" b="1">
              <a:latin typeface="Century Gothic"/>
              <a:ea typeface="Century Gothic"/>
              <a:cs typeface="Century Gothic"/>
              <a:sym typeface="Century Gothic"/>
            </a:endParaRPr>
          </a:p>
        </p:txBody>
      </p:sp>
      <p:sp>
        <p:nvSpPr>
          <p:cNvPr id="1358" name="Google Shape;1358;p170"/>
          <p:cNvSpPr txBox="1">
            <a:spLocks noGrp="1"/>
          </p:cNvSpPr>
          <p:nvPr>
            <p:ph type="body" idx="4294967295"/>
          </p:nvPr>
        </p:nvSpPr>
        <p:spPr>
          <a:xfrm>
            <a:off x="514913" y="1824521"/>
            <a:ext cx="8941603" cy="2909526"/>
          </a:xfrm>
          <a:prstGeom prst="rect">
            <a:avLst/>
          </a:prstGeom>
          <a:noFill/>
          <a:ln>
            <a:noFill/>
          </a:ln>
        </p:spPr>
        <p:txBody>
          <a:bodyPr spcFirstLastPara="1" wrap="square" lIns="121900" tIns="121900" rIns="121900" bIns="121900" anchor="t" anchorCtr="0">
            <a:noAutofit/>
          </a:bodyPr>
          <a:lstStyle/>
          <a:p>
            <a:pPr marL="342900" lvl="0" indent="-342900" algn="l" rtl="0">
              <a:spcBef>
                <a:spcPts val="0"/>
              </a:spcBef>
              <a:spcAft>
                <a:spcPts val="0"/>
              </a:spcAft>
              <a:buSzPts val="1600"/>
              <a:buFont typeface="Arial"/>
              <a:buChar char="•"/>
            </a:pPr>
            <a:r>
              <a:rPr lang="es-MX" sz="2400">
                <a:solidFill>
                  <a:schemeClr val="lt1"/>
                </a:solidFill>
                <a:latin typeface="Century Gothic"/>
                <a:ea typeface="Century Gothic"/>
                <a:cs typeface="Century Gothic"/>
                <a:sym typeface="Century Gothic"/>
              </a:rPr>
              <a:t>Evite la carga muscular estática durante periodos prolongados</a:t>
            </a:r>
            <a:endParaRPr sz="2400">
              <a:solidFill>
                <a:schemeClr val="lt1"/>
              </a:solidFill>
              <a:latin typeface="Century Gothic"/>
              <a:ea typeface="Century Gothic"/>
              <a:cs typeface="Century Gothic"/>
              <a:sym typeface="Century Gothic"/>
            </a:endParaRPr>
          </a:p>
          <a:p>
            <a:pPr marL="342900" lvl="0" indent="-342900" algn="l" rtl="0">
              <a:spcBef>
                <a:spcPts val="0"/>
              </a:spcBef>
              <a:spcAft>
                <a:spcPts val="0"/>
              </a:spcAft>
              <a:buSzPts val="1600"/>
              <a:buFont typeface="Arial"/>
              <a:buChar char="•"/>
            </a:pPr>
            <a:r>
              <a:rPr lang="es-MX" sz="2400">
                <a:solidFill>
                  <a:schemeClr val="lt1"/>
                </a:solidFill>
                <a:latin typeface="Century Gothic"/>
                <a:ea typeface="Century Gothic"/>
                <a:cs typeface="Century Gothic"/>
                <a:sym typeface="Century Gothic"/>
              </a:rPr>
              <a:t>Realice movimientos de torcido con los codos flexionados</a:t>
            </a:r>
            <a:endParaRPr sz="2400">
              <a:solidFill>
                <a:schemeClr val="lt1"/>
              </a:solidFill>
              <a:latin typeface="Century Gothic"/>
              <a:ea typeface="Century Gothic"/>
              <a:cs typeface="Century Gothic"/>
              <a:sym typeface="Century Gothic"/>
            </a:endParaRPr>
          </a:p>
          <a:p>
            <a:pPr marL="342900" lvl="0" indent="-342900" algn="l" rtl="0">
              <a:spcBef>
                <a:spcPts val="0"/>
              </a:spcBef>
              <a:spcAft>
                <a:spcPts val="0"/>
              </a:spcAft>
              <a:buSzPts val="1600"/>
              <a:buFont typeface="Arial"/>
              <a:buChar char="•"/>
            </a:pPr>
            <a:r>
              <a:rPr lang="es-MX" sz="2400">
                <a:solidFill>
                  <a:schemeClr val="lt1"/>
                </a:solidFill>
                <a:latin typeface="Century Gothic"/>
                <a:ea typeface="Century Gothic"/>
                <a:cs typeface="Century Gothic"/>
                <a:sym typeface="Century Gothic"/>
              </a:rPr>
              <a:t>Mantenga la muñeca estirada</a:t>
            </a:r>
            <a:endParaRPr sz="2400">
              <a:solidFill>
                <a:schemeClr val="lt1"/>
              </a:solidFill>
              <a:latin typeface="Century Gothic"/>
              <a:ea typeface="Century Gothic"/>
              <a:cs typeface="Century Gothic"/>
              <a:sym typeface="Century Gothic"/>
            </a:endParaRPr>
          </a:p>
          <a:p>
            <a:pPr marL="266700" lvl="0" indent="-266700" algn="l" rtl="0">
              <a:spcBef>
                <a:spcPts val="0"/>
              </a:spcBef>
              <a:spcAft>
                <a:spcPts val="0"/>
              </a:spcAft>
              <a:buSzPts val="1600"/>
              <a:buFont typeface="Arial"/>
              <a:buChar char="•"/>
            </a:pPr>
            <a:r>
              <a:rPr lang="es-MX" sz="2400">
                <a:solidFill>
                  <a:schemeClr val="lt1"/>
                </a:solidFill>
                <a:latin typeface="Century Gothic"/>
                <a:ea typeface="Century Gothic"/>
                <a:cs typeface="Century Gothic"/>
                <a:sym typeface="Century Gothic"/>
              </a:rPr>
              <a:t> Evite la compresión de los tejidos</a:t>
            </a:r>
            <a:endParaRPr sz="240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171"/>
          <p:cNvSpPr txBox="1">
            <a:spLocks noGrp="1"/>
          </p:cNvSpPr>
          <p:nvPr>
            <p:ph type="title" idx="4294967295"/>
          </p:nvPr>
        </p:nvSpPr>
        <p:spPr>
          <a:xfrm>
            <a:off x="40350" y="212947"/>
            <a:ext cx="9439315" cy="12176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accent1"/>
              </a:buClr>
              <a:buSzPts val="2700"/>
              <a:buFont typeface="Century Gothic"/>
              <a:buNone/>
            </a:pPr>
            <a:r>
              <a:rPr lang="es-MX" sz="2700" b="1">
                <a:latin typeface="Century Gothic"/>
                <a:ea typeface="Century Gothic"/>
                <a:cs typeface="Century Gothic"/>
                <a:sym typeface="Century Gothic"/>
              </a:rPr>
              <a:t>DISEÑO DE HERRAMIENTAS PARA USAR CON CUALQUIER MANO Y PARA LA MAYOR PARTE DE LOS INDIVIDUOS</a:t>
            </a:r>
            <a:endParaRPr sz="2700" b="1">
              <a:latin typeface="Century Gothic"/>
              <a:ea typeface="Century Gothic"/>
              <a:cs typeface="Century Gothic"/>
              <a:sym typeface="Century Gothic"/>
            </a:endParaRPr>
          </a:p>
        </p:txBody>
      </p:sp>
      <p:sp>
        <p:nvSpPr>
          <p:cNvPr id="1364" name="Google Shape;1364;p171"/>
          <p:cNvSpPr txBox="1">
            <a:spLocks noGrp="1"/>
          </p:cNvSpPr>
          <p:nvPr>
            <p:ph type="body" idx="4294967295"/>
          </p:nvPr>
        </p:nvSpPr>
        <p:spPr>
          <a:xfrm>
            <a:off x="294993" y="1855573"/>
            <a:ext cx="9184672" cy="1412318"/>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1600"/>
              <a:buNone/>
            </a:pPr>
            <a:r>
              <a:rPr lang="es-MX" sz="2000">
                <a:solidFill>
                  <a:schemeClr val="lt1"/>
                </a:solidFill>
                <a:latin typeface="Century Gothic"/>
                <a:ea typeface="Century Gothic"/>
                <a:cs typeface="Century Gothic"/>
                <a:sym typeface="Century Gothic"/>
              </a:rPr>
              <a:t>Alternar las manos hace posible que se reduzca la fatiga muscular total. Sin embargo, en muchas situaciones, esto no es posible, ya que las herramientas están diseñadas para usarse con una mano.</a:t>
            </a:r>
            <a:endParaRPr sz="2000">
              <a:solidFill>
                <a:schemeClr val="lt1"/>
              </a:solidFill>
              <a:latin typeface="Century Gothic"/>
              <a:ea typeface="Century Gothic"/>
              <a:cs typeface="Century Gothic"/>
              <a:sym typeface="Century Gothic"/>
            </a:endParaRPr>
          </a:p>
          <a:p>
            <a:pPr marL="0" lvl="0" indent="0" algn="just" rtl="0">
              <a:spcBef>
                <a:spcPts val="2133"/>
              </a:spcBef>
              <a:spcAft>
                <a:spcPts val="2133"/>
              </a:spcAft>
              <a:buSzPts val="1600"/>
              <a:buNone/>
            </a:pPr>
            <a:endParaRPr sz="2000">
              <a:solidFill>
                <a:schemeClr val="lt1"/>
              </a:solidFill>
              <a:latin typeface="Century Gothic"/>
              <a:ea typeface="Century Gothic"/>
              <a:cs typeface="Century Gothic"/>
              <a:sym typeface="Century Gothic"/>
            </a:endParaRPr>
          </a:p>
        </p:txBody>
      </p:sp>
      <p:pic>
        <p:nvPicPr>
          <p:cNvPr id="1365" name="Google Shape;1365;p171"/>
          <p:cNvPicPr preferRelativeResize="0"/>
          <p:nvPr/>
        </p:nvPicPr>
        <p:blipFill rotWithShape="1">
          <a:blip r:embed="rId3">
            <a:alphaModFix/>
          </a:blip>
          <a:srcRect t="29108" r="59856"/>
          <a:stretch/>
        </p:blipFill>
        <p:spPr>
          <a:xfrm>
            <a:off x="5511281" y="3518703"/>
            <a:ext cx="2813042" cy="2219894"/>
          </a:xfrm>
          <a:prstGeom prst="rect">
            <a:avLst/>
          </a:prstGeom>
          <a:noFill/>
          <a:ln>
            <a:noFill/>
          </a:ln>
        </p:spPr>
      </p:pic>
      <p:pic>
        <p:nvPicPr>
          <p:cNvPr id="1366" name="Google Shape;1366;p171"/>
          <p:cNvPicPr preferRelativeResize="0"/>
          <p:nvPr/>
        </p:nvPicPr>
        <p:blipFill rotWithShape="1">
          <a:blip r:embed="rId3">
            <a:alphaModFix/>
          </a:blip>
          <a:srcRect l="47385" t="-2587" r="-660" b="2586"/>
          <a:stretch/>
        </p:blipFill>
        <p:spPr>
          <a:xfrm>
            <a:off x="1105969" y="3267890"/>
            <a:ext cx="3733233" cy="3131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486137" y="1196134"/>
            <a:ext cx="2812648" cy="1143200"/>
          </a:xfrm>
          <a:prstGeom prst="rect">
            <a:avLst/>
          </a:prstGeom>
          <a:noFill/>
          <a:ln>
            <a:noFill/>
          </a:ln>
        </p:spPr>
        <p:txBody>
          <a:bodyPr spcFirstLastPara="1" wrap="square" lIns="91425" tIns="91425" rIns="91425" bIns="91425" anchor="t" anchorCtr="0">
            <a:normAutofit fontScale="90000"/>
          </a:bodyPr>
          <a:lstStyle/>
          <a:p>
            <a:pPr marL="0" lvl="0" indent="0" algn="ctr" rtl="0">
              <a:spcBef>
                <a:spcPts val="0"/>
              </a:spcBef>
              <a:spcAft>
                <a:spcPts val="0"/>
              </a:spcAft>
              <a:buSzPts val="1800"/>
              <a:buFont typeface="Century Gothic"/>
              <a:buNone/>
            </a:pPr>
            <a:r>
              <a:rPr lang="es-MX" sz="3240">
                <a:latin typeface="Century Gothic"/>
                <a:ea typeface="Century Gothic"/>
                <a:cs typeface="Century Gothic"/>
                <a:sym typeface="Century Gothic"/>
              </a:rPr>
              <a:t> Puntos Importantes</a:t>
            </a:r>
            <a:br>
              <a:rPr lang="es-MX" sz="3240">
                <a:latin typeface="Century Gothic"/>
                <a:ea typeface="Century Gothic"/>
                <a:cs typeface="Century Gothic"/>
                <a:sym typeface="Century Gothic"/>
              </a:rPr>
            </a:br>
            <a:endParaRPr sz="3240">
              <a:latin typeface="Century Gothic"/>
              <a:ea typeface="Century Gothic"/>
              <a:cs typeface="Century Gothic"/>
              <a:sym typeface="Century Gothic"/>
            </a:endParaRPr>
          </a:p>
        </p:txBody>
      </p:sp>
      <p:grpSp>
        <p:nvGrpSpPr>
          <p:cNvPr id="206" name="Google Shape;206;p18"/>
          <p:cNvGrpSpPr/>
          <p:nvPr/>
        </p:nvGrpSpPr>
        <p:grpSpPr>
          <a:xfrm>
            <a:off x="3007969" y="1925771"/>
            <a:ext cx="8539594" cy="3283628"/>
            <a:chOff x="28359" y="536809"/>
            <a:chExt cx="8539594" cy="3283628"/>
          </a:xfrm>
        </p:grpSpPr>
        <p:sp>
          <p:nvSpPr>
            <p:cNvPr id="207" name="Google Shape;207;p18"/>
            <p:cNvSpPr/>
            <p:nvPr/>
          </p:nvSpPr>
          <p:spPr>
            <a:xfrm>
              <a:off x="1108078" y="536809"/>
              <a:ext cx="1766812" cy="1766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8"/>
            <p:cNvSpPr/>
            <p:nvPr/>
          </p:nvSpPr>
          <p:spPr>
            <a:xfrm>
              <a:off x="28359" y="2796166"/>
              <a:ext cx="3926250" cy="10242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txBox="1"/>
            <p:nvPr/>
          </p:nvSpPr>
          <p:spPr>
            <a:xfrm>
              <a:off x="28359" y="2796166"/>
              <a:ext cx="3926250" cy="102427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Century Gothic"/>
                <a:buNone/>
              </a:pPr>
              <a:r>
                <a:rPr lang="es-MX" sz="1100" b="1" i="1" u="none" strike="noStrike" cap="none">
                  <a:solidFill>
                    <a:schemeClr val="dk1"/>
                  </a:solidFill>
                  <a:latin typeface="Century Gothic"/>
                  <a:ea typeface="Century Gothic"/>
                  <a:cs typeface="Century Gothic"/>
                  <a:sym typeface="Century Gothic"/>
                </a:rPr>
                <a:t>Reorganización o modificación de la operación:</a:t>
              </a:r>
              <a:r>
                <a:rPr lang="es-MX" sz="1100" b="0" i="1" u="none" strike="noStrike" cap="none">
                  <a:solidFill>
                    <a:schemeClr val="dk1"/>
                  </a:solidFill>
                  <a:latin typeface="Century Gothic"/>
                  <a:ea typeface="Century Gothic"/>
                  <a:cs typeface="Century Gothic"/>
                  <a:sym typeface="Century Gothic"/>
                </a:rPr>
                <a:t> el ingeniero de métodos a través de un riguroso análisis operacional contempla las operaciones a combinar o eliminar para evitar daños o efectos negativos a lo largo de la línea de producción trayendo así ahorros gracias a la reducción de costos.</a:t>
              </a:r>
              <a:endParaRPr sz="1100" b="0" i="0" u="none" strike="noStrike" cap="none">
                <a:solidFill>
                  <a:schemeClr val="dk1"/>
                </a:solidFill>
                <a:latin typeface="Century Gothic"/>
                <a:ea typeface="Century Gothic"/>
                <a:cs typeface="Century Gothic"/>
                <a:sym typeface="Century Gothic"/>
              </a:endParaRPr>
            </a:p>
          </p:txBody>
        </p:sp>
        <p:sp>
          <p:nvSpPr>
            <p:cNvPr id="210" name="Google Shape;210;p18"/>
            <p:cNvSpPr/>
            <p:nvPr/>
          </p:nvSpPr>
          <p:spPr>
            <a:xfrm>
              <a:off x="5721422" y="536809"/>
              <a:ext cx="1766812" cy="176681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a:off x="4641703" y="2796166"/>
              <a:ext cx="3926250" cy="10242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txBox="1"/>
            <p:nvPr/>
          </p:nvSpPr>
          <p:spPr>
            <a:xfrm>
              <a:off x="4641703" y="2796166"/>
              <a:ext cx="3926250" cy="102427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100"/>
                <a:buFont typeface="Trebuchet MS"/>
                <a:buNone/>
              </a:pPr>
              <a:r>
                <a:rPr lang="es-MX" sz="1100" b="1" i="1" u="none" strike="noStrike" cap="none">
                  <a:solidFill>
                    <a:schemeClr val="dk1"/>
                  </a:solidFill>
                  <a:latin typeface="Trebuchet MS"/>
                  <a:ea typeface="Trebuchet MS"/>
                  <a:cs typeface="Trebuchet MS"/>
                  <a:sym typeface="Trebuchet MS"/>
                </a:rPr>
                <a:t>Automatismo de las operaciones manuales:</a:t>
              </a:r>
              <a:r>
                <a:rPr lang="es-MX" sz="1100" b="0" i="1" u="none" strike="noStrike" cap="none">
                  <a:solidFill>
                    <a:schemeClr val="dk1"/>
                  </a:solidFill>
                  <a:latin typeface="Trebuchet MS"/>
                  <a:ea typeface="Trebuchet MS"/>
                  <a:cs typeface="Trebuchet MS"/>
                  <a:sym typeface="Trebuchet MS"/>
                </a:rPr>
                <a:t> en las industrias las maquinas de control programado, numérico, computarizado, entre otros, son los que sobresalen en las grandes industrias ayudando así a la reducción de inventarios en procesos, al manejo de menos partes dañadas debido a su uso, menos desperdicios, disminución del tiempo de producción, y mayor espacio disponible en la planta.</a:t>
              </a:r>
              <a:endParaRPr sz="1100" b="0" i="0" u="none" strike="noStrike" cap="none">
                <a:solidFill>
                  <a:schemeClr val="dk1"/>
                </a:solidFill>
                <a:latin typeface="Trebuchet MS"/>
                <a:ea typeface="Trebuchet MS"/>
                <a:cs typeface="Trebuchet MS"/>
                <a:sym typeface="Trebuchet M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9"/>
          <p:cNvSpPr txBox="1">
            <a:spLocks noGrp="1"/>
          </p:cNvSpPr>
          <p:nvPr>
            <p:ph type="body" idx="4294967295"/>
          </p:nvPr>
        </p:nvSpPr>
        <p:spPr>
          <a:xfrm>
            <a:off x="457059" y="1515972"/>
            <a:ext cx="8987882" cy="3826055"/>
          </a:xfrm>
          <a:prstGeom prst="rect">
            <a:avLst/>
          </a:prstGeom>
          <a:noFill/>
          <a:ln>
            <a:noFill/>
          </a:ln>
        </p:spPr>
        <p:txBody>
          <a:bodyPr spcFirstLastPara="1" wrap="square" lIns="91425" tIns="45700" rIns="91425" bIns="45700" anchor="t" anchorCtr="0">
            <a:normAutofit/>
          </a:bodyPr>
          <a:lstStyle/>
          <a:p>
            <a:pPr marL="101598" lvl="0" indent="0" algn="just" rtl="0">
              <a:spcBef>
                <a:spcPts val="0"/>
              </a:spcBef>
              <a:spcAft>
                <a:spcPts val="0"/>
              </a:spcAft>
              <a:buSzPts val="1920"/>
              <a:buNone/>
            </a:pPr>
            <a:r>
              <a:rPr lang="es-MX" sz="2400" b="1" i="1">
                <a:solidFill>
                  <a:schemeClr val="lt1"/>
                </a:solidFill>
                <a:latin typeface="Century Gothic"/>
                <a:ea typeface="Century Gothic"/>
                <a:cs typeface="Century Gothic"/>
                <a:sym typeface="Century Gothic"/>
              </a:rPr>
              <a:t>Maniobra mas eficiente de las operaciones mecánicas:</a:t>
            </a:r>
            <a:r>
              <a:rPr lang="es-MX" sz="2400" i="1">
                <a:solidFill>
                  <a:schemeClr val="lt1"/>
                </a:solidFill>
                <a:latin typeface="Century Gothic"/>
                <a:ea typeface="Century Gothic"/>
                <a:cs typeface="Century Gothic"/>
                <a:sym typeface="Century Gothic"/>
              </a:rPr>
              <a:t> Es cuando el ingeniero de métodos busca la optimización de las instalaciones mecánicas encargándose de verificar si las maquinas reciben el mantenimiento adecuado, si usan las velocidades y los alimentadores apropiados, investigar el afilado de herramientas de corte para mejor beneficio entre otros. Según Niebel (2001) "Una operación con dados múltiples en una prensa es más económica que la de una sola etapa".</a:t>
            </a:r>
            <a:endParaRPr sz="2400">
              <a:solidFill>
                <a:schemeClr val="lt1"/>
              </a:solidFill>
              <a:latin typeface="Century Gothic"/>
              <a:ea typeface="Century Gothic"/>
              <a:cs typeface="Century Gothic"/>
              <a:sym typeface="Century Gothic"/>
            </a:endParaRPr>
          </a:p>
          <a:p>
            <a:pPr marL="342900" lvl="0" indent="-220980" algn="l" rtl="0">
              <a:spcBef>
                <a:spcPts val="1000"/>
              </a:spcBef>
              <a:spcAft>
                <a:spcPts val="0"/>
              </a:spcAft>
              <a:buSzPts val="1920"/>
              <a:buNone/>
            </a:pPr>
            <a:endParaRPr sz="24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ctrTitle"/>
          </p:nvPr>
        </p:nvSpPr>
        <p:spPr>
          <a:xfrm>
            <a:off x="933983" y="937593"/>
            <a:ext cx="8521649" cy="102446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Century Gothic"/>
              <a:buNone/>
            </a:pPr>
            <a:r>
              <a:rPr lang="es-MX" b="1">
                <a:latin typeface="Century Gothic"/>
                <a:ea typeface="Century Gothic"/>
                <a:cs typeface="Century Gothic"/>
                <a:sym typeface="Century Gothic"/>
              </a:rPr>
              <a:t>Análisis de la Operación</a:t>
            </a:r>
            <a:endParaRPr/>
          </a:p>
        </p:txBody>
      </p:sp>
      <p:pic>
        <p:nvPicPr>
          <p:cNvPr id="110" name="Google Shape;110;p2" descr="Resultado de imagen para analisis"/>
          <p:cNvPicPr preferRelativeResize="0"/>
          <p:nvPr/>
        </p:nvPicPr>
        <p:blipFill rotWithShape="1">
          <a:blip r:embed="rId3">
            <a:alphaModFix/>
          </a:blip>
          <a:srcRect/>
          <a:stretch/>
        </p:blipFill>
        <p:spPr>
          <a:xfrm>
            <a:off x="6311596" y="2515724"/>
            <a:ext cx="2428322" cy="1740298"/>
          </a:xfrm>
          <a:prstGeom prst="rect">
            <a:avLst/>
          </a:prstGeom>
          <a:noFill/>
          <a:ln>
            <a:noFill/>
          </a:ln>
        </p:spPr>
      </p:pic>
      <p:pic>
        <p:nvPicPr>
          <p:cNvPr id="111" name="Google Shape;111;p2" descr="Resultado de imagen para analisis calculadora"/>
          <p:cNvPicPr preferRelativeResize="0"/>
          <p:nvPr/>
        </p:nvPicPr>
        <p:blipFill rotWithShape="1">
          <a:blip r:embed="rId4">
            <a:alphaModFix/>
          </a:blip>
          <a:srcRect b="10049"/>
          <a:stretch/>
        </p:blipFill>
        <p:spPr>
          <a:xfrm>
            <a:off x="1787339" y="2554866"/>
            <a:ext cx="2121733" cy="1404962"/>
          </a:xfrm>
          <a:prstGeom prst="rect">
            <a:avLst/>
          </a:prstGeom>
          <a:noFill/>
          <a:ln>
            <a:noFill/>
          </a:ln>
        </p:spPr>
      </p:pic>
      <p:pic>
        <p:nvPicPr>
          <p:cNvPr id="112" name="Google Shape;112;p2" descr="Resultado de imagen para AnÃ¡lisis de la operaciÃ³n"/>
          <p:cNvPicPr preferRelativeResize="0"/>
          <p:nvPr/>
        </p:nvPicPr>
        <p:blipFill rotWithShape="1">
          <a:blip r:embed="rId5">
            <a:alphaModFix/>
          </a:blip>
          <a:srcRect/>
          <a:stretch/>
        </p:blipFill>
        <p:spPr>
          <a:xfrm>
            <a:off x="3086406" y="4145023"/>
            <a:ext cx="2794000" cy="279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0"/>
          <p:cNvSpPr txBox="1">
            <a:spLocks noGrp="1"/>
          </p:cNvSpPr>
          <p:nvPr>
            <p:ph type="body" idx="4294967295"/>
          </p:nvPr>
        </p:nvSpPr>
        <p:spPr>
          <a:xfrm>
            <a:off x="374790" y="1327929"/>
            <a:ext cx="8884955" cy="4202142"/>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920"/>
              <a:buChar char="►"/>
            </a:pPr>
            <a:r>
              <a:rPr lang="es-MX" sz="2400" b="1" i="1">
                <a:solidFill>
                  <a:schemeClr val="lt1"/>
                </a:solidFill>
                <a:latin typeface="Century Gothic"/>
                <a:ea typeface="Century Gothic"/>
                <a:cs typeface="Century Gothic"/>
                <a:sym typeface="Century Gothic"/>
              </a:rPr>
              <a:t>Fabricación cerca de la forma final:</a:t>
            </a:r>
            <a:r>
              <a:rPr lang="es-MX" sz="2400" i="1">
                <a:solidFill>
                  <a:schemeClr val="lt1"/>
                </a:solidFill>
                <a:latin typeface="Century Gothic"/>
                <a:ea typeface="Century Gothic"/>
                <a:cs typeface="Century Gothic"/>
                <a:sym typeface="Century Gothic"/>
              </a:rPr>
              <a:t> Aquí es donde se puede maximizar el uso del material ya que permite la manufactura con materiales menos dañinos para el medio ambiente.</a:t>
            </a:r>
            <a:endParaRPr sz="2400">
              <a:solidFill>
                <a:schemeClr val="lt1"/>
              </a:solidFill>
              <a:latin typeface="Century Gothic"/>
              <a:ea typeface="Century Gothic"/>
              <a:cs typeface="Century Gothic"/>
              <a:sym typeface="Century Gothic"/>
            </a:endParaRPr>
          </a:p>
          <a:p>
            <a:pPr marL="342900" lvl="0" indent="-342900" algn="just" rtl="0">
              <a:spcBef>
                <a:spcPts val="1000"/>
              </a:spcBef>
              <a:spcAft>
                <a:spcPts val="0"/>
              </a:spcAft>
              <a:buSzPts val="1920"/>
              <a:buChar char="►"/>
            </a:pPr>
            <a:r>
              <a:rPr lang="es-MX" sz="2400" b="1" i="1">
                <a:solidFill>
                  <a:schemeClr val="lt1"/>
                </a:solidFill>
                <a:latin typeface="Century Gothic"/>
                <a:ea typeface="Century Gothic"/>
                <a:cs typeface="Century Gothic"/>
                <a:sym typeface="Century Gothic"/>
              </a:rPr>
              <a:t>Uso de robots:</a:t>
            </a:r>
            <a:r>
              <a:rPr lang="es-MX" sz="2400" i="1">
                <a:solidFill>
                  <a:schemeClr val="lt1"/>
                </a:solidFill>
                <a:latin typeface="Century Gothic"/>
                <a:ea typeface="Century Gothic"/>
                <a:cs typeface="Century Gothic"/>
                <a:sym typeface="Century Gothic"/>
              </a:rPr>
              <a:t> Su uso suele tener múltiples ventajas, ya que en el ensamblado de productos en gran cantidad, suele proporcionar una calidad consistente, es decir tiene una flexibilidad para ensamblar diferentes accesorios a un mismo producto y logra realizar diferentes tareas a la vez.</a:t>
            </a:r>
            <a:endParaRPr sz="2400">
              <a:solidFill>
                <a:schemeClr val="lt1"/>
              </a:solidFill>
              <a:latin typeface="Century Gothic"/>
              <a:ea typeface="Century Gothic"/>
              <a:cs typeface="Century Gothic"/>
              <a:sym typeface="Century Gothic"/>
            </a:endParaRPr>
          </a:p>
          <a:p>
            <a:pPr marL="342900" lvl="0" indent="-261620" algn="just" rtl="0">
              <a:spcBef>
                <a:spcPts val="1000"/>
              </a:spcBef>
              <a:spcAft>
                <a:spcPts val="0"/>
              </a:spcAft>
              <a:buSzPts val="1280"/>
              <a:buNone/>
            </a:pPr>
            <a:endParaRPr sz="1600">
              <a:solidFill>
                <a:schemeClr val="lt1"/>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1"/>
          <p:cNvSpPr/>
          <p:nvPr/>
        </p:nvSpPr>
        <p:spPr>
          <a:xfrm>
            <a:off x="1074516" y="176787"/>
            <a:ext cx="6726821" cy="737613"/>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700" b="0" i="0" u="none" strike="noStrike" cap="none">
                <a:solidFill>
                  <a:schemeClr val="lt1"/>
                </a:solidFill>
                <a:latin typeface="Century Gothic"/>
                <a:ea typeface="Century Gothic"/>
                <a:cs typeface="Century Gothic"/>
                <a:sym typeface="Century Gothic"/>
              </a:rPr>
              <a:t>Análisis de la operación</a:t>
            </a:r>
            <a:endParaRPr/>
          </a:p>
        </p:txBody>
      </p:sp>
      <p:sp>
        <p:nvSpPr>
          <p:cNvPr id="228" name="Google Shape;228;p21"/>
          <p:cNvSpPr txBox="1"/>
          <p:nvPr/>
        </p:nvSpPr>
        <p:spPr>
          <a:xfrm>
            <a:off x="451413" y="1052837"/>
            <a:ext cx="8818780" cy="1956581"/>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400" b="0" i="0" u="none" strike="noStrike" cap="none">
                <a:solidFill>
                  <a:schemeClr val="lt1"/>
                </a:solidFill>
                <a:latin typeface="Century Gothic"/>
                <a:ea typeface="Century Gothic"/>
                <a:cs typeface="Century Gothic"/>
                <a:sym typeface="Century Gothic"/>
              </a:rPr>
              <a:t>Es el procedimiento empleado por el Ingeniero de Métodos para analizar todos los elementos productivos y no productivos de una operación con vistas a su mejoramiento. Incluye el estudio de tiempos y movimientos.</a:t>
            </a:r>
            <a:endParaRPr/>
          </a:p>
        </p:txBody>
      </p:sp>
      <p:pic>
        <p:nvPicPr>
          <p:cNvPr id="229" name="Google Shape;229;p21" descr="Imagen relacionada"/>
          <p:cNvPicPr preferRelativeResize="0"/>
          <p:nvPr/>
        </p:nvPicPr>
        <p:blipFill rotWithShape="1">
          <a:blip r:embed="rId3">
            <a:alphaModFix/>
          </a:blip>
          <a:srcRect/>
          <a:stretch/>
        </p:blipFill>
        <p:spPr>
          <a:xfrm>
            <a:off x="1323293" y="3541394"/>
            <a:ext cx="5330351" cy="29207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2"/>
          <p:cNvSpPr txBox="1">
            <a:spLocks noGrp="1"/>
          </p:cNvSpPr>
          <p:nvPr>
            <p:ph type="title"/>
          </p:nvPr>
        </p:nvSpPr>
        <p:spPr>
          <a:xfrm>
            <a:off x="424989" y="973437"/>
            <a:ext cx="2370800" cy="696661"/>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rgbClr val="FFFFFF"/>
              </a:buClr>
              <a:buSzPts val="1800"/>
              <a:buFont typeface="Arial"/>
              <a:buNone/>
            </a:pPr>
            <a:r>
              <a:rPr lang="es-MX" sz="3200">
                <a:latin typeface="Arial"/>
                <a:ea typeface="Arial"/>
                <a:cs typeface="Arial"/>
                <a:sym typeface="Arial"/>
              </a:rPr>
              <a:t>Siguiente Paso</a:t>
            </a:r>
            <a:endParaRPr sz="3200">
              <a:latin typeface="Arial"/>
              <a:ea typeface="Arial"/>
              <a:cs typeface="Arial"/>
              <a:sym typeface="Arial"/>
            </a:endParaRPr>
          </a:p>
        </p:txBody>
      </p:sp>
      <p:sp>
        <p:nvSpPr>
          <p:cNvPr id="235" name="Google Shape;235;p22"/>
          <p:cNvSpPr/>
          <p:nvPr/>
        </p:nvSpPr>
        <p:spPr>
          <a:xfrm>
            <a:off x="3304591" y="979127"/>
            <a:ext cx="7855837"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b="0" i="0" u="none" strike="noStrike" cap="none">
                <a:solidFill>
                  <a:srgbClr val="3F3F3F"/>
                </a:solidFill>
                <a:latin typeface="Century Gothic"/>
                <a:ea typeface="Century Gothic"/>
                <a:cs typeface="Century Gothic"/>
                <a:sym typeface="Century Gothic"/>
              </a:rPr>
              <a:t>La presentación de los hechos en forma de un diagrama de operaciones o de curso de	 procesos , con toda la información relacionada método actual a mejorar o el nuevo trabajo ,así como la información de manufactura.</a:t>
            </a:r>
            <a:endParaRPr/>
          </a:p>
        </p:txBody>
      </p:sp>
      <p:sp>
        <p:nvSpPr>
          <p:cNvPr id="236" name="Google Shape;236;p22"/>
          <p:cNvSpPr/>
          <p:nvPr/>
        </p:nvSpPr>
        <p:spPr>
          <a:xfrm>
            <a:off x="6328923" y="3877361"/>
            <a:ext cx="1616149" cy="447309"/>
          </a:xfrm>
          <a:prstGeom prst="ellipse">
            <a:avLst/>
          </a:prstGeom>
          <a:solidFill>
            <a:srgbClr val="9CC2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i="0" u="none" strike="noStrike" cap="none">
                <a:solidFill>
                  <a:schemeClr val="dk1"/>
                </a:solidFill>
                <a:latin typeface="Trebuchet MS"/>
                <a:ea typeface="Trebuchet MS"/>
                <a:cs typeface="Trebuchet MS"/>
                <a:sym typeface="Trebuchet MS"/>
              </a:rPr>
              <a:t>Volumen</a:t>
            </a:r>
            <a:endParaRPr/>
          </a:p>
        </p:txBody>
      </p:sp>
      <p:sp>
        <p:nvSpPr>
          <p:cNvPr id="237" name="Google Shape;237;p22"/>
          <p:cNvSpPr/>
          <p:nvPr/>
        </p:nvSpPr>
        <p:spPr>
          <a:xfrm>
            <a:off x="6325659" y="5341652"/>
            <a:ext cx="1813703" cy="764780"/>
          </a:xfrm>
          <a:prstGeom prst="ellipse">
            <a:avLst/>
          </a:prstGeom>
          <a:solidFill>
            <a:srgbClr val="9CC2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Posibilidad de cambios </a:t>
            </a:r>
            <a:endParaRPr/>
          </a:p>
        </p:txBody>
      </p:sp>
      <p:sp>
        <p:nvSpPr>
          <p:cNvPr id="238" name="Google Shape;238;p22"/>
          <p:cNvSpPr/>
          <p:nvPr/>
        </p:nvSpPr>
        <p:spPr>
          <a:xfrm>
            <a:off x="6357278" y="4658013"/>
            <a:ext cx="1616149" cy="447309"/>
          </a:xfrm>
          <a:prstGeom prst="ellipse">
            <a:avLst/>
          </a:prstGeom>
          <a:solidFill>
            <a:srgbClr val="9CC2E5"/>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Duración </a:t>
            </a:r>
            <a:endParaRPr/>
          </a:p>
        </p:txBody>
      </p:sp>
      <p:sp>
        <p:nvSpPr>
          <p:cNvPr id="239" name="Google Shape;239;p22"/>
          <p:cNvSpPr/>
          <p:nvPr/>
        </p:nvSpPr>
        <p:spPr>
          <a:xfrm>
            <a:off x="4042424" y="3464428"/>
            <a:ext cx="1946939"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Operaciones </a:t>
            </a:r>
            <a:endParaRPr/>
          </a:p>
        </p:txBody>
      </p:sp>
      <p:sp>
        <p:nvSpPr>
          <p:cNvPr id="240" name="Google Shape;240;p22"/>
          <p:cNvSpPr/>
          <p:nvPr/>
        </p:nvSpPr>
        <p:spPr>
          <a:xfrm>
            <a:off x="3540709" y="4458901"/>
            <a:ext cx="2059435"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Instalaciones</a:t>
            </a:r>
            <a:endParaRPr/>
          </a:p>
        </p:txBody>
      </p:sp>
      <p:sp>
        <p:nvSpPr>
          <p:cNvPr id="241" name="Google Shape;241;p22"/>
          <p:cNvSpPr/>
          <p:nvPr/>
        </p:nvSpPr>
        <p:spPr>
          <a:xfrm>
            <a:off x="2795789" y="5325036"/>
            <a:ext cx="1941296"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Transportes </a:t>
            </a:r>
            <a:endParaRPr/>
          </a:p>
        </p:txBody>
      </p:sp>
      <p:sp>
        <p:nvSpPr>
          <p:cNvPr id="242" name="Google Shape;242;p22"/>
          <p:cNvSpPr/>
          <p:nvPr/>
        </p:nvSpPr>
        <p:spPr>
          <a:xfrm>
            <a:off x="9727937" y="5318067"/>
            <a:ext cx="1813703"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Distancias</a:t>
            </a:r>
            <a:endParaRPr/>
          </a:p>
        </p:txBody>
      </p:sp>
      <p:sp>
        <p:nvSpPr>
          <p:cNvPr id="243" name="Google Shape;243;p22"/>
          <p:cNvSpPr/>
          <p:nvPr/>
        </p:nvSpPr>
        <p:spPr>
          <a:xfrm>
            <a:off x="8139362" y="3468316"/>
            <a:ext cx="2049556"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Inspecciones </a:t>
            </a:r>
            <a:endParaRPr/>
          </a:p>
        </p:txBody>
      </p:sp>
      <p:sp>
        <p:nvSpPr>
          <p:cNvPr id="244" name="Google Shape;244;p22"/>
          <p:cNvSpPr/>
          <p:nvPr/>
        </p:nvSpPr>
        <p:spPr>
          <a:xfrm>
            <a:off x="8964783" y="4404984"/>
            <a:ext cx="1813703"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Almacenes </a:t>
            </a:r>
            <a:endParaRPr/>
          </a:p>
        </p:txBody>
      </p:sp>
      <p:sp>
        <p:nvSpPr>
          <p:cNvPr id="245" name="Google Shape;245;p22"/>
          <p:cNvSpPr/>
          <p:nvPr/>
        </p:nvSpPr>
        <p:spPr>
          <a:xfrm>
            <a:off x="6328921" y="3088763"/>
            <a:ext cx="1616151" cy="447309"/>
          </a:xfrm>
          <a:prstGeom prst="ellipse">
            <a:avLst/>
          </a:prstGeom>
          <a:solidFill>
            <a:srgbClr val="ECC1C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67" b="1">
                <a:solidFill>
                  <a:schemeClr val="dk1"/>
                </a:solidFill>
                <a:latin typeface="Trebuchet MS"/>
                <a:ea typeface="Trebuchet MS"/>
                <a:cs typeface="Trebuchet MS"/>
                <a:sym typeface="Trebuchet MS"/>
              </a:rPr>
              <a:t>Tiempos</a:t>
            </a:r>
            <a:endParaRPr/>
          </a:p>
        </p:txBody>
      </p:sp>
      <p:sp>
        <p:nvSpPr>
          <p:cNvPr id="246" name="Google Shape;246;p22"/>
          <p:cNvSpPr/>
          <p:nvPr/>
        </p:nvSpPr>
        <p:spPr>
          <a:xfrm>
            <a:off x="1031572" y="2156054"/>
            <a:ext cx="1580330" cy="571074"/>
          </a:xfrm>
          <a:prstGeom prst="rightArrow">
            <a:avLst>
              <a:gd name="adj1" fmla="val 50000"/>
              <a:gd name="adj2" fmla="val 50000"/>
            </a:avLst>
          </a:prstGeom>
          <a:solidFill>
            <a:schemeClr val="lt1"/>
          </a:solidFill>
          <a:ln w="1905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247" name="Google Shape;247;p22"/>
          <p:cNvSpPr/>
          <p:nvPr/>
        </p:nvSpPr>
        <p:spPr>
          <a:xfrm>
            <a:off x="212650" y="3784158"/>
            <a:ext cx="462875" cy="316857"/>
          </a:xfrm>
          <a:prstGeom prst="roundRect">
            <a:avLst>
              <a:gd name="adj" fmla="val 16667"/>
            </a:avLst>
          </a:prstGeom>
          <a:solidFill>
            <a:srgbClr val="ECC1C8"/>
          </a:solidFill>
          <a:ln w="19050" cap="rnd" cmpd="sng">
            <a:solidFill>
              <a:srgbClr val="ECC1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248" name="Google Shape;248;p22"/>
          <p:cNvSpPr/>
          <p:nvPr/>
        </p:nvSpPr>
        <p:spPr>
          <a:xfrm>
            <a:off x="200863" y="4365698"/>
            <a:ext cx="482472" cy="316857"/>
          </a:xfrm>
          <a:prstGeom prst="roundRect">
            <a:avLst>
              <a:gd name="adj" fmla="val 16667"/>
            </a:avLst>
          </a:prstGeom>
          <a:solidFill>
            <a:schemeClr val="accent5"/>
          </a:solidFill>
          <a:ln w="19050"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249" name="Google Shape;249;p22"/>
          <p:cNvSpPr txBox="1"/>
          <p:nvPr/>
        </p:nvSpPr>
        <p:spPr>
          <a:xfrm>
            <a:off x="720698" y="3696852"/>
            <a:ext cx="210025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400" b="1">
                <a:solidFill>
                  <a:schemeClr val="lt1"/>
                </a:solidFill>
                <a:latin typeface="Century Gothic"/>
                <a:ea typeface="Century Gothic"/>
                <a:cs typeface="Century Gothic"/>
                <a:sym typeface="Century Gothic"/>
              </a:rPr>
              <a:t>Manufactura</a:t>
            </a:r>
            <a:endParaRPr/>
          </a:p>
        </p:txBody>
      </p:sp>
      <p:sp>
        <p:nvSpPr>
          <p:cNvPr id="250" name="Google Shape;250;p22"/>
          <p:cNvSpPr txBox="1"/>
          <p:nvPr/>
        </p:nvSpPr>
        <p:spPr>
          <a:xfrm>
            <a:off x="790291" y="4293293"/>
            <a:ext cx="13003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400" b="1">
                <a:solidFill>
                  <a:schemeClr val="lt1"/>
                </a:solidFill>
                <a:latin typeface="Century Gothic"/>
                <a:ea typeface="Century Gothic"/>
                <a:cs typeface="Century Gothic"/>
                <a:sym typeface="Century Gothic"/>
              </a:rPr>
              <a:t>Trabajo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1822"/>
                                        <p:tgtEl>
                                          <p:spTgt spid="241"/>
                                        </p:tgtEl>
                                      </p:cBhvr>
                                    </p:animEffect>
                                  </p:childTnLst>
                                </p:cTn>
                              </p:par>
                              <p:par>
                                <p:cTn id="8" presetID="10" presetClass="entr" presetSubtype="0" fill="hold" nodeType="withEffect">
                                  <p:stCondLst>
                                    <p:cond delay="0"/>
                                  </p:stCondLst>
                                  <p:childTnLst>
                                    <p:set>
                                      <p:cBhvr>
                                        <p:cTn id="9" dur="1" fill="hold">
                                          <p:stCondLst>
                                            <p:cond delay="0"/>
                                          </p:stCondLst>
                                        </p:cTn>
                                        <p:tgtEl>
                                          <p:spTgt spid="240"/>
                                        </p:tgtEl>
                                        <p:attrNameLst>
                                          <p:attrName>style.visibility</p:attrName>
                                        </p:attrNameLst>
                                      </p:cBhvr>
                                      <p:to>
                                        <p:strVal val="visible"/>
                                      </p:to>
                                    </p:set>
                                    <p:animEffect transition="in" filter="fade">
                                      <p:cBhvr>
                                        <p:cTn id="10" dur="1822"/>
                                        <p:tgtEl>
                                          <p:spTgt spid="240"/>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822"/>
                                        <p:tgtEl>
                                          <p:spTgt spid="239"/>
                                        </p:tgtEl>
                                      </p:cBhvr>
                                    </p:animEffect>
                                  </p:childTnLst>
                                </p:cTn>
                              </p:par>
                              <p:par>
                                <p:cTn id="14" presetID="10" presetClass="entr" presetSubtype="0" fill="hold" nodeType="with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fade">
                                      <p:cBhvr>
                                        <p:cTn id="16" dur="1822"/>
                                        <p:tgtEl>
                                          <p:spTgt spid="245"/>
                                        </p:tgtEl>
                                      </p:cBhvr>
                                    </p:animEffect>
                                  </p:childTnLst>
                                </p:cTn>
                              </p:par>
                              <p:par>
                                <p:cTn id="17" presetID="10" presetClass="entr" presetSubtype="0" fill="hold" nodeType="withEffect">
                                  <p:stCondLst>
                                    <p:cond delay="0"/>
                                  </p:stCondLst>
                                  <p:childTnLst>
                                    <p:set>
                                      <p:cBhvr>
                                        <p:cTn id="18" dur="1" fill="hold">
                                          <p:stCondLst>
                                            <p:cond delay="0"/>
                                          </p:stCondLst>
                                        </p:cTn>
                                        <p:tgtEl>
                                          <p:spTgt spid="243"/>
                                        </p:tgtEl>
                                        <p:attrNameLst>
                                          <p:attrName>style.visibility</p:attrName>
                                        </p:attrNameLst>
                                      </p:cBhvr>
                                      <p:to>
                                        <p:strVal val="visible"/>
                                      </p:to>
                                    </p:set>
                                    <p:animEffect transition="in" filter="fade">
                                      <p:cBhvr>
                                        <p:cTn id="19" dur="1822"/>
                                        <p:tgtEl>
                                          <p:spTgt spid="243"/>
                                        </p:tgtEl>
                                      </p:cBhvr>
                                    </p:animEffect>
                                  </p:childTnLst>
                                </p:cTn>
                              </p:par>
                              <p:par>
                                <p:cTn id="20" presetID="10" presetClass="entr" presetSubtype="0" fill="hold" nodeType="withEffect">
                                  <p:stCondLst>
                                    <p:cond delay="0"/>
                                  </p:stCondLst>
                                  <p:childTnLst>
                                    <p:set>
                                      <p:cBhvr>
                                        <p:cTn id="21" dur="1" fill="hold">
                                          <p:stCondLst>
                                            <p:cond delay="0"/>
                                          </p:stCondLst>
                                        </p:cTn>
                                        <p:tgtEl>
                                          <p:spTgt spid="244"/>
                                        </p:tgtEl>
                                        <p:attrNameLst>
                                          <p:attrName>style.visibility</p:attrName>
                                        </p:attrNameLst>
                                      </p:cBhvr>
                                      <p:to>
                                        <p:strVal val="visible"/>
                                      </p:to>
                                    </p:set>
                                    <p:animEffect transition="in" filter="fade">
                                      <p:cBhvr>
                                        <p:cTn id="22" dur="1822"/>
                                        <p:tgtEl>
                                          <p:spTgt spid="244"/>
                                        </p:tgtEl>
                                      </p:cBhvr>
                                    </p:animEffect>
                                  </p:childTnLst>
                                </p:cTn>
                              </p:par>
                              <p:par>
                                <p:cTn id="23" presetID="10" presetClass="entr" presetSubtype="0" fill="hold" nodeType="with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1822"/>
                                        <p:tgtEl>
                                          <p:spTgt spid="24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6"/>
                                        </p:tgtEl>
                                        <p:attrNameLst>
                                          <p:attrName>style.visibility</p:attrName>
                                        </p:attrNameLst>
                                      </p:cBhvr>
                                      <p:to>
                                        <p:strVal val="visible"/>
                                      </p:to>
                                    </p:set>
                                    <p:animEffect transition="in" filter="fade">
                                      <p:cBhvr>
                                        <p:cTn id="30" dur="2000"/>
                                        <p:tgtEl>
                                          <p:spTgt spid="236"/>
                                        </p:tgtEl>
                                      </p:cBhvr>
                                    </p:animEffect>
                                  </p:childTnLst>
                                </p:cTn>
                              </p:par>
                              <p:par>
                                <p:cTn id="31" presetID="10" presetClass="entr" presetSubtype="0" fill="hold" nodeType="withEffect">
                                  <p:stCondLst>
                                    <p:cond delay="0"/>
                                  </p:stCondLst>
                                  <p:childTnLst>
                                    <p:set>
                                      <p:cBhvr>
                                        <p:cTn id="32" dur="1" fill="hold">
                                          <p:stCondLst>
                                            <p:cond delay="0"/>
                                          </p:stCondLst>
                                        </p:cTn>
                                        <p:tgtEl>
                                          <p:spTgt spid="238"/>
                                        </p:tgtEl>
                                        <p:attrNameLst>
                                          <p:attrName>style.visibility</p:attrName>
                                        </p:attrNameLst>
                                      </p:cBhvr>
                                      <p:to>
                                        <p:strVal val="visible"/>
                                      </p:to>
                                    </p:set>
                                    <p:animEffect transition="in" filter="fade">
                                      <p:cBhvr>
                                        <p:cTn id="33" dur="2000"/>
                                        <p:tgtEl>
                                          <p:spTgt spid="238"/>
                                        </p:tgtEl>
                                      </p:cBhvr>
                                    </p:animEffect>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2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3"/>
          <p:cNvSpPr/>
          <p:nvPr/>
        </p:nvSpPr>
        <p:spPr>
          <a:xfrm>
            <a:off x="133814" y="222549"/>
            <a:ext cx="9255511" cy="881422"/>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2800">
                <a:solidFill>
                  <a:schemeClr val="lt1"/>
                </a:solidFill>
                <a:latin typeface="Century Gothic"/>
                <a:ea typeface="Century Gothic"/>
                <a:cs typeface="Century Gothic"/>
                <a:sym typeface="Century Gothic"/>
              </a:rPr>
              <a:t>El analista debe de revisar los diagramas de operaciones y responder a varias preguntas:</a:t>
            </a:r>
            <a:endParaRPr/>
          </a:p>
        </p:txBody>
      </p:sp>
      <p:sp>
        <p:nvSpPr>
          <p:cNvPr id="256" name="Google Shape;256;p23"/>
          <p:cNvSpPr/>
          <p:nvPr/>
        </p:nvSpPr>
        <p:spPr>
          <a:xfrm>
            <a:off x="4207029" y="1725883"/>
            <a:ext cx="5722368" cy="3416320"/>
          </a:xfrm>
          <a:prstGeom prst="rect">
            <a:avLst/>
          </a:prstGeom>
          <a:noFill/>
          <a:ln>
            <a:noFill/>
          </a:ln>
        </p:spPr>
        <p:txBody>
          <a:bodyPr spcFirstLastPara="1" wrap="square" lIns="91425" tIns="45700" rIns="91425" bIns="45700" anchor="t" anchorCtr="0">
            <a:spAutoFit/>
          </a:bodyPr>
          <a:lstStyle/>
          <a:p>
            <a:pPr marL="173038" marR="0" lvl="0" indent="-173038" algn="l" rtl="0">
              <a:spcBef>
                <a:spcPts val="0"/>
              </a:spcBef>
              <a:spcAft>
                <a:spcPts val="0"/>
              </a:spcAft>
              <a:buNone/>
            </a:pPr>
            <a:r>
              <a:rPr lang="es-MX" sz="2400" b="1">
                <a:solidFill>
                  <a:schemeClr val="lt1"/>
                </a:solidFill>
                <a:latin typeface="Century Gothic"/>
                <a:ea typeface="Century Gothic"/>
                <a:cs typeface="Century Gothic"/>
                <a:sym typeface="Century Gothic"/>
              </a:rPr>
              <a:t>¿Por qué es necesaria esta operación?</a:t>
            </a:r>
            <a:endParaRPr/>
          </a:p>
          <a:p>
            <a:pPr marL="173038" marR="0" lvl="0" indent="-173038" algn="l" rtl="0">
              <a:spcBef>
                <a:spcPts val="0"/>
              </a:spcBef>
              <a:spcAft>
                <a:spcPts val="0"/>
              </a:spcAft>
              <a:buNone/>
            </a:pPr>
            <a:r>
              <a:rPr lang="es-MX" sz="2400" b="1">
                <a:solidFill>
                  <a:schemeClr val="lt1"/>
                </a:solidFill>
                <a:latin typeface="Century Gothic"/>
                <a:ea typeface="Century Gothic"/>
                <a:cs typeface="Century Gothic"/>
                <a:sym typeface="Century Gothic"/>
              </a:rPr>
              <a:t>¿Por qué esta operación se realiza de esta manera?</a:t>
            </a:r>
            <a:endParaRPr/>
          </a:p>
          <a:p>
            <a:pPr marL="173038" marR="0" lvl="0" indent="-173038" algn="l" rtl="0">
              <a:spcBef>
                <a:spcPts val="0"/>
              </a:spcBef>
              <a:spcAft>
                <a:spcPts val="0"/>
              </a:spcAft>
              <a:buNone/>
            </a:pPr>
            <a:r>
              <a:rPr lang="es-MX" sz="2400" b="1">
                <a:solidFill>
                  <a:schemeClr val="lt1"/>
                </a:solidFill>
                <a:latin typeface="Century Gothic"/>
                <a:ea typeface="Century Gothic"/>
                <a:cs typeface="Century Gothic"/>
                <a:sym typeface="Century Gothic"/>
              </a:rPr>
              <a:t>¿Por qué son tan pequeñas estas tolerancias?</a:t>
            </a:r>
            <a:endParaRPr/>
          </a:p>
          <a:p>
            <a:pPr marL="457189" marR="0" lvl="0" indent="-457189" algn="l" rtl="0">
              <a:spcBef>
                <a:spcPts val="0"/>
              </a:spcBef>
              <a:spcAft>
                <a:spcPts val="0"/>
              </a:spcAft>
              <a:buNone/>
            </a:pPr>
            <a:r>
              <a:rPr lang="es-MX" sz="2400" b="1">
                <a:solidFill>
                  <a:schemeClr val="lt1"/>
                </a:solidFill>
                <a:latin typeface="Century Gothic"/>
                <a:ea typeface="Century Gothic"/>
                <a:cs typeface="Century Gothic"/>
                <a:sym typeface="Century Gothic"/>
              </a:rPr>
              <a:t>¿Por qué se especificó este material?</a:t>
            </a:r>
            <a:endParaRPr/>
          </a:p>
          <a:p>
            <a:pPr marL="173038" marR="0" lvl="0" indent="-173038" algn="l" rtl="0">
              <a:spcBef>
                <a:spcPts val="0"/>
              </a:spcBef>
              <a:spcAft>
                <a:spcPts val="0"/>
              </a:spcAft>
              <a:buNone/>
            </a:pPr>
            <a:r>
              <a:rPr lang="es-MX" sz="2400" b="1">
                <a:solidFill>
                  <a:schemeClr val="lt1"/>
                </a:solidFill>
                <a:latin typeface="Century Gothic"/>
                <a:ea typeface="Century Gothic"/>
                <a:cs typeface="Century Gothic"/>
                <a:sym typeface="Century Gothic"/>
              </a:rPr>
              <a:t>¿Por qué se asigno este tipo de operario para hacer este trabajo?</a:t>
            </a:r>
            <a:endParaRPr/>
          </a:p>
        </p:txBody>
      </p:sp>
      <p:pic>
        <p:nvPicPr>
          <p:cNvPr id="257" name="Google Shape;257;p23"/>
          <p:cNvPicPr preferRelativeResize="0"/>
          <p:nvPr/>
        </p:nvPicPr>
        <p:blipFill rotWithShape="1">
          <a:blip r:embed="rId3">
            <a:alphaModFix/>
          </a:blip>
          <a:srcRect/>
          <a:stretch/>
        </p:blipFill>
        <p:spPr>
          <a:xfrm>
            <a:off x="515605" y="1725883"/>
            <a:ext cx="3424547" cy="4371029"/>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4"/>
          <p:cNvSpPr txBox="1"/>
          <p:nvPr/>
        </p:nvSpPr>
        <p:spPr>
          <a:xfrm>
            <a:off x="259113" y="327127"/>
            <a:ext cx="9208978" cy="3553428"/>
          </a:xfrm>
          <a:prstGeom prst="rect">
            <a:avLst/>
          </a:prstGeom>
          <a:noFill/>
          <a:ln>
            <a:noFill/>
          </a:ln>
        </p:spPr>
        <p:txBody>
          <a:bodyPr spcFirstLastPara="1" wrap="square" lIns="121900" tIns="121900" rIns="121900" bIns="121900" anchor="t" anchorCtr="0">
            <a:noAutofit/>
          </a:bodyPr>
          <a:lstStyle/>
          <a:p>
            <a:pPr marL="0" marR="0" lvl="0" indent="0" algn="just" rtl="0">
              <a:spcBef>
                <a:spcPts val="0"/>
              </a:spcBef>
              <a:spcAft>
                <a:spcPts val="0"/>
              </a:spcAft>
              <a:buNone/>
            </a:pPr>
            <a:r>
              <a:rPr lang="es-MX" sz="2200">
                <a:solidFill>
                  <a:schemeClr val="lt1"/>
                </a:solidFill>
                <a:latin typeface="Century Gothic"/>
                <a:ea typeface="Century Gothic"/>
                <a:cs typeface="Century Gothic"/>
                <a:sym typeface="Century Gothic"/>
              </a:rPr>
              <a:t>El por qué de las preguntas anteriores sugiere enseguida otras preguntas, entre ellas:</a:t>
            </a:r>
            <a:endParaRPr/>
          </a:p>
          <a:p>
            <a:pPr marL="0" marR="0" lvl="0" indent="0" algn="just" rtl="0">
              <a:spcBef>
                <a:spcPts val="0"/>
              </a:spcBef>
              <a:spcAft>
                <a:spcPts val="0"/>
              </a:spcAft>
              <a:buNone/>
            </a:pPr>
            <a:endParaRPr sz="2200">
              <a:solidFill>
                <a:schemeClr val="lt1"/>
              </a:solidFill>
              <a:latin typeface="Century Gothic"/>
              <a:ea typeface="Century Gothic"/>
              <a:cs typeface="Century Gothic"/>
              <a:sym typeface="Century Gothic"/>
            </a:endParaRPr>
          </a:p>
          <a:p>
            <a:pPr marL="0" marR="0" lvl="0" indent="0" algn="just" rtl="0">
              <a:spcBef>
                <a:spcPts val="0"/>
              </a:spcBef>
              <a:spcAft>
                <a:spcPts val="0"/>
              </a:spcAft>
              <a:buNone/>
            </a:pPr>
            <a:r>
              <a:rPr lang="es-MX" sz="2200" b="1">
                <a:solidFill>
                  <a:schemeClr val="lt1"/>
                </a:solidFill>
                <a:latin typeface="Century Gothic"/>
                <a:ea typeface="Century Gothic"/>
                <a:cs typeface="Century Gothic"/>
                <a:sym typeface="Century Gothic"/>
              </a:rPr>
              <a:t>¿Cómo puede mejorarse esta operación?</a:t>
            </a:r>
            <a:endParaRPr/>
          </a:p>
          <a:p>
            <a:pPr marL="0" marR="0" lvl="0" indent="0" algn="just" rtl="0">
              <a:spcBef>
                <a:spcPts val="0"/>
              </a:spcBef>
              <a:spcAft>
                <a:spcPts val="0"/>
              </a:spcAft>
              <a:buNone/>
            </a:pPr>
            <a:r>
              <a:rPr lang="es-MX" sz="2200" b="1">
                <a:solidFill>
                  <a:schemeClr val="lt1"/>
                </a:solidFill>
                <a:latin typeface="Century Gothic"/>
                <a:ea typeface="Century Gothic"/>
                <a:cs typeface="Century Gothic"/>
                <a:sym typeface="Century Gothic"/>
              </a:rPr>
              <a:t>¿Quién puede realizar mejor esta operación?</a:t>
            </a:r>
            <a:endParaRPr/>
          </a:p>
          <a:p>
            <a:pPr marL="0" marR="0" lvl="0" indent="0" algn="just" rtl="0">
              <a:spcBef>
                <a:spcPts val="0"/>
              </a:spcBef>
              <a:spcAft>
                <a:spcPts val="0"/>
              </a:spcAft>
              <a:buNone/>
            </a:pPr>
            <a:r>
              <a:rPr lang="es-MX" sz="2200" b="1">
                <a:solidFill>
                  <a:schemeClr val="lt1"/>
                </a:solidFill>
                <a:latin typeface="Century Gothic"/>
                <a:ea typeface="Century Gothic"/>
                <a:cs typeface="Century Gothic"/>
                <a:sym typeface="Century Gothic"/>
              </a:rPr>
              <a:t>¿Dónde puede realizarse esta operación con menor costo o calidad mas alta?</a:t>
            </a:r>
            <a:endParaRPr/>
          </a:p>
          <a:p>
            <a:pPr marL="0" marR="0" lvl="0" indent="0" algn="just" rtl="0">
              <a:spcBef>
                <a:spcPts val="0"/>
              </a:spcBef>
              <a:spcAft>
                <a:spcPts val="0"/>
              </a:spcAft>
              <a:buNone/>
            </a:pPr>
            <a:r>
              <a:rPr lang="es-MX" sz="2200" b="1">
                <a:solidFill>
                  <a:schemeClr val="lt1"/>
                </a:solidFill>
                <a:latin typeface="Century Gothic"/>
                <a:ea typeface="Century Gothic"/>
                <a:cs typeface="Century Gothic"/>
                <a:sym typeface="Century Gothic"/>
              </a:rPr>
              <a:t>¿Cuándo debe de realizarse la operación para minimizar el manejo de materiales?</a:t>
            </a:r>
            <a:endParaRPr/>
          </a:p>
        </p:txBody>
      </p:sp>
      <p:pic>
        <p:nvPicPr>
          <p:cNvPr id="263" name="Google Shape;263;p24" descr="Related image"/>
          <p:cNvPicPr preferRelativeResize="0"/>
          <p:nvPr/>
        </p:nvPicPr>
        <p:blipFill rotWithShape="1">
          <a:blip r:embed="rId3">
            <a:alphaModFix/>
          </a:blip>
          <a:srcRect/>
          <a:stretch/>
        </p:blipFill>
        <p:spPr>
          <a:xfrm>
            <a:off x="4648906" y="3569317"/>
            <a:ext cx="2894187" cy="275321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5"/>
          <p:cNvSpPr/>
          <p:nvPr/>
        </p:nvSpPr>
        <p:spPr>
          <a:xfrm>
            <a:off x="492747" y="281596"/>
            <a:ext cx="6208109" cy="1031015"/>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200">
                <a:solidFill>
                  <a:schemeClr val="lt1"/>
                </a:solidFill>
                <a:latin typeface="Arial"/>
                <a:ea typeface="Arial"/>
                <a:cs typeface="Arial"/>
                <a:sym typeface="Arial"/>
              </a:rPr>
              <a:t>Preparación</a:t>
            </a:r>
            <a:r>
              <a:rPr lang="es-MX" sz="2400">
                <a:solidFill>
                  <a:schemeClr val="lt1"/>
                </a:solidFill>
                <a:latin typeface="Arial"/>
                <a:ea typeface="Arial"/>
                <a:cs typeface="Arial"/>
                <a:sym typeface="Arial"/>
              </a:rPr>
              <a:t> </a:t>
            </a:r>
            <a:r>
              <a:rPr lang="es-MX" sz="3200">
                <a:solidFill>
                  <a:schemeClr val="lt1"/>
                </a:solidFill>
                <a:latin typeface="Arial"/>
                <a:ea typeface="Arial"/>
                <a:cs typeface="Arial"/>
                <a:sym typeface="Arial"/>
              </a:rPr>
              <a:t>y herramental</a:t>
            </a:r>
            <a:endParaRPr/>
          </a:p>
        </p:txBody>
      </p:sp>
      <p:sp>
        <p:nvSpPr>
          <p:cNvPr id="269" name="Google Shape;269;p25"/>
          <p:cNvSpPr txBox="1"/>
          <p:nvPr/>
        </p:nvSpPr>
        <p:spPr>
          <a:xfrm>
            <a:off x="392386" y="1383167"/>
            <a:ext cx="9128803" cy="1360033"/>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400">
                <a:solidFill>
                  <a:schemeClr val="lt1"/>
                </a:solidFill>
                <a:latin typeface="Century Gothic"/>
                <a:ea typeface="Century Gothic"/>
                <a:cs typeface="Century Gothic"/>
                <a:sym typeface="Century Gothic"/>
              </a:rPr>
              <a:t>Reducción del tiempo de preparación y desmantelado mediante una mejor planeación y control de producción.</a:t>
            </a:r>
            <a:endParaRPr sz="2400">
              <a:solidFill>
                <a:srgbClr val="ECC1C8"/>
              </a:solidFill>
              <a:latin typeface="Century Gothic"/>
              <a:ea typeface="Century Gothic"/>
              <a:cs typeface="Century Gothic"/>
              <a:sym typeface="Century Gothic"/>
            </a:endParaRPr>
          </a:p>
        </p:txBody>
      </p:sp>
      <p:pic>
        <p:nvPicPr>
          <p:cNvPr id="270" name="Google Shape;270;p25" descr="Resultado de imagen para economico"/>
          <p:cNvPicPr preferRelativeResize="0"/>
          <p:nvPr/>
        </p:nvPicPr>
        <p:blipFill rotWithShape="1">
          <a:blip r:embed="rId3">
            <a:alphaModFix/>
          </a:blip>
          <a:srcRect/>
          <a:stretch/>
        </p:blipFill>
        <p:spPr>
          <a:xfrm>
            <a:off x="4335640" y="3307398"/>
            <a:ext cx="4415248" cy="2547259"/>
          </a:xfrm>
          <a:prstGeom prst="rect">
            <a:avLst/>
          </a:prstGeom>
          <a:noFill/>
          <a:ln>
            <a:noFill/>
          </a:ln>
        </p:spPr>
      </p:pic>
      <p:pic>
        <p:nvPicPr>
          <p:cNvPr id="271" name="Google Shape;271;p25" descr="Resultado de imagen para planeacion de tiempos"/>
          <p:cNvPicPr preferRelativeResize="0"/>
          <p:nvPr/>
        </p:nvPicPr>
        <p:blipFill rotWithShape="1">
          <a:blip r:embed="rId4">
            <a:alphaModFix/>
          </a:blip>
          <a:srcRect/>
          <a:stretch/>
        </p:blipFill>
        <p:spPr>
          <a:xfrm>
            <a:off x="717630" y="3508881"/>
            <a:ext cx="3216437" cy="2144291"/>
          </a:xfrm>
          <a:prstGeom prst="rect">
            <a:avLst/>
          </a:prstGeom>
          <a:noFill/>
          <a:ln>
            <a:noFill/>
          </a:ln>
        </p:spPr>
      </p:pic>
      <p:sp>
        <p:nvSpPr>
          <p:cNvPr id="272" name="Google Shape;272;p25"/>
          <p:cNvSpPr/>
          <p:nvPr/>
        </p:nvSpPr>
        <p:spPr>
          <a:xfrm>
            <a:off x="492747" y="2499545"/>
            <a:ext cx="9028442"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lt1"/>
                </a:solidFill>
                <a:latin typeface="Century Gothic"/>
                <a:ea typeface="Century Gothic"/>
                <a:cs typeface="Century Gothic"/>
                <a:sym typeface="Century Gothic"/>
              </a:rPr>
              <a:t>El elemento más importante a considerar es el </a:t>
            </a:r>
            <a:r>
              <a:rPr lang="es-MX" sz="2400" b="1" i="1">
                <a:solidFill>
                  <a:schemeClr val="dk1"/>
                </a:solidFill>
                <a:latin typeface="Century Gothic"/>
                <a:ea typeface="Century Gothic"/>
                <a:cs typeface="Century Gothic"/>
                <a:sym typeface="Century Gothic"/>
              </a:rPr>
              <a:t>económico</a:t>
            </a:r>
            <a:r>
              <a:rPr lang="es-MX" sz="2400">
                <a:solidFill>
                  <a:srgbClr val="ECC1C8"/>
                </a:solidFill>
                <a:latin typeface="Century Gothic"/>
                <a:ea typeface="Century Gothic"/>
                <a:cs typeface="Century Gothic"/>
                <a:sym typeface="Century Gothic"/>
              </a:rPr>
              <a:t>.</a:t>
            </a:r>
            <a:endParaRPr sz="2400">
              <a:solidFill>
                <a:srgbClr val="ECC1C8"/>
              </a:solidFill>
              <a:latin typeface="Century Gothic"/>
              <a:ea typeface="Century Gothic"/>
              <a:cs typeface="Century Gothic"/>
              <a:sym typeface="Century Gothic"/>
            </a:endParaRPr>
          </a:p>
        </p:txBody>
      </p:sp>
    </p:spTree>
  </p:cSld>
  <p:clrMapOvr>
    <a:masterClrMapping/>
  </p:clrMapOvr>
  <p:transition>
    <p:diamon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6"/>
          <p:cNvSpPr txBox="1">
            <a:spLocks noGrp="1"/>
          </p:cNvSpPr>
          <p:nvPr>
            <p:ph type="title"/>
          </p:nvPr>
        </p:nvSpPr>
        <p:spPr>
          <a:xfrm>
            <a:off x="616603" y="1485941"/>
            <a:ext cx="2477512" cy="114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Herramental</a:t>
            </a:r>
            <a:endParaRPr sz="3733">
              <a:latin typeface="Arial"/>
              <a:ea typeface="Arial"/>
              <a:cs typeface="Arial"/>
              <a:sym typeface="Arial"/>
            </a:endParaRPr>
          </a:p>
        </p:txBody>
      </p:sp>
      <p:sp>
        <p:nvSpPr>
          <p:cNvPr id="278" name="Google Shape;278;p26"/>
          <p:cNvSpPr/>
          <p:nvPr/>
        </p:nvSpPr>
        <p:spPr>
          <a:xfrm>
            <a:off x="3254712" y="1008238"/>
            <a:ext cx="8163035" cy="120032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rgbClr val="3F3F3F"/>
                </a:solidFill>
                <a:latin typeface="Century Gothic"/>
                <a:ea typeface="Century Gothic"/>
                <a:cs typeface="Century Gothic"/>
                <a:sym typeface="Century Gothic"/>
              </a:rPr>
              <a:t>Utensilios resistentes y útiles para realizar trabajos mecánicos que requieren de la aplicación de una fuerza física.</a:t>
            </a:r>
            <a:endParaRPr/>
          </a:p>
        </p:txBody>
      </p:sp>
      <p:sp>
        <p:nvSpPr>
          <p:cNvPr id="279" name="Google Shape;279;p26" descr="Resultado de imagen para Nuts usually have a right-hand thread"/>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280" name="Google Shape;280;p26" descr="Resultado de imagen para Nuts usually have a right-hand thread"/>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281" name="Google Shape;281;p26" descr="Resultado de imagen para herramental dibujo"/>
          <p:cNvPicPr preferRelativeResize="0"/>
          <p:nvPr/>
        </p:nvPicPr>
        <p:blipFill rotWithShape="1">
          <a:blip r:embed="rId3">
            <a:alphaModFix/>
          </a:blip>
          <a:srcRect/>
          <a:stretch/>
        </p:blipFill>
        <p:spPr>
          <a:xfrm>
            <a:off x="5787280" y="2403622"/>
            <a:ext cx="4302233" cy="31700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p:nvPr/>
        </p:nvSpPr>
        <p:spPr>
          <a:xfrm>
            <a:off x="152896" y="687604"/>
            <a:ext cx="9135483" cy="715198"/>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2600">
                <a:solidFill>
                  <a:schemeClr val="lt1"/>
                </a:solidFill>
                <a:latin typeface="Century Gothic"/>
                <a:ea typeface="Century Gothic"/>
                <a:cs typeface="Century Gothic"/>
                <a:sym typeface="Century Gothic"/>
              </a:rPr>
              <a:t>La cantidad herramental más ventajosa depende de:</a:t>
            </a:r>
            <a:endParaRPr/>
          </a:p>
        </p:txBody>
      </p:sp>
      <p:sp>
        <p:nvSpPr>
          <p:cNvPr id="287" name="Google Shape;287;p27"/>
          <p:cNvSpPr txBox="1"/>
          <p:nvPr/>
        </p:nvSpPr>
        <p:spPr>
          <a:xfrm>
            <a:off x="2491808" y="1442239"/>
            <a:ext cx="7184627" cy="1620827"/>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 La cantidad de piezas a producir.</a:t>
            </a:r>
            <a:endParaRPr/>
          </a:p>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 La posibilidad de repetición del pedido.</a:t>
            </a:r>
            <a:endParaRPr/>
          </a:p>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 La mano de obra que se requiere.</a:t>
            </a:r>
            <a:endParaRPr/>
          </a:p>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 Las condiciones de entrega.</a:t>
            </a:r>
            <a:endParaRPr/>
          </a:p>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 El capital necesario.</a:t>
            </a:r>
            <a:endParaRPr/>
          </a:p>
        </p:txBody>
      </p:sp>
      <p:pic>
        <p:nvPicPr>
          <p:cNvPr id="288" name="Google Shape;288;p27" descr="Resultado de imagen para checklist"/>
          <p:cNvPicPr preferRelativeResize="0"/>
          <p:nvPr/>
        </p:nvPicPr>
        <p:blipFill rotWithShape="1">
          <a:blip r:embed="rId3">
            <a:alphaModFix/>
          </a:blip>
          <a:srcRect l="17214" t="2292" r="15255" b="1996"/>
          <a:stretch/>
        </p:blipFill>
        <p:spPr>
          <a:xfrm>
            <a:off x="7797143" y="3141920"/>
            <a:ext cx="2160631" cy="2033534"/>
          </a:xfrm>
          <a:prstGeom prst="rect">
            <a:avLst/>
          </a:prstGeom>
          <a:noFill/>
          <a:ln>
            <a:noFill/>
          </a:ln>
        </p:spPr>
      </p:pic>
      <p:pic>
        <p:nvPicPr>
          <p:cNvPr id="289" name="Google Shape;289;p27" descr="Imagen relacionada"/>
          <p:cNvPicPr preferRelativeResize="0"/>
          <p:nvPr/>
        </p:nvPicPr>
        <p:blipFill rotWithShape="1">
          <a:blip r:embed="rId4">
            <a:alphaModFix/>
          </a:blip>
          <a:srcRect/>
          <a:stretch/>
        </p:blipFill>
        <p:spPr>
          <a:xfrm>
            <a:off x="598309" y="4530532"/>
            <a:ext cx="1893499" cy="1841063"/>
          </a:xfrm>
          <a:prstGeom prst="rect">
            <a:avLst/>
          </a:prstGeom>
          <a:noFill/>
          <a:ln>
            <a:noFill/>
          </a:ln>
        </p:spPr>
      </p:pic>
      <p:pic>
        <p:nvPicPr>
          <p:cNvPr id="290" name="Google Shape;290;p27" descr="Resultado de imagen para mano de obra"/>
          <p:cNvPicPr preferRelativeResize="0"/>
          <p:nvPr/>
        </p:nvPicPr>
        <p:blipFill rotWithShape="1">
          <a:blip r:embed="rId5">
            <a:alphaModFix/>
          </a:blip>
          <a:srcRect/>
          <a:stretch/>
        </p:blipFill>
        <p:spPr>
          <a:xfrm>
            <a:off x="329769" y="2186150"/>
            <a:ext cx="1880764" cy="1835807"/>
          </a:xfrm>
          <a:prstGeom prst="rect">
            <a:avLst/>
          </a:prstGeom>
          <a:noFill/>
          <a:ln>
            <a:noFill/>
          </a:ln>
        </p:spPr>
      </p:pic>
      <p:pic>
        <p:nvPicPr>
          <p:cNvPr id="291" name="Google Shape;291;p27" descr="Resultado de imagen para condiciones de entrega"/>
          <p:cNvPicPr preferRelativeResize="0"/>
          <p:nvPr/>
        </p:nvPicPr>
        <p:blipFill rotWithShape="1">
          <a:blip r:embed="rId6">
            <a:alphaModFix/>
          </a:blip>
          <a:srcRect/>
          <a:stretch/>
        </p:blipFill>
        <p:spPr>
          <a:xfrm>
            <a:off x="5810961" y="4527745"/>
            <a:ext cx="1441141" cy="1771402"/>
          </a:xfrm>
          <a:prstGeom prst="rect">
            <a:avLst/>
          </a:prstGeom>
          <a:noFill/>
          <a:ln>
            <a:noFill/>
          </a:ln>
        </p:spPr>
      </p:pic>
      <p:pic>
        <p:nvPicPr>
          <p:cNvPr id="292" name="Google Shape;292;p27" descr="Resultado de imagen para piezas a producir"/>
          <p:cNvPicPr preferRelativeResize="0"/>
          <p:nvPr/>
        </p:nvPicPr>
        <p:blipFill rotWithShape="1">
          <a:blip r:embed="rId7">
            <a:alphaModFix/>
          </a:blip>
          <a:srcRect t="8482" b="22516"/>
          <a:stretch/>
        </p:blipFill>
        <p:spPr>
          <a:xfrm>
            <a:off x="2947358" y="4659285"/>
            <a:ext cx="2159969" cy="158355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8"/>
          <p:cNvSpPr txBox="1">
            <a:spLocks noGrp="1"/>
          </p:cNvSpPr>
          <p:nvPr>
            <p:ph type="title"/>
          </p:nvPr>
        </p:nvSpPr>
        <p:spPr>
          <a:xfrm>
            <a:off x="504497" y="1443909"/>
            <a:ext cx="2701690" cy="1143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Preparación</a:t>
            </a:r>
            <a:endParaRPr sz="3200">
              <a:latin typeface="Century Gothic"/>
              <a:ea typeface="Century Gothic"/>
              <a:cs typeface="Century Gothic"/>
              <a:sym typeface="Century Gothic"/>
            </a:endParaRPr>
          </a:p>
        </p:txBody>
      </p:sp>
      <p:sp>
        <p:nvSpPr>
          <p:cNvPr id="298" name="Google Shape;298;p28"/>
          <p:cNvSpPr txBox="1">
            <a:spLocks noGrp="1"/>
          </p:cNvSpPr>
          <p:nvPr>
            <p:ph type="body" idx="1"/>
          </p:nvPr>
        </p:nvSpPr>
        <p:spPr>
          <a:xfrm>
            <a:off x="3376257" y="1001820"/>
            <a:ext cx="8492359" cy="2744990"/>
          </a:xfrm>
          <a:prstGeom prst="rect">
            <a:avLst/>
          </a:prstGeom>
          <a:noFill/>
          <a:ln>
            <a:noFill/>
          </a:ln>
        </p:spPr>
        <p:txBody>
          <a:bodyPr spcFirstLastPara="1" wrap="square" lIns="91425" tIns="91425" rIns="91425" bIns="91425" anchor="t" anchorCtr="0">
            <a:normAutofit/>
          </a:bodyPr>
          <a:lstStyle/>
          <a:p>
            <a:pPr marL="609585" lvl="0" indent="-507986" algn="l" rtl="0">
              <a:lnSpc>
                <a:spcPct val="90000"/>
              </a:lnSpc>
              <a:spcBef>
                <a:spcPts val="800"/>
              </a:spcBef>
              <a:spcAft>
                <a:spcPts val="0"/>
              </a:spcAft>
              <a:buSzPts val="2400"/>
              <a:buNone/>
            </a:pPr>
            <a:r>
              <a:rPr lang="es-MX" sz="2220">
                <a:latin typeface="Century Gothic"/>
                <a:ea typeface="Century Gothic"/>
                <a:cs typeface="Century Gothic"/>
                <a:sym typeface="Century Gothic"/>
              </a:rPr>
              <a:t>El tiempo de preparación incluye:</a:t>
            </a:r>
            <a:endParaRPr/>
          </a:p>
          <a:p>
            <a:pPr marL="609585" lvl="0" indent="-507986" algn="l" rtl="0">
              <a:lnSpc>
                <a:spcPct val="90000"/>
              </a:lnSpc>
              <a:spcBef>
                <a:spcPts val="800"/>
              </a:spcBef>
              <a:spcAft>
                <a:spcPts val="0"/>
              </a:spcAft>
              <a:buSzPts val="2400"/>
              <a:buNone/>
            </a:pPr>
            <a:r>
              <a:rPr lang="es-MX" sz="2220">
                <a:latin typeface="Century Gothic"/>
                <a:ea typeface="Century Gothic"/>
                <a:cs typeface="Century Gothic"/>
                <a:sym typeface="Century Gothic"/>
              </a:rPr>
              <a:t>1) Llegar al trabajo. </a:t>
            </a:r>
            <a:endParaRPr/>
          </a:p>
          <a:p>
            <a:pPr marL="609585" lvl="0" indent="-507986" algn="l" rtl="0">
              <a:lnSpc>
                <a:spcPct val="90000"/>
              </a:lnSpc>
              <a:spcBef>
                <a:spcPts val="800"/>
              </a:spcBef>
              <a:spcAft>
                <a:spcPts val="0"/>
              </a:spcAft>
              <a:buSzPts val="2400"/>
              <a:buNone/>
            </a:pPr>
            <a:r>
              <a:rPr lang="es-MX" sz="2220">
                <a:latin typeface="Century Gothic"/>
                <a:ea typeface="Century Gothic"/>
                <a:cs typeface="Century Gothic"/>
                <a:sym typeface="Century Gothic"/>
              </a:rPr>
              <a:t>2) Recibir instrucciones, herramientas y material. </a:t>
            </a:r>
            <a:endParaRPr/>
          </a:p>
          <a:p>
            <a:pPr marL="609585" lvl="0" indent="-507986" algn="l" rtl="0">
              <a:lnSpc>
                <a:spcPct val="90000"/>
              </a:lnSpc>
              <a:spcBef>
                <a:spcPts val="800"/>
              </a:spcBef>
              <a:spcAft>
                <a:spcPts val="0"/>
              </a:spcAft>
              <a:buSzPts val="2400"/>
              <a:buNone/>
            </a:pPr>
            <a:r>
              <a:rPr lang="es-MX" sz="2220">
                <a:latin typeface="Century Gothic"/>
                <a:ea typeface="Century Gothic"/>
                <a:cs typeface="Century Gothic"/>
                <a:sym typeface="Century Gothic"/>
              </a:rPr>
              <a:t>3) Preparar la estación de trabajo. </a:t>
            </a:r>
            <a:endParaRPr/>
          </a:p>
          <a:p>
            <a:pPr marL="609585" lvl="0" indent="-507986" algn="l" rtl="0">
              <a:lnSpc>
                <a:spcPct val="90000"/>
              </a:lnSpc>
              <a:spcBef>
                <a:spcPts val="800"/>
              </a:spcBef>
              <a:spcAft>
                <a:spcPts val="0"/>
              </a:spcAft>
              <a:buSzPts val="2400"/>
              <a:buNone/>
            </a:pPr>
            <a:r>
              <a:rPr lang="es-MX" sz="2220">
                <a:latin typeface="Century Gothic"/>
                <a:ea typeface="Century Gothic"/>
                <a:cs typeface="Century Gothic"/>
                <a:sym typeface="Century Gothic"/>
              </a:rPr>
              <a:t>4) Desmantelar la preparación. </a:t>
            </a:r>
            <a:endParaRPr/>
          </a:p>
          <a:p>
            <a:pPr marL="609585" lvl="0" indent="-507986" algn="l" rtl="0">
              <a:lnSpc>
                <a:spcPct val="90000"/>
              </a:lnSpc>
              <a:spcBef>
                <a:spcPts val="800"/>
              </a:spcBef>
              <a:spcAft>
                <a:spcPts val="0"/>
              </a:spcAft>
              <a:buSzPts val="2400"/>
              <a:buNone/>
            </a:pPr>
            <a:r>
              <a:rPr lang="es-MX" sz="2220">
                <a:latin typeface="Century Gothic"/>
                <a:ea typeface="Century Gothic"/>
                <a:cs typeface="Century Gothic"/>
                <a:sym typeface="Century Gothic"/>
              </a:rPr>
              <a:t>5) Regresar las herramientas</a:t>
            </a:r>
            <a:endParaRPr/>
          </a:p>
          <a:p>
            <a:pPr marL="609585" lvl="0" indent="-507986" algn="l" rtl="0">
              <a:lnSpc>
                <a:spcPct val="90000"/>
              </a:lnSpc>
              <a:spcBef>
                <a:spcPts val="800"/>
              </a:spcBef>
              <a:spcAft>
                <a:spcPts val="0"/>
              </a:spcAft>
              <a:buSzPts val="2400"/>
              <a:buNone/>
            </a:pPr>
            <a:endParaRPr sz="832">
              <a:latin typeface="Century Gothic"/>
              <a:ea typeface="Century Gothic"/>
              <a:cs typeface="Century Gothic"/>
              <a:sym typeface="Century Gothic"/>
            </a:endParaRPr>
          </a:p>
          <a:p>
            <a:pPr marL="609585" lvl="0" indent="-507986" algn="l" rtl="0">
              <a:lnSpc>
                <a:spcPct val="90000"/>
              </a:lnSpc>
              <a:spcBef>
                <a:spcPts val="800"/>
              </a:spcBef>
              <a:spcAft>
                <a:spcPts val="0"/>
              </a:spcAft>
              <a:buSzPts val="2400"/>
              <a:buNone/>
            </a:pPr>
            <a:endParaRPr sz="832">
              <a:latin typeface="Century Gothic"/>
              <a:ea typeface="Century Gothic"/>
              <a:cs typeface="Century Gothic"/>
              <a:sym typeface="Century Gothic"/>
            </a:endParaRPr>
          </a:p>
          <a:p>
            <a:pPr marL="609585" lvl="0" indent="-507986" algn="l" rtl="0">
              <a:lnSpc>
                <a:spcPct val="90000"/>
              </a:lnSpc>
              <a:spcBef>
                <a:spcPts val="800"/>
              </a:spcBef>
              <a:spcAft>
                <a:spcPts val="0"/>
              </a:spcAft>
              <a:buSzPts val="2400"/>
              <a:buNone/>
            </a:pPr>
            <a:endParaRPr sz="832">
              <a:latin typeface="Century Gothic"/>
              <a:ea typeface="Century Gothic"/>
              <a:cs typeface="Century Gothic"/>
              <a:sym typeface="Century Gothic"/>
            </a:endParaRPr>
          </a:p>
          <a:p>
            <a:pPr marL="609585" lvl="0" indent="-507986" algn="l" rtl="0">
              <a:lnSpc>
                <a:spcPct val="90000"/>
              </a:lnSpc>
              <a:spcBef>
                <a:spcPts val="800"/>
              </a:spcBef>
              <a:spcAft>
                <a:spcPts val="0"/>
              </a:spcAft>
              <a:buSzPts val="2400"/>
              <a:buNone/>
            </a:pPr>
            <a:endParaRPr sz="832">
              <a:latin typeface="Century Gothic"/>
              <a:ea typeface="Century Gothic"/>
              <a:cs typeface="Century Gothic"/>
              <a:sym typeface="Century Gothic"/>
            </a:endParaRPr>
          </a:p>
        </p:txBody>
      </p:sp>
      <p:pic>
        <p:nvPicPr>
          <p:cNvPr id="299" name="Google Shape;299;p28" descr="Resultado de imagen para produccion titulo"/>
          <p:cNvPicPr preferRelativeResize="0"/>
          <p:nvPr/>
        </p:nvPicPr>
        <p:blipFill rotWithShape="1">
          <a:blip r:embed="rId3">
            <a:alphaModFix/>
          </a:blip>
          <a:srcRect b="27602"/>
          <a:stretch/>
        </p:blipFill>
        <p:spPr>
          <a:xfrm>
            <a:off x="4027990" y="4108452"/>
            <a:ext cx="3761590" cy="1101180"/>
          </a:xfrm>
          <a:prstGeom prst="rect">
            <a:avLst/>
          </a:prstGeom>
          <a:noFill/>
          <a:ln>
            <a:noFill/>
          </a:ln>
        </p:spPr>
      </p:pic>
      <p:pic>
        <p:nvPicPr>
          <p:cNvPr id="300" name="Google Shape;300;p28" descr="Imagen relacionada"/>
          <p:cNvPicPr preferRelativeResize="0"/>
          <p:nvPr/>
        </p:nvPicPr>
        <p:blipFill rotWithShape="1">
          <a:blip r:embed="rId4">
            <a:alphaModFix/>
          </a:blip>
          <a:srcRect/>
          <a:stretch/>
        </p:blipFill>
        <p:spPr>
          <a:xfrm>
            <a:off x="8443021" y="2916044"/>
            <a:ext cx="2882900" cy="25654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9"/>
          <p:cNvSpPr/>
          <p:nvPr/>
        </p:nvSpPr>
        <p:spPr>
          <a:xfrm>
            <a:off x="1162806" y="343389"/>
            <a:ext cx="7066794" cy="1031015"/>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200">
                <a:solidFill>
                  <a:schemeClr val="lt1"/>
                </a:solidFill>
                <a:latin typeface="Century Gothic"/>
                <a:ea typeface="Century Gothic"/>
                <a:cs typeface="Century Gothic"/>
                <a:sym typeface="Century Gothic"/>
              </a:rPr>
              <a:t>Sistema de tecnología de grupo</a:t>
            </a:r>
            <a:endParaRPr/>
          </a:p>
        </p:txBody>
      </p:sp>
      <p:sp>
        <p:nvSpPr>
          <p:cNvPr id="306" name="Google Shape;306;p29"/>
          <p:cNvSpPr txBox="1"/>
          <p:nvPr/>
        </p:nvSpPr>
        <p:spPr>
          <a:xfrm>
            <a:off x="364153" y="1595427"/>
            <a:ext cx="8941892" cy="1833573"/>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400">
                <a:solidFill>
                  <a:schemeClr val="lt1"/>
                </a:solidFill>
                <a:latin typeface="Century Gothic"/>
                <a:ea typeface="Century Gothic"/>
                <a:cs typeface="Century Gothic"/>
                <a:sym typeface="Century Gothic"/>
              </a:rPr>
              <a:t>Clasificar los diferentes productos y sus componentes de la empresa separándolos por familia. </a:t>
            </a:r>
            <a:endParaRPr/>
          </a:p>
          <a:p>
            <a:pPr marL="0" marR="0" lvl="0" indent="0" algn="just" rtl="0">
              <a:spcBef>
                <a:spcPts val="800"/>
              </a:spcBef>
              <a:spcAft>
                <a:spcPts val="0"/>
              </a:spcAft>
              <a:buNone/>
            </a:pPr>
            <a:endParaRPr sz="2400">
              <a:solidFill>
                <a:schemeClr val="lt1"/>
              </a:solidFill>
              <a:latin typeface="Century Gothic"/>
              <a:ea typeface="Century Gothic"/>
              <a:cs typeface="Century Gothic"/>
              <a:sym typeface="Century Gothic"/>
            </a:endParaRPr>
          </a:p>
          <a:p>
            <a:pPr marL="0" marR="0" lvl="0" indent="0" algn="just" rtl="0">
              <a:spcBef>
                <a:spcPts val="800"/>
              </a:spcBef>
              <a:spcAft>
                <a:spcPts val="0"/>
              </a:spcAft>
              <a:buNone/>
            </a:pPr>
            <a:r>
              <a:rPr lang="es-MX" sz="2400">
                <a:solidFill>
                  <a:schemeClr val="lt1"/>
                </a:solidFill>
                <a:latin typeface="Century Gothic"/>
                <a:ea typeface="Century Gothic"/>
                <a:cs typeface="Century Gothic"/>
                <a:sym typeface="Century Gothic"/>
              </a:rPr>
              <a:t>Contribuyendo a la eliminación de desperdicios de inventarios excesivos y a la implementación de las 5’s de la estandarización.</a:t>
            </a:r>
            <a:endParaRPr/>
          </a:p>
        </p:txBody>
      </p:sp>
      <p:pic>
        <p:nvPicPr>
          <p:cNvPr id="307" name="Google Shape;307;p29" descr="Resultado de imagen para clasificacion de herramientas"/>
          <p:cNvPicPr preferRelativeResize="0"/>
          <p:nvPr/>
        </p:nvPicPr>
        <p:blipFill rotWithShape="1">
          <a:blip r:embed="rId3">
            <a:alphaModFix/>
          </a:blip>
          <a:srcRect/>
          <a:stretch/>
        </p:blipFill>
        <p:spPr>
          <a:xfrm>
            <a:off x="4282633" y="4165531"/>
            <a:ext cx="3356657" cy="2027476"/>
          </a:xfrm>
          <a:prstGeom prst="rect">
            <a:avLst/>
          </a:prstGeom>
          <a:noFill/>
          <a:ln>
            <a:noFill/>
          </a:ln>
        </p:spPr>
      </p:pic>
      <p:pic>
        <p:nvPicPr>
          <p:cNvPr id="308" name="Google Shape;308;p29" descr="Resultado de imagen para clasificar"/>
          <p:cNvPicPr preferRelativeResize="0"/>
          <p:nvPr/>
        </p:nvPicPr>
        <p:blipFill rotWithShape="1">
          <a:blip r:embed="rId4">
            <a:alphaModFix/>
          </a:blip>
          <a:srcRect/>
          <a:stretch/>
        </p:blipFill>
        <p:spPr>
          <a:xfrm>
            <a:off x="888422" y="4676172"/>
            <a:ext cx="2304120" cy="15391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3"/>
          <p:cNvSpPr txBox="1">
            <a:spLocks noGrp="1"/>
          </p:cNvSpPr>
          <p:nvPr>
            <p:ph type="title"/>
          </p:nvPr>
        </p:nvSpPr>
        <p:spPr>
          <a:xfrm>
            <a:off x="486136" y="1467541"/>
            <a:ext cx="2639028" cy="11432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Clr>
                <a:srgbClr val="FFFFFF"/>
              </a:buClr>
              <a:buSzPts val="1800"/>
              <a:buFont typeface="Century Gothic"/>
              <a:buNone/>
            </a:pPr>
            <a:r>
              <a:rPr lang="es-MX" sz="3240">
                <a:latin typeface="Century Gothic"/>
                <a:ea typeface="Century Gothic"/>
                <a:cs typeface="Century Gothic"/>
                <a:sym typeface="Century Gothic"/>
              </a:rPr>
              <a:t>CONCEPTO</a:t>
            </a:r>
            <a:endParaRPr/>
          </a:p>
        </p:txBody>
      </p:sp>
      <p:sp>
        <p:nvSpPr>
          <p:cNvPr id="118" name="Google Shape;118;p3"/>
          <p:cNvSpPr txBox="1">
            <a:spLocks noGrp="1"/>
          </p:cNvSpPr>
          <p:nvPr>
            <p:ph type="body" idx="1"/>
          </p:nvPr>
        </p:nvSpPr>
        <p:spPr>
          <a:xfrm>
            <a:off x="3240911" y="1278333"/>
            <a:ext cx="8044405" cy="4320800"/>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El análisis de operaciones es el procedimiento empleado por el Ingeniero de Métodos para analizar todos los elementos productivos y no productivos de una operación con vistas a su mejoramiento. </a:t>
            </a:r>
            <a:endParaRPr/>
          </a:p>
          <a:p>
            <a:pPr marL="609585" lvl="0" indent="-355586" algn="l" rtl="0">
              <a:spcBef>
                <a:spcPts val="800"/>
              </a:spcBef>
              <a:spcAft>
                <a:spcPts val="0"/>
              </a:spcAft>
              <a:buSzPts val="2400"/>
              <a:buFont typeface="Arial"/>
              <a:buNone/>
            </a:pPr>
            <a:endParaRPr sz="2000">
              <a:latin typeface="Century Gothic"/>
              <a:ea typeface="Century Gothic"/>
              <a:cs typeface="Century Gothic"/>
              <a:sym typeface="Century Gothic"/>
            </a:endParaRPr>
          </a:p>
          <a:p>
            <a:pPr marL="609585" lvl="0" indent="-507986" algn="just" rtl="0">
              <a:spcBef>
                <a:spcPts val="800"/>
              </a:spcBef>
              <a:spcAft>
                <a:spcPts val="0"/>
              </a:spcAft>
              <a:buSzPts val="2400"/>
              <a:buFont typeface="Arial"/>
              <a:buChar char="•"/>
            </a:pPr>
            <a:r>
              <a:rPr lang="es-MX" sz="2000">
                <a:latin typeface="Century Gothic"/>
                <a:ea typeface="Century Gothic"/>
                <a:cs typeface="Century Gothic"/>
                <a:sym typeface="Century Gothic"/>
              </a:rPr>
              <a:t>El análisis de operaciones estudia los elementos productivos y no productivos de una operación e incrementa la productividad reduciendo los costos para obtener una mejor calidad en el producto, el cual desarrolla un nuevo método que simplifique los procedimientos operativos, mejore el manejo de los materiales y la utilización del equipo de manera óptima.</a:t>
            </a:r>
            <a:endParaRPr/>
          </a:p>
          <a:p>
            <a:pPr marL="609585" lvl="0" indent="-355586" algn="l" rtl="0">
              <a:spcBef>
                <a:spcPts val="800"/>
              </a:spcBef>
              <a:spcAft>
                <a:spcPts val="0"/>
              </a:spcAft>
              <a:buSzPts val="2400"/>
              <a:buFont typeface="Arial"/>
              <a:buNone/>
            </a:pPr>
            <a:endParaRPr sz="2000">
              <a:latin typeface="Century Gothic"/>
              <a:ea typeface="Century Gothic"/>
              <a:cs typeface="Century Gothic"/>
              <a:sym typeface="Century Gothic"/>
            </a:endParaRPr>
          </a:p>
        </p:txBody>
      </p:sp>
      <p:pic>
        <p:nvPicPr>
          <p:cNvPr id="119" name="Google Shape;119;p3" descr="Resultado de imagen para AnÃ¡lisis de la operaciÃ³n"/>
          <p:cNvPicPr preferRelativeResize="0"/>
          <p:nvPr/>
        </p:nvPicPr>
        <p:blipFill rotWithShape="1">
          <a:blip r:embed="rId3">
            <a:alphaModFix/>
          </a:blip>
          <a:srcRect/>
          <a:stretch/>
        </p:blipFill>
        <p:spPr>
          <a:xfrm>
            <a:off x="324091" y="3623967"/>
            <a:ext cx="2248712" cy="22487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title"/>
          </p:nvPr>
        </p:nvSpPr>
        <p:spPr>
          <a:xfrm>
            <a:off x="530214" y="1182028"/>
            <a:ext cx="2727694" cy="173205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Preparación y herramental</a:t>
            </a:r>
            <a:endParaRPr sz="2800">
              <a:latin typeface="Century Gothic"/>
              <a:ea typeface="Century Gothic"/>
              <a:cs typeface="Century Gothic"/>
              <a:sym typeface="Century Gothic"/>
            </a:endParaRPr>
          </a:p>
        </p:txBody>
      </p:sp>
      <p:sp>
        <p:nvSpPr>
          <p:cNvPr id="314" name="Google Shape;314;p30"/>
          <p:cNvSpPr txBox="1">
            <a:spLocks noGrp="1"/>
          </p:cNvSpPr>
          <p:nvPr>
            <p:ph type="body" idx="1"/>
          </p:nvPr>
        </p:nvSpPr>
        <p:spPr>
          <a:xfrm>
            <a:off x="3257908" y="1182028"/>
            <a:ext cx="7829908" cy="2723188"/>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SzPts val="2400"/>
              <a:buNone/>
            </a:pPr>
            <a:r>
              <a:rPr lang="es-MX" sz="2000" i="1">
                <a:solidFill>
                  <a:schemeClr val="dk1"/>
                </a:solidFill>
                <a:latin typeface="Century Gothic"/>
                <a:ea typeface="Century Gothic"/>
                <a:cs typeface="Century Gothic"/>
                <a:sym typeface="Century Gothic"/>
              </a:rPr>
              <a:t>¿Por qué se deben de analizar la preparación  y las herramientas?</a:t>
            </a:r>
            <a:endParaRPr/>
          </a:p>
          <a:p>
            <a:pPr marL="0" lvl="0" indent="0" algn="just" rtl="0">
              <a:spcBef>
                <a:spcPts val="0"/>
              </a:spcBef>
              <a:spcAft>
                <a:spcPts val="0"/>
              </a:spcAft>
              <a:buSzPts val="2400"/>
              <a:buNone/>
            </a:pPr>
            <a:endParaRPr sz="2000" i="1">
              <a:solidFill>
                <a:schemeClr val="dk1"/>
              </a:solidFill>
              <a:latin typeface="Century Gothic"/>
              <a:ea typeface="Century Gothic"/>
              <a:cs typeface="Century Gothic"/>
              <a:sym typeface="Century Gothic"/>
            </a:endParaRPr>
          </a:p>
          <a:p>
            <a:pPr marL="0" lvl="0" indent="0" algn="just" rtl="0">
              <a:spcBef>
                <a:spcPts val="0"/>
              </a:spcBef>
              <a:spcAft>
                <a:spcPts val="0"/>
              </a:spcAft>
              <a:buSzPts val="2400"/>
              <a:buNone/>
            </a:pPr>
            <a:r>
              <a:rPr lang="es-MX" sz="2000">
                <a:solidFill>
                  <a:schemeClr val="dk1"/>
                </a:solidFill>
                <a:latin typeface="Century Gothic"/>
                <a:ea typeface="Century Gothic"/>
                <a:cs typeface="Century Gothic"/>
                <a:sym typeface="Century Gothic"/>
              </a:rPr>
              <a:t>-  Reducir el tiempo de preparación con planeación, métodos y control de la producción.</a:t>
            </a:r>
            <a:endParaRPr/>
          </a:p>
          <a:p>
            <a:pPr marL="0" lvl="0" indent="0" algn="just" rtl="0">
              <a:spcBef>
                <a:spcPts val="0"/>
              </a:spcBef>
              <a:spcAft>
                <a:spcPts val="0"/>
              </a:spcAft>
              <a:buSzPts val="2400"/>
              <a:buNone/>
            </a:pPr>
            <a:r>
              <a:rPr lang="es-MX" sz="2000">
                <a:solidFill>
                  <a:schemeClr val="dk1"/>
                </a:solidFill>
                <a:latin typeface="Century Gothic"/>
                <a:ea typeface="Century Gothic"/>
                <a:cs typeface="Century Gothic"/>
                <a:sym typeface="Century Gothic"/>
              </a:rPr>
              <a:t>-     Usar toda la capacidad de la maquina.</a:t>
            </a:r>
            <a:endParaRPr/>
          </a:p>
          <a:p>
            <a:pPr marL="0" lvl="0" indent="0" algn="just" rtl="0">
              <a:spcBef>
                <a:spcPts val="0"/>
              </a:spcBef>
              <a:spcAft>
                <a:spcPts val="0"/>
              </a:spcAft>
              <a:buSzPts val="2400"/>
              <a:buNone/>
            </a:pPr>
            <a:r>
              <a:rPr lang="es-MX" sz="2000">
                <a:solidFill>
                  <a:schemeClr val="dk1"/>
                </a:solidFill>
                <a:latin typeface="Century Gothic"/>
                <a:ea typeface="Century Gothic"/>
                <a:cs typeface="Century Gothic"/>
                <a:sym typeface="Century Gothic"/>
              </a:rPr>
              <a:t>-     Usar herramientas más eficientes.</a:t>
            </a:r>
            <a:endParaRPr/>
          </a:p>
          <a:p>
            <a:pPr marL="0" lvl="0" indent="0" algn="just" rtl="0">
              <a:spcBef>
                <a:spcPts val="0"/>
              </a:spcBef>
              <a:spcAft>
                <a:spcPts val="0"/>
              </a:spcAft>
              <a:buSzPts val="2400"/>
              <a:buNone/>
            </a:pPr>
            <a:r>
              <a:rPr lang="es-MX" sz="2000">
                <a:solidFill>
                  <a:schemeClr val="dk1"/>
                </a:solidFill>
                <a:latin typeface="Century Gothic"/>
                <a:ea typeface="Century Gothic"/>
                <a:cs typeface="Century Gothic"/>
                <a:sym typeface="Century Gothic"/>
              </a:rPr>
              <a:t>-     Combinar herramientas.</a:t>
            </a:r>
            <a:endParaRPr/>
          </a:p>
        </p:txBody>
      </p:sp>
      <p:pic>
        <p:nvPicPr>
          <p:cNvPr id="315" name="Google Shape;315;p30" descr="Resultado de imagen para reduccion de tiempos"/>
          <p:cNvPicPr preferRelativeResize="0"/>
          <p:nvPr/>
        </p:nvPicPr>
        <p:blipFill rotWithShape="1">
          <a:blip r:embed="rId3">
            <a:alphaModFix/>
          </a:blip>
          <a:srcRect/>
          <a:stretch/>
        </p:blipFill>
        <p:spPr>
          <a:xfrm>
            <a:off x="4629387" y="4044949"/>
            <a:ext cx="1593012" cy="1555531"/>
          </a:xfrm>
          <a:prstGeom prst="rect">
            <a:avLst/>
          </a:prstGeom>
          <a:noFill/>
          <a:ln>
            <a:noFill/>
          </a:ln>
        </p:spPr>
      </p:pic>
      <p:sp>
        <p:nvSpPr>
          <p:cNvPr id="316" name="Google Shape;316;p30" descr="Resultado de imagen para eficiencia"/>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317" name="Google Shape;317;p30" descr="Resultado de imagen para eficiencia"/>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pic>
        <p:nvPicPr>
          <p:cNvPr id="318" name="Google Shape;318;p30" descr="Imagen relacionada"/>
          <p:cNvPicPr preferRelativeResize="0"/>
          <p:nvPr/>
        </p:nvPicPr>
        <p:blipFill rotWithShape="1">
          <a:blip r:embed="rId4">
            <a:alphaModFix/>
          </a:blip>
          <a:srcRect l="11758" t="8676" r="15482" b="9484"/>
          <a:stretch/>
        </p:blipFill>
        <p:spPr>
          <a:xfrm>
            <a:off x="8299048" y="3447732"/>
            <a:ext cx="2551852" cy="215274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p:nvPr/>
        </p:nvSpPr>
        <p:spPr>
          <a:xfrm>
            <a:off x="647738" y="156883"/>
            <a:ext cx="5448261" cy="1031015"/>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400">
                <a:solidFill>
                  <a:schemeClr val="lt1"/>
                </a:solidFill>
                <a:latin typeface="Century Gothic"/>
                <a:ea typeface="Century Gothic"/>
                <a:cs typeface="Century Gothic"/>
                <a:sym typeface="Century Gothic"/>
              </a:rPr>
              <a:t>Reducción de tiempos</a:t>
            </a:r>
            <a:endParaRPr/>
          </a:p>
        </p:txBody>
      </p:sp>
      <p:sp>
        <p:nvSpPr>
          <p:cNvPr id="324" name="Google Shape;324;p31"/>
          <p:cNvSpPr txBox="1"/>
          <p:nvPr/>
        </p:nvSpPr>
        <p:spPr>
          <a:xfrm>
            <a:off x="647738" y="1393683"/>
            <a:ext cx="8600434" cy="1620827"/>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200">
                <a:solidFill>
                  <a:schemeClr val="lt1"/>
                </a:solidFill>
                <a:latin typeface="Century Gothic"/>
                <a:ea typeface="Century Gothic"/>
                <a:cs typeface="Century Gothic"/>
                <a:sym typeface="Century Gothic"/>
              </a:rPr>
              <a:t>Las técnicas Just In Time (JIT), resaltan la reducción de los tiempos de preparación a un mínimo, simplificándolos o eliminándolos.</a:t>
            </a:r>
            <a:endParaRPr/>
          </a:p>
          <a:p>
            <a:pPr marL="0" marR="0" lvl="0" indent="0" algn="just" rtl="0">
              <a:spcBef>
                <a:spcPts val="800"/>
              </a:spcBef>
              <a:spcAft>
                <a:spcPts val="0"/>
              </a:spcAft>
              <a:buNone/>
            </a:pPr>
            <a:endParaRPr sz="2200">
              <a:solidFill>
                <a:schemeClr val="lt1"/>
              </a:solidFill>
              <a:latin typeface="Century Gothic"/>
              <a:ea typeface="Century Gothic"/>
              <a:cs typeface="Century Gothic"/>
              <a:sym typeface="Century Gothic"/>
            </a:endParaRPr>
          </a:p>
        </p:txBody>
      </p:sp>
      <p:sp>
        <p:nvSpPr>
          <p:cNvPr id="325" name="Google Shape;325;p31"/>
          <p:cNvSpPr/>
          <p:nvPr/>
        </p:nvSpPr>
        <p:spPr>
          <a:xfrm>
            <a:off x="810228" y="2908989"/>
            <a:ext cx="8785185" cy="748612"/>
          </a:xfrm>
          <a:prstGeom prst="rect">
            <a:avLst/>
          </a:prstGeom>
          <a:solidFill>
            <a:schemeClr val="lt1"/>
          </a:solidFill>
          <a:ln w="19050" cap="rnd"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a:solidFill>
                  <a:srgbClr val="2F5496"/>
                </a:solidFill>
                <a:latin typeface="Century Gothic"/>
                <a:ea typeface="Century Gothic"/>
                <a:cs typeface="Century Gothic"/>
                <a:sym typeface="Century Gothic"/>
              </a:rPr>
              <a:t>«Producir los elementos que se necesitan, en las cantidades que se necesitan, en el momento en que se necesitan».</a:t>
            </a:r>
            <a:endParaRPr/>
          </a:p>
        </p:txBody>
      </p:sp>
      <p:pic>
        <p:nvPicPr>
          <p:cNvPr id="326" name="Google Shape;326;p31" descr="Resultado de imagen para jit"/>
          <p:cNvPicPr preferRelativeResize="0"/>
          <p:nvPr/>
        </p:nvPicPr>
        <p:blipFill rotWithShape="1">
          <a:blip r:embed="rId3">
            <a:alphaModFix/>
          </a:blip>
          <a:srcRect t="9386" b="16567"/>
          <a:stretch/>
        </p:blipFill>
        <p:spPr>
          <a:xfrm>
            <a:off x="1064427" y="4176421"/>
            <a:ext cx="3068876" cy="1757797"/>
          </a:xfrm>
          <a:prstGeom prst="rect">
            <a:avLst/>
          </a:prstGeom>
          <a:noFill/>
          <a:ln>
            <a:noFill/>
          </a:ln>
        </p:spPr>
      </p:pic>
      <p:pic>
        <p:nvPicPr>
          <p:cNvPr id="327" name="Google Shape;327;p31" descr="Resultado de imagen para jit"/>
          <p:cNvPicPr preferRelativeResize="0"/>
          <p:nvPr/>
        </p:nvPicPr>
        <p:blipFill rotWithShape="1">
          <a:blip r:embed="rId4">
            <a:alphaModFix/>
          </a:blip>
          <a:srcRect t="15353" b="17852"/>
          <a:stretch/>
        </p:blipFill>
        <p:spPr>
          <a:xfrm>
            <a:off x="4673029" y="4176421"/>
            <a:ext cx="4026681" cy="13447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2"/>
          <p:cNvSpPr txBox="1"/>
          <p:nvPr/>
        </p:nvSpPr>
        <p:spPr>
          <a:xfrm>
            <a:off x="324432" y="1853221"/>
            <a:ext cx="8985395" cy="1838732"/>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Una revisión cuidadosa de muchos trabajos, con frecuencia revela posibilidades de utilizar una mayor parte de la capacidad de la máquina.</a:t>
            </a:r>
            <a:endParaRPr/>
          </a:p>
        </p:txBody>
      </p:sp>
      <p:sp>
        <p:nvSpPr>
          <p:cNvPr id="333" name="Google Shape;333;p32"/>
          <p:cNvSpPr/>
          <p:nvPr/>
        </p:nvSpPr>
        <p:spPr>
          <a:xfrm>
            <a:off x="218062" y="159039"/>
            <a:ext cx="8985395" cy="1031015"/>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200">
                <a:solidFill>
                  <a:schemeClr val="lt1"/>
                </a:solidFill>
                <a:latin typeface="Century Gothic"/>
                <a:ea typeface="Century Gothic"/>
                <a:cs typeface="Century Gothic"/>
                <a:sym typeface="Century Gothic"/>
              </a:rPr>
              <a:t>Usar toda la capacidad de la máquina</a:t>
            </a:r>
            <a:endParaRPr/>
          </a:p>
        </p:txBody>
      </p:sp>
      <p:pic>
        <p:nvPicPr>
          <p:cNvPr id="334" name="Google Shape;334;p32" descr="Resultado de imagen para capacidad"/>
          <p:cNvPicPr preferRelativeResize="0"/>
          <p:nvPr/>
        </p:nvPicPr>
        <p:blipFill rotWithShape="1">
          <a:blip r:embed="rId3">
            <a:alphaModFix/>
          </a:blip>
          <a:srcRect t="4093" b="17378"/>
          <a:stretch/>
        </p:blipFill>
        <p:spPr>
          <a:xfrm>
            <a:off x="1903466" y="3934493"/>
            <a:ext cx="5018862" cy="220460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3"/>
          <p:cNvSpPr/>
          <p:nvPr/>
        </p:nvSpPr>
        <p:spPr>
          <a:xfrm>
            <a:off x="634751" y="512192"/>
            <a:ext cx="7359850" cy="1031015"/>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l" rtl="0">
              <a:spcBef>
                <a:spcPts val="0"/>
              </a:spcBef>
              <a:spcAft>
                <a:spcPts val="0"/>
              </a:spcAft>
              <a:buNone/>
            </a:pPr>
            <a:r>
              <a:rPr lang="es-MX" sz="3400">
                <a:solidFill>
                  <a:schemeClr val="lt1"/>
                </a:solidFill>
                <a:latin typeface="Century Gothic"/>
                <a:ea typeface="Century Gothic"/>
                <a:cs typeface="Century Gothic"/>
                <a:sym typeface="Century Gothic"/>
              </a:rPr>
              <a:t>Usar herramientas más eficientes</a:t>
            </a:r>
            <a:endParaRPr/>
          </a:p>
        </p:txBody>
      </p:sp>
      <p:sp>
        <p:nvSpPr>
          <p:cNvPr id="340" name="Google Shape;340;p33"/>
          <p:cNvSpPr txBox="1"/>
          <p:nvPr/>
        </p:nvSpPr>
        <p:spPr>
          <a:xfrm>
            <a:off x="634751" y="1982875"/>
            <a:ext cx="8740743" cy="1620827"/>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667">
                <a:solidFill>
                  <a:schemeClr val="lt1"/>
                </a:solidFill>
                <a:latin typeface="Century Gothic"/>
                <a:ea typeface="Century Gothic"/>
                <a:cs typeface="Century Gothic"/>
                <a:sym typeface="Century Gothic"/>
              </a:rPr>
              <a:t>De la misma manera que las técnicas de procesamiento están sujetas a un desarrollo continuo, deben considerarse nuevas herramientas, más eficientes.</a:t>
            </a:r>
            <a:endParaRPr/>
          </a:p>
        </p:txBody>
      </p:sp>
      <p:pic>
        <p:nvPicPr>
          <p:cNvPr id="341" name="Google Shape;341;p33" descr="Resultado de imagen para herramientas eficientes"/>
          <p:cNvPicPr preferRelativeResize="0"/>
          <p:nvPr/>
        </p:nvPicPr>
        <p:blipFill rotWithShape="1">
          <a:blip r:embed="rId3">
            <a:alphaModFix/>
          </a:blip>
          <a:srcRect l="7684" r="5224"/>
          <a:stretch/>
        </p:blipFill>
        <p:spPr>
          <a:xfrm>
            <a:off x="1567098" y="4296205"/>
            <a:ext cx="5086409" cy="22000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4"/>
          <p:cNvSpPr txBox="1">
            <a:spLocks noGrp="1"/>
          </p:cNvSpPr>
          <p:nvPr>
            <p:ph type="title"/>
          </p:nvPr>
        </p:nvSpPr>
        <p:spPr>
          <a:xfrm>
            <a:off x="526004" y="1157469"/>
            <a:ext cx="2569580" cy="1250066"/>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Manejo de Materiales</a:t>
            </a:r>
            <a:endParaRPr/>
          </a:p>
        </p:txBody>
      </p:sp>
      <p:sp>
        <p:nvSpPr>
          <p:cNvPr id="347" name="Google Shape;347;p34"/>
          <p:cNvSpPr txBox="1">
            <a:spLocks noGrp="1"/>
          </p:cNvSpPr>
          <p:nvPr>
            <p:ph type="body" idx="1"/>
          </p:nvPr>
        </p:nvSpPr>
        <p:spPr>
          <a:xfrm>
            <a:off x="3317480" y="1168259"/>
            <a:ext cx="7748131" cy="4320800"/>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Char char="▹"/>
            </a:pPr>
            <a:r>
              <a:rPr lang="es-MX" sz="2200">
                <a:latin typeface="Century Gothic"/>
                <a:ea typeface="Century Gothic"/>
                <a:cs typeface="Century Gothic"/>
                <a:sym typeface="Century Gothic"/>
              </a:rPr>
              <a:t>Movimiento, traslado, almacenamiento, control y protección de materiales y productos a lo largo de su proceso de fabricación y distribución.</a:t>
            </a:r>
            <a:endParaRPr/>
          </a:p>
        </p:txBody>
      </p:sp>
      <p:pic>
        <p:nvPicPr>
          <p:cNvPr id="348" name="Google Shape;348;p34" descr="Imagen relacionada"/>
          <p:cNvPicPr preferRelativeResize="0"/>
          <p:nvPr/>
        </p:nvPicPr>
        <p:blipFill rotWithShape="1">
          <a:blip r:embed="rId3">
            <a:alphaModFix/>
          </a:blip>
          <a:srcRect/>
          <a:stretch/>
        </p:blipFill>
        <p:spPr>
          <a:xfrm>
            <a:off x="8096520" y="3066642"/>
            <a:ext cx="2969091" cy="2226819"/>
          </a:xfrm>
          <a:prstGeom prst="rect">
            <a:avLst/>
          </a:prstGeom>
          <a:noFill/>
          <a:ln>
            <a:noFill/>
          </a:ln>
        </p:spPr>
      </p:pic>
      <p:pic>
        <p:nvPicPr>
          <p:cNvPr id="349" name="Google Shape;349;p34" descr="Resultado de imagen para manejo de materiales"/>
          <p:cNvPicPr preferRelativeResize="0"/>
          <p:nvPr/>
        </p:nvPicPr>
        <p:blipFill rotWithShape="1">
          <a:blip r:embed="rId4">
            <a:alphaModFix/>
          </a:blip>
          <a:srcRect/>
          <a:stretch/>
        </p:blipFill>
        <p:spPr>
          <a:xfrm>
            <a:off x="3811376" y="3066642"/>
            <a:ext cx="3380169" cy="2422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 calcmode="lin" valueType="num">
                                      <p:cBhvr additive="base">
                                        <p:cTn id="7" dur="500"/>
                                        <p:tgtEl>
                                          <p:spTgt spid="34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
                                        </p:tgtEl>
                                        <p:attrNameLst>
                                          <p:attrName>style.visibility</p:attrName>
                                        </p:attrNameLst>
                                      </p:cBhvr>
                                      <p:to>
                                        <p:strVal val="visible"/>
                                      </p:to>
                                    </p:set>
                                    <p:animEffect transition="in" filter="fade">
                                      <p:cBhvr>
                                        <p:cTn id="12" dur="20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grpSp>
        <p:nvGrpSpPr>
          <p:cNvPr id="354" name="Google Shape;354;p35"/>
          <p:cNvGrpSpPr/>
          <p:nvPr/>
        </p:nvGrpSpPr>
        <p:grpSpPr>
          <a:xfrm>
            <a:off x="1076446" y="347241"/>
            <a:ext cx="7037407" cy="6169306"/>
            <a:chOff x="2042411" y="321943"/>
            <a:chExt cx="6567016" cy="5883349"/>
          </a:xfrm>
        </p:grpSpPr>
        <p:sp>
          <p:nvSpPr>
            <p:cNvPr id="355" name="Google Shape;355;p35"/>
            <p:cNvSpPr/>
            <p:nvPr/>
          </p:nvSpPr>
          <p:spPr>
            <a:xfrm>
              <a:off x="2042411" y="321943"/>
              <a:ext cx="6567016" cy="5883349"/>
            </a:xfrm>
            <a:prstGeom prst="plus">
              <a:avLst>
                <a:gd name="adj" fmla="val 34640"/>
              </a:avLst>
            </a:prstGeom>
            <a:solidFill>
              <a:srgbClr val="ECC1C8"/>
            </a:solidFill>
            <a:ln w="19050" cap="rnd" cmpd="sng">
              <a:solidFill>
                <a:srgbClr val="ECC1C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entury Gothic"/>
                <a:ea typeface="Century Gothic"/>
                <a:cs typeface="Century Gothic"/>
                <a:sym typeface="Century Gothic"/>
              </a:endParaRPr>
            </a:p>
          </p:txBody>
        </p:sp>
        <p:sp>
          <p:nvSpPr>
            <p:cNvPr id="356" name="Google Shape;356;p35"/>
            <p:cNvSpPr txBox="1"/>
            <p:nvPr/>
          </p:nvSpPr>
          <p:spPr>
            <a:xfrm>
              <a:off x="4545897" y="1464924"/>
              <a:ext cx="156004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800">
                  <a:solidFill>
                    <a:schemeClr val="lt1"/>
                  </a:solidFill>
                  <a:latin typeface="Century Gothic"/>
                  <a:ea typeface="Century Gothic"/>
                  <a:cs typeface="Century Gothic"/>
                  <a:sym typeface="Century Gothic"/>
                </a:rPr>
                <a:t>Tiempo</a:t>
              </a:r>
              <a:r>
                <a:rPr lang="es-MX" sz="2800">
                  <a:solidFill>
                    <a:schemeClr val="dk1"/>
                  </a:solidFill>
                  <a:latin typeface="Century Gothic"/>
                  <a:ea typeface="Century Gothic"/>
                  <a:cs typeface="Century Gothic"/>
                  <a:sym typeface="Century Gothic"/>
                </a:rPr>
                <a:t> </a:t>
              </a:r>
              <a:endParaRPr/>
            </a:p>
          </p:txBody>
        </p:sp>
        <p:sp>
          <p:nvSpPr>
            <p:cNvPr id="357" name="Google Shape;357;p35"/>
            <p:cNvSpPr txBox="1"/>
            <p:nvPr/>
          </p:nvSpPr>
          <p:spPr>
            <a:xfrm>
              <a:off x="4125864" y="5515088"/>
              <a:ext cx="232477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800">
                  <a:solidFill>
                    <a:schemeClr val="lt1"/>
                  </a:solidFill>
                  <a:latin typeface="Century Gothic"/>
                  <a:ea typeface="Century Gothic"/>
                  <a:cs typeface="Century Gothic"/>
                  <a:sym typeface="Century Gothic"/>
                </a:rPr>
                <a:t>Cantidad</a:t>
              </a:r>
              <a:endParaRPr/>
            </a:p>
          </p:txBody>
        </p:sp>
        <p:sp>
          <p:nvSpPr>
            <p:cNvPr id="358" name="Google Shape;358;p35"/>
            <p:cNvSpPr txBox="1"/>
            <p:nvPr/>
          </p:nvSpPr>
          <p:spPr>
            <a:xfrm>
              <a:off x="7053883" y="3431420"/>
              <a:ext cx="12618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800">
                  <a:solidFill>
                    <a:schemeClr val="lt1"/>
                  </a:solidFill>
                  <a:latin typeface="Century Gothic"/>
                  <a:ea typeface="Century Gothic"/>
                  <a:cs typeface="Century Gothic"/>
                  <a:sym typeface="Century Gothic"/>
                </a:rPr>
                <a:t>Lugar</a:t>
              </a:r>
              <a:r>
                <a:rPr lang="es-MX" sz="2800">
                  <a:solidFill>
                    <a:schemeClr val="dk1"/>
                  </a:solidFill>
                  <a:latin typeface="Century Gothic"/>
                  <a:ea typeface="Century Gothic"/>
                  <a:cs typeface="Century Gothic"/>
                  <a:sym typeface="Century Gothic"/>
                </a:rPr>
                <a:t> </a:t>
              </a:r>
              <a:endParaRPr/>
            </a:p>
          </p:txBody>
        </p:sp>
        <p:sp>
          <p:nvSpPr>
            <p:cNvPr id="359" name="Google Shape;359;p35"/>
            <p:cNvSpPr txBox="1"/>
            <p:nvPr/>
          </p:nvSpPr>
          <p:spPr>
            <a:xfrm>
              <a:off x="2180808" y="3317387"/>
              <a:ext cx="179559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800">
                  <a:solidFill>
                    <a:schemeClr val="lt1"/>
                  </a:solidFill>
                  <a:latin typeface="Century Gothic"/>
                  <a:ea typeface="Century Gothic"/>
                  <a:cs typeface="Century Gothic"/>
                  <a:sym typeface="Century Gothic"/>
                </a:rPr>
                <a:t>Espacio</a:t>
              </a:r>
              <a:endParaRPr/>
            </a:p>
          </p:txBody>
        </p:sp>
        <p:sp>
          <p:nvSpPr>
            <p:cNvPr id="360" name="Google Shape;360;p35"/>
            <p:cNvSpPr txBox="1"/>
            <p:nvPr/>
          </p:nvSpPr>
          <p:spPr>
            <a:xfrm>
              <a:off x="3942570" y="2820359"/>
              <a:ext cx="270235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accent5"/>
                  </a:solidFill>
                  <a:latin typeface="Century Gothic"/>
                  <a:ea typeface="Century Gothic"/>
                  <a:cs typeface="Century Gothic"/>
                  <a:sym typeface="Century Gothic"/>
                </a:rPr>
                <a:t>Principales</a:t>
              </a:r>
              <a:r>
                <a:rPr lang="es-MX" sz="2400" b="1">
                  <a:solidFill>
                    <a:schemeClr val="dk1"/>
                  </a:solidFill>
                  <a:latin typeface="Century Gothic"/>
                  <a:ea typeface="Century Gothic"/>
                  <a:cs typeface="Century Gothic"/>
                  <a:sym typeface="Century Gothic"/>
                </a:rPr>
                <a:t> </a:t>
              </a:r>
              <a:endParaRPr/>
            </a:p>
            <a:p>
              <a:pPr marL="0" marR="0" lvl="0" indent="0" algn="ctr" rtl="0">
                <a:spcBef>
                  <a:spcPts val="0"/>
                </a:spcBef>
                <a:spcAft>
                  <a:spcPts val="0"/>
                </a:spcAft>
                <a:buNone/>
              </a:pPr>
              <a:r>
                <a:rPr lang="es-MX" sz="2400" b="1">
                  <a:solidFill>
                    <a:schemeClr val="accent5"/>
                  </a:solidFill>
                  <a:latin typeface="Century Gothic"/>
                  <a:ea typeface="Century Gothic"/>
                  <a:cs typeface="Century Gothic"/>
                  <a:sym typeface="Century Gothic"/>
                </a:rPr>
                <a:t>Consideraciones</a:t>
              </a:r>
              <a:endParaRPr/>
            </a:p>
          </p:txBody>
        </p:sp>
        <p:sp>
          <p:nvSpPr>
            <p:cNvPr id="361" name="Google Shape;361;p35"/>
            <p:cNvSpPr/>
            <p:nvPr/>
          </p:nvSpPr>
          <p:spPr>
            <a:xfrm>
              <a:off x="2686157" y="2479520"/>
              <a:ext cx="779720" cy="737199"/>
            </a:xfrm>
            <a:prstGeom prst="star4">
              <a:avLst>
                <a:gd name="adj" fmla="val 12500"/>
              </a:avLst>
            </a:prstGeom>
            <a:solidFill>
              <a:srgbClr val="F4B081"/>
            </a:solidFill>
            <a:ln w="19050" cap="rnd"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362" name="Google Shape;362;p35"/>
            <p:cNvSpPr/>
            <p:nvPr/>
          </p:nvSpPr>
          <p:spPr>
            <a:xfrm>
              <a:off x="4898393" y="4471171"/>
              <a:ext cx="779720" cy="737199"/>
            </a:xfrm>
            <a:prstGeom prst="star4">
              <a:avLst>
                <a:gd name="adj" fmla="val 12500"/>
              </a:avLst>
            </a:prstGeom>
            <a:solidFill>
              <a:srgbClr val="F4B081"/>
            </a:solidFill>
            <a:ln w="19050" cap="rnd"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363" name="Google Shape;363;p35"/>
            <p:cNvSpPr/>
            <p:nvPr/>
          </p:nvSpPr>
          <p:spPr>
            <a:xfrm>
              <a:off x="7319489" y="2498658"/>
              <a:ext cx="779720" cy="737199"/>
            </a:xfrm>
            <a:prstGeom prst="star4">
              <a:avLst>
                <a:gd name="adj" fmla="val 12500"/>
              </a:avLst>
            </a:prstGeom>
            <a:solidFill>
              <a:srgbClr val="F4B081"/>
            </a:solidFill>
            <a:ln w="19050" cap="rnd"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sp>
          <p:nvSpPr>
            <p:cNvPr id="364" name="Google Shape;364;p35"/>
            <p:cNvSpPr/>
            <p:nvPr/>
          </p:nvSpPr>
          <p:spPr>
            <a:xfrm>
              <a:off x="4915901" y="526467"/>
              <a:ext cx="779720" cy="737199"/>
            </a:xfrm>
            <a:prstGeom prst="star4">
              <a:avLst>
                <a:gd name="adj" fmla="val 12500"/>
              </a:avLst>
            </a:prstGeom>
            <a:solidFill>
              <a:srgbClr val="F4B081"/>
            </a:solidFill>
            <a:ln w="19050" cap="rnd" cmpd="sng">
              <a:solidFill>
                <a:srgbClr val="FBE4D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Trebuchet MS"/>
                <a:ea typeface="Trebuchet MS"/>
                <a:cs typeface="Trebuchet MS"/>
                <a:sym typeface="Trebuchet MS"/>
              </a:endParaRPr>
            </a:p>
          </p:txBody>
        </p:sp>
      </p:gr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6"/>
          <p:cNvSpPr/>
          <p:nvPr/>
        </p:nvSpPr>
        <p:spPr>
          <a:xfrm>
            <a:off x="477833" y="1151386"/>
            <a:ext cx="5899519" cy="2085796"/>
          </a:xfrm>
          <a:prstGeom prst="doubleWave">
            <a:avLst>
              <a:gd name="adj1" fmla="val 6250"/>
              <a:gd name="adj2" fmla="val 0"/>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dk1"/>
                </a:solidFill>
                <a:latin typeface="Century Gothic"/>
                <a:ea typeface="Century Gothic"/>
                <a:cs typeface="Century Gothic"/>
                <a:sym typeface="Century Gothic"/>
              </a:rPr>
              <a:t>Debe asegurar que las partes, materia prima, material en proceso, productos terminados y suministros se desplacen periódicamente de lugar a lugar.</a:t>
            </a:r>
            <a:endParaRPr/>
          </a:p>
        </p:txBody>
      </p:sp>
      <p:sp>
        <p:nvSpPr>
          <p:cNvPr id="370" name="Google Shape;370;p36"/>
          <p:cNvSpPr/>
          <p:nvPr/>
        </p:nvSpPr>
        <p:spPr>
          <a:xfrm>
            <a:off x="414833" y="4215221"/>
            <a:ext cx="6025518" cy="2085796"/>
          </a:xfrm>
          <a:prstGeom prst="doubleWave">
            <a:avLst>
              <a:gd name="adj1" fmla="val 6250"/>
              <a:gd name="adj2" fmla="val 0"/>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dk1"/>
                </a:solidFill>
                <a:latin typeface="Century Gothic"/>
                <a:ea typeface="Century Gothic"/>
                <a:cs typeface="Century Gothic"/>
                <a:sym typeface="Century Gothic"/>
              </a:rPr>
              <a:t>Ningún proceso de producción o usuario será afectado por la llegada oportuna del material no demasiado anticipada o muy tardía.</a:t>
            </a:r>
            <a:endParaRPr/>
          </a:p>
        </p:txBody>
      </p:sp>
      <p:sp>
        <p:nvSpPr>
          <p:cNvPr id="371" name="Google Shape;371;p36"/>
          <p:cNvSpPr/>
          <p:nvPr/>
        </p:nvSpPr>
        <p:spPr>
          <a:xfrm>
            <a:off x="183403" y="133156"/>
            <a:ext cx="962492" cy="896991"/>
          </a:xfrm>
          <a:prstGeom prst="star8">
            <a:avLst>
              <a:gd name="adj" fmla="val 37500"/>
            </a:avLst>
          </a:prstGeom>
          <a:solidFill>
            <a:srgbClr val="F2F2F2"/>
          </a:solidFill>
          <a:ln w="19050" cap="rnd" cmpd="sng">
            <a:solidFill>
              <a:schemeClr val="accent2"/>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r>
              <a:rPr lang="es-MX" sz="5867" b="1">
                <a:solidFill>
                  <a:srgbClr val="F7CAAC"/>
                </a:solidFill>
                <a:latin typeface="Arial"/>
                <a:ea typeface="Arial"/>
                <a:cs typeface="Arial"/>
                <a:sym typeface="Arial"/>
              </a:rPr>
              <a:t>1</a:t>
            </a:r>
            <a:endParaRPr sz="4267" b="1">
              <a:solidFill>
                <a:srgbClr val="F7CAAC"/>
              </a:solidFill>
              <a:latin typeface="Arial"/>
              <a:ea typeface="Arial"/>
              <a:cs typeface="Arial"/>
              <a:sym typeface="Arial"/>
            </a:endParaRPr>
          </a:p>
        </p:txBody>
      </p:sp>
      <p:sp>
        <p:nvSpPr>
          <p:cNvPr id="372" name="Google Shape;372;p36"/>
          <p:cNvSpPr/>
          <p:nvPr/>
        </p:nvSpPr>
        <p:spPr>
          <a:xfrm>
            <a:off x="183403" y="3172323"/>
            <a:ext cx="962492" cy="896991"/>
          </a:xfrm>
          <a:prstGeom prst="star8">
            <a:avLst>
              <a:gd name="adj" fmla="val 37500"/>
            </a:avLst>
          </a:prstGeom>
          <a:solidFill>
            <a:srgbClr val="F2F2F2"/>
          </a:solidFill>
          <a:ln w="19050" cap="rnd" cmpd="sng">
            <a:solidFill>
              <a:schemeClr val="accent2"/>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r>
              <a:rPr lang="es-MX" sz="5867" b="1">
                <a:solidFill>
                  <a:srgbClr val="F7CAAC"/>
                </a:solidFill>
                <a:latin typeface="Arial"/>
                <a:ea typeface="Arial"/>
                <a:cs typeface="Arial"/>
                <a:sym typeface="Arial"/>
              </a:rPr>
              <a:t>2</a:t>
            </a:r>
            <a:endParaRPr sz="4267" b="1">
              <a:solidFill>
                <a:srgbClr val="F7CAAC"/>
              </a:solidFill>
              <a:latin typeface="Arial"/>
              <a:ea typeface="Arial"/>
              <a:cs typeface="Arial"/>
              <a:sym typeface="Arial"/>
            </a:endParaRPr>
          </a:p>
        </p:txBody>
      </p:sp>
      <p:pic>
        <p:nvPicPr>
          <p:cNvPr id="373" name="Google Shape;373;p36" descr="Resultado de imagen para trasladar material en una empresa"/>
          <p:cNvPicPr preferRelativeResize="0"/>
          <p:nvPr/>
        </p:nvPicPr>
        <p:blipFill rotWithShape="1">
          <a:blip r:embed="rId3">
            <a:alphaModFix/>
          </a:blip>
          <a:srcRect/>
          <a:stretch/>
        </p:blipFill>
        <p:spPr>
          <a:xfrm>
            <a:off x="6551272" y="1030147"/>
            <a:ext cx="3013358" cy="1765425"/>
          </a:xfrm>
          <a:prstGeom prst="rect">
            <a:avLst/>
          </a:prstGeom>
          <a:noFill/>
          <a:ln>
            <a:noFill/>
          </a:ln>
        </p:spPr>
      </p:pic>
      <p:pic>
        <p:nvPicPr>
          <p:cNvPr id="374" name="Google Shape;374;p36" descr="Imagen relacionada"/>
          <p:cNvPicPr preferRelativeResize="0"/>
          <p:nvPr/>
        </p:nvPicPr>
        <p:blipFill rotWithShape="1">
          <a:blip r:embed="rId4">
            <a:alphaModFix/>
          </a:blip>
          <a:srcRect b="10077"/>
          <a:stretch/>
        </p:blipFill>
        <p:spPr>
          <a:xfrm>
            <a:off x="6671782" y="3237182"/>
            <a:ext cx="2466871" cy="2365766"/>
          </a:xfrm>
          <a:prstGeom prst="rect">
            <a:avLst/>
          </a:prstGeom>
          <a:noFill/>
          <a:ln>
            <a:noFill/>
          </a:ln>
          <a:effectLst>
            <a:outerShdw blurRad="190500" algn="tl" rotWithShape="0">
              <a:srgbClr val="000000">
                <a:alpha val="6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2000"/>
                                        <p:tgtEl>
                                          <p:spTgt spid="3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2"/>
                                        </p:tgtEl>
                                        <p:attrNameLst>
                                          <p:attrName>style.visibility</p:attrName>
                                        </p:attrNameLst>
                                      </p:cBhvr>
                                      <p:to>
                                        <p:strVal val="visible"/>
                                      </p:to>
                                    </p:set>
                                    <p:animEffect transition="in" filter="fade">
                                      <p:cBhvr>
                                        <p:cTn id="12" dur="1822"/>
                                        <p:tgtEl>
                                          <p:spTgt spid="3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4"/>
                                        </p:tgtEl>
                                        <p:attrNameLst>
                                          <p:attrName>style.visibility</p:attrName>
                                        </p:attrNameLst>
                                      </p:cBhvr>
                                      <p:to>
                                        <p:strVal val="visible"/>
                                      </p:to>
                                    </p:set>
                                    <p:animEffect transition="in" filter="fade">
                                      <p:cBhvr>
                                        <p:cTn id="17" dur="1000"/>
                                        <p:tgtEl>
                                          <p:spTgt spid="3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3"/>
                                        </p:tgtEl>
                                        <p:attrNameLst>
                                          <p:attrName>style.visibility</p:attrName>
                                        </p:attrNameLst>
                                      </p:cBhvr>
                                      <p:to>
                                        <p:strVal val="visible"/>
                                      </p:to>
                                    </p:set>
                                    <p:animEffect transition="in" filter="fade">
                                      <p:cBhvr>
                                        <p:cTn id="22" dur="2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7"/>
          <p:cNvSpPr/>
          <p:nvPr/>
        </p:nvSpPr>
        <p:spPr>
          <a:xfrm>
            <a:off x="181069" y="1429685"/>
            <a:ext cx="6351184" cy="1595021"/>
          </a:xfrm>
          <a:prstGeom prst="doubleWave">
            <a:avLst>
              <a:gd name="adj1" fmla="val 6250"/>
              <a:gd name="adj2" fmla="val 0"/>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s-MX" sz="2400">
                <a:solidFill>
                  <a:schemeClr val="dk1"/>
                </a:solidFill>
                <a:latin typeface="Century Gothic"/>
                <a:ea typeface="Century Gothic"/>
                <a:cs typeface="Century Gothic"/>
                <a:sym typeface="Century Gothic"/>
              </a:rPr>
              <a:t>Asegurar que el personal entregue el material en el lugar correcto. Sin ningún daño y en la cantidad correcta</a:t>
            </a:r>
            <a:r>
              <a:rPr lang="es-MX" sz="2400">
                <a:solidFill>
                  <a:schemeClr val="dk1"/>
                </a:solidFill>
                <a:latin typeface="Open Sans"/>
                <a:ea typeface="Open Sans"/>
                <a:cs typeface="Open Sans"/>
                <a:sym typeface="Open Sans"/>
              </a:rPr>
              <a:t>.</a:t>
            </a:r>
            <a:endParaRPr sz="2400">
              <a:solidFill>
                <a:schemeClr val="dk1"/>
              </a:solidFill>
              <a:latin typeface="Trebuchet MS"/>
              <a:ea typeface="Trebuchet MS"/>
              <a:cs typeface="Trebuchet MS"/>
              <a:sym typeface="Trebuchet MS"/>
            </a:endParaRPr>
          </a:p>
        </p:txBody>
      </p:sp>
      <p:sp>
        <p:nvSpPr>
          <p:cNvPr id="380" name="Google Shape;380;p37"/>
          <p:cNvSpPr/>
          <p:nvPr/>
        </p:nvSpPr>
        <p:spPr>
          <a:xfrm>
            <a:off x="4384778" y="4008703"/>
            <a:ext cx="4862624" cy="1595021"/>
          </a:xfrm>
          <a:prstGeom prst="doubleWave">
            <a:avLst>
              <a:gd name="adj1" fmla="val 6250"/>
              <a:gd name="adj2" fmla="val 0"/>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dk1"/>
                </a:solidFill>
                <a:latin typeface="Century Gothic"/>
                <a:ea typeface="Century Gothic"/>
                <a:cs typeface="Century Gothic"/>
                <a:sym typeface="Century Gothic"/>
              </a:rPr>
              <a:t>Considerar el espacio para almacenamiento, tanto temporal como potencial.</a:t>
            </a:r>
            <a:endParaRPr/>
          </a:p>
        </p:txBody>
      </p:sp>
      <p:sp>
        <p:nvSpPr>
          <p:cNvPr id="381" name="Google Shape;381;p37"/>
          <p:cNvSpPr/>
          <p:nvPr/>
        </p:nvSpPr>
        <p:spPr>
          <a:xfrm>
            <a:off x="181069" y="249877"/>
            <a:ext cx="1068997" cy="977040"/>
          </a:xfrm>
          <a:prstGeom prst="star8">
            <a:avLst>
              <a:gd name="adj" fmla="val 37500"/>
            </a:avLst>
          </a:prstGeom>
          <a:solidFill>
            <a:srgbClr val="F2F2F2"/>
          </a:solidFill>
          <a:ln w="19050" cap="rnd" cmpd="sng">
            <a:solidFill>
              <a:schemeClr val="accent2"/>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r>
              <a:rPr lang="es-MX" sz="5867" b="1">
                <a:solidFill>
                  <a:srgbClr val="F7CAAC"/>
                </a:solidFill>
                <a:latin typeface="Arial"/>
                <a:ea typeface="Arial"/>
                <a:cs typeface="Arial"/>
                <a:sym typeface="Arial"/>
              </a:rPr>
              <a:t>3</a:t>
            </a:r>
            <a:endParaRPr sz="4267" b="1">
              <a:solidFill>
                <a:srgbClr val="F7CAAC"/>
              </a:solidFill>
              <a:latin typeface="Arial"/>
              <a:ea typeface="Arial"/>
              <a:cs typeface="Arial"/>
              <a:sym typeface="Arial"/>
            </a:endParaRPr>
          </a:p>
        </p:txBody>
      </p:sp>
      <p:sp>
        <p:nvSpPr>
          <p:cNvPr id="382" name="Google Shape;382;p37"/>
          <p:cNvSpPr/>
          <p:nvPr/>
        </p:nvSpPr>
        <p:spPr>
          <a:xfrm>
            <a:off x="3778236" y="3024706"/>
            <a:ext cx="1094705" cy="906773"/>
          </a:xfrm>
          <a:prstGeom prst="star8">
            <a:avLst>
              <a:gd name="adj" fmla="val 37500"/>
            </a:avLst>
          </a:prstGeom>
          <a:solidFill>
            <a:srgbClr val="F2F2F2"/>
          </a:solidFill>
          <a:ln w="19050" cap="rnd" cmpd="sng">
            <a:solidFill>
              <a:schemeClr val="accent2"/>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spcBef>
                <a:spcPts val="0"/>
              </a:spcBef>
              <a:spcAft>
                <a:spcPts val="0"/>
              </a:spcAft>
              <a:buNone/>
            </a:pPr>
            <a:r>
              <a:rPr lang="es-MX" sz="5867" b="1">
                <a:solidFill>
                  <a:srgbClr val="F7CAAC"/>
                </a:solidFill>
                <a:latin typeface="Arial"/>
                <a:ea typeface="Arial"/>
                <a:cs typeface="Arial"/>
                <a:sym typeface="Arial"/>
              </a:rPr>
              <a:t>4</a:t>
            </a:r>
            <a:endParaRPr sz="4267" b="1">
              <a:solidFill>
                <a:srgbClr val="F7CAAC"/>
              </a:solidFill>
              <a:latin typeface="Arial"/>
              <a:ea typeface="Arial"/>
              <a:cs typeface="Arial"/>
              <a:sym typeface="Arial"/>
            </a:endParaRPr>
          </a:p>
        </p:txBody>
      </p:sp>
      <p:pic>
        <p:nvPicPr>
          <p:cNvPr id="383" name="Google Shape;383;p37" descr="Resultado de imagen para entrega material dibujo"/>
          <p:cNvPicPr preferRelativeResize="0"/>
          <p:nvPr/>
        </p:nvPicPr>
        <p:blipFill rotWithShape="1">
          <a:blip r:embed="rId3">
            <a:alphaModFix/>
          </a:blip>
          <a:srcRect/>
          <a:stretch/>
        </p:blipFill>
        <p:spPr>
          <a:xfrm>
            <a:off x="6838250" y="369131"/>
            <a:ext cx="2345497" cy="24801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384" name="Google Shape;384;p37" descr="Imagen relacionada"/>
          <p:cNvPicPr preferRelativeResize="0"/>
          <p:nvPr/>
        </p:nvPicPr>
        <p:blipFill rotWithShape="1">
          <a:blip r:embed="rId4">
            <a:alphaModFix/>
          </a:blip>
          <a:srcRect/>
          <a:stretch/>
        </p:blipFill>
        <p:spPr>
          <a:xfrm>
            <a:off x="181069" y="3227474"/>
            <a:ext cx="3370026" cy="20581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500"/>
                                        <p:tgtEl>
                                          <p:spTgt spid="3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3"/>
                                        </p:tgtEl>
                                        <p:attrNameLst>
                                          <p:attrName>style.visibility</p:attrName>
                                        </p:attrNameLst>
                                      </p:cBhvr>
                                      <p:to>
                                        <p:strVal val="visible"/>
                                      </p:to>
                                    </p:set>
                                    <p:animEffect transition="in" filter="fade">
                                      <p:cBhvr>
                                        <p:cTn id="12" dur="2000"/>
                                        <p:tgtEl>
                                          <p:spTgt spid="3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4"/>
                                        </p:tgtEl>
                                        <p:attrNameLst>
                                          <p:attrName>style.visibility</p:attrName>
                                        </p:attrNameLst>
                                      </p:cBhvr>
                                      <p:to>
                                        <p:strVal val="visible"/>
                                      </p:to>
                                    </p:set>
                                    <p:animEffect transition="in" filter="fade">
                                      <p:cBhvr>
                                        <p:cTn id="17" dur="1000"/>
                                        <p:tgtEl>
                                          <p:spTgt spid="3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fade">
                                      <p:cBhvr>
                                        <p:cTn id="22" dur="1822"/>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8"/>
          <p:cNvSpPr txBox="1">
            <a:spLocks noGrp="1"/>
          </p:cNvSpPr>
          <p:nvPr>
            <p:ph type="title"/>
          </p:nvPr>
        </p:nvSpPr>
        <p:spPr>
          <a:xfrm>
            <a:off x="555585" y="1508651"/>
            <a:ext cx="2594268"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Arial"/>
              <a:buNone/>
            </a:pPr>
            <a:r>
              <a:rPr lang="es-MX" sz="3200">
                <a:latin typeface="Arial"/>
                <a:ea typeface="Arial"/>
                <a:cs typeface="Arial"/>
                <a:sym typeface="Arial"/>
              </a:rPr>
              <a:t>Producción</a:t>
            </a:r>
            <a:r>
              <a:rPr lang="es-MX"/>
              <a:t> </a:t>
            </a:r>
            <a:endParaRPr/>
          </a:p>
        </p:txBody>
      </p:sp>
      <p:sp>
        <p:nvSpPr>
          <p:cNvPr id="390" name="Google Shape;390;p38"/>
          <p:cNvSpPr txBox="1">
            <a:spLocks noGrp="1"/>
          </p:cNvSpPr>
          <p:nvPr>
            <p:ph type="body" idx="1"/>
          </p:nvPr>
        </p:nvSpPr>
        <p:spPr>
          <a:xfrm>
            <a:off x="3261960" y="1145004"/>
            <a:ext cx="4120473" cy="4128000"/>
          </a:xfrm>
          <a:prstGeom prst="rect">
            <a:avLst/>
          </a:prstGeom>
          <a:noFill/>
          <a:ln>
            <a:noFill/>
          </a:ln>
        </p:spPr>
        <p:txBody>
          <a:bodyPr spcFirstLastPara="1" wrap="square" lIns="91425" tIns="91425" rIns="91425" bIns="91425" anchor="t" anchorCtr="0">
            <a:normAutofit/>
          </a:bodyPr>
          <a:lstStyle/>
          <a:p>
            <a:pPr marL="152396" lvl="0" indent="0" algn="l" rtl="0">
              <a:spcBef>
                <a:spcPts val="800"/>
              </a:spcBef>
              <a:spcAft>
                <a:spcPts val="0"/>
              </a:spcAft>
              <a:buSzPts val="1800"/>
              <a:buNone/>
            </a:pPr>
            <a:r>
              <a:rPr lang="es-MX" sz="2133" b="1">
                <a:latin typeface="Century Gothic"/>
                <a:ea typeface="Century Gothic"/>
                <a:cs typeface="Century Gothic"/>
                <a:sym typeface="Century Gothic"/>
              </a:rPr>
              <a:t>En serie</a:t>
            </a:r>
            <a:endParaRPr/>
          </a:p>
          <a:p>
            <a:pPr marL="152396" lvl="0" indent="0" algn="just" rtl="0">
              <a:spcBef>
                <a:spcPts val="800"/>
              </a:spcBef>
              <a:spcAft>
                <a:spcPts val="0"/>
              </a:spcAft>
              <a:buSzPts val="1800"/>
              <a:buNone/>
            </a:pPr>
            <a:r>
              <a:rPr lang="es-MX" sz="2133">
                <a:latin typeface="Century Gothic"/>
                <a:ea typeface="Century Gothic"/>
                <a:cs typeface="Century Gothic"/>
                <a:sym typeface="Century Gothic"/>
              </a:rPr>
              <a:t>El material que se acumule al lado de una estación de trabajo, debe estar en condiciones de entrar a la siguiente operación.</a:t>
            </a:r>
            <a:endParaRPr/>
          </a:p>
          <a:p>
            <a:pPr marL="152396" lvl="0" indent="0" algn="l" rtl="0">
              <a:spcBef>
                <a:spcPts val="800"/>
              </a:spcBef>
              <a:spcAft>
                <a:spcPts val="0"/>
              </a:spcAft>
              <a:buSzPts val="1800"/>
              <a:buNone/>
            </a:pPr>
            <a:endParaRPr/>
          </a:p>
        </p:txBody>
      </p:sp>
      <p:sp>
        <p:nvSpPr>
          <p:cNvPr id="391" name="Google Shape;391;p38"/>
          <p:cNvSpPr txBox="1">
            <a:spLocks noGrp="1"/>
          </p:cNvSpPr>
          <p:nvPr>
            <p:ph type="body" idx="2"/>
          </p:nvPr>
        </p:nvSpPr>
        <p:spPr>
          <a:xfrm>
            <a:off x="7494540" y="1145004"/>
            <a:ext cx="3984649" cy="4128000"/>
          </a:xfrm>
          <a:prstGeom prst="rect">
            <a:avLst/>
          </a:prstGeom>
          <a:noFill/>
          <a:ln>
            <a:noFill/>
          </a:ln>
        </p:spPr>
        <p:txBody>
          <a:bodyPr spcFirstLastPara="1" wrap="square" lIns="91425" tIns="91425" rIns="91425" bIns="91425" anchor="t" anchorCtr="0">
            <a:normAutofit/>
          </a:bodyPr>
          <a:lstStyle/>
          <a:p>
            <a:pPr marL="152396" lvl="0" indent="0" algn="l" rtl="0">
              <a:spcBef>
                <a:spcPts val="800"/>
              </a:spcBef>
              <a:spcAft>
                <a:spcPts val="0"/>
              </a:spcAft>
              <a:buSzPts val="1800"/>
              <a:buNone/>
            </a:pPr>
            <a:r>
              <a:rPr lang="es-MX" sz="2133" b="1">
                <a:latin typeface="Century Gothic"/>
                <a:ea typeface="Century Gothic"/>
                <a:cs typeface="Century Gothic"/>
                <a:sym typeface="Century Gothic"/>
              </a:rPr>
              <a:t>Por lotes</a:t>
            </a:r>
            <a:endParaRPr/>
          </a:p>
          <a:p>
            <a:pPr marL="152396" lvl="0" indent="0" algn="just" rtl="0">
              <a:spcBef>
                <a:spcPts val="800"/>
              </a:spcBef>
              <a:spcAft>
                <a:spcPts val="0"/>
              </a:spcAft>
              <a:buSzPts val="1800"/>
              <a:buNone/>
            </a:pPr>
            <a:r>
              <a:rPr lang="es-MX" sz="2133">
                <a:latin typeface="Century Gothic"/>
                <a:ea typeface="Century Gothic"/>
                <a:cs typeface="Century Gothic"/>
                <a:sym typeface="Century Gothic"/>
              </a:rPr>
              <a:t>Se debe permitir traslados cortos, el material debe estar al alcance del operario.</a:t>
            </a:r>
            <a:endParaRPr/>
          </a:p>
        </p:txBody>
      </p:sp>
      <p:pic>
        <p:nvPicPr>
          <p:cNvPr id="392" name="Google Shape;392;p38" descr="Fábrica"/>
          <p:cNvPicPr preferRelativeResize="0"/>
          <p:nvPr/>
        </p:nvPicPr>
        <p:blipFill rotWithShape="1">
          <a:blip r:embed="rId3">
            <a:alphaModFix/>
          </a:blip>
          <a:srcRect/>
          <a:stretch/>
        </p:blipFill>
        <p:spPr>
          <a:xfrm>
            <a:off x="6910075" y="4179452"/>
            <a:ext cx="1093552" cy="1093552"/>
          </a:xfrm>
          <a:prstGeom prst="rect">
            <a:avLst/>
          </a:prstGeom>
          <a:noFill/>
          <a:ln>
            <a:noFill/>
          </a:ln>
        </p:spPr>
      </p:pic>
      <p:pic>
        <p:nvPicPr>
          <p:cNvPr id="393" name="Google Shape;393;p38" descr="Resultado de imagen para produccion en serie dibujo"/>
          <p:cNvPicPr preferRelativeResize="0"/>
          <p:nvPr/>
        </p:nvPicPr>
        <p:blipFill rotWithShape="1">
          <a:blip r:embed="rId4">
            <a:alphaModFix/>
          </a:blip>
          <a:srcRect/>
          <a:stretch/>
        </p:blipFill>
        <p:spPr>
          <a:xfrm>
            <a:off x="3796365" y="3533455"/>
            <a:ext cx="2898669" cy="2437001"/>
          </a:xfrm>
          <a:prstGeom prst="rect">
            <a:avLst/>
          </a:prstGeom>
          <a:noFill/>
          <a:ln>
            <a:noFill/>
          </a:ln>
        </p:spPr>
      </p:pic>
      <p:pic>
        <p:nvPicPr>
          <p:cNvPr id="394" name="Google Shape;394;p38" descr="Resultado de imagen para que es produccion de pan dibujo"/>
          <p:cNvPicPr preferRelativeResize="0"/>
          <p:nvPr/>
        </p:nvPicPr>
        <p:blipFill rotWithShape="1">
          <a:blip r:embed="rId5">
            <a:alphaModFix/>
          </a:blip>
          <a:srcRect t="4754" b="7597"/>
          <a:stretch/>
        </p:blipFill>
        <p:spPr>
          <a:xfrm>
            <a:off x="8256357" y="3376921"/>
            <a:ext cx="2700548" cy="25152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Effect transition="in" filter="fade">
                                      <p:cBhvr>
                                        <p:cTn id="7" dur="500"/>
                                        <p:tgtEl>
                                          <p:spTgt spid="3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
                                        </p:tgtEl>
                                        <p:attrNameLst>
                                          <p:attrName>style.visibility</p:attrName>
                                        </p:attrNameLst>
                                      </p:cBhvr>
                                      <p:to>
                                        <p:strVal val="visible"/>
                                      </p:to>
                                    </p:set>
                                    <p:animEffect transition="in" filter="fade">
                                      <p:cBhvr>
                                        <p:cTn id="12"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9"/>
          <p:cNvSpPr/>
          <p:nvPr/>
        </p:nvSpPr>
        <p:spPr>
          <a:xfrm>
            <a:off x="139841" y="1176814"/>
            <a:ext cx="3802655" cy="4803993"/>
          </a:xfrm>
          <a:prstGeom prst="teardrop">
            <a:avLst>
              <a:gd name="adj" fmla="val 138243"/>
            </a:avLst>
          </a:prstGeom>
          <a:solidFill>
            <a:srgbClr val="F7CAAC"/>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a:solidFill>
                  <a:schemeClr val="dk1"/>
                </a:solidFill>
                <a:latin typeface="Century Gothic"/>
                <a:ea typeface="Century Gothic"/>
                <a:cs typeface="Century Gothic"/>
                <a:sym typeface="Century Gothic"/>
              </a:rPr>
              <a:t>Tener fácil acceso visual a las estaciones de trabajo, principalmente en las secciones que requieren control.</a:t>
            </a:r>
            <a:endParaRPr/>
          </a:p>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400" name="Google Shape;400;p39"/>
          <p:cNvSpPr/>
          <p:nvPr/>
        </p:nvSpPr>
        <p:spPr>
          <a:xfrm>
            <a:off x="4008912" y="2729603"/>
            <a:ext cx="3335247" cy="3909556"/>
          </a:xfrm>
          <a:prstGeom prst="teardrop">
            <a:avLst>
              <a:gd name="adj" fmla="val 140985"/>
            </a:avLst>
          </a:prstGeom>
          <a:solidFill>
            <a:srgbClr val="F7CAAC"/>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dk1"/>
                </a:solidFill>
                <a:latin typeface="Century Gothic"/>
                <a:ea typeface="Century Gothic"/>
                <a:cs typeface="Century Gothic"/>
                <a:sym typeface="Century Gothic"/>
              </a:rPr>
              <a:t>Diseño de la estación</a:t>
            </a:r>
            <a:endParaRPr/>
          </a:p>
          <a:p>
            <a:pPr marL="0" marR="0" lvl="0" indent="0" algn="just" rtl="0">
              <a:spcBef>
                <a:spcPts val="800"/>
              </a:spcBef>
              <a:spcAft>
                <a:spcPts val="0"/>
              </a:spcAft>
              <a:buNone/>
            </a:pPr>
            <a:r>
              <a:rPr lang="es-MX" sz="2400">
                <a:solidFill>
                  <a:schemeClr val="dk1"/>
                </a:solidFill>
                <a:latin typeface="Century Gothic"/>
                <a:ea typeface="Century Gothic"/>
                <a:cs typeface="Century Gothic"/>
                <a:sym typeface="Century Gothic"/>
              </a:rPr>
              <a:t>Poder cambiar de posición regularmente.</a:t>
            </a:r>
            <a:endParaRPr/>
          </a:p>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401" name="Google Shape;401;p39"/>
          <p:cNvSpPr txBox="1"/>
          <p:nvPr/>
        </p:nvSpPr>
        <p:spPr>
          <a:xfrm>
            <a:off x="4942390" y="304330"/>
            <a:ext cx="4264465" cy="748988"/>
          </a:xfrm>
          <a:prstGeom prst="rect">
            <a:avLst/>
          </a:prstGeom>
          <a:solidFill>
            <a:srgbClr val="ECC1C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000">
                <a:solidFill>
                  <a:schemeClr val="lt1"/>
                </a:solidFill>
                <a:latin typeface="Arial"/>
                <a:ea typeface="Arial"/>
                <a:cs typeface="Arial"/>
                <a:sym typeface="Arial"/>
              </a:rPr>
              <a:t>Operario</a:t>
            </a:r>
            <a:r>
              <a:rPr lang="es-MX" sz="2400">
                <a:solidFill>
                  <a:schemeClr val="dk1"/>
                </a:solidFill>
                <a:latin typeface="Trebuchet MS"/>
                <a:ea typeface="Trebuchet MS"/>
                <a:cs typeface="Trebuchet MS"/>
                <a:sym typeface="Trebuchet MS"/>
              </a:rPr>
              <a:t> </a:t>
            </a:r>
            <a:r>
              <a:rPr lang="es-MX" sz="4000">
                <a:solidFill>
                  <a:schemeClr val="lt1"/>
                </a:solidFill>
                <a:latin typeface="Arial"/>
                <a:ea typeface="Arial"/>
                <a:cs typeface="Arial"/>
                <a:sym typeface="Arial"/>
              </a:rPr>
              <a:t>deberá</a:t>
            </a:r>
            <a:r>
              <a:rPr lang="es-MX" sz="4267">
                <a:solidFill>
                  <a:schemeClr val="lt1"/>
                </a:solidFill>
                <a:latin typeface="Arial"/>
                <a:ea typeface="Arial"/>
                <a:cs typeface="Arial"/>
                <a:sym typeface="Arial"/>
              </a:rPr>
              <a:t>:</a:t>
            </a:r>
            <a:endParaRPr/>
          </a:p>
        </p:txBody>
      </p:sp>
      <p:sp>
        <p:nvSpPr>
          <p:cNvPr id="402" name="Google Shape;402;p39"/>
          <p:cNvSpPr/>
          <p:nvPr/>
        </p:nvSpPr>
        <p:spPr>
          <a:xfrm>
            <a:off x="7738189" y="2161720"/>
            <a:ext cx="3530320" cy="4428907"/>
          </a:xfrm>
          <a:prstGeom prst="teardrop">
            <a:avLst>
              <a:gd name="adj" fmla="val 133331"/>
            </a:avLst>
          </a:prstGeom>
          <a:solidFill>
            <a:srgbClr val="F7CAAC"/>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dk1"/>
                </a:solidFill>
                <a:latin typeface="Century Gothic"/>
                <a:ea typeface="Century Gothic"/>
                <a:cs typeface="Century Gothic"/>
                <a:sym typeface="Century Gothic"/>
              </a:rPr>
              <a:t>Operaciones en máquinas múltiples</a:t>
            </a:r>
            <a:endParaRPr/>
          </a:p>
          <a:p>
            <a:pPr marL="0" marR="0" lvl="0" indent="0" algn="just" rtl="0">
              <a:spcBef>
                <a:spcPts val="800"/>
              </a:spcBef>
              <a:spcAft>
                <a:spcPts val="0"/>
              </a:spcAft>
              <a:buNone/>
            </a:pPr>
            <a:r>
              <a:rPr lang="es-MX" sz="2400">
                <a:solidFill>
                  <a:schemeClr val="dk1"/>
                </a:solidFill>
                <a:latin typeface="Century Gothic"/>
                <a:ea typeface="Century Gothic"/>
                <a:cs typeface="Century Gothic"/>
                <a:sym typeface="Century Gothic"/>
              </a:rPr>
              <a:t> El equipo se debe agrupar alrededor del operario.</a:t>
            </a:r>
            <a:endParaRPr/>
          </a:p>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822"/>
                                        <p:tgtEl>
                                          <p:spTgt spid="399"/>
                                        </p:tgtEl>
                                      </p:cBhvr>
                                    </p:animEffect>
                                  </p:childTnLst>
                                </p:cTn>
                              </p:par>
                              <p:par>
                                <p:cTn id="8" presetID="10" presetClass="entr" presetSubtype="0" fill="hold" nodeType="withEffect">
                                  <p:stCondLst>
                                    <p:cond delay="0"/>
                                  </p:stCondLst>
                                  <p:childTnLst>
                                    <p:set>
                                      <p:cBhvr>
                                        <p:cTn id="9" dur="1" fill="hold">
                                          <p:stCondLst>
                                            <p:cond delay="0"/>
                                          </p:stCondLst>
                                        </p:cTn>
                                        <p:tgtEl>
                                          <p:spTgt spid="400"/>
                                        </p:tgtEl>
                                        <p:attrNameLst>
                                          <p:attrName>style.visibility</p:attrName>
                                        </p:attrNameLst>
                                      </p:cBhvr>
                                      <p:to>
                                        <p:strVal val="visible"/>
                                      </p:to>
                                    </p:set>
                                    <p:animEffect transition="in" filter="fade">
                                      <p:cBhvr>
                                        <p:cTn id="10" dur="1822"/>
                                        <p:tgtEl>
                                          <p:spTgt spid="400"/>
                                        </p:tgtEl>
                                      </p:cBhvr>
                                    </p:animEffect>
                                  </p:childTnLst>
                                </p:cTn>
                              </p:par>
                              <p:par>
                                <p:cTn id="11" presetID="10" presetClass="entr" presetSubtype="0" fill="hold" nodeType="withEffect">
                                  <p:stCondLst>
                                    <p:cond delay="0"/>
                                  </p:stCondLst>
                                  <p:childTnLst>
                                    <p:set>
                                      <p:cBhvr>
                                        <p:cTn id="12" dur="1" fill="hold">
                                          <p:stCondLst>
                                            <p:cond delay="0"/>
                                          </p:stCondLst>
                                        </p:cTn>
                                        <p:tgtEl>
                                          <p:spTgt spid="402"/>
                                        </p:tgtEl>
                                        <p:attrNameLst>
                                          <p:attrName>style.visibility</p:attrName>
                                        </p:attrNameLst>
                                      </p:cBhvr>
                                      <p:to>
                                        <p:strVal val="visible"/>
                                      </p:to>
                                    </p:set>
                                    <p:animEffect transition="in" filter="fade">
                                      <p:cBhvr>
                                        <p:cTn id="13" dur="1822"/>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body" idx="4294967295"/>
          </p:nvPr>
        </p:nvSpPr>
        <p:spPr>
          <a:xfrm>
            <a:off x="348847" y="1347386"/>
            <a:ext cx="9119243" cy="4474680"/>
          </a:xfrm>
          <a:prstGeom prst="rect">
            <a:avLst/>
          </a:prstGeom>
          <a:noFill/>
          <a:ln>
            <a:noFill/>
          </a:ln>
        </p:spPr>
        <p:txBody>
          <a:bodyPr spcFirstLastPara="1" wrap="square" lIns="91425" tIns="45700" rIns="91425" bIns="45700" anchor="t" anchorCtr="0">
            <a:normAutofit/>
          </a:bodyPr>
          <a:lstStyle/>
          <a:p>
            <a:pPr marL="342900" lvl="0" indent="-342900" algn="just" rtl="0">
              <a:spcBef>
                <a:spcPts val="0"/>
              </a:spcBef>
              <a:spcAft>
                <a:spcPts val="0"/>
              </a:spcAft>
              <a:buSzPts val="1600"/>
              <a:buFont typeface="Arial"/>
              <a:buChar char="•"/>
            </a:pPr>
            <a:r>
              <a:rPr lang="es-MX" sz="2000">
                <a:solidFill>
                  <a:schemeClr val="lt1"/>
                </a:solidFill>
                <a:latin typeface="Century Gothic"/>
                <a:ea typeface="Century Gothic"/>
                <a:cs typeface="Century Gothic"/>
                <a:sym typeface="Century Gothic"/>
              </a:rPr>
              <a:t>El primer paso es obtener toda la información relacionada con: volumen de trabajo previsto, duración del trabajo posibilidad de cambios del diseño y contenido de obra. Para determinar cuanto tiempo y esfuerzo se deben de dedicar a mejorar un método actual o planear un nuevo trabajo.</a:t>
            </a:r>
            <a:endParaRPr/>
          </a:p>
          <a:p>
            <a:pPr marL="342900" lvl="0" indent="-241300" algn="l" rtl="0">
              <a:spcBef>
                <a:spcPts val="1000"/>
              </a:spcBef>
              <a:spcAft>
                <a:spcPts val="0"/>
              </a:spcAft>
              <a:buSzPts val="1600"/>
              <a:buNone/>
            </a:pPr>
            <a:endParaRPr sz="2000">
              <a:solidFill>
                <a:schemeClr val="lt1"/>
              </a:solidFill>
              <a:latin typeface="Century Gothic"/>
              <a:ea typeface="Century Gothic"/>
              <a:cs typeface="Century Gothic"/>
              <a:sym typeface="Century Gothic"/>
            </a:endParaRPr>
          </a:p>
          <a:p>
            <a:pPr marL="342900" lvl="0" indent="-342900" algn="just" rtl="0">
              <a:spcBef>
                <a:spcPts val="1000"/>
              </a:spcBef>
              <a:spcAft>
                <a:spcPts val="0"/>
              </a:spcAft>
              <a:buSzPts val="1600"/>
              <a:buFont typeface="Arial"/>
              <a:buChar char="•"/>
            </a:pPr>
            <a:r>
              <a:rPr lang="es-MX" sz="2000">
                <a:solidFill>
                  <a:schemeClr val="lt1"/>
                </a:solidFill>
                <a:latin typeface="Century Gothic"/>
                <a:ea typeface="Century Gothic"/>
                <a:cs typeface="Century Gothic"/>
                <a:sym typeface="Century Gothic"/>
              </a:rPr>
              <a:t>Luego se reúne la información de manufactura de la cual incluye: operaciones, instalaciones, transportes, distancias, inspecciones, almacenes y tiempos, la cual deberá presentarse en forma adecuada y una forma mediante el diagrama de curso del proceso.</a:t>
            </a:r>
            <a:endParaRPr/>
          </a:p>
          <a:p>
            <a:pPr marL="0" lvl="0" indent="0" algn="l" rtl="0">
              <a:spcBef>
                <a:spcPts val="1000"/>
              </a:spcBef>
              <a:spcAft>
                <a:spcPts val="0"/>
              </a:spcAft>
              <a:buSzPts val="1600"/>
              <a:buNone/>
            </a:pP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0"/>
          <p:cNvSpPr/>
          <p:nvPr/>
        </p:nvSpPr>
        <p:spPr>
          <a:xfrm>
            <a:off x="5642345" y="1048324"/>
            <a:ext cx="6096000"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400">
                <a:solidFill>
                  <a:schemeClr val="dk1"/>
                </a:solidFill>
                <a:latin typeface="Open Sans"/>
                <a:ea typeface="Open Sans"/>
                <a:cs typeface="Open Sans"/>
                <a:sym typeface="Open Sans"/>
              </a:rPr>
              <a:t>.</a:t>
            </a:r>
            <a:endParaRPr/>
          </a:p>
        </p:txBody>
      </p:sp>
      <p:sp>
        <p:nvSpPr>
          <p:cNvPr id="408" name="Google Shape;408;p40"/>
          <p:cNvSpPr/>
          <p:nvPr/>
        </p:nvSpPr>
        <p:spPr>
          <a:xfrm>
            <a:off x="1554700" y="1796684"/>
            <a:ext cx="2988711" cy="5034816"/>
          </a:xfrm>
          <a:prstGeom prst="teardrop">
            <a:avLst>
              <a:gd name="adj" fmla="val 151862"/>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a:solidFill>
                  <a:schemeClr val="dk1"/>
                </a:solidFill>
                <a:latin typeface="Century Gothic"/>
                <a:ea typeface="Century Gothic"/>
                <a:cs typeface="Century Gothic"/>
                <a:sym typeface="Century Gothic"/>
              </a:rPr>
              <a:t>Almacenamiento eficiente de productos</a:t>
            </a:r>
            <a:endParaRPr/>
          </a:p>
          <a:p>
            <a:pPr marL="0" marR="0" lvl="0" indent="0" algn="ctr" rtl="0">
              <a:spcBef>
                <a:spcPts val="800"/>
              </a:spcBef>
              <a:spcAft>
                <a:spcPts val="0"/>
              </a:spcAft>
              <a:buNone/>
            </a:pPr>
            <a:r>
              <a:rPr lang="es-MX" sz="2000">
                <a:solidFill>
                  <a:schemeClr val="dk1"/>
                </a:solidFill>
                <a:latin typeface="Century Gothic"/>
                <a:ea typeface="Century Gothic"/>
                <a:cs typeface="Century Gothic"/>
                <a:sym typeface="Century Gothic"/>
              </a:rPr>
              <a:t>El almacenamiento de forma que se aminoren la búsqueda y el doble manejo.</a:t>
            </a:r>
            <a:endParaRPr/>
          </a:p>
          <a:p>
            <a:pPr marL="0" marR="0" lvl="0" indent="0" algn="l" rtl="0">
              <a:spcBef>
                <a:spcPts val="0"/>
              </a:spcBef>
              <a:spcAft>
                <a:spcPts val="0"/>
              </a:spcAft>
              <a:buNone/>
            </a:pPr>
            <a:endParaRPr sz="2000">
              <a:solidFill>
                <a:schemeClr val="dk1"/>
              </a:solidFill>
              <a:latin typeface="Trebuchet MS"/>
              <a:ea typeface="Trebuchet MS"/>
              <a:cs typeface="Trebuchet MS"/>
              <a:sym typeface="Trebuchet MS"/>
            </a:endParaRPr>
          </a:p>
        </p:txBody>
      </p:sp>
      <p:sp>
        <p:nvSpPr>
          <p:cNvPr id="409" name="Google Shape;409;p40"/>
          <p:cNvSpPr/>
          <p:nvPr/>
        </p:nvSpPr>
        <p:spPr>
          <a:xfrm>
            <a:off x="4892548" y="1509989"/>
            <a:ext cx="3165125" cy="4948257"/>
          </a:xfrm>
          <a:prstGeom prst="teardrop">
            <a:avLst>
              <a:gd name="adj" fmla="val 151862"/>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dk1"/>
                </a:solidFill>
                <a:latin typeface="Century Gothic"/>
                <a:ea typeface="Century Gothic"/>
                <a:cs typeface="Century Gothic"/>
                <a:sym typeface="Century Gothic"/>
              </a:rPr>
              <a:t>Mayor eficiencia del obrero</a:t>
            </a:r>
            <a:endParaRPr/>
          </a:p>
          <a:p>
            <a:pPr marL="0" marR="0" lvl="0" indent="0" algn="ctr" rtl="0">
              <a:spcBef>
                <a:spcPts val="800"/>
              </a:spcBef>
              <a:spcAft>
                <a:spcPts val="0"/>
              </a:spcAft>
              <a:buNone/>
            </a:pPr>
            <a:r>
              <a:rPr lang="es-MX" sz="2400">
                <a:solidFill>
                  <a:schemeClr val="dk1"/>
                </a:solidFill>
                <a:latin typeface="Century Gothic"/>
                <a:ea typeface="Century Gothic"/>
                <a:cs typeface="Century Gothic"/>
                <a:sym typeface="Century Gothic"/>
              </a:rPr>
              <a:t>Los sitios de servicios cerca de las áreas de producción.</a:t>
            </a:r>
            <a:endParaRPr/>
          </a:p>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410" name="Google Shape;410;p40"/>
          <p:cNvSpPr/>
          <p:nvPr/>
        </p:nvSpPr>
        <p:spPr>
          <a:xfrm>
            <a:off x="8295299" y="1769664"/>
            <a:ext cx="2688899" cy="4428907"/>
          </a:xfrm>
          <a:prstGeom prst="teardrop">
            <a:avLst>
              <a:gd name="adj" fmla="val 151862"/>
            </a:avLst>
          </a:prstGeom>
          <a:solidFill>
            <a:srgbClr val="ECC1C8"/>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a:solidFill>
                  <a:schemeClr val="dk1"/>
                </a:solidFill>
                <a:latin typeface="Century Gothic"/>
                <a:ea typeface="Century Gothic"/>
                <a:cs typeface="Century Gothic"/>
                <a:sym typeface="Century Gothic"/>
              </a:rPr>
              <a:t>En las oficinas</a:t>
            </a:r>
            <a:endParaRPr/>
          </a:p>
          <a:p>
            <a:pPr marL="0" marR="0" lvl="0" indent="0" algn="ctr" rtl="0">
              <a:spcBef>
                <a:spcPts val="800"/>
              </a:spcBef>
              <a:spcAft>
                <a:spcPts val="0"/>
              </a:spcAft>
              <a:buNone/>
            </a:pPr>
            <a:r>
              <a:rPr lang="es-MX" sz="2400">
                <a:solidFill>
                  <a:schemeClr val="dk1"/>
                </a:solidFill>
                <a:latin typeface="Century Gothic"/>
                <a:ea typeface="Century Gothic"/>
                <a:cs typeface="Century Gothic"/>
                <a:sym typeface="Century Gothic"/>
              </a:rPr>
              <a:t>Separación entre empleados de al menos 1.5 m</a:t>
            </a:r>
            <a:endParaRPr/>
          </a:p>
        </p:txBody>
      </p:sp>
      <p:sp>
        <p:nvSpPr>
          <p:cNvPr id="411" name="Google Shape;411;p40"/>
          <p:cNvSpPr txBox="1"/>
          <p:nvPr/>
        </p:nvSpPr>
        <p:spPr>
          <a:xfrm>
            <a:off x="122479" y="222840"/>
            <a:ext cx="4532443" cy="707886"/>
          </a:xfrm>
          <a:prstGeom prst="rect">
            <a:avLst/>
          </a:prstGeom>
          <a:solidFill>
            <a:srgbClr val="F4B08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000">
                <a:solidFill>
                  <a:schemeClr val="lt1"/>
                </a:solidFill>
                <a:latin typeface="Arial"/>
                <a:ea typeface="Arial"/>
                <a:cs typeface="Arial"/>
                <a:sym typeface="Arial"/>
              </a:rPr>
              <a:t>Se deberá tener: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800"/>
                                        <p:tgtEl>
                                          <p:spTgt spid="408"/>
                                        </p:tgtEl>
                                      </p:cBhvr>
                                    </p:animEffect>
                                  </p:childTnLst>
                                </p:cTn>
                              </p:par>
                              <p:par>
                                <p:cTn id="8" presetID="10" presetClass="entr" presetSubtype="0" fill="hold" nodeType="withEffect">
                                  <p:stCondLst>
                                    <p:cond delay="0"/>
                                  </p:stCondLst>
                                  <p:childTnLst>
                                    <p:set>
                                      <p:cBhvr>
                                        <p:cTn id="9" dur="1" fill="hold">
                                          <p:stCondLst>
                                            <p:cond delay="0"/>
                                          </p:stCondLst>
                                        </p:cTn>
                                        <p:tgtEl>
                                          <p:spTgt spid="409"/>
                                        </p:tgtEl>
                                        <p:attrNameLst>
                                          <p:attrName>style.visibility</p:attrName>
                                        </p:attrNameLst>
                                      </p:cBhvr>
                                      <p:to>
                                        <p:strVal val="visible"/>
                                      </p:to>
                                    </p:set>
                                    <p:animEffect transition="in" filter="fade">
                                      <p:cBhvr>
                                        <p:cTn id="10" dur="800"/>
                                        <p:tgtEl>
                                          <p:spTgt spid="409"/>
                                        </p:tgtEl>
                                      </p:cBhvr>
                                    </p:animEffect>
                                  </p:childTnLst>
                                </p:cTn>
                              </p:par>
                              <p:par>
                                <p:cTn id="11" presetID="10" presetClass="entr" presetSubtype="0" fill="hold" nodeType="withEffect">
                                  <p:stCondLst>
                                    <p:cond delay="0"/>
                                  </p:stCondLst>
                                  <p:childTnLst>
                                    <p:set>
                                      <p:cBhvr>
                                        <p:cTn id="12" dur="1" fill="hold">
                                          <p:stCondLst>
                                            <p:cond delay="0"/>
                                          </p:stCondLst>
                                        </p:cTn>
                                        <p:tgtEl>
                                          <p:spTgt spid="410"/>
                                        </p:tgtEl>
                                        <p:attrNameLst>
                                          <p:attrName>style.visibility</p:attrName>
                                        </p:attrNameLst>
                                      </p:cBhvr>
                                      <p:to>
                                        <p:strVal val="visible"/>
                                      </p:to>
                                    </p:set>
                                    <p:animEffect transition="in" filter="fade">
                                      <p:cBhvr>
                                        <p:cTn id="13" dur="8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1"/>
          <p:cNvSpPr/>
          <p:nvPr/>
        </p:nvSpPr>
        <p:spPr>
          <a:xfrm>
            <a:off x="245168" y="2259113"/>
            <a:ext cx="7425324" cy="851297"/>
          </a:xfrm>
          <a:prstGeom prst="roundRect">
            <a:avLst>
              <a:gd name="adj" fmla="val 16667"/>
            </a:avLst>
          </a:prstGeom>
          <a:solidFill>
            <a:srgbClr val="ECC1C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dk1"/>
                </a:solidFill>
                <a:latin typeface="Century Gothic"/>
                <a:ea typeface="Century Gothic"/>
                <a:cs typeface="Century Gothic"/>
                <a:sym typeface="Century Gothic"/>
              </a:rPr>
              <a:t>Da al operario la oportunidad de hacer su trabajo mas rápido, con menor fatiga y mayor seguridad.</a:t>
            </a:r>
            <a:endParaRPr/>
          </a:p>
        </p:txBody>
      </p:sp>
      <p:sp>
        <p:nvSpPr>
          <p:cNvPr id="417" name="Google Shape;417;p41"/>
          <p:cNvSpPr/>
          <p:nvPr/>
        </p:nvSpPr>
        <p:spPr>
          <a:xfrm>
            <a:off x="245167" y="1462882"/>
            <a:ext cx="5751896" cy="476726"/>
          </a:xfrm>
          <a:prstGeom prst="roundRect">
            <a:avLst>
              <a:gd name="adj" fmla="val 16667"/>
            </a:avLst>
          </a:prstGeom>
          <a:solidFill>
            <a:srgbClr val="ECC1C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dk1"/>
                </a:solidFill>
                <a:latin typeface="Century Gothic"/>
                <a:ea typeface="Century Gothic"/>
                <a:cs typeface="Century Gothic"/>
                <a:sym typeface="Century Gothic"/>
              </a:rPr>
              <a:t>Usar equipo mecanizado o automático. </a:t>
            </a:r>
            <a:endParaRPr/>
          </a:p>
        </p:txBody>
      </p:sp>
      <p:sp>
        <p:nvSpPr>
          <p:cNvPr id="418" name="Google Shape;418;p41"/>
          <p:cNvSpPr/>
          <p:nvPr/>
        </p:nvSpPr>
        <p:spPr>
          <a:xfrm>
            <a:off x="270317" y="3341659"/>
            <a:ext cx="8376933" cy="476726"/>
          </a:xfrm>
          <a:prstGeom prst="roundRect">
            <a:avLst>
              <a:gd name="adj" fmla="val 16667"/>
            </a:avLst>
          </a:prstGeom>
          <a:solidFill>
            <a:srgbClr val="ECC1C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dk1"/>
                </a:solidFill>
                <a:latin typeface="Century Gothic"/>
                <a:ea typeface="Century Gothic"/>
                <a:cs typeface="Century Gothic"/>
                <a:sym typeface="Century Gothic"/>
              </a:rPr>
              <a:t>Utilizar las instalaciones de manejo de materiales existentes.</a:t>
            </a:r>
            <a:endParaRPr/>
          </a:p>
        </p:txBody>
      </p:sp>
      <p:sp>
        <p:nvSpPr>
          <p:cNvPr id="419" name="Google Shape;419;p41"/>
          <p:cNvSpPr/>
          <p:nvPr/>
        </p:nvSpPr>
        <p:spPr>
          <a:xfrm>
            <a:off x="507751" y="5649583"/>
            <a:ext cx="5872779" cy="476726"/>
          </a:xfrm>
          <a:prstGeom prst="roundRect">
            <a:avLst>
              <a:gd name="adj" fmla="val 16667"/>
            </a:avLst>
          </a:prstGeom>
          <a:solidFill>
            <a:srgbClr val="ECC1C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dk1"/>
                </a:solidFill>
                <a:latin typeface="Century Gothic"/>
                <a:ea typeface="Century Gothic"/>
                <a:cs typeface="Century Gothic"/>
                <a:sym typeface="Century Gothic"/>
              </a:rPr>
              <a:t>Manejar los materiales con mas cuidado.</a:t>
            </a:r>
            <a:endParaRPr/>
          </a:p>
        </p:txBody>
      </p:sp>
      <p:sp>
        <p:nvSpPr>
          <p:cNvPr id="420" name="Google Shape;420;p41"/>
          <p:cNvSpPr/>
          <p:nvPr/>
        </p:nvSpPr>
        <p:spPr>
          <a:xfrm>
            <a:off x="272014" y="4034839"/>
            <a:ext cx="7425323" cy="1225868"/>
          </a:xfrm>
          <a:prstGeom prst="roundRect">
            <a:avLst>
              <a:gd name="adj" fmla="val 16667"/>
            </a:avLst>
          </a:prstGeom>
          <a:solidFill>
            <a:srgbClr val="ECC1C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dk1"/>
                </a:solidFill>
                <a:latin typeface="Century Gothic"/>
                <a:ea typeface="Century Gothic"/>
                <a:cs typeface="Century Gothic"/>
                <a:sym typeface="Century Gothic"/>
              </a:rPr>
              <a:t>Considerar la aplicación de códigos de barra para los inventarios:  exactitud, desempeño, aceptación, bajo costo y portabilidad.</a:t>
            </a:r>
            <a:endParaRPr/>
          </a:p>
        </p:txBody>
      </p:sp>
      <p:pic>
        <p:nvPicPr>
          <p:cNvPr id="421" name="Google Shape;421;p41" descr="Marca de verificación"/>
          <p:cNvPicPr preferRelativeResize="0"/>
          <p:nvPr/>
        </p:nvPicPr>
        <p:blipFill rotWithShape="1">
          <a:blip r:embed="rId3">
            <a:alphaModFix/>
          </a:blip>
          <a:srcRect/>
          <a:stretch/>
        </p:blipFill>
        <p:spPr>
          <a:xfrm>
            <a:off x="6280179" y="1019729"/>
            <a:ext cx="1079631" cy="1079631"/>
          </a:xfrm>
          <a:prstGeom prst="rect">
            <a:avLst/>
          </a:prstGeom>
          <a:noFill/>
          <a:ln>
            <a:noFill/>
          </a:ln>
        </p:spPr>
      </p:pic>
      <p:pic>
        <p:nvPicPr>
          <p:cNvPr id="422" name="Google Shape;422;p41" descr="Marca de verificación"/>
          <p:cNvPicPr preferRelativeResize="0"/>
          <p:nvPr/>
        </p:nvPicPr>
        <p:blipFill rotWithShape="1">
          <a:blip r:embed="rId3">
            <a:alphaModFix/>
          </a:blip>
          <a:srcRect/>
          <a:stretch/>
        </p:blipFill>
        <p:spPr>
          <a:xfrm>
            <a:off x="8215286" y="4136170"/>
            <a:ext cx="1059440" cy="1059440"/>
          </a:xfrm>
          <a:prstGeom prst="rect">
            <a:avLst/>
          </a:prstGeom>
          <a:noFill/>
          <a:ln>
            <a:noFill/>
          </a:ln>
        </p:spPr>
      </p:pic>
      <p:pic>
        <p:nvPicPr>
          <p:cNvPr id="423" name="Google Shape;423;p41" descr="Marca de verificación"/>
          <p:cNvPicPr preferRelativeResize="0"/>
          <p:nvPr/>
        </p:nvPicPr>
        <p:blipFill rotWithShape="1">
          <a:blip r:embed="rId3">
            <a:alphaModFix/>
          </a:blip>
          <a:srcRect/>
          <a:stretch/>
        </p:blipFill>
        <p:spPr>
          <a:xfrm>
            <a:off x="8766550" y="2942190"/>
            <a:ext cx="1089661" cy="1089661"/>
          </a:xfrm>
          <a:prstGeom prst="rect">
            <a:avLst/>
          </a:prstGeom>
          <a:noFill/>
          <a:ln>
            <a:noFill/>
          </a:ln>
        </p:spPr>
      </p:pic>
      <p:pic>
        <p:nvPicPr>
          <p:cNvPr id="424" name="Google Shape;424;p41" descr="Marca de verificación"/>
          <p:cNvPicPr preferRelativeResize="0"/>
          <p:nvPr/>
        </p:nvPicPr>
        <p:blipFill rotWithShape="1">
          <a:blip r:embed="rId3">
            <a:alphaModFix/>
          </a:blip>
          <a:srcRect/>
          <a:stretch/>
        </p:blipFill>
        <p:spPr>
          <a:xfrm>
            <a:off x="7953608" y="2066857"/>
            <a:ext cx="1059439" cy="1059439"/>
          </a:xfrm>
          <a:prstGeom prst="rect">
            <a:avLst/>
          </a:prstGeom>
          <a:noFill/>
          <a:ln>
            <a:noFill/>
          </a:ln>
        </p:spPr>
      </p:pic>
      <p:pic>
        <p:nvPicPr>
          <p:cNvPr id="425" name="Google Shape;425;p41" descr="Marca de verificación"/>
          <p:cNvPicPr preferRelativeResize="0"/>
          <p:nvPr/>
        </p:nvPicPr>
        <p:blipFill rotWithShape="1">
          <a:blip r:embed="rId3">
            <a:alphaModFix/>
          </a:blip>
          <a:srcRect/>
          <a:stretch/>
        </p:blipFill>
        <p:spPr>
          <a:xfrm>
            <a:off x="6894168" y="5308551"/>
            <a:ext cx="1059440" cy="1059440"/>
          </a:xfrm>
          <a:prstGeom prst="rect">
            <a:avLst/>
          </a:prstGeom>
          <a:noFill/>
          <a:ln>
            <a:noFill/>
          </a:ln>
        </p:spPr>
      </p:pic>
      <p:sp>
        <p:nvSpPr>
          <p:cNvPr id="426" name="Google Shape;426;p41"/>
          <p:cNvSpPr txBox="1"/>
          <p:nvPr/>
        </p:nvSpPr>
        <p:spPr>
          <a:xfrm>
            <a:off x="270317" y="357728"/>
            <a:ext cx="5201704" cy="584775"/>
          </a:xfrm>
          <a:prstGeom prst="rect">
            <a:avLst/>
          </a:prstGeom>
          <a:solidFill>
            <a:srgbClr val="F4B08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200">
                <a:solidFill>
                  <a:schemeClr val="lt1"/>
                </a:solidFill>
                <a:latin typeface="Century Gothic"/>
                <a:ea typeface="Century Gothic"/>
                <a:cs typeface="Century Gothic"/>
                <a:sym typeface="Century Gothic"/>
              </a:rPr>
              <a:t>Para reducir el tiempo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 calcmode="lin" valueType="num">
                                      <p:cBhvr additive="base">
                                        <p:cTn id="7" dur="500"/>
                                        <p:tgtEl>
                                          <p:spTgt spid="4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18"/>
                                        </p:tgtEl>
                                        <p:attrNameLst>
                                          <p:attrName>style.visibility</p:attrName>
                                        </p:attrNameLst>
                                      </p:cBhvr>
                                      <p:to>
                                        <p:strVal val="visible"/>
                                      </p:to>
                                    </p:set>
                                    <p:anim calcmode="lin" valueType="num">
                                      <p:cBhvr additive="base">
                                        <p:cTn id="10" dur="500"/>
                                        <p:tgtEl>
                                          <p:spTgt spid="41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20"/>
                                        </p:tgtEl>
                                        <p:attrNameLst>
                                          <p:attrName>style.visibility</p:attrName>
                                        </p:attrNameLst>
                                      </p:cBhvr>
                                      <p:to>
                                        <p:strVal val="visible"/>
                                      </p:to>
                                    </p:set>
                                    <p:anim calcmode="lin" valueType="num">
                                      <p:cBhvr additive="base">
                                        <p:cTn id="13" dur="500"/>
                                        <p:tgtEl>
                                          <p:spTgt spid="42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9"/>
                                        </p:tgtEl>
                                        <p:attrNameLst>
                                          <p:attrName>style.visibility</p:attrName>
                                        </p:attrNameLst>
                                      </p:cBhvr>
                                      <p:to>
                                        <p:strVal val="visible"/>
                                      </p:to>
                                    </p:set>
                                    <p:anim calcmode="lin" valueType="num">
                                      <p:cBhvr additive="base">
                                        <p:cTn id="16" dur="500"/>
                                        <p:tgtEl>
                                          <p:spTgt spid="41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7"/>
                                        </p:tgtEl>
                                        <p:attrNameLst>
                                          <p:attrName>style.visibility</p:attrName>
                                        </p:attrNameLst>
                                      </p:cBhvr>
                                      <p:to>
                                        <p:strVal val="visible"/>
                                      </p:to>
                                    </p:set>
                                    <p:anim calcmode="lin" valueType="num">
                                      <p:cBhvr additive="base">
                                        <p:cTn id="19" dur="500"/>
                                        <p:tgtEl>
                                          <p:spTgt spid="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2"/>
          <p:cNvSpPr/>
          <p:nvPr/>
        </p:nvSpPr>
        <p:spPr>
          <a:xfrm>
            <a:off x="600501" y="348675"/>
            <a:ext cx="5495499" cy="975159"/>
          </a:xfrm>
          <a:prstGeom prst="rect">
            <a:avLst/>
          </a:prstGeom>
          <a:solidFill>
            <a:srgbClr val="ECC1C8"/>
          </a:solidFill>
          <a:ln>
            <a:noFill/>
          </a:ln>
          <a:effectLst>
            <a:outerShdw dist="104775" dir="2700000" algn="bl" rotWithShape="0">
              <a:srgbClr val="20124D">
                <a:alpha val="14901"/>
              </a:srgbClr>
            </a:outerShdw>
          </a:effectLst>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3400">
                <a:solidFill>
                  <a:schemeClr val="lt1"/>
                </a:solidFill>
                <a:latin typeface="Century Gothic"/>
                <a:ea typeface="Century Gothic"/>
                <a:cs typeface="Century Gothic"/>
                <a:sym typeface="Century Gothic"/>
              </a:rPr>
              <a:t>Distribución de planta</a:t>
            </a:r>
            <a:endParaRPr/>
          </a:p>
        </p:txBody>
      </p:sp>
      <p:sp>
        <p:nvSpPr>
          <p:cNvPr id="432" name="Google Shape;432;p42"/>
          <p:cNvSpPr/>
          <p:nvPr/>
        </p:nvSpPr>
        <p:spPr>
          <a:xfrm>
            <a:off x="489070" y="1620222"/>
            <a:ext cx="4409953" cy="449353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2200">
                <a:solidFill>
                  <a:schemeClr val="lt1"/>
                </a:solidFill>
                <a:latin typeface="Century Gothic"/>
                <a:ea typeface="Century Gothic"/>
                <a:cs typeface="Century Gothic"/>
                <a:sym typeface="Century Gothic"/>
              </a:rPr>
              <a:t>"LA distribución de planta comprende determinar la ubicación de los departamentos, de las estaciones de trabajo, de las máquinas y de los puntos de almacenamiento de una instalación. Su objetivo general es disponer de estos elementos de manera que se aseguren un flujo continuo de trabajo o un patrón especifico de tráfico”.</a:t>
            </a:r>
            <a:endParaRPr/>
          </a:p>
        </p:txBody>
      </p:sp>
      <p:pic>
        <p:nvPicPr>
          <p:cNvPr id="433" name="Google Shape;433;p42"/>
          <p:cNvPicPr preferRelativeResize="0"/>
          <p:nvPr/>
        </p:nvPicPr>
        <p:blipFill rotWithShape="1">
          <a:blip r:embed="rId3">
            <a:alphaModFix/>
          </a:blip>
          <a:srcRect l="7263" t="13684" r="6982" b="2960"/>
          <a:stretch/>
        </p:blipFill>
        <p:spPr>
          <a:xfrm>
            <a:off x="5220183" y="2210766"/>
            <a:ext cx="4409954" cy="2782308"/>
          </a:xfrm>
          <a:prstGeom prst="snip2DiagRect">
            <a:avLst>
              <a:gd name="adj1" fmla="val 0"/>
              <a:gd name="adj2" fmla="val 16667"/>
            </a:avLst>
          </a:prstGeom>
          <a:solidFill>
            <a:srgbClr val="ECECEC"/>
          </a:solidFill>
          <a:ln w="88900" cap="sq" cmpd="sng">
            <a:solidFill>
              <a:srgbClr val="DBB5BC"/>
            </a:solidFill>
            <a:prstDash val="solid"/>
            <a:miter lim="800000"/>
            <a:headEnd type="none" w="sm" len="sm"/>
            <a:tailEnd type="none" w="sm" len="sm"/>
          </a:ln>
          <a:effectLst>
            <a:outerShdw blurRad="88900" algn="tl" rotWithShape="0">
              <a:srgbClr val="000000">
                <a:alpha val="44705"/>
              </a:srgbClr>
            </a:outerShdw>
          </a:effectLst>
        </p:spPr>
      </p:pic>
    </p:spTree>
  </p:cSld>
  <p:clrMapOvr>
    <a:masterClrMapping/>
  </p:clrMapOvr>
  <p:transition>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p:nvPr/>
        </p:nvSpPr>
        <p:spPr>
          <a:xfrm>
            <a:off x="297084" y="221909"/>
            <a:ext cx="8962663" cy="1398547"/>
          </a:xfrm>
          <a:prstGeom prst="roundRect">
            <a:avLst>
              <a:gd name="adj" fmla="val 16667"/>
            </a:avLst>
          </a:prstGeom>
          <a:solidFill>
            <a:srgbClr val="DBB5B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a:solidFill>
                  <a:schemeClr val="lt1"/>
                </a:solidFill>
                <a:latin typeface="Century Gothic"/>
                <a:ea typeface="Century Gothic"/>
                <a:cs typeface="Century Gothic"/>
                <a:sym typeface="Century Gothic"/>
              </a:rPr>
              <a:t>La distribución en planta implica la ordenación física de los elementos industriales y comerciales. Esta ordenación incluye tanto los espacios necesarios para el movimiento del material, almacenamiento, trabajadores y todas las actividades. </a:t>
            </a:r>
            <a:endParaRPr/>
          </a:p>
        </p:txBody>
      </p:sp>
      <p:sp>
        <p:nvSpPr>
          <p:cNvPr id="439" name="Google Shape;439;p43"/>
          <p:cNvSpPr/>
          <p:nvPr/>
        </p:nvSpPr>
        <p:spPr>
          <a:xfrm>
            <a:off x="5463251" y="2000922"/>
            <a:ext cx="4435309" cy="3416030"/>
          </a:xfrm>
          <a:prstGeom prst="hexagon">
            <a:avLst>
              <a:gd name="adj" fmla="val 25000"/>
              <a:gd name="vf" fmla="val 115470"/>
            </a:avLst>
          </a:prstGeom>
          <a:solidFill>
            <a:srgbClr val="DBB5BC"/>
          </a:solidFill>
          <a:ln w="19050" cap="rnd" cmpd="sng">
            <a:solidFill>
              <a:srgbClr val="54813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b="1">
                <a:solidFill>
                  <a:schemeClr val="lt1"/>
                </a:solidFill>
                <a:latin typeface="Century Gothic"/>
                <a:ea typeface="Century Gothic"/>
                <a:cs typeface="Century Gothic"/>
                <a:sym typeface="Century Gothic"/>
              </a:rPr>
              <a:t>IMPORTANCIA</a:t>
            </a:r>
            <a:r>
              <a:rPr lang="es-MX" sz="2000">
                <a:solidFill>
                  <a:schemeClr val="lt1"/>
                </a:solidFill>
                <a:latin typeface="Century Gothic"/>
                <a:ea typeface="Century Gothic"/>
                <a:cs typeface="Century Gothic"/>
                <a:sym typeface="Century Gothic"/>
              </a:rPr>
              <a:t> </a:t>
            </a:r>
            <a:endParaRPr/>
          </a:p>
          <a:p>
            <a:pPr marL="0" marR="0" lvl="0" indent="0" algn="ctr" rtl="0">
              <a:spcBef>
                <a:spcPts val="0"/>
              </a:spcBef>
              <a:spcAft>
                <a:spcPts val="0"/>
              </a:spcAft>
              <a:buNone/>
            </a:pPr>
            <a:r>
              <a:rPr lang="es-MX" sz="2000">
                <a:solidFill>
                  <a:schemeClr val="lt1"/>
                </a:solidFill>
                <a:latin typeface="Century Gothic"/>
                <a:ea typeface="Century Gothic"/>
                <a:cs typeface="Century Gothic"/>
                <a:sym typeface="Century Gothic"/>
              </a:rPr>
              <a:t>Es de vital importancia ya que por medio de ella se logra un adecuado orden y manejo de las áreas de trabajo y equipos, con el fin de minimizar tiempos, espacios y costes.</a:t>
            </a:r>
            <a:endParaRPr/>
          </a:p>
        </p:txBody>
      </p:sp>
      <p:pic>
        <p:nvPicPr>
          <p:cNvPr id="440" name="Google Shape;440;p43"/>
          <p:cNvPicPr preferRelativeResize="0"/>
          <p:nvPr/>
        </p:nvPicPr>
        <p:blipFill rotWithShape="1">
          <a:blip r:embed="rId3">
            <a:alphaModFix/>
          </a:blip>
          <a:srcRect/>
          <a:stretch/>
        </p:blipFill>
        <p:spPr>
          <a:xfrm>
            <a:off x="1023379" y="4298096"/>
            <a:ext cx="4248589" cy="2237711"/>
          </a:xfrm>
          <a:prstGeom prst="rect">
            <a:avLst/>
          </a:prstGeom>
          <a:noFill/>
          <a:ln>
            <a:noFill/>
          </a:ln>
          <a:effectLst>
            <a:outerShdw blurRad="292100" dist="139700" dir="2700000" algn="tl" rotWithShape="0">
              <a:srgbClr val="333333">
                <a:alpha val="64705"/>
              </a:srgbClr>
            </a:outerShdw>
          </a:effectLst>
        </p:spPr>
      </p:pic>
      <p:pic>
        <p:nvPicPr>
          <p:cNvPr id="441" name="Google Shape;441;p43"/>
          <p:cNvPicPr preferRelativeResize="0"/>
          <p:nvPr/>
        </p:nvPicPr>
        <p:blipFill rotWithShape="1">
          <a:blip r:embed="rId4">
            <a:alphaModFix/>
          </a:blip>
          <a:srcRect/>
          <a:stretch/>
        </p:blipFill>
        <p:spPr>
          <a:xfrm>
            <a:off x="506034" y="2000922"/>
            <a:ext cx="3574811" cy="20028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4"/>
          <p:cNvSpPr txBox="1">
            <a:spLocks noGrp="1"/>
          </p:cNvSpPr>
          <p:nvPr>
            <p:ph type="title"/>
          </p:nvPr>
        </p:nvSpPr>
        <p:spPr>
          <a:xfrm>
            <a:off x="718697" y="1534052"/>
            <a:ext cx="2151200"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733">
                <a:latin typeface="Century Gothic"/>
                <a:ea typeface="Century Gothic"/>
                <a:cs typeface="Century Gothic"/>
                <a:sym typeface="Century Gothic"/>
              </a:rPr>
              <a:t>Motivos</a:t>
            </a:r>
            <a:endParaRPr/>
          </a:p>
        </p:txBody>
      </p:sp>
      <p:sp>
        <p:nvSpPr>
          <p:cNvPr id="447" name="Google Shape;447;p44"/>
          <p:cNvSpPr txBox="1">
            <a:spLocks noGrp="1"/>
          </p:cNvSpPr>
          <p:nvPr>
            <p:ph type="body" idx="1"/>
          </p:nvPr>
        </p:nvSpPr>
        <p:spPr>
          <a:xfrm>
            <a:off x="3244864" y="1127862"/>
            <a:ext cx="8052028" cy="2474759"/>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Cambios de volúmenes de producción, de productos (nuevos productos), de procesos, de tecnologías, de equipos, normativas. </a:t>
            </a:r>
            <a:endParaRPr/>
          </a:p>
          <a:p>
            <a:pPr marL="609585" lvl="0" indent="-507986" algn="just" rtl="0">
              <a:spcBef>
                <a:spcPts val="800"/>
              </a:spcBef>
              <a:spcAft>
                <a:spcPts val="0"/>
              </a:spcAft>
              <a:buSzPts val="2400"/>
              <a:buFont typeface="Arial"/>
              <a:buChar char="•"/>
            </a:pPr>
            <a:r>
              <a:rPr lang="es-MX" sz="2200">
                <a:latin typeface="Century Gothic"/>
                <a:ea typeface="Century Gothic"/>
                <a:cs typeface="Century Gothic"/>
                <a:sym typeface="Century Gothic"/>
              </a:rPr>
              <a:t>Proyecto de planta nueva, de expansión, de traslado, de reordenación de una planta existente y ajustes menores de distribuciones existentes.</a:t>
            </a:r>
            <a:endParaRPr/>
          </a:p>
        </p:txBody>
      </p:sp>
      <p:pic>
        <p:nvPicPr>
          <p:cNvPr id="448" name="Google Shape;448;p44" descr="Resultado de imagen para nuevas productos"/>
          <p:cNvPicPr preferRelativeResize="0"/>
          <p:nvPr/>
        </p:nvPicPr>
        <p:blipFill rotWithShape="1">
          <a:blip r:embed="rId3">
            <a:alphaModFix/>
          </a:blip>
          <a:srcRect/>
          <a:stretch/>
        </p:blipFill>
        <p:spPr>
          <a:xfrm>
            <a:off x="5640974" y="3806296"/>
            <a:ext cx="3524571" cy="180928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5"/>
          <p:cNvSpPr txBox="1">
            <a:spLocks noGrp="1"/>
          </p:cNvSpPr>
          <p:nvPr>
            <p:ph type="title"/>
          </p:nvPr>
        </p:nvSpPr>
        <p:spPr>
          <a:xfrm>
            <a:off x="535259" y="1087051"/>
            <a:ext cx="2642838" cy="1877462"/>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359">
                <a:latin typeface="Century Gothic"/>
                <a:ea typeface="Century Gothic"/>
                <a:cs typeface="Century Gothic"/>
                <a:sym typeface="Century Gothic"/>
              </a:rPr>
              <a:t>Objetivos específicos</a:t>
            </a:r>
            <a:endParaRPr/>
          </a:p>
        </p:txBody>
      </p:sp>
      <p:sp>
        <p:nvSpPr>
          <p:cNvPr id="454" name="Google Shape;454;p45"/>
          <p:cNvSpPr txBox="1">
            <a:spLocks noGrp="1"/>
          </p:cNvSpPr>
          <p:nvPr>
            <p:ph type="body" idx="1"/>
          </p:nvPr>
        </p:nvSpPr>
        <p:spPr>
          <a:xfrm>
            <a:off x="3240249" y="1165742"/>
            <a:ext cx="5364019" cy="4526516"/>
          </a:xfrm>
          <a:prstGeom prst="rect">
            <a:avLst/>
          </a:prstGeom>
          <a:noFill/>
          <a:ln>
            <a:noFill/>
          </a:ln>
        </p:spPr>
        <p:txBody>
          <a:bodyPr spcFirstLastPara="1" wrap="square" lIns="91425" tIns="91425" rIns="91425" bIns="91425" anchor="t" anchorCtr="0">
            <a:normAutofit/>
          </a:bodyPr>
          <a:lstStyle/>
          <a:p>
            <a:pPr marL="711182" lvl="0" indent="-609585" algn="l" rtl="0">
              <a:spcBef>
                <a:spcPts val="800"/>
              </a:spcBef>
              <a:spcAft>
                <a:spcPts val="0"/>
              </a:spcAft>
              <a:buSzPts val="2400"/>
              <a:buAutoNum type="arabicPeriod"/>
            </a:pPr>
            <a:r>
              <a:rPr lang="es-MX" sz="2000">
                <a:latin typeface="Century Gothic"/>
                <a:ea typeface="Century Gothic"/>
                <a:cs typeface="Century Gothic"/>
                <a:sym typeface="Century Gothic"/>
              </a:rPr>
              <a:t>Integración de todos los factores que afecten la distribución. </a:t>
            </a:r>
            <a:endParaRPr/>
          </a:p>
          <a:p>
            <a:pPr marL="711182" lvl="0" indent="-609585" algn="l" rtl="0">
              <a:spcBef>
                <a:spcPts val="800"/>
              </a:spcBef>
              <a:spcAft>
                <a:spcPts val="0"/>
              </a:spcAft>
              <a:buSzPts val="2400"/>
              <a:buAutoNum type="arabicPeriod"/>
            </a:pPr>
            <a:r>
              <a:rPr lang="es-MX" sz="2000">
                <a:latin typeface="Century Gothic"/>
                <a:ea typeface="Century Gothic"/>
                <a:cs typeface="Century Gothic"/>
                <a:sym typeface="Century Gothic"/>
              </a:rPr>
              <a:t>Movimiento de material según distancias mínimas. </a:t>
            </a:r>
            <a:endParaRPr/>
          </a:p>
          <a:p>
            <a:pPr marL="711182" lvl="0" indent="-609585" algn="l" rtl="0">
              <a:spcBef>
                <a:spcPts val="800"/>
              </a:spcBef>
              <a:spcAft>
                <a:spcPts val="0"/>
              </a:spcAft>
              <a:buSzPts val="2400"/>
              <a:buAutoNum type="arabicPeriod"/>
            </a:pPr>
            <a:r>
              <a:rPr lang="es-MX" sz="2000">
                <a:latin typeface="Century Gothic"/>
                <a:ea typeface="Century Gothic"/>
                <a:cs typeface="Century Gothic"/>
                <a:sym typeface="Century Gothic"/>
              </a:rPr>
              <a:t>Circulación del trabajo a través de la planta.</a:t>
            </a:r>
            <a:endParaRPr/>
          </a:p>
          <a:p>
            <a:pPr marL="711182" lvl="0" indent="-609585" algn="l" rtl="0">
              <a:spcBef>
                <a:spcPts val="800"/>
              </a:spcBef>
              <a:spcAft>
                <a:spcPts val="0"/>
              </a:spcAft>
              <a:buSzPts val="2400"/>
              <a:buAutoNum type="arabicPeriod"/>
            </a:pPr>
            <a:r>
              <a:rPr lang="es-MX" sz="2000">
                <a:latin typeface="Century Gothic"/>
                <a:ea typeface="Century Gothic"/>
                <a:cs typeface="Century Gothic"/>
                <a:sym typeface="Century Gothic"/>
              </a:rPr>
              <a:t>Utilización “efectiva” de todo el espacio. </a:t>
            </a:r>
            <a:endParaRPr/>
          </a:p>
          <a:p>
            <a:pPr marL="711182" lvl="0" indent="-609585" algn="l" rtl="0">
              <a:spcBef>
                <a:spcPts val="800"/>
              </a:spcBef>
              <a:spcAft>
                <a:spcPts val="0"/>
              </a:spcAft>
              <a:buSzPts val="2400"/>
              <a:buAutoNum type="arabicPeriod"/>
            </a:pPr>
            <a:r>
              <a:rPr lang="es-MX" sz="2000">
                <a:latin typeface="Century Gothic"/>
                <a:ea typeface="Century Gothic"/>
                <a:cs typeface="Century Gothic"/>
                <a:sym typeface="Century Gothic"/>
              </a:rPr>
              <a:t>Mínimo esfuerzo y seguridad en los trabajadores. </a:t>
            </a:r>
            <a:endParaRPr/>
          </a:p>
          <a:p>
            <a:pPr marL="711182" lvl="0" indent="-609585" algn="l" rtl="0">
              <a:spcBef>
                <a:spcPts val="800"/>
              </a:spcBef>
              <a:spcAft>
                <a:spcPts val="0"/>
              </a:spcAft>
              <a:buSzPts val="2400"/>
              <a:buAutoNum type="arabicPeriod"/>
            </a:pPr>
            <a:r>
              <a:rPr lang="es-MX" sz="2000">
                <a:latin typeface="Century Gothic"/>
                <a:ea typeface="Century Gothic"/>
                <a:cs typeface="Century Gothic"/>
                <a:sym typeface="Century Gothic"/>
              </a:rPr>
              <a:t>Flexibilidad en la ordenación para facilitar reajustes o ampliaciones. </a:t>
            </a:r>
            <a:endParaRPr/>
          </a:p>
        </p:txBody>
      </p:sp>
      <p:pic>
        <p:nvPicPr>
          <p:cNvPr id="455" name="Google Shape;455;p45"/>
          <p:cNvPicPr preferRelativeResize="0"/>
          <p:nvPr/>
        </p:nvPicPr>
        <p:blipFill rotWithShape="1">
          <a:blip r:embed="rId3">
            <a:alphaModFix/>
          </a:blip>
          <a:srcRect/>
          <a:stretch/>
        </p:blipFill>
        <p:spPr>
          <a:xfrm rot="-671863">
            <a:off x="8843072" y="2312366"/>
            <a:ext cx="2209455" cy="203590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6"/>
          <p:cNvSpPr/>
          <p:nvPr/>
        </p:nvSpPr>
        <p:spPr>
          <a:xfrm>
            <a:off x="480780" y="232722"/>
            <a:ext cx="8119210" cy="1182807"/>
          </a:xfrm>
          <a:prstGeom prst="round2DiagRect">
            <a:avLst>
              <a:gd name="adj1" fmla="val 16667"/>
              <a:gd name="adj2" fmla="val 0"/>
            </a:avLst>
          </a:prstGeom>
          <a:solidFill>
            <a:srgbClr val="DBB5BC"/>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3200">
                <a:solidFill>
                  <a:schemeClr val="lt1"/>
                </a:solidFill>
                <a:latin typeface="Arial"/>
                <a:ea typeface="Arial"/>
                <a:cs typeface="Arial"/>
                <a:sym typeface="Arial"/>
              </a:rPr>
              <a:t>Ventajas de tener una </a:t>
            </a:r>
            <a:r>
              <a:rPr lang="es-MX" sz="2800">
                <a:solidFill>
                  <a:schemeClr val="lt1"/>
                </a:solidFill>
                <a:latin typeface="Arial"/>
                <a:ea typeface="Arial"/>
                <a:cs typeface="Arial"/>
                <a:sym typeface="Arial"/>
              </a:rPr>
              <a:t>buena</a:t>
            </a:r>
            <a:r>
              <a:rPr lang="es-MX" sz="3200">
                <a:solidFill>
                  <a:schemeClr val="lt1"/>
                </a:solidFill>
                <a:latin typeface="Arial"/>
                <a:ea typeface="Arial"/>
                <a:cs typeface="Arial"/>
                <a:sym typeface="Arial"/>
              </a:rPr>
              <a:t> distribución</a:t>
            </a:r>
            <a:endParaRPr/>
          </a:p>
        </p:txBody>
      </p:sp>
      <p:sp>
        <p:nvSpPr>
          <p:cNvPr id="461" name="Google Shape;461;p46"/>
          <p:cNvSpPr/>
          <p:nvPr/>
        </p:nvSpPr>
        <p:spPr>
          <a:xfrm>
            <a:off x="480780" y="1676066"/>
            <a:ext cx="4537326" cy="4832092"/>
          </a:xfrm>
          <a:prstGeom prst="rect">
            <a:avLst/>
          </a:prstGeom>
          <a:noFill/>
          <a:ln>
            <a:noFill/>
          </a:ln>
        </p:spPr>
        <p:txBody>
          <a:bodyPr spcFirstLastPara="1" wrap="square" lIns="91425" tIns="45700" rIns="91425" bIns="45700" anchor="t" anchorCtr="0">
            <a:spAutoFit/>
          </a:bodyPr>
          <a:lstStyle/>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Disminución de las distancias a recorrer por los materiales, herramientas y trabajadores.</a:t>
            </a:r>
            <a:endParaRPr/>
          </a:p>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Circulación adecuada para el personal, equipos móviles, materiales y productos en elaboración, etc.</a:t>
            </a:r>
            <a:endParaRPr/>
          </a:p>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Utilización efectiva del espacio disponible según la necesidad.</a:t>
            </a:r>
            <a:endParaRPr/>
          </a:p>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Seguridad del personal y disminución de accidentes.</a:t>
            </a:r>
            <a:endParaRPr/>
          </a:p>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Disminución del tiempo de fabricación.</a:t>
            </a:r>
            <a:endParaRPr/>
          </a:p>
        </p:txBody>
      </p:sp>
      <p:sp>
        <p:nvSpPr>
          <p:cNvPr id="462" name="Google Shape;462;p46"/>
          <p:cNvSpPr/>
          <p:nvPr/>
        </p:nvSpPr>
        <p:spPr>
          <a:xfrm>
            <a:off x="5221470" y="1676066"/>
            <a:ext cx="4537326" cy="3139321"/>
          </a:xfrm>
          <a:prstGeom prst="rect">
            <a:avLst/>
          </a:prstGeom>
          <a:noFill/>
          <a:ln>
            <a:noFill/>
          </a:ln>
        </p:spPr>
        <p:txBody>
          <a:bodyPr spcFirstLastPara="1" wrap="square" lIns="91425" tIns="45700" rIns="91425" bIns="45700" anchor="t" anchorCtr="0">
            <a:spAutoFit/>
          </a:bodyPr>
          <a:lstStyle/>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Localización de sitios para inspección, que permitan mejorar la calidad del producto.</a:t>
            </a:r>
            <a:endParaRPr/>
          </a:p>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Mejoramiento de las condiciones de trabajo.</a:t>
            </a:r>
            <a:endParaRPr/>
          </a:p>
          <a:p>
            <a:pPr marL="380990" marR="0" lvl="0" indent="-380990" algn="l" rtl="0">
              <a:spcBef>
                <a:spcPts val="0"/>
              </a:spcBef>
              <a:spcAft>
                <a:spcPts val="0"/>
              </a:spcAft>
              <a:buClr>
                <a:schemeClr val="lt1"/>
              </a:buClr>
              <a:buSzPts val="2200"/>
              <a:buFont typeface="Noto Sans Symbols"/>
              <a:buChar char="⮚"/>
            </a:pPr>
            <a:r>
              <a:rPr lang="es-MX" sz="2200">
                <a:solidFill>
                  <a:schemeClr val="lt1"/>
                </a:solidFill>
                <a:latin typeface="Century Gothic"/>
                <a:ea typeface="Century Gothic"/>
                <a:cs typeface="Century Gothic"/>
                <a:sym typeface="Century Gothic"/>
              </a:rPr>
              <a:t>Incremento de la productividad y disminución de los costos.</a:t>
            </a:r>
            <a:endParaRPr/>
          </a:p>
        </p:txBody>
      </p:sp>
      <p:pic>
        <p:nvPicPr>
          <p:cNvPr id="463" name="Google Shape;463;p46" descr="Imagen relacionada"/>
          <p:cNvPicPr preferRelativeResize="0"/>
          <p:nvPr/>
        </p:nvPicPr>
        <p:blipFill rotWithShape="1">
          <a:blip r:embed="rId3">
            <a:alphaModFix/>
          </a:blip>
          <a:srcRect/>
          <a:stretch/>
        </p:blipFill>
        <p:spPr>
          <a:xfrm>
            <a:off x="5221470" y="4913761"/>
            <a:ext cx="2802804" cy="139496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7"/>
          <p:cNvSpPr/>
          <p:nvPr/>
        </p:nvSpPr>
        <p:spPr>
          <a:xfrm>
            <a:off x="661096" y="214989"/>
            <a:ext cx="8019918" cy="930906"/>
          </a:xfrm>
          <a:prstGeom prst="round2DiagRect">
            <a:avLst>
              <a:gd name="adj1" fmla="val 16667"/>
              <a:gd name="adj2" fmla="val 0"/>
            </a:avLst>
          </a:prstGeom>
          <a:solidFill>
            <a:srgbClr val="DBB5BC"/>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MX" sz="2400">
                <a:solidFill>
                  <a:schemeClr val="lt1"/>
                </a:solidFill>
                <a:latin typeface="Century Gothic"/>
                <a:ea typeface="Century Gothic"/>
                <a:cs typeface="Century Gothic"/>
                <a:sym typeface="Century Gothic"/>
              </a:rPr>
              <a:t>Factores que influyen en la selección de las distribuciones de planta</a:t>
            </a:r>
            <a:endParaRPr sz="2400">
              <a:solidFill>
                <a:schemeClr val="lt1"/>
              </a:solidFill>
              <a:latin typeface="Century Gothic"/>
              <a:ea typeface="Century Gothic"/>
              <a:cs typeface="Century Gothic"/>
              <a:sym typeface="Century Gothic"/>
            </a:endParaRPr>
          </a:p>
        </p:txBody>
      </p:sp>
      <p:graphicFrame>
        <p:nvGraphicFramePr>
          <p:cNvPr id="469" name="Google Shape;469;p47"/>
          <p:cNvGraphicFramePr/>
          <p:nvPr/>
        </p:nvGraphicFramePr>
        <p:xfrm>
          <a:off x="661096" y="1701477"/>
          <a:ext cx="6062450" cy="4941570"/>
        </p:xfrm>
        <a:graphic>
          <a:graphicData uri="http://schemas.openxmlformats.org/drawingml/2006/table">
            <a:tbl>
              <a:tblPr firstRow="1" bandRow="1">
                <a:noFill/>
                <a:tableStyleId>{284A81FE-D623-43AD-84CA-2C819ABBD253}</a:tableStyleId>
              </a:tblPr>
              <a:tblGrid>
                <a:gridCol w="1448325"/>
                <a:gridCol w="4614125"/>
              </a:tblGrid>
              <a:tr h="389850">
                <a:tc>
                  <a:txBody>
                    <a:bodyPr/>
                    <a:lstStyle/>
                    <a:p>
                      <a:pPr marL="0" marR="0" lvl="0" indent="0" algn="ctr" rtl="0">
                        <a:spcBef>
                          <a:spcPts val="0"/>
                        </a:spcBef>
                        <a:spcAft>
                          <a:spcPts val="0"/>
                        </a:spcAft>
                        <a:buNone/>
                      </a:pPr>
                      <a:r>
                        <a:rPr lang="es-MX" sz="1600" u="none" strike="noStrike" cap="none">
                          <a:latin typeface="Century Gothic"/>
                          <a:ea typeface="Century Gothic"/>
                          <a:cs typeface="Century Gothic"/>
                          <a:sym typeface="Century Gothic"/>
                        </a:rPr>
                        <a:t>FACTORES</a:t>
                      </a:r>
                      <a:endParaRPr/>
                    </a:p>
                  </a:txBody>
                  <a:tcPr marL="121925" marR="121925" marT="60950" marB="60950">
                    <a:solidFill>
                      <a:srgbClr val="DBB5BC"/>
                    </a:solidFill>
                  </a:tcPr>
                </a:tc>
                <a:tc>
                  <a:txBody>
                    <a:bodyPr/>
                    <a:lstStyle/>
                    <a:p>
                      <a:pPr marL="0" marR="0" lvl="0" indent="0" algn="ctr" rtl="0">
                        <a:spcBef>
                          <a:spcPts val="0"/>
                        </a:spcBef>
                        <a:spcAft>
                          <a:spcPts val="0"/>
                        </a:spcAft>
                        <a:buNone/>
                      </a:pPr>
                      <a:r>
                        <a:rPr lang="es-MX" sz="1600" u="none" strike="noStrike" cap="none">
                          <a:solidFill>
                            <a:schemeClr val="lt1"/>
                          </a:solidFill>
                          <a:latin typeface="Century Gothic"/>
                          <a:ea typeface="Century Gothic"/>
                          <a:cs typeface="Century Gothic"/>
                          <a:sym typeface="Century Gothic"/>
                        </a:rPr>
                        <a:t>DESCRIPCION</a:t>
                      </a:r>
                      <a:endParaRPr/>
                    </a:p>
                  </a:txBody>
                  <a:tcPr marL="121925" marR="121925" marT="60950" marB="60950">
                    <a:solidFill>
                      <a:srgbClr val="DBB5BC"/>
                    </a:solidFill>
                  </a:tcPr>
                </a:tc>
              </a:tr>
              <a:tr h="577075">
                <a:tc>
                  <a:txBody>
                    <a:bodyPr/>
                    <a:lstStyle/>
                    <a:p>
                      <a:pPr marL="0" marR="0" lvl="0" indent="0" algn="l" rtl="0">
                        <a:spcBef>
                          <a:spcPts val="0"/>
                        </a:spcBef>
                        <a:spcAft>
                          <a:spcPts val="0"/>
                        </a:spcAft>
                        <a:buNone/>
                      </a:pPr>
                      <a:r>
                        <a:rPr lang="es-MX" sz="1600" u="none" strike="noStrike" cap="none">
                          <a:solidFill>
                            <a:srgbClr val="548135"/>
                          </a:solidFill>
                          <a:latin typeface="Century Gothic"/>
                          <a:ea typeface="Century Gothic"/>
                          <a:cs typeface="Century Gothic"/>
                          <a:sym typeface="Century Gothic"/>
                        </a:rPr>
                        <a:t>Los materiales</a:t>
                      </a:r>
                      <a:endParaRPr/>
                    </a:p>
                  </a:txBody>
                  <a:tcPr marL="20325" marR="20325" marT="20325" marB="20325" anchor="ctr"/>
                </a:tc>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El tamaño, la forma, el </a:t>
                      </a:r>
                      <a:r>
                        <a:rPr lang="es-MX" sz="1600" u="none" strike="noStrike">
                          <a:solidFill>
                            <a:srgbClr val="548135"/>
                          </a:solidFill>
                          <a:latin typeface="Century Gothic"/>
                          <a:ea typeface="Century Gothic"/>
                          <a:cs typeface="Century Gothic"/>
                          <a:sym typeface="Century Gothic"/>
                        </a:rPr>
                        <a:t>volumen</a:t>
                      </a:r>
                      <a:r>
                        <a:rPr lang="es-MX" sz="1600">
                          <a:solidFill>
                            <a:srgbClr val="548135"/>
                          </a:solidFill>
                          <a:latin typeface="Century Gothic"/>
                          <a:ea typeface="Century Gothic"/>
                          <a:cs typeface="Century Gothic"/>
                          <a:sym typeface="Century Gothic"/>
                        </a:rPr>
                        <a:t>, el peso y las características físicas y químicas de los mismos.</a:t>
                      </a:r>
                      <a:endParaRPr/>
                    </a:p>
                  </a:txBody>
                  <a:tcPr marL="20325" marR="20325" marT="20325" marB="20325" anchor="ctr"/>
                </a:tc>
              </a:tr>
              <a:tr h="1278950">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La maquinaria</a:t>
                      </a:r>
                      <a:endParaRPr/>
                    </a:p>
                  </a:txBody>
                  <a:tcPr marL="20325" marR="20325" marT="20325" marB="20325" anchor="ctr"/>
                </a:tc>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Su tipología y el número existente de cada </a:t>
                      </a:r>
                      <a:r>
                        <a:rPr lang="es-MX" sz="1600" u="none" strike="noStrike">
                          <a:solidFill>
                            <a:srgbClr val="548135"/>
                          </a:solidFill>
                          <a:latin typeface="Century Gothic"/>
                          <a:ea typeface="Century Gothic"/>
                          <a:cs typeface="Century Gothic"/>
                          <a:sym typeface="Century Gothic"/>
                        </a:rPr>
                        <a:t>clase</a:t>
                      </a:r>
                      <a:r>
                        <a:rPr lang="es-MX" sz="1600">
                          <a:solidFill>
                            <a:srgbClr val="548135"/>
                          </a:solidFill>
                          <a:latin typeface="Century Gothic"/>
                          <a:ea typeface="Century Gothic"/>
                          <a:cs typeface="Century Gothic"/>
                          <a:sym typeface="Century Gothic"/>
                        </a:rPr>
                        <a:t>, así como el tipo y cantidad de equipos, el espacio requerido, la forma, al altura y el peso, la cantidad y clase de operarios requeridos, los </a:t>
                      </a:r>
                      <a:r>
                        <a:rPr lang="es-MX" sz="1600" u="none" strike="noStrike">
                          <a:solidFill>
                            <a:srgbClr val="548135"/>
                          </a:solidFill>
                          <a:latin typeface="Century Gothic"/>
                          <a:ea typeface="Century Gothic"/>
                          <a:cs typeface="Century Gothic"/>
                          <a:sym typeface="Century Gothic"/>
                        </a:rPr>
                        <a:t>riesgos</a:t>
                      </a:r>
                      <a:r>
                        <a:rPr lang="es-MX" sz="1600">
                          <a:solidFill>
                            <a:srgbClr val="548135"/>
                          </a:solidFill>
                          <a:latin typeface="Century Gothic"/>
                          <a:ea typeface="Century Gothic"/>
                          <a:cs typeface="Century Gothic"/>
                          <a:sym typeface="Century Gothic"/>
                        </a:rPr>
                        <a:t> para el personal, etc.</a:t>
                      </a:r>
                      <a:endParaRPr/>
                    </a:p>
                  </a:txBody>
                  <a:tcPr marL="20325" marR="20325" marT="20325" marB="20325" anchor="ctr"/>
                </a:tc>
              </a:tr>
              <a:tr h="1354175">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La mano de obra</a:t>
                      </a:r>
                      <a:endParaRPr/>
                    </a:p>
                  </a:txBody>
                  <a:tcPr marL="20325" marR="20325" marT="20325" marB="20325" anchor="ctr"/>
                </a:tc>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Seguridad de los empleados, otros factores, tales como luminosidad, ventilación, </a:t>
                      </a:r>
                      <a:r>
                        <a:rPr lang="es-MX" sz="1600" u="none" strike="noStrike">
                          <a:solidFill>
                            <a:srgbClr val="548135"/>
                          </a:solidFill>
                          <a:latin typeface="Century Gothic"/>
                          <a:ea typeface="Century Gothic"/>
                          <a:cs typeface="Century Gothic"/>
                          <a:sym typeface="Century Gothic"/>
                        </a:rPr>
                        <a:t>temperatura</a:t>
                      </a:r>
                      <a:r>
                        <a:rPr lang="es-MX" sz="1600">
                          <a:solidFill>
                            <a:srgbClr val="548135"/>
                          </a:solidFill>
                          <a:latin typeface="Century Gothic"/>
                          <a:ea typeface="Century Gothic"/>
                          <a:cs typeface="Century Gothic"/>
                          <a:sym typeface="Century Gothic"/>
                        </a:rPr>
                        <a:t>, ruidos, etc. Así como el número de trabajadores necesarios en cada momento y el trabajo que habrán de realizar.</a:t>
                      </a:r>
                      <a:endParaRPr/>
                    </a:p>
                  </a:txBody>
                  <a:tcPr marL="20325" marR="20325" marT="20325" marB="20325" anchor="ctr"/>
                </a:tc>
              </a:tr>
              <a:tr h="496950">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El movimiento</a:t>
                      </a:r>
                      <a:endParaRPr/>
                    </a:p>
                  </a:txBody>
                  <a:tcPr marL="20325" marR="20325" marT="20325" marB="20325" anchor="ctr"/>
                </a:tc>
                <a:tc>
                  <a:txBody>
                    <a:bodyPr/>
                    <a:lstStyle/>
                    <a:p>
                      <a:pPr marL="0" marR="0" lvl="0" indent="0" algn="l" rtl="0">
                        <a:spcBef>
                          <a:spcPts val="0"/>
                        </a:spcBef>
                        <a:spcAft>
                          <a:spcPts val="0"/>
                        </a:spcAft>
                        <a:buNone/>
                      </a:pPr>
                      <a:r>
                        <a:rPr lang="es-MX" sz="1600">
                          <a:solidFill>
                            <a:srgbClr val="548135"/>
                          </a:solidFill>
                          <a:latin typeface="Century Gothic"/>
                          <a:ea typeface="Century Gothic"/>
                          <a:cs typeface="Century Gothic"/>
                          <a:sym typeface="Century Gothic"/>
                        </a:rPr>
                        <a:t>Intentar que sean mínimas y que su realización se combine en lo posible con otras operaciones.</a:t>
                      </a:r>
                      <a:endParaRPr/>
                    </a:p>
                  </a:txBody>
                  <a:tcPr marL="20325" marR="20325" marT="20325" marB="20325" anchor="ctr"/>
                </a:tc>
              </a:tr>
            </a:tbl>
          </a:graphicData>
        </a:graphic>
      </p:graphicFrame>
      <p:pic>
        <p:nvPicPr>
          <p:cNvPr id="470" name="Google Shape;470;p47" descr="Resultado de imagen para buena distribucion fabrica"/>
          <p:cNvPicPr preferRelativeResize="0"/>
          <p:nvPr/>
        </p:nvPicPr>
        <p:blipFill rotWithShape="1">
          <a:blip r:embed="rId3">
            <a:alphaModFix/>
          </a:blip>
          <a:srcRect/>
          <a:stretch/>
        </p:blipFill>
        <p:spPr>
          <a:xfrm>
            <a:off x="6904040" y="2222339"/>
            <a:ext cx="2791292" cy="292904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graphicFrame>
        <p:nvGraphicFramePr>
          <p:cNvPr id="475" name="Google Shape;475;p48"/>
          <p:cNvGraphicFramePr/>
          <p:nvPr/>
        </p:nvGraphicFramePr>
        <p:xfrm>
          <a:off x="972273" y="245779"/>
          <a:ext cx="3000000" cy="3000000"/>
        </p:xfrm>
        <a:graphic>
          <a:graphicData uri="http://schemas.openxmlformats.org/drawingml/2006/table">
            <a:tbl>
              <a:tblPr firstRow="1" bandRow="1">
                <a:noFill/>
                <a:tableStyleId>{284A81FE-D623-43AD-84CA-2C819ABBD253}</a:tableStyleId>
              </a:tblPr>
              <a:tblGrid>
                <a:gridCol w="1468975"/>
                <a:gridCol w="5869375"/>
              </a:tblGrid>
              <a:tr h="538725">
                <a:tc>
                  <a:txBody>
                    <a:bodyPr/>
                    <a:lstStyle/>
                    <a:p>
                      <a:pPr marL="0" marR="0" lvl="0" indent="0" algn="ctr" rtl="0">
                        <a:spcBef>
                          <a:spcPts val="0"/>
                        </a:spcBef>
                        <a:spcAft>
                          <a:spcPts val="0"/>
                        </a:spcAft>
                        <a:buNone/>
                      </a:pPr>
                      <a:r>
                        <a:rPr lang="es-MX" sz="1600">
                          <a:latin typeface="Century Gothic"/>
                          <a:ea typeface="Century Gothic"/>
                          <a:cs typeface="Century Gothic"/>
                          <a:sym typeface="Century Gothic"/>
                        </a:rPr>
                        <a:t>FACTORES</a:t>
                      </a:r>
                      <a:endParaRPr/>
                    </a:p>
                  </a:txBody>
                  <a:tcPr marL="121925" marR="121925" marT="60950" marB="60950">
                    <a:solidFill>
                      <a:srgbClr val="DBB5BC"/>
                    </a:solidFill>
                  </a:tcPr>
                </a:tc>
                <a:tc>
                  <a:txBody>
                    <a:bodyPr/>
                    <a:lstStyle/>
                    <a:p>
                      <a:pPr marL="0" marR="0" lvl="0" indent="0" algn="ctr" rtl="0">
                        <a:spcBef>
                          <a:spcPts val="0"/>
                        </a:spcBef>
                        <a:spcAft>
                          <a:spcPts val="0"/>
                        </a:spcAft>
                        <a:buNone/>
                      </a:pPr>
                      <a:r>
                        <a:rPr lang="es-MX" sz="1600">
                          <a:solidFill>
                            <a:schemeClr val="lt1"/>
                          </a:solidFill>
                          <a:latin typeface="Century Gothic"/>
                          <a:ea typeface="Century Gothic"/>
                          <a:cs typeface="Century Gothic"/>
                          <a:sym typeface="Century Gothic"/>
                        </a:rPr>
                        <a:t>DESCRIPCION</a:t>
                      </a:r>
                      <a:endParaRPr/>
                    </a:p>
                  </a:txBody>
                  <a:tcPr marL="121925" marR="121925" marT="60950" marB="60950">
                    <a:solidFill>
                      <a:srgbClr val="DBB5BC"/>
                    </a:solidFill>
                  </a:tcPr>
                </a:tc>
              </a:tr>
              <a:tr h="965275">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Las esperas</a:t>
                      </a:r>
                      <a:endParaRPr/>
                    </a:p>
                  </a:txBody>
                  <a:tcPr marL="20325" marR="20325" marT="20325" marB="20325" anchor="ctr"/>
                </a:tc>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Conseguir que la circulación de los materiales sea fluida a lo largo de la misma, evitando así el coste que suponen las esperas y demoras que tienen lugar cuando dicha circulación se detiene.</a:t>
                      </a:r>
                      <a:endParaRPr/>
                    </a:p>
                  </a:txBody>
                  <a:tcPr marL="20325" marR="20325" marT="20325" marB="20325" anchor="ctr"/>
                </a:tc>
              </a:tr>
              <a:tr h="2050125">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Los servicios auxiliares</a:t>
                      </a:r>
                      <a:endParaRPr/>
                    </a:p>
                  </a:txBody>
                  <a:tcPr marL="20325" marR="20325" marT="20325" marB="20325" anchor="ctr"/>
                </a:tc>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Los servicios auxiliares permiten y facilitan la actividad principal que se desarrolla en una planta. Entre ellos, podemos citar los relativos al personal (por ejemplo: vías de acceso, protección contra incendios, primeros auxilios, supervisión, seguridad, etc.), los relativos al material (por ejemplo: inspección y control de calidad) y los relativos a la maquinaria (por ejemplo: mantenimiento y distribución de líneas de servicios auxiliares).</a:t>
                      </a:r>
                      <a:endParaRPr/>
                    </a:p>
                  </a:txBody>
                  <a:tcPr marL="20325" marR="20325" marT="20325" marB="20325" anchor="ctr"/>
                </a:tc>
              </a:tr>
              <a:tr h="1242050">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El edificio</a:t>
                      </a:r>
                      <a:endParaRPr/>
                    </a:p>
                  </a:txBody>
                  <a:tcPr marL="20325" marR="20325" marT="20325" marB="20325" anchor="ctr"/>
                </a:tc>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Considerar su disposición espacial y demás características (por ejemplo: número de pisos, forma de la planta, localización de ventanas y puertas, resistencia de suelos, altura de techos,, escaleras, montacargas, desagües, tomas de corriente, etc.)</a:t>
                      </a:r>
                      <a:endParaRPr/>
                    </a:p>
                  </a:txBody>
                  <a:tcPr marL="20325" marR="20325" marT="20325" marB="20325" anchor="ctr"/>
                </a:tc>
              </a:tr>
              <a:tr h="838000">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Los cambios</a:t>
                      </a:r>
                      <a:endParaRPr/>
                    </a:p>
                  </a:txBody>
                  <a:tcPr marL="20325" marR="20325" marT="20325" marB="20325" anchor="ctr"/>
                </a:tc>
                <a:tc>
                  <a:txBody>
                    <a:bodyPr/>
                    <a:lstStyle/>
                    <a:p>
                      <a:pPr marL="0" marR="0" lvl="0" indent="0" algn="l" rtl="0">
                        <a:lnSpc>
                          <a:spcPct val="100000"/>
                        </a:lnSpc>
                        <a:spcBef>
                          <a:spcPts val="0"/>
                        </a:spcBef>
                        <a:spcAft>
                          <a:spcPts val="0"/>
                        </a:spcAft>
                        <a:buNone/>
                      </a:pPr>
                      <a:r>
                        <a:rPr lang="es-MX" sz="1600" b="0" i="0" u="none" strike="noStrike" cap="none">
                          <a:solidFill>
                            <a:srgbClr val="548135"/>
                          </a:solidFill>
                          <a:latin typeface="Century Gothic"/>
                          <a:ea typeface="Century Gothic"/>
                          <a:cs typeface="Century Gothic"/>
                          <a:sym typeface="Century Gothic"/>
                        </a:rPr>
                        <a:t>Buscar una distribución capaz de adaptarse dentro de unos límites razonables y realistas, tener en cuenta las posibles ampliaciones futuras de la distribución.</a:t>
                      </a:r>
                      <a:endParaRPr/>
                    </a:p>
                  </a:txBody>
                  <a:tcPr marL="20325" marR="20325" marT="20325" marB="20325" anchor="ct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9"/>
          <p:cNvSpPr txBox="1">
            <a:spLocks noGrp="1"/>
          </p:cNvSpPr>
          <p:nvPr>
            <p:ph type="title"/>
          </p:nvPr>
        </p:nvSpPr>
        <p:spPr>
          <a:xfrm>
            <a:off x="524107" y="994528"/>
            <a:ext cx="2598234" cy="1682806"/>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Arial"/>
              <a:buNone/>
            </a:pPr>
            <a:r>
              <a:rPr lang="es-MX" sz="3200">
                <a:latin typeface="Arial"/>
                <a:ea typeface="Arial"/>
                <a:cs typeface="Arial"/>
                <a:sym typeface="Arial"/>
              </a:rPr>
              <a:t>Tipos de distribución de planta</a:t>
            </a:r>
            <a:endParaRPr/>
          </a:p>
        </p:txBody>
      </p:sp>
      <p:pic>
        <p:nvPicPr>
          <p:cNvPr id="481" name="Google Shape;481;p49"/>
          <p:cNvPicPr preferRelativeResize="0"/>
          <p:nvPr/>
        </p:nvPicPr>
        <p:blipFill rotWithShape="1">
          <a:blip r:embed="rId3">
            <a:alphaModFix/>
          </a:blip>
          <a:srcRect l="6915" t="23349"/>
          <a:stretch/>
        </p:blipFill>
        <p:spPr>
          <a:xfrm>
            <a:off x="3573918" y="1297649"/>
            <a:ext cx="7362319" cy="45468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body" idx="4294967295"/>
          </p:nvPr>
        </p:nvSpPr>
        <p:spPr>
          <a:xfrm>
            <a:off x="626639" y="710779"/>
            <a:ext cx="8528935" cy="479877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Arial"/>
              <a:buChar char="•"/>
            </a:pPr>
            <a:r>
              <a:rPr lang="es-MX">
                <a:solidFill>
                  <a:schemeClr val="lt1"/>
                </a:solidFill>
                <a:latin typeface="Century Gothic"/>
                <a:ea typeface="Century Gothic"/>
                <a:cs typeface="Century Gothic"/>
                <a:sym typeface="Century Gothic"/>
              </a:rPr>
              <a:t>El analista debe de revisar los diagramas de operaciones y responder a varias preguntas:</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¿Por qué es necesaria esta operación?</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¿Por qué esta operación se realiza de esta manera?</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¿Por qué son tan pequeñas estas tolerancias?</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El por qué sugiere enseguida otras preguntas, entre ellas</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¿Cómo puede mejorarse esta operación?</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¿Quién puede realizar mejor esta operación?</a:t>
            </a:r>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¿Dónde puede realizarse esta operación con menor costo o calidad mas alta?</a:t>
            </a:r>
            <a:endParaRPr/>
          </a:p>
          <a:p>
            <a:pPr marL="342900" lvl="0" indent="-251459" algn="l" rtl="0">
              <a:spcBef>
                <a:spcPts val="1000"/>
              </a:spcBef>
              <a:spcAft>
                <a:spcPts val="0"/>
              </a:spcAft>
              <a:buSzPts val="1440"/>
              <a:buFont typeface="Arial"/>
              <a:buNone/>
            </a:pPr>
            <a:endParaRPr>
              <a:solidFill>
                <a:schemeClr val="lt1"/>
              </a:solidFill>
              <a:latin typeface="Century Gothic"/>
              <a:ea typeface="Century Gothic"/>
              <a:cs typeface="Century Gothic"/>
              <a:sym typeface="Century Gothic"/>
            </a:endParaRPr>
          </a:p>
          <a:p>
            <a:pPr marL="342900" lvl="0" indent="-342900" algn="l" rtl="0">
              <a:spcBef>
                <a:spcPts val="1000"/>
              </a:spcBef>
              <a:spcAft>
                <a:spcPts val="0"/>
              </a:spcAft>
              <a:buSzPts val="1440"/>
              <a:buFont typeface="Arial"/>
              <a:buChar char="•"/>
            </a:pPr>
            <a:r>
              <a:rPr lang="es-MX">
                <a:solidFill>
                  <a:schemeClr val="lt1"/>
                </a:solidFill>
                <a:latin typeface="Century Gothic"/>
                <a:ea typeface="Century Gothic"/>
                <a:cs typeface="Century Gothic"/>
                <a:sym typeface="Century Gothic"/>
              </a:rPr>
              <a:t>Se considera en conjunto el producto en estudio en vez de componentes elementales y reconsiderar los puntos de análisis con vista hacia la posibilidad de mejorar globales.</a:t>
            </a:r>
            <a:endParaRPr/>
          </a:p>
          <a:p>
            <a:pPr marL="342900" lvl="0" indent="-251459" algn="l" rtl="0">
              <a:spcBef>
                <a:spcPts val="1000"/>
              </a:spcBef>
              <a:spcAft>
                <a:spcPts val="0"/>
              </a:spcAft>
              <a:buSzPts val="1440"/>
              <a:buFont typeface="Arial"/>
              <a:buNone/>
            </a:pPr>
            <a:endParaRPr>
              <a:solidFill>
                <a:schemeClr val="lt1"/>
              </a:solidFill>
              <a:latin typeface="Century Gothic"/>
              <a:ea typeface="Century Gothic"/>
              <a:cs typeface="Century Gothic"/>
              <a:sym typeface="Century Gothic"/>
            </a:endParaRPr>
          </a:p>
          <a:p>
            <a:pPr marL="342900" lvl="0" indent="-251459" algn="l" rtl="0">
              <a:spcBef>
                <a:spcPts val="1000"/>
              </a:spcBef>
              <a:spcAft>
                <a:spcPts val="0"/>
              </a:spcAft>
              <a:buSzPts val="1440"/>
              <a:buFont typeface="Arial"/>
              <a:buNone/>
            </a:pPr>
            <a:endParaRPr>
              <a:solidFill>
                <a:schemeClr val="lt1"/>
              </a:solidFill>
              <a:latin typeface="Century Gothic"/>
              <a:ea typeface="Century Gothic"/>
              <a:cs typeface="Century Gothic"/>
              <a:sym typeface="Century Gothic"/>
            </a:endParaRPr>
          </a:p>
          <a:p>
            <a:pPr marL="342900" lvl="0" indent="-251459" algn="l" rtl="0">
              <a:spcBef>
                <a:spcPts val="1000"/>
              </a:spcBef>
              <a:spcAft>
                <a:spcPts val="0"/>
              </a:spcAft>
              <a:buSzPts val="1440"/>
              <a:buFont typeface="Arial"/>
              <a:buNone/>
            </a:pPr>
            <a:endParaRPr>
              <a:solidFill>
                <a:schemeClr val="lt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0"/>
          <p:cNvSpPr txBox="1"/>
          <p:nvPr/>
        </p:nvSpPr>
        <p:spPr>
          <a:xfrm>
            <a:off x="3731000" y="1278333"/>
            <a:ext cx="7338400" cy="432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487" name="Google Shape;487;p50"/>
          <p:cNvSpPr txBox="1"/>
          <p:nvPr/>
        </p:nvSpPr>
        <p:spPr>
          <a:xfrm>
            <a:off x="3259795" y="875752"/>
            <a:ext cx="8135610" cy="2365160"/>
          </a:xfrm>
          <a:prstGeom prst="rect">
            <a:avLst/>
          </a:prstGeom>
          <a:noFill/>
          <a:ln>
            <a:noFill/>
          </a:ln>
        </p:spPr>
        <p:txBody>
          <a:bodyPr spcFirstLastPara="1" wrap="square" lIns="121900" tIns="121900" rIns="121900" bIns="121900" anchor="t" anchorCtr="0">
            <a:noAutofit/>
          </a:bodyPr>
          <a:lstStyle/>
          <a:p>
            <a:pPr marL="0" marR="0" lvl="0" indent="0" algn="just" rtl="0">
              <a:spcBef>
                <a:spcPts val="800"/>
              </a:spcBef>
              <a:spcAft>
                <a:spcPts val="0"/>
              </a:spcAft>
              <a:buNone/>
            </a:pPr>
            <a:r>
              <a:rPr lang="es-MX" sz="2667">
                <a:solidFill>
                  <a:schemeClr val="dk1"/>
                </a:solidFill>
                <a:latin typeface="Century Gothic"/>
                <a:ea typeface="Century Gothic"/>
                <a:cs typeface="Century Gothic"/>
                <a:sym typeface="Century Gothic"/>
              </a:rPr>
              <a:t>El analista de métodos debe aceptar como parte de su responsabilidad el que haya condiciones de trabajo que sean apropiadas, seguras y cómodas. </a:t>
            </a:r>
            <a:endParaRPr/>
          </a:p>
          <a:p>
            <a:pPr marL="0" marR="0" lvl="0" indent="0" algn="just" rtl="0">
              <a:spcBef>
                <a:spcPts val="800"/>
              </a:spcBef>
              <a:spcAft>
                <a:spcPts val="0"/>
              </a:spcAft>
              <a:buNone/>
            </a:pPr>
            <a:endParaRPr sz="2400">
              <a:solidFill>
                <a:schemeClr val="dk1"/>
              </a:solidFill>
              <a:latin typeface="Century Gothic"/>
              <a:ea typeface="Century Gothic"/>
              <a:cs typeface="Century Gothic"/>
              <a:sym typeface="Century Gothic"/>
            </a:endParaRPr>
          </a:p>
        </p:txBody>
      </p:sp>
      <p:sp>
        <p:nvSpPr>
          <p:cNvPr id="488" name="Google Shape;488;p50"/>
          <p:cNvSpPr txBox="1"/>
          <p:nvPr/>
        </p:nvSpPr>
        <p:spPr>
          <a:xfrm>
            <a:off x="583100" y="1107662"/>
            <a:ext cx="2676695"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400">
                <a:solidFill>
                  <a:schemeClr val="lt1"/>
                </a:solidFill>
                <a:latin typeface="Century Gothic"/>
                <a:ea typeface="Century Gothic"/>
                <a:cs typeface="Century Gothic"/>
                <a:sym typeface="Century Gothic"/>
              </a:rPr>
              <a:t>Diseño de trabajo.</a:t>
            </a:r>
            <a:endParaRPr/>
          </a:p>
        </p:txBody>
      </p:sp>
      <p:pic>
        <p:nvPicPr>
          <p:cNvPr id="489" name="Google Shape;489;p50" descr="Image result for condiciones de trabajo"/>
          <p:cNvPicPr preferRelativeResize="0"/>
          <p:nvPr/>
        </p:nvPicPr>
        <p:blipFill rotWithShape="1">
          <a:blip r:embed="rId3">
            <a:alphaModFix/>
          </a:blip>
          <a:srcRect/>
          <a:stretch/>
        </p:blipFill>
        <p:spPr>
          <a:xfrm>
            <a:off x="7556356" y="2565803"/>
            <a:ext cx="3416445" cy="3416445"/>
          </a:xfrm>
          <a:prstGeom prst="rect">
            <a:avLst/>
          </a:prstGeom>
          <a:noFill/>
          <a:ln>
            <a:noFill/>
          </a:ln>
        </p:spPr>
      </p:pic>
      <p:pic>
        <p:nvPicPr>
          <p:cNvPr id="490" name="Google Shape;490;p50"/>
          <p:cNvPicPr preferRelativeResize="0"/>
          <p:nvPr/>
        </p:nvPicPr>
        <p:blipFill rotWithShape="1">
          <a:blip r:embed="rId4">
            <a:alphaModFix/>
          </a:blip>
          <a:srcRect/>
          <a:stretch/>
        </p:blipFill>
        <p:spPr>
          <a:xfrm rot="-527115">
            <a:off x="3836361" y="3632113"/>
            <a:ext cx="2653929" cy="1583546"/>
          </a:xfrm>
          <a:prstGeom prst="rect">
            <a:avLst/>
          </a:prstGeom>
          <a:noFill/>
          <a:ln>
            <a:noFill/>
          </a:ln>
        </p:spPr>
      </p:pic>
    </p:spTree>
  </p:cSld>
  <p:clrMapOvr>
    <a:masterClrMapping/>
  </p:clrMapOvr>
  <p:transition>
    <p:push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1"/>
          <p:cNvSpPr txBox="1">
            <a:spLocks noGrp="1"/>
          </p:cNvSpPr>
          <p:nvPr>
            <p:ph type="title"/>
          </p:nvPr>
        </p:nvSpPr>
        <p:spPr>
          <a:xfrm>
            <a:off x="545080" y="1278333"/>
            <a:ext cx="2695424" cy="1273634"/>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Trebuchet MS"/>
              <a:buNone/>
            </a:pPr>
            <a:r>
              <a:rPr lang="es-MX"/>
              <a:t>Beneficios </a:t>
            </a:r>
            <a:endParaRPr/>
          </a:p>
        </p:txBody>
      </p:sp>
      <p:sp>
        <p:nvSpPr>
          <p:cNvPr id="496" name="Google Shape;496;p51"/>
          <p:cNvSpPr txBox="1">
            <a:spLocks noGrp="1"/>
          </p:cNvSpPr>
          <p:nvPr>
            <p:ph type="body" idx="1"/>
          </p:nvPr>
        </p:nvSpPr>
        <p:spPr>
          <a:xfrm>
            <a:off x="3240504" y="948986"/>
            <a:ext cx="4502240" cy="4320800"/>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Elevarán las marcas de seguridad,</a:t>
            </a:r>
            <a:endParaRPr/>
          </a:p>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Reducirán el ausentismo y la impuntualidad,</a:t>
            </a:r>
            <a:endParaRPr/>
          </a:p>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Elevarán la moral del trabajador y mejorarán las relaciones públicas,</a:t>
            </a:r>
            <a:endParaRPr/>
          </a:p>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Se incrementar la producción. </a:t>
            </a:r>
            <a:endParaRPr/>
          </a:p>
        </p:txBody>
      </p:sp>
      <p:pic>
        <p:nvPicPr>
          <p:cNvPr id="497" name="Google Shape;497;p51" descr="Related image"/>
          <p:cNvPicPr preferRelativeResize="0"/>
          <p:nvPr/>
        </p:nvPicPr>
        <p:blipFill rotWithShape="1">
          <a:blip r:embed="rId3">
            <a:alphaModFix/>
          </a:blip>
          <a:srcRect/>
          <a:stretch/>
        </p:blipFill>
        <p:spPr>
          <a:xfrm>
            <a:off x="8705231" y="1278333"/>
            <a:ext cx="2673439" cy="1462580"/>
          </a:xfrm>
          <a:prstGeom prst="rect">
            <a:avLst/>
          </a:prstGeom>
          <a:noFill/>
          <a:ln>
            <a:noFill/>
          </a:ln>
        </p:spPr>
      </p:pic>
      <p:pic>
        <p:nvPicPr>
          <p:cNvPr id="498" name="Google Shape;498;p51" descr="Image result for a tiempo"/>
          <p:cNvPicPr preferRelativeResize="0"/>
          <p:nvPr/>
        </p:nvPicPr>
        <p:blipFill rotWithShape="1">
          <a:blip r:embed="rId4">
            <a:alphaModFix/>
          </a:blip>
          <a:srcRect/>
          <a:stretch/>
        </p:blipFill>
        <p:spPr>
          <a:xfrm>
            <a:off x="6748040" y="4749530"/>
            <a:ext cx="1545394" cy="1159484"/>
          </a:xfrm>
          <a:prstGeom prst="rect">
            <a:avLst/>
          </a:prstGeom>
          <a:noFill/>
          <a:ln>
            <a:noFill/>
          </a:ln>
        </p:spPr>
      </p:pic>
      <p:pic>
        <p:nvPicPr>
          <p:cNvPr id="499" name="Google Shape;499;p51" descr="Related image"/>
          <p:cNvPicPr preferRelativeResize="0"/>
          <p:nvPr/>
        </p:nvPicPr>
        <p:blipFill rotWithShape="1">
          <a:blip r:embed="rId5">
            <a:alphaModFix/>
          </a:blip>
          <a:srcRect/>
          <a:stretch/>
        </p:blipFill>
        <p:spPr>
          <a:xfrm>
            <a:off x="8705229" y="2740913"/>
            <a:ext cx="2673441" cy="1591334"/>
          </a:xfrm>
          <a:prstGeom prst="rect">
            <a:avLst/>
          </a:prstGeom>
          <a:noFill/>
          <a:ln>
            <a:noFill/>
          </a:ln>
        </p:spPr>
      </p:pic>
      <p:pic>
        <p:nvPicPr>
          <p:cNvPr id="500" name="Google Shape;500;p51" descr="Related image"/>
          <p:cNvPicPr preferRelativeResize="0"/>
          <p:nvPr/>
        </p:nvPicPr>
        <p:blipFill rotWithShape="1">
          <a:blip r:embed="rId6">
            <a:alphaModFix/>
          </a:blip>
          <a:srcRect/>
          <a:stretch/>
        </p:blipFill>
        <p:spPr>
          <a:xfrm>
            <a:off x="8705230" y="4332247"/>
            <a:ext cx="2673440" cy="159133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2"/>
          <p:cNvSpPr txBox="1">
            <a:spLocks noGrp="1"/>
          </p:cNvSpPr>
          <p:nvPr>
            <p:ph type="title"/>
          </p:nvPr>
        </p:nvSpPr>
        <p:spPr>
          <a:xfrm>
            <a:off x="525780" y="1278333"/>
            <a:ext cx="2640330"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Trebuchet MS"/>
              <a:buNone/>
            </a:pPr>
            <a:r>
              <a:rPr lang="es-MX" sz="2880"/>
              <a:t>¿Cómo lograrlo?</a:t>
            </a:r>
            <a:endParaRPr/>
          </a:p>
        </p:txBody>
      </p:sp>
      <p:sp>
        <p:nvSpPr>
          <p:cNvPr id="506" name="Google Shape;506;p52"/>
          <p:cNvSpPr txBox="1">
            <a:spLocks noGrp="1"/>
          </p:cNvSpPr>
          <p:nvPr>
            <p:ph type="body" idx="1"/>
          </p:nvPr>
        </p:nvSpPr>
        <p:spPr>
          <a:xfrm>
            <a:off x="3392900" y="1119181"/>
            <a:ext cx="8039009" cy="2309819"/>
          </a:xfrm>
          <a:prstGeom prst="rect">
            <a:avLst/>
          </a:prstGeom>
          <a:noFill/>
          <a:ln>
            <a:noFill/>
          </a:ln>
        </p:spPr>
        <p:txBody>
          <a:bodyPr spcFirstLastPara="1" wrap="square" lIns="91425" tIns="91425" rIns="91425" bIns="91425" anchor="t" anchorCtr="0">
            <a:normAutofit/>
          </a:bodyPr>
          <a:lstStyle/>
          <a:p>
            <a:pPr marL="609585" lvl="0" indent="-507986" algn="l" rtl="0">
              <a:spcBef>
                <a:spcPts val="800"/>
              </a:spcBef>
              <a:spcAft>
                <a:spcPts val="0"/>
              </a:spcAft>
              <a:buSzPts val="2400"/>
              <a:buFont typeface="Arial"/>
              <a:buChar char="•"/>
            </a:pPr>
            <a:r>
              <a:rPr lang="es-MX" sz="2400">
                <a:latin typeface="Century Gothic"/>
                <a:ea typeface="Century Gothic"/>
                <a:cs typeface="Century Gothic"/>
                <a:sym typeface="Century Gothic"/>
              </a:rPr>
              <a:t>Mejoramiento de alumbrado. </a:t>
            </a:r>
            <a:endParaRPr/>
          </a:p>
          <a:p>
            <a:pPr marL="609585" lvl="0" indent="-507986" algn="l" rtl="0">
              <a:spcBef>
                <a:spcPts val="800"/>
              </a:spcBef>
              <a:spcAft>
                <a:spcPts val="0"/>
              </a:spcAft>
              <a:buSzPts val="2400"/>
              <a:buFont typeface="Arial"/>
              <a:buChar char="•"/>
            </a:pPr>
            <a:r>
              <a:rPr lang="es-MX" sz="2400">
                <a:latin typeface="Century Gothic"/>
                <a:ea typeface="Century Gothic"/>
                <a:cs typeface="Century Gothic"/>
                <a:sym typeface="Century Gothic"/>
              </a:rPr>
              <a:t>Control de la temperatura.</a:t>
            </a:r>
            <a:endParaRPr/>
          </a:p>
          <a:p>
            <a:pPr marL="609585" lvl="0" indent="-507986" algn="l" rtl="0">
              <a:spcBef>
                <a:spcPts val="800"/>
              </a:spcBef>
              <a:spcAft>
                <a:spcPts val="0"/>
              </a:spcAft>
              <a:buSzPts val="2400"/>
              <a:buFont typeface="Arial"/>
              <a:buChar char="•"/>
            </a:pPr>
            <a:r>
              <a:rPr lang="es-MX" sz="2400">
                <a:latin typeface="Century Gothic"/>
                <a:ea typeface="Century Gothic"/>
                <a:cs typeface="Century Gothic"/>
                <a:sym typeface="Century Gothic"/>
              </a:rPr>
              <a:t>Ventilación adecuada. </a:t>
            </a:r>
            <a:endParaRPr/>
          </a:p>
          <a:p>
            <a:pPr marL="609585" lvl="0" indent="-507986" algn="l" rtl="0">
              <a:spcBef>
                <a:spcPts val="800"/>
              </a:spcBef>
              <a:spcAft>
                <a:spcPts val="0"/>
              </a:spcAft>
              <a:buSzPts val="2400"/>
              <a:buFont typeface="Arial"/>
              <a:buChar char="•"/>
            </a:pPr>
            <a:r>
              <a:rPr lang="es-MX" sz="2400">
                <a:latin typeface="Century Gothic"/>
                <a:ea typeface="Century Gothic"/>
                <a:cs typeface="Century Gothic"/>
                <a:sym typeface="Century Gothic"/>
              </a:rPr>
              <a:t>Control de ruido. </a:t>
            </a:r>
            <a:endParaRPr/>
          </a:p>
          <a:p>
            <a:pPr marL="609585" lvl="0" indent="-355586" algn="l" rtl="0">
              <a:spcBef>
                <a:spcPts val="800"/>
              </a:spcBef>
              <a:spcAft>
                <a:spcPts val="0"/>
              </a:spcAft>
              <a:buSzPts val="2400"/>
              <a:buFont typeface="Arial"/>
              <a:buNone/>
            </a:pPr>
            <a:endParaRPr sz="2400">
              <a:latin typeface="Century Gothic"/>
              <a:ea typeface="Century Gothic"/>
              <a:cs typeface="Century Gothic"/>
              <a:sym typeface="Century Gothic"/>
            </a:endParaRPr>
          </a:p>
          <a:p>
            <a:pPr marL="609585" lvl="0" indent="-355586" algn="l" rtl="0">
              <a:spcBef>
                <a:spcPts val="800"/>
              </a:spcBef>
              <a:spcAft>
                <a:spcPts val="0"/>
              </a:spcAft>
              <a:buSzPts val="2400"/>
              <a:buFont typeface="Arial"/>
              <a:buNone/>
            </a:pPr>
            <a:endParaRPr sz="2400">
              <a:latin typeface="Century Gothic"/>
              <a:ea typeface="Century Gothic"/>
              <a:cs typeface="Century Gothic"/>
              <a:sym typeface="Century Gothic"/>
            </a:endParaRPr>
          </a:p>
        </p:txBody>
      </p:sp>
      <p:pic>
        <p:nvPicPr>
          <p:cNvPr id="507" name="Google Shape;507;p52" descr="Image result for iluminacion. temperatura, ventilacion y ruido"/>
          <p:cNvPicPr preferRelativeResize="0"/>
          <p:nvPr/>
        </p:nvPicPr>
        <p:blipFill rotWithShape="1">
          <a:blip r:embed="rId3">
            <a:alphaModFix/>
          </a:blip>
          <a:srcRect/>
          <a:stretch/>
        </p:blipFill>
        <p:spPr>
          <a:xfrm>
            <a:off x="5501289" y="3960772"/>
            <a:ext cx="1298020" cy="1298020"/>
          </a:xfrm>
          <a:prstGeom prst="rect">
            <a:avLst/>
          </a:prstGeom>
          <a:noFill/>
          <a:ln>
            <a:noFill/>
          </a:ln>
        </p:spPr>
      </p:pic>
      <p:pic>
        <p:nvPicPr>
          <p:cNvPr id="508" name="Google Shape;508;p52" descr="https://proseguridad.com.ve/wp-content/uploads/lamp-icon.png"/>
          <p:cNvPicPr preferRelativeResize="0"/>
          <p:nvPr/>
        </p:nvPicPr>
        <p:blipFill rotWithShape="1">
          <a:blip r:embed="rId4">
            <a:alphaModFix/>
          </a:blip>
          <a:srcRect/>
          <a:stretch/>
        </p:blipFill>
        <p:spPr>
          <a:xfrm>
            <a:off x="3581972" y="3960772"/>
            <a:ext cx="1306221" cy="1306221"/>
          </a:xfrm>
          <a:prstGeom prst="rect">
            <a:avLst/>
          </a:prstGeom>
          <a:noFill/>
          <a:ln>
            <a:noFill/>
          </a:ln>
        </p:spPr>
      </p:pic>
      <p:pic>
        <p:nvPicPr>
          <p:cNvPr id="509" name="Google Shape;509;p52" descr="https://proseguridad.com.ve/wp-content/uploads/alarm-clock-icon.png"/>
          <p:cNvPicPr preferRelativeResize="0"/>
          <p:nvPr/>
        </p:nvPicPr>
        <p:blipFill rotWithShape="1">
          <a:blip r:embed="rId5">
            <a:alphaModFix/>
          </a:blip>
          <a:srcRect/>
          <a:stretch/>
        </p:blipFill>
        <p:spPr>
          <a:xfrm>
            <a:off x="7412405" y="3933172"/>
            <a:ext cx="1325620" cy="1325620"/>
          </a:xfrm>
          <a:prstGeom prst="rect">
            <a:avLst/>
          </a:prstGeom>
          <a:noFill/>
          <a:ln>
            <a:noFill/>
          </a:ln>
        </p:spPr>
      </p:pic>
      <p:pic>
        <p:nvPicPr>
          <p:cNvPr id="510" name="Google Shape;510;p52" descr="Image result for iluminacion. temperatura, ventilacion y ruido"/>
          <p:cNvPicPr preferRelativeResize="0"/>
          <p:nvPr/>
        </p:nvPicPr>
        <p:blipFill rotWithShape="1">
          <a:blip r:embed="rId6">
            <a:alphaModFix/>
          </a:blip>
          <a:srcRect/>
          <a:stretch/>
        </p:blipFill>
        <p:spPr>
          <a:xfrm>
            <a:off x="9323521" y="3951456"/>
            <a:ext cx="1289051" cy="12890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3" descr="Image result for humo dibujo y vapor"/>
          <p:cNvPicPr preferRelativeResize="0"/>
          <p:nvPr/>
        </p:nvPicPr>
        <p:blipFill rotWithShape="1">
          <a:blip r:embed="rId3">
            <a:alphaModFix/>
          </a:blip>
          <a:srcRect l="16772" t="18480" r="17818" b="23176"/>
          <a:stretch/>
        </p:blipFill>
        <p:spPr>
          <a:xfrm>
            <a:off x="4309626" y="3741730"/>
            <a:ext cx="1699260" cy="1583073"/>
          </a:xfrm>
          <a:prstGeom prst="rect">
            <a:avLst/>
          </a:prstGeom>
          <a:noFill/>
          <a:ln>
            <a:noFill/>
          </a:ln>
        </p:spPr>
      </p:pic>
      <p:sp>
        <p:nvSpPr>
          <p:cNvPr id="516" name="Google Shape;516;p53"/>
          <p:cNvSpPr txBox="1">
            <a:spLocks noGrp="1"/>
          </p:cNvSpPr>
          <p:nvPr>
            <p:ph type="body" idx="1"/>
          </p:nvPr>
        </p:nvSpPr>
        <p:spPr>
          <a:xfrm>
            <a:off x="3299895" y="1128648"/>
            <a:ext cx="8172854" cy="2585770"/>
          </a:xfrm>
          <a:prstGeom prst="rect">
            <a:avLst/>
          </a:prstGeom>
          <a:noFill/>
          <a:ln>
            <a:noFill/>
          </a:ln>
        </p:spPr>
        <p:txBody>
          <a:bodyPr spcFirstLastPara="1" wrap="square" lIns="91425" tIns="91425" rIns="91425" bIns="91425" anchor="t" anchorCtr="0">
            <a:normAutofit/>
          </a:bodyPr>
          <a:lstStyle/>
          <a:p>
            <a:pPr marL="609585" lvl="0" indent="-507986" algn="l" rtl="0">
              <a:spcBef>
                <a:spcPts val="800"/>
              </a:spcBef>
              <a:spcAft>
                <a:spcPts val="0"/>
              </a:spcAft>
              <a:buSzPts val="2400"/>
              <a:buFont typeface="Arial"/>
              <a:buChar char="•"/>
            </a:pPr>
            <a:r>
              <a:rPr lang="es-MX" sz="2400">
                <a:latin typeface="Century Gothic"/>
                <a:ea typeface="Century Gothic"/>
                <a:cs typeface="Century Gothic"/>
                <a:sym typeface="Century Gothic"/>
              </a:rPr>
              <a:t>Promoción del orden, la limpieza y el cuidado de los locales. </a:t>
            </a:r>
            <a:endParaRPr/>
          </a:p>
          <a:p>
            <a:pPr marL="609585" lvl="0" indent="-507986" algn="l" rtl="0">
              <a:spcBef>
                <a:spcPts val="800"/>
              </a:spcBef>
              <a:spcAft>
                <a:spcPts val="0"/>
              </a:spcAft>
              <a:buSzPts val="2400"/>
              <a:buFont typeface="Arial"/>
              <a:buChar char="•"/>
            </a:pPr>
            <a:r>
              <a:rPr lang="es-MX" sz="2400">
                <a:latin typeface="Century Gothic"/>
                <a:ea typeface="Century Gothic"/>
                <a:cs typeface="Century Gothic"/>
                <a:sym typeface="Century Gothic"/>
              </a:rPr>
              <a:t>Eliminación de elementos irritantes y nocivos como polvo, humo, vapores, gases y nieblas. </a:t>
            </a:r>
            <a:endParaRPr/>
          </a:p>
        </p:txBody>
      </p:sp>
      <p:sp>
        <p:nvSpPr>
          <p:cNvPr id="517" name="Google Shape;517;p53"/>
          <p:cNvSpPr txBox="1">
            <a:spLocks noGrp="1"/>
          </p:cNvSpPr>
          <p:nvPr>
            <p:ph type="title"/>
          </p:nvPr>
        </p:nvSpPr>
        <p:spPr>
          <a:xfrm>
            <a:off x="718697" y="1278333"/>
            <a:ext cx="2151200"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Trebuchet MS"/>
              <a:buNone/>
            </a:pPr>
            <a:r>
              <a:rPr lang="es-MX" sz="2880"/>
              <a:t>¿Cómo lograrlo?</a:t>
            </a:r>
            <a:endParaRPr/>
          </a:p>
        </p:txBody>
      </p:sp>
      <p:pic>
        <p:nvPicPr>
          <p:cNvPr id="518" name="Google Shape;518;p53" descr="Related image"/>
          <p:cNvPicPr preferRelativeResize="0"/>
          <p:nvPr/>
        </p:nvPicPr>
        <p:blipFill rotWithShape="1">
          <a:blip r:embed="rId4">
            <a:alphaModFix/>
          </a:blip>
          <a:srcRect/>
          <a:stretch/>
        </p:blipFill>
        <p:spPr>
          <a:xfrm>
            <a:off x="7714113" y="3331725"/>
            <a:ext cx="2264927" cy="22649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4"/>
          <p:cNvSpPr txBox="1">
            <a:spLocks noGrp="1"/>
          </p:cNvSpPr>
          <p:nvPr>
            <p:ph type="body" idx="1"/>
          </p:nvPr>
        </p:nvSpPr>
        <p:spPr>
          <a:xfrm>
            <a:off x="3232474" y="1041137"/>
            <a:ext cx="8272913" cy="2280798"/>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Dotación del equipo necesario de protección personal. </a:t>
            </a:r>
            <a:endParaRPr/>
          </a:p>
          <a:p>
            <a:pPr marL="609585" lvl="0" indent="-507986" algn="just" rtl="0">
              <a:spcBef>
                <a:spcPts val="800"/>
              </a:spcBef>
              <a:spcAft>
                <a:spcPts val="0"/>
              </a:spcAft>
              <a:buSzPts val="2400"/>
              <a:buFont typeface="Arial"/>
              <a:buChar char="•"/>
            </a:pPr>
            <a:r>
              <a:rPr lang="es-MX" sz="2400">
                <a:latin typeface="Century Gothic"/>
                <a:ea typeface="Century Gothic"/>
                <a:cs typeface="Century Gothic"/>
                <a:sym typeface="Century Gothic"/>
              </a:rPr>
              <a:t>Organizar y hacer cumplir un programa adecuado de primeros auxilios. </a:t>
            </a:r>
            <a:endParaRPr/>
          </a:p>
          <a:p>
            <a:pPr marL="609585" lvl="0" indent="-355586" algn="just" rtl="0">
              <a:spcBef>
                <a:spcPts val="800"/>
              </a:spcBef>
              <a:spcAft>
                <a:spcPts val="0"/>
              </a:spcAft>
              <a:buSzPts val="2400"/>
              <a:buFont typeface="Arial"/>
              <a:buNone/>
            </a:pPr>
            <a:endParaRPr sz="2400"/>
          </a:p>
        </p:txBody>
      </p:sp>
      <p:sp>
        <p:nvSpPr>
          <p:cNvPr id="524" name="Google Shape;524;p54"/>
          <p:cNvSpPr txBox="1">
            <a:spLocks noGrp="1"/>
          </p:cNvSpPr>
          <p:nvPr>
            <p:ph type="title"/>
          </p:nvPr>
        </p:nvSpPr>
        <p:spPr>
          <a:xfrm>
            <a:off x="686613" y="1278333"/>
            <a:ext cx="2151200" cy="11432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Clr>
                <a:srgbClr val="FFFFFF"/>
              </a:buClr>
              <a:buSzPts val="1800"/>
              <a:buFont typeface="Trebuchet MS"/>
              <a:buNone/>
            </a:pPr>
            <a:r>
              <a:rPr lang="es-MX" sz="2880"/>
              <a:t>¿Cómo lograrlo?</a:t>
            </a:r>
            <a:endParaRPr/>
          </a:p>
        </p:txBody>
      </p:sp>
      <p:pic>
        <p:nvPicPr>
          <p:cNvPr id="525" name="Google Shape;525;p54" descr="Related image"/>
          <p:cNvPicPr preferRelativeResize="0"/>
          <p:nvPr/>
        </p:nvPicPr>
        <p:blipFill rotWithShape="1">
          <a:blip r:embed="rId3">
            <a:alphaModFix/>
          </a:blip>
          <a:srcRect/>
          <a:stretch/>
        </p:blipFill>
        <p:spPr>
          <a:xfrm>
            <a:off x="4586903" y="3321935"/>
            <a:ext cx="2636467" cy="2636467"/>
          </a:xfrm>
          <a:prstGeom prst="rect">
            <a:avLst/>
          </a:prstGeom>
          <a:noFill/>
          <a:ln>
            <a:noFill/>
          </a:ln>
        </p:spPr>
      </p:pic>
      <p:pic>
        <p:nvPicPr>
          <p:cNvPr id="526" name="Google Shape;526;p54" descr="Related image"/>
          <p:cNvPicPr preferRelativeResize="0"/>
          <p:nvPr/>
        </p:nvPicPr>
        <p:blipFill rotWithShape="1">
          <a:blip r:embed="rId4">
            <a:alphaModFix/>
          </a:blip>
          <a:srcRect/>
          <a:stretch/>
        </p:blipFill>
        <p:spPr>
          <a:xfrm>
            <a:off x="8794409" y="2732211"/>
            <a:ext cx="2490907" cy="308634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5"/>
          <p:cNvSpPr txBox="1">
            <a:spLocks noGrp="1"/>
          </p:cNvSpPr>
          <p:nvPr>
            <p:ph type="ctrTitle"/>
          </p:nvPr>
        </p:nvSpPr>
        <p:spPr>
          <a:xfrm>
            <a:off x="621080" y="951180"/>
            <a:ext cx="9079389" cy="226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accent1"/>
              </a:buClr>
              <a:buSzPts val="5400"/>
              <a:buFont typeface="Century Gothic"/>
              <a:buNone/>
            </a:pPr>
            <a:r>
              <a:rPr lang="es-MX" b="1">
                <a:latin typeface="Century Gothic"/>
                <a:ea typeface="Century Gothic"/>
                <a:cs typeface="Century Gothic"/>
                <a:sym typeface="Century Gothic"/>
              </a:rPr>
              <a:t>Diseño de trabajo manual</a:t>
            </a:r>
            <a:endParaRPr b="1">
              <a:latin typeface="Century Gothic"/>
              <a:ea typeface="Century Gothic"/>
              <a:cs typeface="Century Gothic"/>
              <a:sym typeface="Century Gothic"/>
            </a:endParaRPr>
          </a:p>
        </p:txBody>
      </p:sp>
      <p:pic>
        <p:nvPicPr>
          <p:cNvPr id="532" name="Google Shape;532;p55"/>
          <p:cNvPicPr preferRelativeResize="0"/>
          <p:nvPr/>
        </p:nvPicPr>
        <p:blipFill rotWithShape="1">
          <a:blip r:embed="rId3">
            <a:alphaModFix/>
          </a:blip>
          <a:srcRect l="7926" t="46150" r="9242" b="13388"/>
          <a:stretch/>
        </p:blipFill>
        <p:spPr>
          <a:xfrm>
            <a:off x="1123825" y="3644820"/>
            <a:ext cx="6309901" cy="2262000"/>
          </a:xfrm>
          <a:prstGeom prst="rect">
            <a:avLst/>
          </a:prstGeom>
          <a:noFill/>
          <a:ln>
            <a:noFill/>
          </a:ln>
        </p:spPr>
      </p:pic>
    </p:spTree>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6"/>
          <p:cNvSpPr txBox="1">
            <a:spLocks noGrp="1"/>
          </p:cNvSpPr>
          <p:nvPr>
            <p:ph type="title"/>
          </p:nvPr>
        </p:nvSpPr>
        <p:spPr>
          <a:xfrm>
            <a:off x="434898" y="1351538"/>
            <a:ext cx="2809537" cy="127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Introducción</a:t>
            </a:r>
            <a:endParaRPr sz="3200">
              <a:latin typeface="Century Gothic"/>
              <a:ea typeface="Century Gothic"/>
              <a:cs typeface="Century Gothic"/>
              <a:sym typeface="Century Gothic"/>
            </a:endParaRPr>
          </a:p>
        </p:txBody>
      </p:sp>
      <p:sp>
        <p:nvSpPr>
          <p:cNvPr id="538" name="Google Shape;538;p56"/>
          <p:cNvSpPr txBox="1">
            <a:spLocks noGrp="1"/>
          </p:cNvSpPr>
          <p:nvPr>
            <p:ph type="body" idx="1"/>
          </p:nvPr>
        </p:nvSpPr>
        <p:spPr>
          <a:xfrm>
            <a:off x="3244435" y="1148436"/>
            <a:ext cx="8265576" cy="2235473"/>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solidFill>
                  <a:srgbClr val="000000"/>
                </a:solidFill>
                <a:latin typeface="Century Gothic"/>
                <a:ea typeface="Century Gothic"/>
                <a:cs typeface="Century Gothic"/>
                <a:sym typeface="Century Gothic"/>
              </a:rPr>
              <a:t>Frederick W. Taylor es considerado como el padre del estudio de tiempos, empezó su trabajo en 1881 cuando laboraba en la Midvale Steel Company de Filadelfia. Después de 12 años desarrolló un Sistema basado en el concepto de “tarea”. </a:t>
            </a:r>
            <a:r>
              <a:rPr lang="es-MX" sz="2000">
                <a:solidFill>
                  <a:srgbClr val="000000"/>
                </a:solidFill>
                <a:highlight>
                  <a:srgbClr val="FFFFFF"/>
                </a:highlight>
                <a:latin typeface="Century Gothic"/>
                <a:ea typeface="Century Gothic"/>
                <a:cs typeface="Century Gothic"/>
                <a:sym typeface="Century Gothic"/>
              </a:rPr>
              <a:t>Después los esposos Frank y Lillian Gilbreth, se basaron en los estudios de Taylor, y desarrollaron el estudio de movimientos.</a:t>
            </a:r>
            <a:endParaRPr sz="2000">
              <a:solidFill>
                <a:srgbClr val="000000"/>
              </a:solidFill>
              <a:latin typeface="Century Gothic"/>
              <a:ea typeface="Century Gothic"/>
              <a:cs typeface="Century Gothic"/>
              <a:sym typeface="Century Gothic"/>
            </a:endParaRPr>
          </a:p>
          <a:p>
            <a:pPr marL="0" lvl="0" indent="0" algn="l" rtl="0">
              <a:spcBef>
                <a:spcPts val="0"/>
              </a:spcBef>
              <a:spcAft>
                <a:spcPts val="2133"/>
              </a:spcAft>
              <a:buSzPts val="2400"/>
              <a:buNone/>
            </a:pPr>
            <a:endParaRPr sz="2000">
              <a:latin typeface="Century Gothic"/>
              <a:ea typeface="Century Gothic"/>
              <a:cs typeface="Century Gothic"/>
              <a:sym typeface="Century Gothic"/>
            </a:endParaRPr>
          </a:p>
        </p:txBody>
      </p:sp>
      <p:pic>
        <p:nvPicPr>
          <p:cNvPr id="539" name="Google Shape;539;p56"/>
          <p:cNvPicPr preferRelativeResize="0"/>
          <p:nvPr/>
        </p:nvPicPr>
        <p:blipFill rotWithShape="1">
          <a:blip r:embed="rId3">
            <a:alphaModFix/>
          </a:blip>
          <a:srcRect/>
          <a:stretch/>
        </p:blipFill>
        <p:spPr>
          <a:xfrm>
            <a:off x="4753195" y="3429000"/>
            <a:ext cx="1727616" cy="2622727"/>
          </a:xfrm>
          <a:prstGeom prst="rect">
            <a:avLst/>
          </a:prstGeom>
          <a:noFill/>
          <a:ln>
            <a:noFill/>
          </a:ln>
          <a:effectLst>
            <a:outerShdw blurRad="57150" dist="19050" dir="5400000" algn="bl" rotWithShape="0">
              <a:srgbClr val="000000">
                <a:alpha val="49803"/>
              </a:srgbClr>
            </a:outerShdw>
          </a:effectLst>
        </p:spPr>
      </p:pic>
      <p:pic>
        <p:nvPicPr>
          <p:cNvPr id="540" name="Google Shape;540;p56"/>
          <p:cNvPicPr preferRelativeResize="0"/>
          <p:nvPr/>
        </p:nvPicPr>
        <p:blipFill rotWithShape="1">
          <a:blip r:embed="rId4">
            <a:alphaModFix/>
          </a:blip>
          <a:srcRect/>
          <a:stretch/>
        </p:blipFill>
        <p:spPr>
          <a:xfrm>
            <a:off x="7863615" y="3474091"/>
            <a:ext cx="2629125" cy="2418982"/>
          </a:xfrm>
          <a:prstGeom prst="rect">
            <a:avLst/>
          </a:prstGeom>
          <a:noFill/>
          <a:ln>
            <a:noFill/>
          </a:ln>
          <a:effectLst>
            <a:outerShdw blurRad="57150" dist="19050" dir="5400000" algn="bl" rotWithShape="0">
              <a:srgbClr val="000000">
                <a:alpha val="49803"/>
              </a:srgbClr>
            </a:outerShdw>
          </a:effectLst>
        </p:spPr>
      </p:pic>
    </p:spTree>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7"/>
          <p:cNvSpPr txBox="1">
            <a:spLocks noGrp="1"/>
          </p:cNvSpPr>
          <p:nvPr>
            <p:ph type="body" idx="4294967295"/>
          </p:nvPr>
        </p:nvSpPr>
        <p:spPr>
          <a:xfrm>
            <a:off x="648757" y="514604"/>
            <a:ext cx="3819525" cy="5236396"/>
          </a:xfrm>
          <a:prstGeom prst="rect">
            <a:avLst/>
          </a:prstGeom>
          <a:noFill/>
          <a:ln w="19050" cap="flat" cmpd="sng">
            <a:solidFill>
              <a:srgbClr val="783F04"/>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SzPts val="1760"/>
              <a:buNone/>
            </a:pPr>
            <a:r>
              <a:rPr lang="es-MX" sz="2200" b="1">
                <a:solidFill>
                  <a:schemeClr val="accent1"/>
                </a:solidFill>
                <a:latin typeface="Century Gothic"/>
                <a:ea typeface="Century Gothic"/>
                <a:cs typeface="Century Gothic"/>
                <a:sym typeface="Century Gothic"/>
              </a:rPr>
              <a:t>Estudio de tiempos</a:t>
            </a:r>
            <a:endParaRPr sz="2200" b="1">
              <a:solidFill>
                <a:schemeClr val="accent1"/>
              </a:solidFill>
              <a:latin typeface="Century Gothic"/>
              <a:ea typeface="Century Gothic"/>
              <a:cs typeface="Century Gothic"/>
              <a:sym typeface="Century Gothic"/>
            </a:endParaRPr>
          </a:p>
          <a:p>
            <a:pPr marL="0" lvl="0" indent="0" algn="l" rtl="0">
              <a:spcBef>
                <a:spcPts val="0"/>
              </a:spcBef>
              <a:spcAft>
                <a:spcPts val="0"/>
              </a:spcAft>
              <a:buSzPts val="1494"/>
              <a:buNone/>
            </a:pPr>
            <a:endParaRPr sz="1867">
              <a:solidFill>
                <a:schemeClr val="accent2"/>
              </a:solidFill>
              <a:latin typeface="Century Gothic"/>
              <a:ea typeface="Century Gothic"/>
              <a:cs typeface="Century Gothic"/>
              <a:sym typeface="Century Gothic"/>
            </a:endParaRPr>
          </a:p>
          <a:p>
            <a:pPr marL="0" lvl="0" indent="0" algn="just" rtl="0">
              <a:spcBef>
                <a:spcPts val="0"/>
              </a:spcBef>
              <a:spcAft>
                <a:spcPts val="0"/>
              </a:spcAft>
              <a:buSzPts val="1494"/>
              <a:buNone/>
            </a:pPr>
            <a:r>
              <a:rPr lang="es-MX" sz="1867">
                <a:solidFill>
                  <a:schemeClr val="lt1"/>
                </a:solidFill>
                <a:latin typeface="Century Gothic"/>
                <a:ea typeface="Century Gothic"/>
                <a:cs typeface="Century Gothic"/>
                <a:sym typeface="Century Gothic"/>
              </a:rPr>
              <a:t>Técnica usada para determinar el tiempo estándar permitido en el cual se  llevará a cabo una actividad, tomando en cuenta las demoras personales, fatiga y  retrasos que se puedan presentar al realizar dicha actividad.</a:t>
            </a:r>
            <a:endParaRPr sz="1867">
              <a:solidFill>
                <a:schemeClr val="lt1"/>
              </a:solidFill>
              <a:latin typeface="Century Gothic"/>
              <a:ea typeface="Century Gothic"/>
              <a:cs typeface="Century Gothic"/>
              <a:sym typeface="Century Gothic"/>
            </a:endParaRPr>
          </a:p>
        </p:txBody>
      </p:sp>
      <p:sp>
        <p:nvSpPr>
          <p:cNvPr id="546" name="Google Shape;546;p57"/>
          <p:cNvSpPr txBox="1">
            <a:spLocks noGrp="1"/>
          </p:cNvSpPr>
          <p:nvPr>
            <p:ph type="body" idx="4294967295"/>
          </p:nvPr>
        </p:nvSpPr>
        <p:spPr>
          <a:xfrm>
            <a:off x="4680137" y="514604"/>
            <a:ext cx="4103687" cy="5236395"/>
          </a:xfrm>
          <a:prstGeom prst="rect">
            <a:avLst/>
          </a:prstGeom>
          <a:noFill/>
          <a:ln w="19050" cap="flat" cmpd="sng">
            <a:solidFill>
              <a:srgbClr val="783F04"/>
            </a:solidFill>
            <a:prstDash val="solid"/>
            <a:round/>
            <a:headEnd type="none" w="sm" len="sm"/>
            <a:tailEnd type="none" w="sm" len="sm"/>
          </a:ln>
        </p:spPr>
        <p:txBody>
          <a:bodyPr spcFirstLastPara="1" wrap="square" lIns="121900" tIns="121900" rIns="121900" bIns="121900" anchor="t" anchorCtr="0">
            <a:noAutofit/>
          </a:bodyPr>
          <a:lstStyle/>
          <a:p>
            <a:pPr marL="0" lvl="0" indent="0" algn="ctr" rtl="0">
              <a:spcBef>
                <a:spcPts val="0"/>
              </a:spcBef>
              <a:spcAft>
                <a:spcPts val="0"/>
              </a:spcAft>
              <a:buSzPts val="1760"/>
              <a:buNone/>
            </a:pPr>
            <a:r>
              <a:rPr lang="es-MX" sz="2200" b="1">
                <a:solidFill>
                  <a:schemeClr val="accent1"/>
                </a:solidFill>
                <a:latin typeface="Century Gothic"/>
                <a:ea typeface="Century Gothic"/>
                <a:cs typeface="Century Gothic"/>
                <a:sym typeface="Century Gothic"/>
              </a:rPr>
              <a:t>Estudio de movimientos</a:t>
            </a:r>
            <a:endParaRPr sz="2200" b="1">
              <a:solidFill>
                <a:schemeClr val="accent1"/>
              </a:solidFill>
              <a:latin typeface="Century Gothic"/>
              <a:ea typeface="Century Gothic"/>
              <a:cs typeface="Century Gothic"/>
              <a:sym typeface="Century Gothic"/>
            </a:endParaRPr>
          </a:p>
          <a:p>
            <a:pPr marL="0" lvl="0" indent="0" algn="just" rtl="0">
              <a:spcBef>
                <a:spcPts val="0"/>
              </a:spcBef>
              <a:spcAft>
                <a:spcPts val="0"/>
              </a:spcAft>
              <a:buSzPts val="1440"/>
              <a:buNone/>
            </a:pPr>
            <a:endParaRPr>
              <a:solidFill>
                <a:schemeClr val="accent2"/>
              </a:solidFill>
              <a:latin typeface="Century Gothic"/>
              <a:ea typeface="Century Gothic"/>
              <a:cs typeface="Century Gothic"/>
              <a:sym typeface="Century Gothic"/>
            </a:endParaRPr>
          </a:p>
          <a:p>
            <a:pPr marL="0" lvl="0" indent="0" algn="just" rtl="0">
              <a:spcBef>
                <a:spcPts val="0"/>
              </a:spcBef>
              <a:spcAft>
                <a:spcPts val="0"/>
              </a:spcAft>
              <a:buSzPts val="1494"/>
              <a:buNone/>
            </a:pPr>
            <a:r>
              <a:rPr lang="es-MX" sz="1867">
                <a:solidFill>
                  <a:schemeClr val="lt1"/>
                </a:solidFill>
                <a:latin typeface="Century Gothic"/>
                <a:ea typeface="Century Gothic"/>
                <a:cs typeface="Century Gothic"/>
                <a:sym typeface="Century Gothic"/>
              </a:rPr>
              <a:t>Consiste en analizar detalladamente los movimientos del cuerpo al realizar una actividad con el objetivo de eliminar los movimientos inefectivos y facilitar la tarea.</a:t>
            </a:r>
            <a:endParaRPr>
              <a:solidFill>
                <a:schemeClr val="lt1"/>
              </a:solidFill>
              <a:latin typeface="Century Gothic"/>
              <a:ea typeface="Century Gothic"/>
              <a:cs typeface="Century Gothic"/>
              <a:sym typeface="Century Gothic"/>
            </a:endParaRPr>
          </a:p>
        </p:txBody>
      </p:sp>
      <p:pic>
        <p:nvPicPr>
          <p:cNvPr id="547" name="Google Shape;547;p57"/>
          <p:cNvPicPr preferRelativeResize="0"/>
          <p:nvPr/>
        </p:nvPicPr>
        <p:blipFill rotWithShape="1">
          <a:blip r:embed="rId3">
            <a:alphaModFix/>
          </a:blip>
          <a:srcRect/>
          <a:stretch/>
        </p:blipFill>
        <p:spPr>
          <a:xfrm>
            <a:off x="2284093" y="3792826"/>
            <a:ext cx="1713619" cy="1570033"/>
          </a:xfrm>
          <a:prstGeom prst="rect">
            <a:avLst/>
          </a:prstGeom>
          <a:noFill/>
          <a:ln>
            <a:noFill/>
          </a:ln>
        </p:spPr>
      </p:pic>
      <p:pic>
        <p:nvPicPr>
          <p:cNvPr id="548" name="Google Shape;548;p57"/>
          <p:cNvPicPr preferRelativeResize="0"/>
          <p:nvPr/>
        </p:nvPicPr>
        <p:blipFill rotWithShape="1">
          <a:blip r:embed="rId4">
            <a:alphaModFix/>
          </a:blip>
          <a:srcRect/>
          <a:stretch/>
        </p:blipFill>
        <p:spPr>
          <a:xfrm>
            <a:off x="5028905" y="3596057"/>
            <a:ext cx="3406150" cy="1481997"/>
          </a:xfrm>
          <a:prstGeom prst="rect">
            <a:avLst/>
          </a:prstGeom>
          <a:noFill/>
          <a:ln>
            <a:noFill/>
          </a:ln>
        </p:spPr>
      </p:pic>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8"/>
          <p:cNvSpPr txBox="1">
            <a:spLocks noGrp="1"/>
          </p:cNvSpPr>
          <p:nvPr>
            <p:ph type="title"/>
          </p:nvPr>
        </p:nvSpPr>
        <p:spPr>
          <a:xfrm>
            <a:off x="608309" y="855123"/>
            <a:ext cx="2577530" cy="127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Sistema óseo muscular </a:t>
            </a:r>
            <a:endParaRPr>
              <a:latin typeface="Century Gothic"/>
              <a:ea typeface="Century Gothic"/>
              <a:cs typeface="Century Gothic"/>
              <a:sym typeface="Century Gothic"/>
            </a:endParaRPr>
          </a:p>
        </p:txBody>
      </p:sp>
      <p:sp>
        <p:nvSpPr>
          <p:cNvPr id="554" name="Google Shape;554;p58"/>
          <p:cNvSpPr/>
          <p:nvPr/>
        </p:nvSpPr>
        <p:spPr>
          <a:xfrm>
            <a:off x="7800437" y="1094922"/>
            <a:ext cx="3383280" cy="1111202"/>
          </a:xfrm>
          <a:prstGeom prst="roundRect">
            <a:avLst>
              <a:gd name="adj" fmla="val 16667"/>
            </a:avLst>
          </a:prstGeom>
          <a:solidFill>
            <a:srgbClr val="840D35"/>
          </a:solidFill>
          <a:ln w="9525" cap="flat" cmpd="sng">
            <a:solidFill>
              <a:srgbClr val="840D3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400">
                <a:solidFill>
                  <a:srgbClr val="FFFFFF"/>
                </a:solidFill>
                <a:latin typeface="Century Gothic"/>
                <a:ea typeface="Century Gothic"/>
                <a:cs typeface="Century Gothic"/>
                <a:sym typeface="Century Gothic"/>
              </a:rPr>
              <a:t>Sistema músculo-esquelético:</a:t>
            </a:r>
            <a:endParaRPr sz="1400">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endParaRPr sz="1200">
              <a:solidFill>
                <a:srgbClr val="FFFFFF"/>
              </a:solidFill>
              <a:latin typeface="Century Gothic"/>
              <a:ea typeface="Century Gothic"/>
              <a:cs typeface="Century Gothic"/>
              <a:sym typeface="Century Gothic"/>
            </a:endParaRPr>
          </a:p>
          <a:p>
            <a:pPr marL="0" marR="0" lvl="0" indent="0" algn="ctr" rtl="0">
              <a:spcBef>
                <a:spcPts val="0"/>
              </a:spcBef>
              <a:spcAft>
                <a:spcPts val="0"/>
              </a:spcAft>
              <a:buNone/>
            </a:pPr>
            <a:r>
              <a:rPr lang="es-MX" sz="1400">
                <a:solidFill>
                  <a:srgbClr val="FFFFFF"/>
                </a:solidFill>
                <a:latin typeface="Century Gothic"/>
                <a:ea typeface="Century Gothic"/>
                <a:cs typeface="Century Gothic"/>
                <a:sym typeface="Century Gothic"/>
              </a:rPr>
              <a:t>Es el conjunto de músculos y huesos</a:t>
            </a:r>
            <a:endParaRPr sz="1400">
              <a:solidFill>
                <a:srgbClr val="FFFFFF"/>
              </a:solidFill>
              <a:latin typeface="Century Gothic"/>
              <a:ea typeface="Century Gothic"/>
              <a:cs typeface="Century Gothic"/>
              <a:sym typeface="Century Gothic"/>
            </a:endParaRPr>
          </a:p>
        </p:txBody>
      </p:sp>
      <p:sp>
        <p:nvSpPr>
          <p:cNvPr id="555" name="Google Shape;555;p58"/>
          <p:cNvSpPr/>
          <p:nvPr/>
        </p:nvSpPr>
        <p:spPr>
          <a:xfrm>
            <a:off x="9981347" y="2879350"/>
            <a:ext cx="1269121" cy="560145"/>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400">
                <a:solidFill>
                  <a:srgbClr val="FFFFFF"/>
                </a:solidFill>
                <a:latin typeface="Century Gothic"/>
                <a:ea typeface="Century Gothic"/>
                <a:cs typeface="Century Gothic"/>
                <a:sym typeface="Century Gothic"/>
              </a:rPr>
              <a:t>Agonistas</a:t>
            </a:r>
            <a:endParaRPr sz="1600">
              <a:solidFill>
                <a:srgbClr val="FFFFFF"/>
              </a:solidFill>
              <a:latin typeface="Century Gothic"/>
              <a:ea typeface="Century Gothic"/>
              <a:cs typeface="Century Gothic"/>
              <a:sym typeface="Century Gothic"/>
            </a:endParaRPr>
          </a:p>
        </p:txBody>
      </p:sp>
      <p:sp>
        <p:nvSpPr>
          <p:cNvPr id="556" name="Google Shape;556;p58"/>
          <p:cNvSpPr/>
          <p:nvPr/>
        </p:nvSpPr>
        <p:spPr>
          <a:xfrm>
            <a:off x="7788111" y="2931302"/>
            <a:ext cx="1508760" cy="592401"/>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400">
                <a:solidFill>
                  <a:srgbClr val="FFFFFF"/>
                </a:solidFill>
                <a:latin typeface="Century Gothic"/>
                <a:ea typeface="Century Gothic"/>
                <a:cs typeface="Century Gothic"/>
                <a:sym typeface="Century Gothic"/>
              </a:rPr>
              <a:t>Antagonistas</a:t>
            </a:r>
            <a:endParaRPr sz="1400">
              <a:solidFill>
                <a:srgbClr val="FFFFFF"/>
              </a:solidFill>
              <a:latin typeface="Century Gothic"/>
              <a:ea typeface="Century Gothic"/>
              <a:cs typeface="Century Gothic"/>
              <a:sym typeface="Century Gothic"/>
            </a:endParaRPr>
          </a:p>
        </p:txBody>
      </p:sp>
      <p:sp>
        <p:nvSpPr>
          <p:cNvPr id="557" name="Google Shape;557;p58"/>
          <p:cNvSpPr/>
          <p:nvPr/>
        </p:nvSpPr>
        <p:spPr>
          <a:xfrm>
            <a:off x="9885983" y="4168717"/>
            <a:ext cx="1476979" cy="1291402"/>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200">
                <a:solidFill>
                  <a:srgbClr val="FFFFFF"/>
                </a:solidFill>
                <a:latin typeface="Century Gothic"/>
                <a:ea typeface="Century Gothic"/>
                <a:cs typeface="Century Gothic"/>
                <a:sym typeface="Century Gothic"/>
              </a:rPr>
              <a:t>Son los principales activadores del movimiento</a:t>
            </a:r>
            <a:endParaRPr sz="1200">
              <a:solidFill>
                <a:srgbClr val="FFFFFF"/>
              </a:solidFill>
              <a:latin typeface="Century Gothic"/>
              <a:ea typeface="Century Gothic"/>
              <a:cs typeface="Century Gothic"/>
              <a:sym typeface="Century Gothic"/>
            </a:endParaRPr>
          </a:p>
        </p:txBody>
      </p:sp>
      <p:sp>
        <p:nvSpPr>
          <p:cNvPr id="558" name="Google Shape;558;p58"/>
          <p:cNvSpPr/>
          <p:nvPr/>
        </p:nvSpPr>
        <p:spPr>
          <a:xfrm>
            <a:off x="7884135" y="4138261"/>
            <a:ext cx="1476979" cy="1321858"/>
          </a:xfrm>
          <a:prstGeom prst="roundRect">
            <a:avLst>
              <a:gd name="adj" fmla="val 16667"/>
            </a:avLst>
          </a:prstGeom>
          <a:solidFill>
            <a:srgbClr val="B61249"/>
          </a:solidFill>
          <a:ln w="9525" cap="flat" cmpd="sng">
            <a:solidFill>
              <a:srgbClr val="B6124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200">
                <a:solidFill>
                  <a:srgbClr val="FFFFFF"/>
                </a:solidFill>
                <a:latin typeface="Century Gothic"/>
                <a:ea typeface="Century Gothic"/>
                <a:cs typeface="Century Gothic"/>
                <a:sym typeface="Century Gothic"/>
              </a:rPr>
              <a:t>Actúan en oposición a los agonistas y se oponen al movimiento</a:t>
            </a:r>
            <a:endParaRPr sz="1200">
              <a:solidFill>
                <a:srgbClr val="FFFFFF"/>
              </a:solidFill>
              <a:latin typeface="Century Gothic"/>
              <a:ea typeface="Century Gothic"/>
              <a:cs typeface="Century Gothic"/>
              <a:sym typeface="Century Gothic"/>
            </a:endParaRPr>
          </a:p>
        </p:txBody>
      </p:sp>
      <p:pic>
        <p:nvPicPr>
          <p:cNvPr id="559" name="Google Shape;559;p58"/>
          <p:cNvPicPr preferRelativeResize="0"/>
          <p:nvPr/>
        </p:nvPicPr>
        <p:blipFill rotWithShape="1">
          <a:blip r:embed="rId3">
            <a:alphaModFix/>
          </a:blip>
          <a:srcRect/>
          <a:stretch/>
        </p:blipFill>
        <p:spPr>
          <a:xfrm>
            <a:off x="3467349" y="1123117"/>
            <a:ext cx="3703501" cy="4915088"/>
          </a:xfrm>
          <a:prstGeom prst="rect">
            <a:avLst/>
          </a:prstGeom>
          <a:noFill/>
          <a:ln>
            <a:noFill/>
          </a:ln>
        </p:spPr>
      </p:pic>
      <p:sp>
        <p:nvSpPr>
          <p:cNvPr id="560" name="Google Shape;560;p58"/>
          <p:cNvSpPr/>
          <p:nvPr/>
        </p:nvSpPr>
        <p:spPr>
          <a:xfrm rot="10800000">
            <a:off x="9361170" y="2196998"/>
            <a:ext cx="495600" cy="700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561" name="Google Shape;561;p58"/>
          <p:cNvSpPr/>
          <p:nvPr/>
        </p:nvSpPr>
        <p:spPr>
          <a:xfrm rot="10800000">
            <a:off x="8431898" y="3541806"/>
            <a:ext cx="288400" cy="592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
        <p:nvSpPr>
          <p:cNvPr id="562" name="Google Shape;562;p58"/>
          <p:cNvSpPr/>
          <p:nvPr/>
        </p:nvSpPr>
        <p:spPr>
          <a:xfrm rot="10800000">
            <a:off x="10480273" y="3466525"/>
            <a:ext cx="288400" cy="71624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Trebuchet MS"/>
              <a:ea typeface="Trebuchet MS"/>
              <a:cs typeface="Trebuchet MS"/>
              <a:sym typeface="Trebuchet MS"/>
            </a:endParaRPr>
          </a:p>
        </p:txBody>
      </p:sp>
    </p:spTree>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9"/>
          <p:cNvSpPr txBox="1">
            <a:spLocks noGrp="1"/>
          </p:cNvSpPr>
          <p:nvPr>
            <p:ph type="title"/>
          </p:nvPr>
        </p:nvSpPr>
        <p:spPr>
          <a:xfrm>
            <a:off x="515280" y="896733"/>
            <a:ext cx="2662260" cy="127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Sistema óseo muscular </a:t>
            </a:r>
            <a:endParaRPr>
              <a:latin typeface="Century Gothic"/>
              <a:ea typeface="Century Gothic"/>
              <a:cs typeface="Century Gothic"/>
              <a:sym typeface="Century Gothic"/>
            </a:endParaRPr>
          </a:p>
        </p:txBody>
      </p:sp>
      <p:sp>
        <p:nvSpPr>
          <p:cNvPr id="568" name="Google Shape;568;p59"/>
          <p:cNvSpPr txBox="1">
            <a:spLocks noGrp="1"/>
          </p:cNvSpPr>
          <p:nvPr>
            <p:ph type="body" idx="1"/>
          </p:nvPr>
        </p:nvSpPr>
        <p:spPr>
          <a:xfrm>
            <a:off x="7418069" y="1177000"/>
            <a:ext cx="4138797" cy="491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2400"/>
              <a:buNone/>
            </a:pPr>
            <a:r>
              <a:rPr lang="es-MX" sz="2000" b="1">
                <a:solidFill>
                  <a:srgbClr val="990000"/>
                </a:solidFill>
                <a:latin typeface="Century Gothic"/>
                <a:ea typeface="Century Gothic"/>
                <a:cs typeface="Century Gothic"/>
                <a:sym typeface="Century Gothic"/>
              </a:rPr>
              <a:t>Flexionar el codo:</a:t>
            </a:r>
            <a:r>
              <a:rPr lang="es-MX" sz="2000">
                <a:latin typeface="Century Gothic"/>
                <a:ea typeface="Century Gothic"/>
                <a:cs typeface="Century Gothic"/>
                <a:sym typeface="Century Gothic"/>
              </a:rPr>
              <a:t> Representa disminuir el ángulo interno de las articulaciones.</a:t>
            </a:r>
            <a:endParaRPr sz="2000">
              <a:latin typeface="Century Gothic"/>
              <a:ea typeface="Century Gothic"/>
              <a:cs typeface="Century Gothic"/>
              <a:sym typeface="Century Gothic"/>
            </a:endParaRPr>
          </a:p>
          <a:p>
            <a:pPr marL="0" lvl="0" indent="0" algn="l" rtl="0">
              <a:spcBef>
                <a:spcPts val="0"/>
              </a:spcBef>
              <a:spcAft>
                <a:spcPts val="0"/>
              </a:spcAft>
              <a:buSzPts val="2400"/>
              <a:buNone/>
            </a:pPr>
            <a:endParaRPr sz="2000">
              <a:latin typeface="Century Gothic"/>
              <a:ea typeface="Century Gothic"/>
              <a:cs typeface="Century Gothic"/>
              <a:sym typeface="Century Gothic"/>
            </a:endParaRPr>
          </a:p>
          <a:p>
            <a:pPr marL="0" lvl="0" indent="0" algn="l" rtl="0">
              <a:spcBef>
                <a:spcPts val="0"/>
              </a:spcBef>
              <a:spcAft>
                <a:spcPts val="0"/>
              </a:spcAft>
              <a:buSzPts val="2400"/>
              <a:buNone/>
            </a:pPr>
            <a:r>
              <a:rPr lang="es-MX" sz="2000">
                <a:latin typeface="Century Gothic"/>
                <a:ea typeface="Century Gothic"/>
                <a:cs typeface="Century Gothic"/>
                <a:sym typeface="Century Gothic"/>
              </a:rPr>
              <a:t>Bíceps, braquiorradial y braquial = agonista</a:t>
            </a:r>
            <a:endParaRPr sz="2000">
              <a:latin typeface="Century Gothic"/>
              <a:ea typeface="Century Gothic"/>
              <a:cs typeface="Century Gothic"/>
              <a:sym typeface="Century Gothic"/>
            </a:endParaRPr>
          </a:p>
          <a:p>
            <a:pPr marL="0" lvl="0" indent="0" algn="l" rtl="0">
              <a:spcBef>
                <a:spcPts val="0"/>
              </a:spcBef>
              <a:spcAft>
                <a:spcPts val="0"/>
              </a:spcAft>
              <a:buSzPts val="2400"/>
              <a:buNone/>
            </a:pPr>
            <a:r>
              <a:rPr lang="es-MX" sz="2000">
                <a:latin typeface="Century Gothic"/>
                <a:ea typeface="Century Gothic"/>
                <a:cs typeface="Century Gothic"/>
                <a:sym typeface="Century Gothic"/>
              </a:rPr>
              <a:t>Tríceps = antagonista</a:t>
            </a:r>
            <a:endParaRPr sz="2000">
              <a:latin typeface="Century Gothic"/>
              <a:ea typeface="Century Gothic"/>
              <a:cs typeface="Century Gothic"/>
              <a:sym typeface="Century Gothic"/>
            </a:endParaRPr>
          </a:p>
          <a:p>
            <a:pPr marL="0" lvl="0" indent="0" algn="l" rtl="0">
              <a:spcBef>
                <a:spcPts val="0"/>
              </a:spcBef>
              <a:spcAft>
                <a:spcPts val="0"/>
              </a:spcAft>
              <a:buSzPts val="2400"/>
              <a:buNone/>
            </a:pPr>
            <a:endParaRPr sz="2000" b="1">
              <a:solidFill>
                <a:srgbClr val="990000"/>
              </a:solidFill>
              <a:latin typeface="Century Gothic"/>
              <a:ea typeface="Century Gothic"/>
              <a:cs typeface="Century Gothic"/>
              <a:sym typeface="Century Gothic"/>
            </a:endParaRPr>
          </a:p>
          <a:p>
            <a:pPr marL="0" lvl="0" indent="0" algn="l" rtl="0">
              <a:spcBef>
                <a:spcPts val="0"/>
              </a:spcBef>
              <a:spcAft>
                <a:spcPts val="0"/>
              </a:spcAft>
              <a:buSzPts val="2400"/>
              <a:buNone/>
            </a:pPr>
            <a:r>
              <a:rPr lang="es-MX" sz="2000" b="1">
                <a:solidFill>
                  <a:srgbClr val="990000"/>
                </a:solidFill>
                <a:latin typeface="Century Gothic"/>
                <a:ea typeface="Century Gothic"/>
                <a:cs typeface="Century Gothic"/>
                <a:sym typeface="Century Gothic"/>
              </a:rPr>
              <a:t>Extender el codo:</a:t>
            </a:r>
            <a:r>
              <a:rPr lang="es-MX" sz="2000">
                <a:latin typeface="Century Gothic"/>
                <a:ea typeface="Century Gothic"/>
                <a:cs typeface="Century Gothic"/>
                <a:sym typeface="Century Gothic"/>
              </a:rPr>
              <a:t> Representa aumentar el ángulo interno de las articulaciones.</a:t>
            </a:r>
            <a:endParaRPr sz="2000">
              <a:latin typeface="Century Gothic"/>
              <a:ea typeface="Century Gothic"/>
              <a:cs typeface="Century Gothic"/>
              <a:sym typeface="Century Gothic"/>
            </a:endParaRPr>
          </a:p>
          <a:p>
            <a:pPr marL="0" lvl="0" indent="0" algn="l" rtl="0">
              <a:spcBef>
                <a:spcPts val="0"/>
              </a:spcBef>
              <a:spcAft>
                <a:spcPts val="0"/>
              </a:spcAft>
              <a:buSzPts val="2400"/>
              <a:buNone/>
            </a:pPr>
            <a:endParaRPr sz="2000">
              <a:latin typeface="Century Gothic"/>
              <a:ea typeface="Century Gothic"/>
              <a:cs typeface="Century Gothic"/>
              <a:sym typeface="Century Gothic"/>
            </a:endParaRPr>
          </a:p>
          <a:p>
            <a:pPr marL="0" lvl="0" indent="0" algn="l" rtl="0">
              <a:spcBef>
                <a:spcPts val="0"/>
              </a:spcBef>
              <a:spcAft>
                <a:spcPts val="0"/>
              </a:spcAft>
              <a:buSzPts val="2400"/>
              <a:buNone/>
            </a:pPr>
            <a:r>
              <a:rPr lang="es-MX" sz="2000">
                <a:latin typeface="Century Gothic"/>
                <a:ea typeface="Century Gothic"/>
                <a:cs typeface="Century Gothic"/>
                <a:sym typeface="Century Gothic"/>
              </a:rPr>
              <a:t>Tríceps = agonista</a:t>
            </a:r>
            <a:endParaRPr sz="2000">
              <a:latin typeface="Century Gothic"/>
              <a:ea typeface="Century Gothic"/>
              <a:cs typeface="Century Gothic"/>
              <a:sym typeface="Century Gothic"/>
            </a:endParaRPr>
          </a:p>
          <a:p>
            <a:pPr marL="0" lvl="0" indent="0" algn="l" rtl="0">
              <a:spcBef>
                <a:spcPts val="0"/>
              </a:spcBef>
              <a:spcAft>
                <a:spcPts val="0"/>
              </a:spcAft>
              <a:buSzPts val="2400"/>
              <a:buNone/>
            </a:pPr>
            <a:r>
              <a:rPr lang="es-MX" sz="2000">
                <a:latin typeface="Century Gothic"/>
                <a:ea typeface="Century Gothic"/>
                <a:cs typeface="Century Gothic"/>
                <a:sym typeface="Century Gothic"/>
              </a:rPr>
              <a:t>Bíceps, braquiorradial y braquial = antagonista</a:t>
            </a:r>
            <a:endParaRPr sz="2000">
              <a:latin typeface="Century Gothic"/>
              <a:ea typeface="Century Gothic"/>
              <a:cs typeface="Century Gothic"/>
              <a:sym typeface="Century Gothic"/>
            </a:endParaRPr>
          </a:p>
          <a:p>
            <a:pPr marL="0" lvl="0" indent="0" algn="l" rtl="0">
              <a:spcBef>
                <a:spcPts val="2133"/>
              </a:spcBef>
              <a:spcAft>
                <a:spcPts val="0"/>
              </a:spcAft>
              <a:buSzPts val="2400"/>
              <a:buNone/>
            </a:pPr>
            <a:endParaRPr sz="2000">
              <a:latin typeface="Century Gothic"/>
              <a:ea typeface="Century Gothic"/>
              <a:cs typeface="Century Gothic"/>
              <a:sym typeface="Century Gothic"/>
            </a:endParaRPr>
          </a:p>
          <a:p>
            <a:pPr marL="0" lvl="0" indent="0" algn="l" rtl="0">
              <a:spcBef>
                <a:spcPts val="2133"/>
              </a:spcBef>
              <a:spcAft>
                <a:spcPts val="2133"/>
              </a:spcAft>
              <a:buSzPts val="2400"/>
              <a:buNone/>
            </a:pPr>
            <a:endParaRPr sz="2000">
              <a:latin typeface="Century Gothic"/>
              <a:ea typeface="Century Gothic"/>
              <a:cs typeface="Century Gothic"/>
              <a:sym typeface="Century Gothic"/>
            </a:endParaRPr>
          </a:p>
        </p:txBody>
      </p:sp>
      <p:pic>
        <p:nvPicPr>
          <p:cNvPr id="569" name="Google Shape;569;p59"/>
          <p:cNvPicPr preferRelativeResize="0"/>
          <p:nvPr/>
        </p:nvPicPr>
        <p:blipFill rotWithShape="1">
          <a:blip r:embed="rId3">
            <a:alphaModFix/>
          </a:blip>
          <a:srcRect/>
          <a:stretch/>
        </p:blipFill>
        <p:spPr>
          <a:xfrm>
            <a:off x="3771900" y="1647433"/>
            <a:ext cx="3188970" cy="3943330"/>
          </a:xfrm>
          <a:prstGeom prst="rect">
            <a:avLst/>
          </a:prstGeom>
          <a:noFill/>
          <a:ln>
            <a:noFill/>
          </a:ln>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486137" y="708949"/>
            <a:ext cx="2743200" cy="27200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Font typeface="Century Gothic"/>
              <a:buNone/>
            </a:pPr>
            <a:r>
              <a:rPr lang="es-MX" sz="2400">
                <a:latin typeface="Century Gothic"/>
                <a:ea typeface="Century Gothic"/>
                <a:cs typeface="Century Gothic"/>
                <a:sym typeface="Century Gothic"/>
              </a:rPr>
              <a:t>FACTORES QUE DETIENEN O RETARDAN LAS ACTIVIDADES DE MEJORAMIENTO CONTINUO</a:t>
            </a:r>
            <a:endParaRPr/>
          </a:p>
        </p:txBody>
      </p:sp>
      <p:sp>
        <p:nvSpPr>
          <p:cNvPr id="135" name="Google Shape;135;p6"/>
          <p:cNvSpPr txBox="1">
            <a:spLocks noGrp="1"/>
          </p:cNvSpPr>
          <p:nvPr>
            <p:ph type="body" idx="1"/>
          </p:nvPr>
        </p:nvSpPr>
        <p:spPr>
          <a:xfrm>
            <a:off x="3229337" y="1268937"/>
            <a:ext cx="8243966" cy="4603710"/>
          </a:xfrm>
          <a:prstGeom prst="rect">
            <a:avLst/>
          </a:prstGeom>
          <a:noFill/>
          <a:ln>
            <a:noFill/>
          </a:ln>
        </p:spPr>
        <p:txBody>
          <a:bodyPr spcFirstLastPara="1" wrap="square" lIns="91425" tIns="91425" rIns="91425" bIns="91425" anchor="t" anchorCtr="0">
            <a:normAutofit/>
          </a:bodyPr>
          <a:lstStyle/>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Desconocimiento del programa por todos los empleados.</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No comprender porque y como se hace.</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Adiestramiento insuficiente o inefectivo.</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Planeamiento inadecuado antes de dar inicio al programa.</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Falta de cooperación entre áreas funcionales.</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Falta de coordinación funcionales por equipos.</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Resistencia al cambio por parte de la administración a nivel medio.</a:t>
            </a:r>
            <a:endParaRPr/>
          </a:p>
          <a:p>
            <a:pPr marL="609585" lvl="0" indent="-507986" algn="l" rtl="0">
              <a:lnSpc>
                <a:spcPct val="80000"/>
              </a:lnSpc>
              <a:spcBef>
                <a:spcPts val="800"/>
              </a:spcBef>
              <a:spcAft>
                <a:spcPts val="0"/>
              </a:spcAft>
              <a:buSzPts val="2400"/>
              <a:buFont typeface="Arial"/>
              <a:buChar char="•"/>
            </a:pPr>
            <a:r>
              <a:rPr lang="es-MX" sz="2240">
                <a:latin typeface="Century Gothic"/>
                <a:ea typeface="Century Gothic"/>
                <a:cs typeface="Century Gothic"/>
                <a:sym typeface="Century Gothic"/>
              </a:rPr>
              <a:t>Carencia de aptitudes de liderazgo por el cambio de cultura.</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0"/>
          <p:cNvSpPr txBox="1">
            <a:spLocks noGrp="1"/>
          </p:cNvSpPr>
          <p:nvPr>
            <p:ph type="title"/>
          </p:nvPr>
        </p:nvSpPr>
        <p:spPr>
          <a:xfrm>
            <a:off x="499160" y="1010716"/>
            <a:ext cx="2657107" cy="137603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Tipos de músculos </a:t>
            </a:r>
            <a:endParaRPr>
              <a:latin typeface="Century Gothic"/>
              <a:ea typeface="Century Gothic"/>
              <a:cs typeface="Century Gothic"/>
              <a:sym typeface="Century Gothic"/>
            </a:endParaRPr>
          </a:p>
        </p:txBody>
      </p:sp>
      <p:cxnSp>
        <p:nvCxnSpPr>
          <p:cNvPr id="575" name="Google Shape;575;p60"/>
          <p:cNvCxnSpPr>
            <a:stCxn id="576" idx="3"/>
            <a:endCxn id="577" idx="0"/>
          </p:cNvCxnSpPr>
          <p:nvPr/>
        </p:nvCxnSpPr>
        <p:spPr>
          <a:xfrm>
            <a:off x="8807771" y="1440116"/>
            <a:ext cx="1417800" cy="622800"/>
          </a:xfrm>
          <a:prstGeom prst="bentConnector2">
            <a:avLst/>
          </a:prstGeom>
          <a:noFill/>
          <a:ln w="9525" cap="flat" cmpd="sng">
            <a:solidFill>
              <a:srgbClr val="551561"/>
            </a:solidFill>
            <a:prstDash val="solid"/>
            <a:round/>
            <a:headEnd type="diamond" w="med" len="med"/>
            <a:tailEnd type="diamond" w="med" len="med"/>
          </a:ln>
        </p:spPr>
      </p:cxnSp>
      <p:cxnSp>
        <p:nvCxnSpPr>
          <p:cNvPr id="578" name="Google Shape;578;p60"/>
          <p:cNvCxnSpPr>
            <a:stCxn id="579" idx="0"/>
            <a:endCxn id="576" idx="1"/>
          </p:cNvCxnSpPr>
          <p:nvPr/>
        </p:nvCxnSpPr>
        <p:spPr>
          <a:xfrm rot="-5400000">
            <a:off x="4803425" y="1053176"/>
            <a:ext cx="622800" cy="1396800"/>
          </a:xfrm>
          <a:prstGeom prst="bentConnector2">
            <a:avLst/>
          </a:prstGeom>
          <a:noFill/>
          <a:ln w="9525" cap="flat" cmpd="sng">
            <a:solidFill>
              <a:srgbClr val="551561"/>
            </a:solidFill>
            <a:prstDash val="solid"/>
            <a:round/>
            <a:headEnd type="diamond" w="med" len="med"/>
            <a:tailEnd type="diamond" w="med" len="med"/>
          </a:ln>
        </p:spPr>
      </p:cxnSp>
      <p:sp>
        <p:nvSpPr>
          <p:cNvPr id="576" name="Google Shape;576;p60"/>
          <p:cNvSpPr txBox="1"/>
          <p:nvPr/>
        </p:nvSpPr>
        <p:spPr>
          <a:xfrm>
            <a:off x="5813111" y="1010716"/>
            <a:ext cx="2994660" cy="8588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2400">
                <a:solidFill>
                  <a:srgbClr val="1C4587"/>
                </a:solidFill>
                <a:latin typeface="Century Gothic"/>
                <a:ea typeface="Century Gothic"/>
                <a:cs typeface="Century Gothic"/>
                <a:sym typeface="Century Gothic"/>
              </a:rPr>
              <a:t>Músculos del cuerpo humano</a:t>
            </a:r>
            <a:endParaRPr sz="2400">
              <a:solidFill>
                <a:srgbClr val="1C4587"/>
              </a:solidFill>
              <a:latin typeface="Century Gothic"/>
              <a:ea typeface="Century Gothic"/>
              <a:cs typeface="Century Gothic"/>
              <a:sym typeface="Century Gothic"/>
            </a:endParaRPr>
          </a:p>
        </p:txBody>
      </p:sp>
      <p:sp>
        <p:nvSpPr>
          <p:cNvPr id="579" name="Google Shape;579;p60"/>
          <p:cNvSpPr txBox="1"/>
          <p:nvPr/>
        </p:nvSpPr>
        <p:spPr>
          <a:xfrm>
            <a:off x="3576320" y="2062976"/>
            <a:ext cx="1680210" cy="1405191"/>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9900FF"/>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rgbClr val="9900FF"/>
                </a:solidFill>
                <a:latin typeface="Century Gothic"/>
                <a:ea typeface="Century Gothic"/>
                <a:cs typeface="Century Gothic"/>
                <a:sym typeface="Century Gothic"/>
              </a:rPr>
              <a:t>Esqueléticos (estriados)</a:t>
            </a:r>
            <a:endParaRPr sz="1600">
              <a:solidFill>
                <a:srgbClr val="9900FF"/>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chemeClr val="dk1"/>
                </a:solidFill>
                <a:latin typeface="Century Gothic"/>
                <a:ea typeface="Century Gothic"/>
                <a:cs typeface="Century Gothic"/>
                <a:sym typeface="Century Gothic"/>
              </a:rPr>
              <a:t>Los que están conectados a </a:t>
            </a:r>
            <a:endParaRPr sz="16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chemeClr val="dk1"/>
                </a:solidFill>
                <a:latin typeface="Century Gothic"/>
                <a:ea typeface="Century Gothic"/>
                <a:cs typeface="Century Gothic"/>
                <a:sym typeface="Century Gothic"/>
              </a:rPr>
              <a:t>los huesos</a:t>
            </a:r>
            <a:endParaRPr sz="16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p:txBody>
      </p:sp>
      <p:sp>
        <p:nvSpPr>
          <p:cNvPr id="577" name="Google Shape;577;p60"/>
          <p:cNvSpPr txBox="1"/>
          <p:nvPr/>
        </p:nvSpPr>
        <p:spPr>
          <a:xfrm>
            <a:off x="8941333" y="2062976"/>
            <a:ext cx="2568677" cy="1596571"/>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600">
                <a:solidFill>
                  <a:srgbClr val="9900FF"/>
                </a:solidFill>
                <a:latin typeface="Century Gothic"/>
                <a:ea typeface="Century Gothic"/>
                <a:cs typeface="Century Gothic"/>
                <a:sym typeface="Century Gothic"/>
              </a:rPr>
              <a:t>Plano</a:t>
            </a:r>
            <a:endParaRPr sz="1600">
              <a:solidFill>
                <a:srgbClr val="9900FF"/>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rgbClr val="9900FF"/>
                </a:solidFill>
                <a:latin typeface="Century Gothic"/>
                <a:ea typeface="Century Gothic"/>
                <a:cs typeface="Century Gothic"/>
                <a:sym typeface="Century Gothic"/>
              </a:rPr>
              <a:t>(liso)</a:t>
            </a:r>
            <a:endParaRPr sz="1600">
              <a:solidFill>
                <a:srgbClr val="9900FF"/>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chemeClr val="dk1"/>
                </a:solidFill>
                <a:latin typeface="Century Gothic"/>
                <a:ea typeface="Century Gothic"/>
                <a:cs typeface="Century Gothic"/>
                <a:sym typeface="Century Gothic"/>
              </a:rPr>
              <a:t>Se encuentran en los </a:t>
            </a:r>
            <a:endParaRPr sz="16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chemeClr val="dk1"/>
                </a:solidFill>
                <a:latin typeface="Century Gothic"/>
                <a:ea typeface="Century Gothic"/>
                <a:cs typeface="Century Gothic"/>
                <a:sym typeface="Century Gothic"/>
              </a:rPr>
              <a:t>órganos internos y paredes de vasos sanguíneos.</a:t>
            </a:r>
            <a:endParaRPr sz="1600">
              <a:solidFill>
                <a:schemeClr val="dk1"/>
              </a:solidFill>
              <a:latin typeface="Century Gothic"/>
              <a:ea typeface="Century Gothic"/>
              <a:cs typeface="Century Gothic"/>
              <a:sym typeface="Century Gothic"/>
            </a:endParaRPr>
          </a:p>
        </p:txBody>
      </p:sp>
      <p:cxnSp>
        <p:nvCxnSpPr>
          <p:cNvPr id="580" name="Google Shape;580;p60"/>
          <p:cNvCxnSpPr>
            <a:stCxn id="581" idx="0"/>
            <a:endCxn id="576" idx="2"/>
          </p:cNvCxnSpPr>
          <p:nvPr/>
        </p:nvCxnSpPr>
        <p:spPr>
          <a:xfrm rot="-5400000">
            <a:off x="6998540" y="2175081"/>
            <a:ext cx="617400" cy="6300"/>
          </a:xfrm>
          <a:prstGeom prst="bentConnector3">
            <a:avLst>
              <a:gd name="adj1" fmla="val 50001"/>
            </a:avLst>
          </a:prstGeom>
          <a:noFill/>
          <a:ln w="9525" cap="flat" cmpd="sng">
            <a:solidFill>
              <a:srgbClr val="551561"/>
            </a:solidFill>
            <a:prstDash val="solid"/>
            <a:round/>
            <a:headEnd type="diamond" w="med" len="med"/>
            <a:tailEnd type="diamond" w="med" len="med"/>
          </a:ln>
        </p:spPr>
      </p:cxnSp>
      <p:sp>
        <p:nvSpPr>
          <p:cNvPr id="581" name="Google Shape;581;p60"/>
          <p:cNvSpPr txBox="1"/>
          <p:nvPr/>
        </p:nvSpPr>
        <p:spPr>
          <a:xfrm>
            <a:off x="6115690" y="2486931"/>
            <a:ext cx="2376800" cy="858800"/>
          </a:xfrm>
          <a:prstGeom prst="rect">
            <a:avLst/>
          </a:prstGeom>
          <a:noFill/>
          <a:ln>
            <a:noFill/>
          </a:ln>
        </p:spPr>
        <p:txBody>
          <a:bodyPr spcFirstLastPara="1" wrap="square" lIns="121900" tIns="121900" rIns="121900" bIns="121900" anchor="ctr" anchorCtr="0">
            <a:noAutofit/>
          </a:bodyPr>
          <a:lstStyle/>
          <a:p>
            <a:pPr marL="0" marR="0" lvl="0" indent="0" algn="ctr" rtl="0">
              <a:spcBef>
                <a:spcPts val="0"/>
              </a:spcBef>
              <a:spcAft>
                <a:spcPts val="0"/>
              </a:spcAft>
              <a:buNone/>
            </a:pPr>
            <a:r>
              <a:rPr lang="es-MX" sz="1600">
                <a:solidFill>
                  <a:srgbClr val="9900FF"/>
                </a:solidFill>
                <a:latin typeface="Century Gothic"/>
                <a:ea typeface="Century Gothic"/>
                <a:cs typeface="Century Gothic"/>
                <a:sym typeface="Century Gothic"/>
              </a:rPr>
              <a:t>Cardiaco</a:t>
            </a:r>
            <a:endParaRPr sz="1600">
              <a:solidFill>
                <a:srgbClr val="9900FF"/>
              </a:solidFill>
              <a:latin typeface="Century Gothic"/>
              <a:ea typeface="Century Gothic"/>
              <a:cs typeface="Century Gothic"/>
              <a:sym typeface="Century Gothic"/>
            </a:endParaRPr>
          </a:p>
          <a:p>
            <a:pPr marL="0" marR="0" lvl="0" indent="0" algn="ctr" rtl="0">
              <a:spcBef>
                <a:spcPts val="0"/>
              </a:spcBef>
              <a:spcAft>
                <a:spcPts val="0"/>
              </a:spcAft>
              <a:buNone/>
            </a:pPr>
            <a:endParaRPr sz="1600">
              <a:solidFill>
                <a:srgbClr val="741B47"/>
              </a:solidFill>
              <a:latin typeface="Century Gothic"/>
              <a:ea typeface="Century Gothic"/>
              <a:cs typeface="Century Gothic"/>
              <a:sym typeface="Century Gothic"/>
            </a:endParaRPr>
          </a:p>
          <a:p>
            <a:pPr marL="0" marR="0" lvl="0" indent="0" algn="ctr" rtl="0">
              <a:spcBef>
                <a:spcPts val="0"/>
              </a:spcBef>
              <a:spcAft>
                <a:spcPts val="0"/>
              </a:spcAft>
              <a:buNone/>
            </a:pPr>
            <a:r>
              <a:rPr lang="es-MX" sz="1600">
                <a:solidFill>
                  <a:schemeClr val="dk1"/>
                </a:solidFill>
                <a:latin typeface="Century Gothic"/>
                <a:ea typeface="Century Gothic"/>
                <a:cs typeface="Century Gothic"/>
                <a:sym typeface="Century Gothic"/>
              </a:rPr>
              <a:t>Están en el corazón</a:t>
            </a:r>
            <a:endParaRPr sz="1600">
              <a:solidFill>
                <a:schemeClr val="dk1"/>
              </a:solidFill>
              <a:latin typeface="Century Gothic"/>
              <a:ea typeface="Century Gothic"/>
              <a:cs typeface="Century Gothic"/>
              <a:sym typeface="Century Gothic"/>
            </a:endParaRPr>
          </a:p>
        </p:txBody>
      </p:sp>
      <p:pic>
        <p:nvPicPr>
          <p:cNvPr id="582" name="Google Shape;582;p60"/>
          <p:cNvPicPr preferRelativeResize="0"/>
          <p:nvPr/>
        </p:nvPicPr>
        <p:blipFill rotWithShape="1">
          <a:blip r:embed="rId3">
            <a:alphaModFix/>
          </a:blip>
          <a:srcRect r="66712"/>
          <a:stretch/>
        </p:blipFill>
        <p:spPr>
          <a:xfrm>
            <a:off x="9664393" y="3775191"/>
            <a:ext cx="1278674" cy="2055159"/>
          </a:xfrm>
          <a:prstGeom prst="rect">
            <a:avLst/>
          </a:prstGeom>
          <a:noFill/>
          <a:ln>
            <a:noFill/>
          </a:ln>
        </p:spPr>
      </p:pic>
      <p:pic>
        <p:nvPicPr>
          <p:cNvPr id="583" name="Google Shape;583;p60"/>
          <p:cNvPicPr preferRelativeResize="0"/>
          <p:nvPr/>
        </p:nvPicPr>
        <p:blipFill rotWithShape="1">
          <a:blip r:embed="rId3">
            <a:alphaModFix/>
          </a:blip>
          <a:srcRect l="66350"/>
          <a:stretch/>
        </p:blipFill>
        <p:spPr>
          <a:xfrm>
            <a:off x="6588273" y="3548084"/>
            <a:ext cx="1278674" cy="2183644"/>
          </a:xfrm>
          <a:prstGeom prst="rect">
            <a:avLst/>
          </a:prstGeom>
          <a:noFill/>
          <a:ln>
            <a:noFill/>
          </a:ln>
        </p:spPr>
      </p:pic>
      <p:pic>
        <p:nvPicPr>
          <p:cNvPr id="584" name="Google Shape;584;p60"/>
          <p:cNvPicPr preferRelativeResize="0"/>
          <p:nvPr/>
        </p:nvPicPr>
        <p:blipFill rotWithShape="1">
          <a:blip r:embed="rId3">
            <a:alphaModFix/>
          </a:blip>
          <a:srcRect l="34297" r="32769"/>
          <a:stretch/>
        </p:blipFill>
        <p:spPr>
          <a:xfrm>
            <a:off x="3735704" y="3731788"/>
            <a:ext cx="1260042" cy="1999940"/>
          </a:xfrm>
          <a:prstGeom prst="rect">
            <a:avLst/>
          </a:prstGeom>
          <a:noFill/>
          <a:ln>
            <a:noFill/>
          </a:ln>
        </p:spPr>
      </p:pic>
    </p:spTree>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1"/>
          <p:cNvSpPr txBox="1">
            <a:spLocks noGrp="1"/>
          </p:cNvSpPr>
          <p:nvPr>
            <p:ph type="title"/>
          </p:nvPr>
        </p:nvSpPr>
        <p:spPr>
          <a:xfrm>
            <a:off x="546410" y="1048417"/>
            <a:ext cx="2665142" cy="127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Tipos de músculos </a:t>
            </a:r>
            <a:endParaRPr>
              <a:latin typeface="Century Gothic"/>
              <a:ea typeface="Century Gothic"/>
              <a:cs typeface="Century Gothic"/>
              <a:sym typeface="Century Gothic"/>
            </a:endParaRPr>
          </a:p>
        </p:txBody>
      </p:sp>
      <p:sp>
        <p:nvSpPr>
          <p:cNvPr id="590" name="Google Shape;590;p61"/>
          <p:cNvSpPr txBox="1">
            <a:spLocks noGrp="1"/>
          </p:cNvSpPr>
          <p:nvPr>
            <p:ph type="body" idx="1"/>
          </p:nvPr>
        </p:nvSpPr>
        <p:spPr>
          <a:xfrm>
            <a:off x="4237463" y="1594624"/>
            <a:ext cx="6445405" cy="3490331"/>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2400"/>
              <a:buNone/>
            </a:pPr>
            <a:r>
              <a:rPr lang="es-MX" sz="1800">
                <a:solidFill>
                  <a:srgbClr val="000000"/>
                </a:solidFill>
                <a:latin typeface="Century Gothic"/>
                <a:ea typeface="Century Gothic"/>
                <a:cs typeface="Century Gothic"/>
                <a:sym typeface="Century Gothic"/>
              </a:rPr>
              <a:t>Músculo          Fibra muscular           Miofibrillas                      </a:t>
            </a:r>
            <a:r>
              <a:rPr lang="es-MX" sz="1800">
                <a:solidFill>
                  <a:srgbClr val="FFFFFF"/>
                </a:solidFill>
                <a:latin typeface="Century Gothic"/>
                <a:ea typeface="Century Gothic"/>
                <a:cs typeface="Century Gothic"/>
                <a:sym typeface="Century Gothic"/>
              </a:rPr>
              <a:t>__________________________</a:t>
            </a: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r>
              <a:rPr lang="es-MX" sz="1800">
                <a:solidFill>
                  <a:srgbClr val="000000"/>
                </a:solidFill>
                <a:latin typeface="Century Gothic"/>
                <a:ea typeface="Century Gothic"/>
                <a:cs typeface="Century Gothic"/>
                <a:sym typeface="Century Gothic"/>
              </a:rPr>
              <a:t>                  </a:t>
            </a: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r>
              <a:rPr lang="es-MX" sz="1800">
                <a:solidFill>
                  <a:srgbClr val="000000"/>
                </a:solidFill>
                <a:latin typeface="Century Gothic"/>
                <a:ea typeface="Century Gothic"/>
                <a:cs typeface="Century Gothic"/>
                <a:sym typeface="Century Gothic"/>
              </a:rPr>
              <a:t>  Filamentos proteicos (Realizan la contracción)</a:t>
            </a: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06389" algn="l" rtl="0">
              <a:spcBef>
                <a:spcPts val="0"/>
              </a:spcBef>
              <a:spcAft>
                <a:spcPts val="0"/>
              </a:spcAft>
              <a:buClr>
                <a:srgbClr val="000000"/>
              </a:buClr>
              <a:buSzPts val="1200"/>
              <a:buFont typeface="Arial"/>
              <a:buChar char="●"/>
            </a:pPr>
            <a:r>
              <a:rPr lang="es-MX" sz="1800" b="1">
                <a:solidFill>
                  <a:srgbClr val="000000"/>
                </a:solidFill>
                <a:latin typeface="Century Gothic"/>
                <a:ea typeface="Century Gothic"/>
                <a:cs typeface="Century Gothic"/>
                <a:sym typeface="Century Gothic"/>
              </a:rPr>
              <a:t>Gruesos:   </a:t>
            </a:r>
            <a:r>
              <a:rPr lang="es-MX" sz="1800">
                <a:solidFill>
                  <a:srgbClr val="000000"/>
                </a:solidFill>
                <a:latin typeface="Century Gothic"/>
                <a:ea typeface="Century Gothic"/>
                <a:cs typeface="Century Gothic"/>
                <a:sym typeface="Century Gothic"/>
              </a:rPr>
              <a:t>A base de proteínas y miosina</a:t>
            </a: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06389" algn="l" rtl="0">
              <a:spcBef>
                <a:spcPts val="0"/>
              </a:spcBef>
              <a:spcAft>
                <a:spcPts val="0"/>
              </a:spcAft>
              <a:buClr>
                <a:srgbClr val="000000"/>
              </a:buClr>
              <a:buSzPts val="1200"/>
              <a:buFont typeface="Arial"/>
              <a:buChar char="●"/>
            </a:pPr>
            <a:r>
              <a:rPr lang="es-MX" sz="1800" b="1">
                <a:solidFill>
                  <a:srgbClr val="000000"/>
                </a:solidFill>
                <a:latin typeface="Century Gothic"/>
                <a:ea typeface="Century Gothic"/>
                <a:cs typeface="Century Gothic"/>
                <a:sym typeface="Century Gothic"/>
              </a:rPr>
              <a:t>Delgados:</a:t>
            </a:r>
            <a:r>
              <a:rPr lang="es-MX" sz="1800">
                <a:solidFill>
                  <a:srgbClr val="000000"/>
                </a:solidFill>
                <a:latin typeface="Century Gothic"/>
                <a:ea typeface="Century Gothic"/>
                <a:cs typeface="Century Gothic"/>
                <a:sym typeface="Century Gothic"/>
              </a:rPr>
              <a:t>  A base de actina</a:t>
            </a: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r>
              <a:rPr lang="es-MX" sz="1800">
                <a:solidFill>
                  <a:srgbClr val="000000"/>
                </a:solidFill>
                <a:latin typeface="Century Gothic"/>
                <a:ea typeface="Century Gothic"/>
                <a:cs typeface="Century Gothic"/>
                <a:sym typeface="Century Gothic"/>
              </a:rPr>
              <a:t>                                                     </a:t>
            </a:r>
            <a:endParaRPr sz="1800">
              <a:solidFill>
                <a:srgbClr val="000000"/>
              </a:solidFill>
              <a:latin typeface="Century Gothic"/>
              <a:ea typeface="Century Gothic"/>
              <a:cs typeface="Century Gothic"/>
              <a:sym typeface="Century Gothic"/>
            </a:endParaRPr>
          </a:p>
          <a:p>
            <a:pPr marL="0" lvl="0" indent="0" algn="l" rtl="0">
              <a:spcBef>
                <a:spcPts val="0"/>
              </a:spcBef>
              <a:spcAft>
                <a:spcPts val="0"/>
              </a:spcAft>
              <a:buSzPts val="2400"/>
              <a:buNone/>
            </a:pPr>
            <a:endParaRPr sz="3600">
              <a:latin typeface="Century Gothic"/>
              <a:ea typeface="Century Gothic"/>
              <a:cs typeface="Century Gothic"/>
              <a:sym typeface="Century Gothic"/>
            </a:endParaRPr>
          </a:p>
          <a:p>
            <a:pPr marL="0" lvl="0" indent="0" algn="l" rtl="0">
              <a:spcBef>
                <a:spcPts val="2133"/>
              </a:spcBef>
              <a:spcAft>
                <a:spcPts val="2133"/>
              </a:spcAft>
              <a:buSzPts val="2400"/>
              <a:buNone/>
            </a:pPr>
            <a:endParaRPr sz="3600">
              <a:latin typeface="Century Gothic"/>
              <a:ea typeface="Century Gothic"/>
              <a:cs typeface="Century Gothic"/>
              <a:sym typeface="Century Gothic"/>
            </a:endParaRPr>
          </a:p>
        </p:txBody>
      </p:sp>
      <p:sp>
        <p:nvSpPr>
          <p:cNvPr id="591" name="Google Shape;591;p61"/>
          <p:cNvSpPr/>
          <p:nvPr/>
        </p:nvSpPr>
        <p:spPr>
          <a:xfrm>
            <a:off x="5354469" y="1803523"/>
            <a:ext cx="362400" cy="13415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800">
              <a:solidFill>
                <a:schemeClr val="dk1"/>
              </a:solidFill>
              <a:latin typeface="Trebuchet MS"/>
              <a:ea typeface="Trebuchet MS"/>
              <a:cs typeface="Trebuchet MS"/>
              <a:sym typeface="Trebuchet MS"/>
            </a:endParaRPr>
          </a:p>
        </p:txBody>
      </p:sp>
      <p:sp>
        <p:nvSpPr>
          <p:cNvPr id="592" name="Google Shape;592;p61"/>
          <p:cNvSpPr/>
          <p:nvPr/>
        </p:nvSpPr>
        <p:spPr>
          <a:xfrm>
            <a:off x="7505698" y="1803522"/>
            <a:ext cx="362400" cy="13415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800">
              <a:solidFill>
                <a:schemeClr val="dk1"/>
              </a:solidFill>
              <a:latin typeface="Trebuchet MS"/>
              <a:ea typeface="Trebuchet MS"/>
              <a:cs typeface="Trebuchet MS"/>
              <a:sym typeface="Trebuchet MS"/>
            </a:endParaRPr>
          </a:p>
        </p:txBody>
      </p:sp>
      <p:sp>
        <p:nvSpPr>
          <p:cNvPr id="593" name="Google Shape;593;p61"/>
          <p:cNvSpPr/>
          <p:nvPr/>
        </p:nvSpPr>
        <p:spPr>
          <a:xfrm>
            <a:off x="8454399" y="2101380"/>
            <a:ext cx="228000" cy="219837"/>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800">
              <a:solidFill>
                <a:schemeClr val="dk1"/>
              </a:solidFill>
              <a:latin typeface="Trebuchet MS"/>
              <a:ea typeface="Trebuchet MS"/>
              <a:cs typeface="Trebuchet MS"/>
              <a:sym typeface="Trebuchet MS"/>
            </a:endParaRPr>
          </a:p>
        </p:txBody>
      </p:sp>
    </p:spTree>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2"/>
          <p:cNvPicPr preferRelativeResize="0"/>
          <p:nvPr/>
        </p:nvPicPr>
        <p:blipFill rotWithShape="1">
          <a:blip r:embed="rId3">
            <a:alphaModFix/>
          </a:blip>
          <a:srcRect/>
          <a:stretch/>
        </p:blipFill>
        <p:spPr>
          <a:xfrm>
            <a:off x="4493943" y="1206743"/>
            <a:ext cx="4995745" cy="4444514"/>
          </a:xfrm>
          <a:prstGeom prst="rect">
            <a:avLst/>
          </a:prstGeom>
          <a:noFill/>
          <a:ln>
            <a:noFill/>
          </a:ln>
        </p:spPr>
      </p:pic>
      <p:sp>
        <p:nvSpPr>
          <p:cNvPr id="599" name="Google Shape;599;p62"/>
          <p:cNvSpPr txBox="1">
            <a:spLocks noGrp="1"/>
          </p:cNvSpPr>
          <p:nvPr>
            <p:ph type="title"/>
          </p:nvPr>
        </p:nvSpPr>
        <p:spPr>
          <a:xfrm>
            <a:off x="524107" y="1206743"/>
            <a:ext cx="2665142" cy="1143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Fibra Muscular</a:t>
            </a:r>
            <a:endParaRPr>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63"/>
          <p:cNvSpPr txBox="1">
            <a:spLocks noGrp="1"/>
          </p:cNvSpPr>
          <p:nvPr>
            <p:ph type="title"/>
          </p:nvPr>
        </p:nvSpPr>
        <p:spPr>
          <a:xfrm>
            <a:off x="535259" y="1199980"/>
            <a:ext cx="2665140" cy="1272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1800"/>
              <a:buFont typeface="Century Gothic"/>
              <a:buNone/>
            </a:pPr>
            <a:r>
              <a:rPr lang="es-MX" sz="2800">
                <a:latin typeface="Century Gothic"/>
                <a:ea typeface="Century Gothic"/>
                <a:cs typeface="Century Gothic"/>
                <a:sym typeface="Century Gothic"/>
              </a:rPr>
              <a:t>Economía de movimientos </a:t>
            </a:r>
            <a:endParaRPr sz="2800">
              <a:latin typeface="Century Gothic"/>
              <a:ea typeface="Century Gothic"/>
              <a:cs typeface="Century Gothic"/>
              <a:sym typeface="Century Gothic"/>
            </a:endParaRPr>
          </a:p>
        </p:txBody>
      </p:sp>
      <p:sp>
        <p:nvSpPr>
          <p:cNvPr id="605" name="Google Shape;605;p63"/>
          <p:cNvSpPr txBox="1">
            <a:spLocks noGrp="1"/>
          </p:cNvSpPr>
          <p:nvPr>
            <p:ph type="body" idx="1"/>
          </p:nvPr>
        </p:nvSpPr>
        <p:spPr>
          <a:xfrm>
            <a:off x="3200399" y="942482"/>
            <a:ext cx="8240752" cy="217287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400">
                <a:latin typeface="Century Gothic"/>
                <a:ea typeface="Century Gothic"/>
                <a:cs typeface="Century Gothic"/>
                <a:sym typeface="Century Gothic"/>
              </a:rPr>
              <a:t>Son un conjunto de reglas que sirven para mejorar la eficiencia de las operaciones y disminuir la fatiga en el trabajo manual.</a:t>
            </a:r>
            <a:endParaRPr sz="2400">
              <a:latin typeface="Century Gothic"/>
              <a:ea typeface="Century Gothic"/>
              <a:cs typeface="Century Gothic"/>
              <a:sym typeface="Century Gothic"/>
            </a:endParaRPr>
          </a:p>
          <a:p>
            <a:pPr marL="0" lvl="0" indent="0" algn="l" rtl="0">
              <a:spcBef>
                <a:spcPts val="0"/>
              </a:spcBef>
              <a:spcAft>
                <a:spcPts val="2133"/>
              </a:spcAft>
              <a:buSzPts val="2400"/>
              <a:buNone/>
            </a:pPr>
            <a:endParaRPr sz="2400">
              <a:latin typeface="Century Gothic"/>
              <a:ea typeface="Century Gothic"/>
              <a:cs typeface="Century Gothic"/>
              <a:sym typeface="Century Gothic"/>
            </a:endParaRPr>
          </a:p>
        </p:txBody>
      </p:sp>
      <p:pic>
        <p:nvPicPr>
          <p:cNvPr id="606" name="Google Shape;606;p63"/>
          <p:cNvPicPr preferRelativeResize="0"/>
          <p:nvPr/>
        </p:nvPicPr>
        <p:blipFill rotWithShape="1">
          <a:blip r:embed="rId3">
            <a:alphaModFix/>
          </a:blip>
          <a:srcRect/>
          <a:stretch/>
        </p:blipFill>
        <p:spPr>
          <a:xfrm>
            <a:off x="3497559" y="2305512"/>
            <a:ext cx="3716567" cy="3545367"/>
          </a:xfrm>
          <a:prstGeom prst="rect">
            <a:avLst/>
          </a:prstGeom>
          <a:noFill/>
          <a:ln>
            <a:noFill/>
          </a:ln>
        </p:spPr>
      </p:pic>
      <p:pic>
        <p:nvPicPr>
          <p:cNvPr id="607" name="Google Shape;607;p63"/>
          <p:cNvPicPr preferRelativeResize="0"/>
          <p:nvPr/>
        </p:nvPicPr>
        <p:blipFill rotWithShape="1">
          <a:blip r:embed="rId4">
            <a:alphaModFix/>
          </a:blip>
          <a:srcRect/>
          <a:stretch/>
        </p:blipFill>
        <p:spPr>
          <a:xfrm>
            <a:off x="7511286" y="2208415"/>
            <a:ext cx="3716567" cy="3739560"/>
          </a:xfrm>
          <a:prstGeom prst="rect">
            <a:avLst/>
          </a:prstGeom>
          <a:noFill/>
          <a:ln>
            <a:noFill/>
          </a:ln>
        </p:spPr>
      </p:pic>
    </p:spTree>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64"/>
          <p:cNvSpPr txBox="1">
            <a:spLocks noGrp="1"/>
          </p:cNvSpPr>
          <p:nvPr>
            <p:ph type="title"/>
          </p:nvPr>
        </p:nvSpPr>
        <p:spPr>
          <a:xfrm>
            <a:off x="512956" y="1178267"/>
            <a:ext cx="2727241" cy="12728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 Objetivo</a:t>
            </a:r>
            <a:endParaRPr>
              <a:latin typeface="Century Gothic"/>
              <a:ea typeface="Century Gothic"/>
              <a:cs typeface="Century Gothic"/>
              <a:sym typeface="Century Gothic"/>
            </a:endParaRPr>
          </a:p>
        </p:txBody>
      </p:sp>
      <p:sp>
        <p:nvSpPr>
          <p:cNvPr id="613" name="Google Shape;613;p64"/>
          <p:cNvSpPr txBox="1">
            <a:spLocks noGrp="1"/>
          </p:cNvSpPr>
          <p:nvPr>
            <p:ph type="body" idx="1"/>
          </p:nvPr>
        </p:nvSpPr>
        <p:spPr>
          <a:xfrm>
            <a:off x="3537284" y="982961"/>
            <a:ext cx="7772400" cy="225172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2400"/>
              <a:buNone/>
            </a:pPr>
            <a:r>
              <a:rPr lang="es-MX" sz="2400">
                <a:solidFill>
                  <a:srgbClr val="333333"/>
                </a:solidFill>
                <a:latin typeface="Century Gothic"/>
                <a:ea typeface="Century Gothic"/>
                <a:cs typeface="Century Gothic"/>
                <a:sym typeface="Century Gothic"/>
              </a:rPr>
              <a:t>Reducir o eliminar aquellos que resultan innecesarios y simplificar aquellos que sí lo son para el desarrollo de cualquier actividad, en la que necesitemos de nuestro cuerpo para llevarla a cabo.</a:t>
            </a:r>
            <a:endParaRPr sz="2400">
              <a:latin typeface="Century Gothic"/>
              <a:ea typeface="Century Gothic"/>
              <a:cs typeface="Century Gothic"/>
              <a:sym typeface="Century Gothic"/>
            </a:endParaRPr>
          </a:p>
        </p:txBody>
      </p:sp>
      <p:pic>
        <p:nvPicPr>
          <p:cNvPr id="614" name="Google Shape;614;p64"/>
          <p:cNvPicPr preferRelativeResize="0"/>
          <p:nvPr/>
        </p:nvPicPr>
        <p:blipFill rotWithShape="1">
          <a:blip r:embed="rId3">
            <a:alphaModFix/>
          </a:blip>
          <a:srcRect/>
          <a:stretch/>
        </p:blipFill>
        <p:spPr>
          <a:xfrm>
            <a:off x="4259178" y="3082376"/>
            <a:ext cx="6169937" cy="264465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5"/>
          <p:cNvSpPr txBox="1">
            <a:spLocks noGrp="1"/>
          </p:cNvSpPr>
          <p:nvPr>
            <p:ph type="title"/>
          </p:nvPr>
        </p:nvSpPr>
        <p:spPr>
          <a:xfrm>
            <a:off x="547290" y="768038"/>
            <a:ext cx="2687443" cy="2384236"/>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El estudio del movimiento se divide en 3 áreas:</a:t>
            </a:r>
            <a:endParaRPr sz="2800">
              <a:latin typeface="Century Gothic"/>
              <a:ea typeface="Century Gothic"/>
              <a:cs typeface="Century Gothic"/>
              <a:sym typeface="Century Gothic"/>
            </a:endParaRPr>
          </a:p>
        </p:txBody>
      </p:sp>
      <p:sp>
        <p:nvSpPr>
          <p:cNvPr id="620" name="Google Shape;620;p65"/>
          <p:cNvSpPr txBox="1">
            <a:spLocks noGrp="1"/>
          </p:cNvSpPr>
          <p:nvPr>
            <p:ph type="body" idx="1"/>
          </p:nvPr>
        </p:nvSpPr>
        <p:spPr>
          <a:xfrm>
            <a:off x="3455671" y="1142616"/>
            <a:ext cx="10007600" cy="1829184"/>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SzPts val="2400"/>
              <a:buNone/>
            </a:pPr>
            <a:r>
              <a:rPr lang="es-MX" sz="2000">
                <a:latin typeface="Century Gothic"/>
                <a:ea typeface="Century Gothic"/>
                <a:cs typeface="Century Gothic"/>
                <a:sym typeface="Century Gothic"/>
              </a:rPr>
              <a:t>1-      Utilización del cuerpo humano</a:t>
            </a:r>
            <a:endParaRPr sz="2000">
              <a:latin typeface="Century Gothic"/>
              <a:ea typeface="Century Gothic"/>
              <a:cs typeface="Century Gothic"/>
              <a:sym typeface="Century Gothic"/>
            </a:endParaRPr>
          </a:p>
          <a:p>
            <a:pPr marL="0" lvl="0" indent="0" algn="l" rtl="0">
              <a:spcBef>
                <a:spcPts val="2133"/>
              </a:spcBef>
              <a:spcAft>
                <a:spcPts val="0"/>
              </a:spcAft>
              <a:buSzPts val="2400"/>
              <a:buNone/>
            </a:pPr>
            <a:r>
              <a:rPr lang="es-MX" sz="2000">
                <a:latin typeface="Century Gothic"/>
                <a:ea typeface="Century Gothic"/>
                <a:cs typeface="Century Gothic"/>
                <a:sym typeface="Century Gothic"/>
              </a:rPr>
              <a:t>2-      Distribución del lugar de trabajo</a:t>
            </a:r>
            <a:endParaRPr sz="2000">
              <a:latin typeface="Century Gothic"/>
              <a:ea typeface="Century Gothic"/>
              <a:cs typeface="Century Gothic"/>
              <a:sym typeface="Century Gothic"/>
            </a:endParaRPr>
          </a:p>
          <a:p>
            <a:pPr marL="0" lvl="0" indent="0" algn="l" rtl="0">
              <a:spcBef>
                <a:spcPts val="2133"/>
              </a:spcBef>
              <a:spcAft>
                <a:spcPts val="2133"/>
              </a:spcAft>
              <a:buSzPts val="2400"/>
              <a:buNone/>
            </a:pPr>
            <a:r>
              <a:rPr lang="es-MX" sz="2000">
                <a:latin typeface="Century Gothic"/>
                <a:ea typeface="Century Gothic"/>
                <a:cs typeface="Century Gothic"/>
                <a:sym typeface="Century Gothic"/>
              </a:rPr>
              <a:t>3-      Modelo de las máquina y herramientas</a:t>
            </a:r>
            <a:endParaRPr sz="2000">
              <a:latin typeface="Century Gothic"/>
              <a:ea typeface="Century Gothic"/>
              <a:cs typeface="Century Gothic"/>
              <a:sym typeface="Century Gothic"/>
            </a:endParaRPr>
          </a:p>
        </p:txBody>
      </p:sp>
      <p:pic>
        <p:nvPicPr>
          <p:cNvPr id="621" name="Google Shape;621;p65"/>
          <p:cNvPicPr preferRelativeResize="0"/>
          <p:nvPr/>
        </p:nvPicPr>
        <p:blipFill rotWithShape="1">
          <a:blip r:embed="rId3">
            <a:alphaModFix/>
          </a:blip>
          <a:srcRect/>
          <a:stretch/>
        </p:blipFill>
        <p:spPr>
          <a:xfrm>
            <a:off x="7459579" y="2788141"/>
            <a:ext cx="3911661" cy="329903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6"/>
          <p:cNvSpPr txBox="1">
            <a:spLocks noGrp="1"/>
          </p:cNvSpPr>
          <p:nvPr>
            <p:ph type="title"/>
          </p:nvPr>
        </p:nvSpPr>
        <p:spPr>
          <a:xfrm>
            <a:off x="561064" y="900600"/>
            <a:ext cx="2595613" cy="2396053"/>
          </a:xfrm>
          <a:prstGeom prst="rect">
            <a:avLst/>
          </a:prstGeom>
          <a:noFill/>
          <a:ln>
            <a:noFill/>
          </a:ln>
        </p:spPr>
        <p:txBody>
          <a:bodyPr spcFirstLastPara="1" wrap="square" lIns="121900" tIns="121900" rIns="121900" bIns="121900" anchor="t" anchorCtr="0">
            <a:noAutofit/>
          </a:bodyPr>
          <a:lstStyle/>
          <a:p>
            <a:pPr marL="50799" lvl="0" indent="0" algn="ctr" rtl="0">
              <a:spcBef>
                <a:spcPts val="0"/>
              </a:spcBef>
              <a:spcAft>
                <a:spcPts val="0"/>
              </a:spcAft>
              <a:buSzPts val="3000"/>
              <a:buFont typeface="Century Gothic"/>
              <a:buNone/>
            </a:pPr>
            <a:r>
              <a:rPr lang="es-MX" sz="3200">
                <a:latin typeface="Century Gothic"/>
                <a:ea typeface="Century Gothic"/>
                <a:cs typeface="Century Gothic"/>
                <a:sym typeface="Century Gothic"/>
              </a:rPr>
              <a:t>Utilización del cuerpo humano</a:t>
            </a:r>
            <a:endParaRPr sz="3200">
              <a:latin typeface="Century Gothic"/>
              <a:ea typeface="Century Gothic"/>
              <a:cs typeface="Century Gothic"/>
              <a:sym typeface="Century Gothic"/>
            </a:endParaRPr>
          </a:p>
        </p:txBody>
      </p:sp>
      <p:sp>
        <p:nvSpPr>
          <p:cNvPr id="627" name="Google Shape;627;p66"/>
          <p:cNvSpPr txBox="1">
            <a:spLocks noGrp="1"/>
          </p:cNvSpPr>
          <p:nvPr>
            <p:ph type="body" idx="1"/>
          </p:nvPr>
        </p:nvSpPr>
        <p:spPr>
          <a:xfrm>
            <a:off x="3156677" y="1273579"/>
            <a:ext cx="5630079" cy="4859770"/>
          </a:xfrm>
          <a:prstGeom prst="rect">
            <a:avLst/>
          </a:prstGeom>
          <a:noFill/>
          <a:ln>
            <a:noFill/>
          </a:ln>
        </p:spPr>
        <p:txBody>
          <a:bodyPr spcFirstLastPara="1" wrap="square" lIns="121900" tIns="121900" rIns="121900" bIns="121900" anchor="t" anchorCtr="0">
            <a:noAutofit/>
          </a:bodyPr>
          <a:lstStyle/>
          <a:p>
            <a:pPr marL="609585" lvl="0" indent="-414855" algn="just" rtl="0">
              <a:spcBef>
                <a:spcPts val="1600"/>
              </a:spcBef>
              <a:spcAft>
                <a:spcPts val="0"/>
              </a:spcAft>
              <a:buClr>
                <a:srgbClr val="000000"/>
              </a:buClr>
              <a:buSzPts val="1300"/>
              <a:buFont typeface="Arial"/>
              <a:buChar char="○"/>
            </a:pPr>
            <a:r>
              <a:rPr lang="es-MX" sz="1800">
                <a:solidFill>
                  <a:srgbClr val="000000"/>
                </a:solidFill>
                <a:latin typeface="Century Gothic"/>
                <a:ea typeface="Century Gothic"/>
                <a:cs typeface="Century Gothic"/>
                <a:sym typeface="Century Gothic"/>
              </a:rPr>
              <a:t>Las dos manos deben comenzar y completar sus movimientos a la vez.</a:t>
            </a:r>
            <a:endParaRPr sz="1800">
              <a:solidFill>
                <a:srgbClr val="000000"/>
              </a:solidFill>
              <a:latin typeface="Century Gothic"/>
              <a:ea typeface="Century Gothic"/>
              <a:cs typeface="Century Gothic"/>
              <a:sym typeface="Century Gothic"/>
            </a:endParaRPr>
          </a:p>
          <a:p>
            <a:pPr marL="609585" lvl="0" indent="-414855" algn="just" rtl="0">
              <a:spcBef>
                <a:spcPts val="1600"/>
              </a:spcBef>
              <a:spcAft>
                <a:spcPts val="0"/>
              </a:spcAft>
              <a:buClr>
                <a:srgbClr val="000000"/>
              </a:buClr>
              <a:buSzPts val="1300"/>
              <a:buFont typeface="Arial"/>
              <a:buChar char="○"/>
            </a:pPr>
            <a:r>
              <a:rPr lang="es-MX" sz="1800">
                <a:solidFill>
                  <a:srgbClr val="000000"/>
                </a:solidFill>
                <a:latin typeface="Century Gothic"/>
                <a:ea typeface="Century Gothic"/>
                <a:cs typeface="Century Gothic"/>
                <a:sym typeface="Century Gothic"/>
              </a:rPr>
              <a:t>Nunca deben estar inactivas las dos manos a la vez, excepto durante los periodos de descanso.</a:t>
            </a:r>
            <a:endParaRPr sz="1800">
              <a:solidFill>
                <a:srgbClr val="000000"/>
              </a:solidFill>
              <a:latin typeface="Century Gothic"/>
              <a:ea typeface="Century Gothic"/>
              <a:cs typeface="Century Gothic"/>
              <a:sym typeface="Century Gothic"/>
            </a:endParaRPr>
          </a:p>
          <a:p>
            <a:pPr marL="609585" lvl="0" indent="-414855" algn="just" rtl="0">
              <a:spcBef>
                <a:spcPts val="1600"/>
              </a:spcBef>
              <a:spcAft>
                <a:spcPts val="0"/>
              </a:spcAft>
              <a:buClr>
                <a:srgbClr val="000000"/>
              </a:buClr>
              <a:buSzPts val="1300"/>
              <a:buFont typeface="Arial"/>
              <a:buChar char="○"/>
            </a:pPr>
            <a:r>
              <a:rPr lang="es-MX" sz="1800">
                <a:solidFill>
                  <a:srgbClr val="000000"/>
                </a:solidFill>
                <a:latin typeface="Century Gothic"/>
                <a:ea typeface="Century Gothic"/>
                <a:cs typeface="Century Gothic"/>
                <a:sym typeface="Century Gothic"/>
              </a:rPr>
              <a:t>Los movimientos de los brazos deben realizarse simultáneamente y en direcciones opuestas y simétricas.</a:t>
            </a:r>
            <a:endParaRPr sz="1800">
              <a:solidFill>
                <a:srgbClr val="000000"/>
              </a:solidFill>
              <a:latin typeface="Century Gothic"/>
              <a:ea typeface="Century Gothic"/>
              <a:cs typeface="Century Gothic"/>
              <a:sym typeface="Century Gothic"/>
            </a:endParaRPr>
          </a:p>
          <a:p>
            <a:pPr marL="609585" lvl="0" indent="-414855" algn="l" rtl="0">
              <a:spcBef>
                <a:spcPts val="1600"/>
              </a:spcBef>
              <a:spcAft>
                <a:spcPts val="0"/>
              </a:spcAft>
              <a:buClr>
                <a:srgbClr val="000000"/>
              </a:buClr>
              <a:buSzPts val="1300"/>
              <a:buFont typeface="Arial"/>
              <a:buChar char="○"/>
            </a:pPr>
            <a:r>
              <a:rPr lang="es-MX" sz="1800">
                <a:solidFill>
                  <a:srgbClr val="000000"/>
                </a:solidFill>
                <a:latin typeface="Century Gothic"/>
                <a:ea typeface="Century Gothic"/>
                <a:cs typeface="Century Gothic"/>
                <a:sym typeface="Century Gothic"/>
              </a:rPr>
              <a:t>Debe aprovecharse el impulso cuando favorece al obrero, pero debe reducirse a un mínimo si hay que contrarrestarlo con un esfuerzo muscular.</a:t>
            </a:r>
            <a:endParaRPr sz="1800">
              <a:latin typeface="Century Gothic"/>
              <a:ea typeface="Century Gothic"/>
              <a:cs typeface="Century Gothic"/>
              <a:sym typeface="Century Gothic"/>
            </a:endParaRPr>
          </a:p>
        </p:txBody>
      </p:sp>
      <p:pic>
        <p:nvPicPr>
          <p:cNvPr id="628" name="Google Shape;628;p66"/>
          <p:cNvPicPr preferRelativeResize="0"/>
          <p:nvPr/>
        </p:nvPicPr>
        <p:blipFill rotWithShape="1">
          <a:blip r:embed="rId3">
            <a:alphaModFix/>
          </a:blip>
          <a:srcRect l="38609" r="36786"/>
          <a:stretch/>
        </p:blipFill>
        <p:spPr>
          <a:xfrm>
            <a:off x="9740314" y="1027800"/>
            <a:ext cx="1610333" cy="2166740"/>
          </a:xfrm>
          <a:prstGeom prst="rect">
            <a:avLst/>
          </a:prstGeom>
          <a:noFill/>
          <a:ln>
            <a:noFill/>
          </a:ln>
        </p:spPr>
      </p:pic>
      <p:pic>
        <p:nvPicPr>
          <p:cNvPr id="629" name="Google Shape;629;p66"/>
          <p:cNvPicPr preferRelativeResize="0"/>
          <p:nvPr/>
        </p:nvPicPr>
        <p:blipFill rotWithShape="1">
          <a:blip r:embed="rId3">
            <a:alphaModFix/>
          </a:blip>
          <a:srcRect r="63985"/>
          <a:stretch/>
        </p:blipFill>
        <p:spPr>
          <a:xfrm>
            <a:off x="9494553" y="3817256"/>
            <a:ext cx="1870488" cy="19431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67"/>
          <p:cNvSpPr txBox="1">
            <a:spLocks noGrp="1"/>
          </p:cNvSpPr>
          <p:nvPr>
            <p:ph type="title"/>
          </p:nvPr>
        </p:nvSpPr>
        <p:spPr>
          <a:xfrm>
            <a:off x="523487" y="835935"/>
            <a:ext cx="2710365" cy="2593065"/>
          </a:xfrm>
          <a:prstGeom prst="rect">
            <a:avLst/>
          </a:prstGeom>
          <a:noFill/>
          <a:ln>
            <a:noFill/>
          </a:ln>
        </p:spPr>
        <p:txBody>
          <a:bodyPr spcFirstLastPara="1" wrap="square" lIns="121900" tIns="121900" rIns="121900" bIns="121900" anchor="t" anchorCtr="0">
            <a:noAutofit/>
          </a:bodyPr>
          <a:lstStyle/>
          <a:p>
            <a:pPr marL="50799" lvl="0" indent="0" algn="ctr" rtl="0">
              <a:spcBef>
                <a:spcPts val="0"/>
              </a:spcBef>
              <a:spcAft>
                <a:spcPts val="0"/>
              </a:spcAft>
              <a:buSzPts val="3000"/>
              <a:buFont typeface="Century Gothic"/>
              <a:buNone/>
            </a:pPr>
            <a:r>
              <a:rPr lang="es-MX" sz="3200">
                <a:latin typeface="Century Gothic"/>
                <a:ea typeface="Century Gothic"/>
                <a:cs typeface="Century Gothic"/>
                <a:sym typeface="Century Gothic"/>
              </a:rPr>
              <a:t>Utilización del cuerpo humano</a:t>
            </a:r>
            <a:endParaRPr sz="3200">
              <a:latin typeface="Century Gothic"/>
              <a:ea typeface="Century Gothic"/>
              <a:cs typeface="Century Gothic"/>
              <a:sym typeface="Century Gothic"/>
            </a:endParaRPr>
          </a:p>
        </p:txBody>
      </p:sp>
      <p:sp>
        <p:nvSpPr>
          <p:cNvPr id="635" name="Google Shape;635;p67"/>
          <p:cNvSpPr txBox="1">
            <a:spLocks noGrp="1"/>
          </p:cNvSpPr>
          <p:nvPr>
            <p:ph type="body" idx="2"/>
          </p:nvPr>
        </p:nvSpPr>
        <p:spPr>
          <a:xfrm>
            <a:off x="3233853" y="953831"/>
            <a:ext cx="8051464" cy="1434269"/>
          </a:xfrm>
          <a:prstGeom prst="rect">
            <a:avLst/>
          </a:prstGeom>
          <a:noFill/>
          <a:ln>
            <a:noFill/>
          </a:ln>
        </p:spPr>
        <p:txBody>
          <a:bodyPr spcFirstLastPara="1" wrap="square" lIns="121900" tIns="121900" rIns="121900" bIns="121900" anchor="t" anchorCtr="0">
            <a:noAutofit/>
          </a:bodyPr>
          <a:lstStyle/>
          <a:p>
            <a:pPr marL="186262" lvl="0" indent="0" algn="just" rtl="0">
              <a:spcBef>
                <a:spcPts val="1600"/>
              </a:spcBef>
              <a:spcAft>
                <a:spcPts val="0"/>
              </a:spcAft>
              <a:buClr>
                <a:srgbClr val="000000"/>
              </a:buClr>
              <a:buSzPts val="1400"/>
              <a:buNone/>
            </a:pPr>
            <a:r>
              <a:rPr lang="es-MX" sz="1800">
                <a:solidFill>
                  <a:srgbClr val="000000"/>
                </a:solidFill>
                <a:latin typeface="Century Gothic"/>
                <a:ea typeface="Century Gothic"/>
                <a:cs typeface="Century Gothic"/>
                <a:sym typeface="Century Gothic"/>
              </a:rPr>
              <a:t>Los movimientos de las manos y del cuerpo deben caer dentro de la clase más baja con que sea posible ejecutar satisfactoriamente el trabajo.</a:t>
            </a:r>
            <a:endParaRPr sz="1800">
              <a:solidFill>
                <a:srgbClr val="000000"/>
              </a:solidFill>
              <a:latin typeface="Century Gothic"/>
              <a:ea typeface="Century Gothic"/>
              <a:cs typeface="Century Gothic"/>
              <a:sym typeface="Century Gothic"/>
            </a:endParaRPr>
          </a:p>
          <a:p>
            <a:pPr marL="0" lvl="0" indent="0" algn="just" rtl="0">
              <a:spcBef>
                <a:spcPts val="1600"/>
              </a:spcBef>
              <a:spcAft>
                <a:spcPts val="2133"/>
              </a:spcAft>
              <a:buSzPts val="1800"/>
              <a:buNone/>
            </a:pPr>
            <a:endParaRPr sz="1867">
              <a:latin typeface="Century Gothic"/>
              <a:ea typeface="Century Gothic"/>
              <a:cs typeface="Century Gothic"/>
              <a:sym typeface="Century Gothic"/>
            </a:endParaRPr>
          </a:p>
        </p:txBody>
      </p:sp>
      <p:pic>
        <p:nvPicPr>
          <p:cNvPr id="636" name="Google Shape;636;p67"/>
          <p:cNvPicPr preferRelativeResize="0"/>
          <p:nvPr/>
        </p:nvPicPr>
        <p:blipFill rotWithShape="1">
          <a:blip r:embed="rId3">
            <a:alphaModFix/>
          </a:blip>
          <a:srcRect/>
          <a:stretch/>
        </p:blipFill>
        <p:spPr>
          <a:xfrm>
            <a:off x="4143677" y="2295066"/>
            <a:ext cx="6467486" cy="36091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8"/>
          <p:cNvSpPr txBox="1">
            <a:spLocks noGrp="1"/>
          </p:cNvSpPr>
          <p:nvPr>
            <p:ph type="body" idx="1"/>
          </p:nvPr>
        </p:nvSpPr>
        <p:spPr>
          <a:xfrm>
            <a:off x="1092200" y="2984100"/>
            <a:ext cx="2774800" cy="293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33"/>
              </a:spcAft>
              <a:buSzPts val="1800"/>
              <a:buNone/>
            </a:pPr>
            <a:r>
              <a:rPr lang="es-MX"/>
              <a:t> </a:t>
            </a:r>
            <a:endParaRPr/>
          </a:p>
        </p:txBody>
      </p:sp>
      <p:sp>
        <p:nvSpPr>
          <p:cNvPr id="642" name="Google Shape;642;p68"/>
          <p:cNvSpPr txBox="1">
            <a:spLocks noGrp="1"/>
          </p:cNvSpPr>
          <p:nvPr>
            <p:ph type="body" idx="2"/>
          </p:nvPr>
        </p:nvSpPr>
        <p:spPr>
          <a:xfrm>
            <a:off x="3131798" y="1127025"/>
            <a:ext cx="8240751" cy="2071625"/>
          </a:xfrm>
          <a:prstGeom prst="rect">
            <a:avLst/>
          </a:prstGeom>
          <a:noFill/>
          <a:ln>
            <a:noFill/>
          </a:ln>
        </p:spPr>
        <p:txBody>
          <a:bodyPr spcFirstLastPara="1" wrap="square" lIns="121900" tIns="121900" rIns="121900" bIns="121900" anchor="t" anchorCtr="0">
            <a:noAutofit/>
          </a:bodyPr>
          <a:lstStyle/>
          <a:p>
            <a:pPr marL="609585" lvl="0" indent="-423323" algn="just" rtl="0">
              <a:spcBef>
                <a:spcPts val="0"/>
              </a:spcBef>
              <a:spcAft>
                <a:spcPts val="0"/>
              </a:spcAft>
              <a:buClr>
                <a:srgbClr val="000000"/>
              </a:buClr>
              <a:buSzPts val="1400"/>
              <a:buFont typeface="Verdana"/>
              <a:buChar char="○"/>
            </a:pPr>
            <a:r>
              <a:rPr lang="es-MX" sz="1867">
                <a:solidFill>
                  <a:srgbClr val="000000"/>
                </a:solidFill>
                <a:latin typeface="Century Gothic"/>
                <a:ea typeface="Century Gothic"/>
                <a:cs typeface="Century Gothic"/>
                <a:sym typeface="Century Gothic"/>
              </a:rPr>
              <a:t>Son preferibles los movimientos continuos y curvos a los movimientos rectos en los que hay cambios de dirección repentinos y bruscos.</a:t>
            </a:r>
            <a:endParaRPr sz="1867">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1800"/>
              <a:buNone/>
            </a:pPr>
            <a:endParaRPr sz="1867">
              <a:solidFill>
                <a:srgbClr val="000000"/>
              </a:solidFill>
              <a:latin typeface="Century Gothic"/>
              <a:ea typeface="Century Gothic"/>
              <a:cs typeface="Century Gothic"/>
              <a:sym typeface="Century Gothic"/>
            </a:endParaRPr>
          </a:p>
          <a:p>
            <a:pPr marL="609585" lvl="0" indent="-423323" algn="just" rtl="0">
              <a:spcBef>
                <a:spcPts val="0"/>
              </a:spcBef>
              <a:spcAft>
                <a:spcPts val="0"/>
              </a:spcAft>
              <a:buClr>
                <a:srgbClr val="000000"/>
              </a:buClr>
              <a:buSzPts val="1400"/>
              <a:buFont typeface="Verdana"/>
              <a:buChar char="○"/>
            </a:pPr>
            <a:r>
              <a:rPr lang="es-MX" sz="1867">
                <a:solidFill>
                  <a:srgbClr val="000000"/>
                </a:solidFill>
                <a:latin typeface="Century Gothic"/>
                <a:ea typeface="Century Gothic"/>
                <a:cs typeface="Century Gothic"/>
                <a:sym typeface="Century Gothic"/>
              </a:rPr>
              <a:t>Los movimientos de oscilación libre son más rápidos, más fáciles y más exactos que los restringidos o controlados.</a:t>
            </a:r>
            <a:endParaRPr sz="1867">
              <a:solidFill>
                <a:srgbClr val="000000"/>
              </a:solidFill>
              <a:latin typeface="Century Gothic"/>
              <a:ea typeface="Century Gothic"/>
              <a:cs typeface="Century Gothic"/>
              <a:sym typeface="Century Gothic"/>
            </a:endParaRPr>
          </a:p>
        </p:txBody>
      </p:sp>
      <p:sp>
        <p:nvSpPr>
          <p:cNvPr id="643" name="Google Shape;643;p68"/>
          <p:cNvSpPr txBox="1">
            <a:spLocks noGrp="1"/>
          </p:cNvSpPr>
          <p:nvPr>
            <p:ph type="title"/>
          </p:nvPr>
        </p:nvSpPr>
        <p:spPr>
          <a:xfrm>
            <a:off x="575946" y="865851"/>
            <a:ext cx="2653165" cy="2651296"/>
          </a:xfrm>
          <a:prstGeom prst="rect">
            <a:avLst/>
          </a:prstGeom>
          <a:noFill/>
          <a:ln>
            <a:noFill/>
          </a:ln>
        </p:spPr>
        <p:txBody>
          <a:bodyPr spcFirstLastPara="1" wrap="square" lIns="121900" tIns="121900" rIns="121900" bIns="121900" anchor="t" anchorCtr="0">
            <a:noAutofit/>
          </a:bodyPr>
          <a:lstStyle/>
          <a:p>
            <a:pPr marL="50799" lvl="0" indent="0" algn="ctr" rtl="0">
              <a:spcBef>
                <a:spcPts val="0"/>
              </a:spcBef>
              <a:spcAft>
                <a:spcPts val="0"/>
              </a:spcAft>
              <a:buSzPts val="3000"/>
              <a:buFont typeface="Century Gothic"/>
              <a:buNone/>
            </a:pPr>
            <a:r>
              <a:rPr lang="es-MX" sz="3200">
                <a:latin typeface="Century Gothic"/>
                <a:ea typeface="Century Gothic"/>
                <a:cs typeface="Century Gothic"/>
                <a:sym typeface="Century Gothic"/>
              </a:rPr>
              <a:t>Utilización del cuerpo humano</a:t>
            </a:r>
            <a:endParaRPr sz="3200">
              <a:latin typeface="Century Gothic"/>
              <a:ea typeface="Century Gothic"/>
              <a:cs typeface="Century Gothic"/>
              <a:sym typeface="Century Gothic"/>
            </a:endParaRPr>
          </a:p>
        </p:txBody>
      </p:sp>
      <p:pic>
        <p:nvPicPr>
          <p:cNvPr id="644" name="Google Shape;644;p68"/>
          <p:cNvPicPr preferRelativeResize="0"/>
          <p:nvPr/>
        </p:nvPicPr>
        <p:blipFill rotWithShape="1">
          <a:blip r:embed="rId3">
            <a:alphaModFix/>
          </a:blip>
          <a:srcRect l="5496" r="6560"/>
          <a:stretch/>
        </p:blipFill>
        <p:spPr>
          <a:xfrm>
            <a:off x="3522340" y="3429000"/>
            <a:ext cx="3291054" cy="2258750"/>
          </a:xfrm>
          <a:prstGeom prst="rect">
            <a:avLst/>
          </a:prstGeom>
          <a:noFill/>
          <a:ln>
            <a:noFill/>
          </a:ln>
        </p:spPr>
      </p:pic>
      <p:pic>
        <p:nvPicPr>
          <p:cNvPr id="645" name="Google Shape;645;p68"/>
          <p:cNvPicPr preferRelativeResize="0"/>
          <p:nvPr/>
        </p:nvPicPr>
        <p:blipFill rotWithShape="1">
          <a:blip r:embed="rId4">
            <a:alphaModFix/>
          </a:blip>
          <a:srcRect l="4005" t="4044" r="2613" b="5267"/>
          <a:stretch/>
        </p:blipFill>
        <p:spPr>
          <a:xfrm>
            <a:off x="7594434" y="3517147"/>
            <a:ext cx="3466901" cy="1867906"/>
          </a:xfrm>
          <a:prstGeom prst="rect">
            <a:avLst/>
          </a:prstGeom>
          <a:noFill/>
          <a:ln>
            <a:noFill/>
          </a:ln>
        </p:spPr>
      </p:pic>
    </p:spTree>
  </p:cSld>
  <p:clrMapOvr>
    <a:masterClrMapping/>
  </p:clrMapOvr>
  <p:transition spd="slow">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9"/>
          <p:cNvSpPr txBox="1">
            <a:spLocks noGrp="1"/>
          </p:cNvSpPr>
          <p:nvPr>
            <p:ph type="title"/>
          </p:nvPr>
        </p:nvSpPr>
        <p:spPr>
          <a:xfrm>
            <a:off x="556941" y="817310"/>
            <a:ext cx="2587058" cy="2611690"/>
          </a:xfrm>
          <a:prstGeom prst="rect">
            <a:avLst/>
          </a:prstGeom>
          <a:noFill/>
          <a:ln>
            <a:noFill/>
          </a:ln>
        </p:spPr>
        <p:txBody>
          <a:bodyPr spcFirstLastPara="1" wrap="square" lIns="121900" tIns="121900" rIns="121900" bIns="121900" anchor="t" anchorCtr="0">
            <a:noAutofit/>
          </a:bodyPr>
          <a:lstStyle/>
          <a:p>
            <a:pPr marL="50799" lvl="0" indent="0" algn="ctr" rtl="0">
              <a:spcBef>
                <a:spcPts val="0"/>
              </a:spcBef>
              <a:spcAft>
                <a:spcPts val="0"/>
              </a:spcAft>
              <a:buSzPts val="3000"/>
              <a:buFont typeface="Century Gothic"/>
              <a:buNone/>
            </a:pPr>
            <a:r>
              <a:rPr lang="es-MX" sz="3200">
                <a:latin typeface="Century Gothic"/>
                <a:ea typeface="Century Gothic"/>
                <a:cs typeface="Century Gothic"/>
                <a:sym typeface="Century Gothic"/>
              </a:rPr>
              <a:t>Utilización del cuerpo humano</a:t>
            </a:r>
            <a:endParaRPr sz="3200">
              <a:latin typeface="Century Gothic"/>
              <a:ea typeface="Century Gothic"/>
              <a:cs typeface="Century Gothic"/>
              <a:sym typeface="Century Gothic"/>
            </a:endParaRPr>
          </a:p>
          <a:p>
            <a:pPr marL="0" lvl="0" indent="0" algn="l" rtl="0">
              <a:spcBef>
                <a:spcPts val="0"/>
              </a:spcBef>
              <a:spcAft>
                <a:spcPts val="0"/>
              </a:spcAft>
              <a:buSzPts val="1800"/>
              <a:buFont typeface="Trebuchet MS"/>
              <a:buNone/>
            </a:pPr>
            <a:endParaRPr sz="3200">
              <a:latin typeface="Century Gothic"/>
              <a:ea typeface="Century Gothic"/>
              <a:cs typeface="Century Gothic"/>
              <a:sym typeface="Century Gothic"/>
            </a:endParaRPr>
          </a:p>
        </p:txBody>
      </p:sp>
      <p:sp>
        <p:nvSpPr>
          <p:cNvPr id="651" name="Google Shape;651;p69"/>
          <p:cNvSpPr txBox="1">
            <a:spLocks noGrp="1"/>
          </p:cNvSpPr>
          <p:nvPr>
            <p:ph type="body" idx="1"/>
          </p:nvPr>
        </p:nvSpPr>
        <p:spPr>
          <a:xfrm>
            <a:off x="3143999" y="1072722"/>
            <a:ext cx="8408663" cy="2483600"/>
          </a:xfrm>
          <a:prstGeom prst="rect">
            <a:avLst/>
          </a:prstGeom>
          <a:noFill/>
          <a:ln>
            <a:noFill/>
          </a:ln>
        </p:spPr>
        <p:txBody>
          <a:bodyPr spcFirstLastPara="1" wrap="square" lIns="121900" tIns="121900" rIns="121900" bIns="121900" anchor="t" anchorCtr="0">
            <a:noAutofit/>
          </a:bodyPr>
          <a:lstStyle/>
          <a:p>
            <a:pPr marL="609585" lvl="0" indent="-423323" algn="just" rtl="0">
              <a:spcBef>
                <a:spcPts val="0"/>
              </a:spcBef>
              <a:spcAft>
                <a:spcPts val="0"/>
              </a:spcAft>
              <a:buClr>
                <a:srgbClr val="000000"/>
              </a:buClr>
              <a:buSzPts val="1400"/>
              <a:buFont typeface="Verdana"/>
              <a:buChar char="○"/>
            </a:pPr>
            <a:r>
              <a:rPr lang="es-MX" sz="1867">
                <a:solidFill>
                  <a:srgbClr val="000000"/>
                </a:solidFill>
                <a:latin typeface="Century Gothic"/>
                <a:ea typeface="Century Gothic"/>
                <a:cs typeface="Century Gothic"/>
                <a:sym typeface="Century Gothic"/>
              </a:rPr>
              <a:t>El ritmo es esencial para la ejecución suave y automática de las operaciones repetitivas, y el trabajo debe disponerse de modo que se pueda hacer con un ritmo fácil y natural, siempre que sea posible. </a:t>
            </a:r>
            <a:endParaRPr sz="1867">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1800"/>
              <a:buNone/>
            </a:pPr>
            <a:endParaRPr sz="1867">
              <a:solidFill>
                <a:srgbClr val="000000"/>
              </a:solidFill>
              <a:latin typeface="Century Gothic"/>
              <a:ea typeface="Century Gothic"/>
              <a:cs typeface="Century Gothic"/>
              <a:sym typeface="Century Gothic"/>
            </a:endParaRPr>
          </a:p>
          <a:p>
            <a:pPr marL="609585" lvl="0" indent="-423323" algn="just" rtl="0">
              <a:spcBef>
                <a:spcPts val="0"/>
              </a:spcBef>
              <a:spcAft>
                <a:spcPts val="0"/>
              </a:spcAft>
              <a:buClr>
                <a:srgbClr val="000000"/>
              </a:buClr>
              <a:buSzPts val="1400"/>
              <a:buFont typeface="Verdana"/>
              <a:buChar char="○"/>
            </a:pPr>
            <a:r>
              <a:rPr lang="es-MX" sz="1867">
                <a:solidFill>
                  <a:srgbClr val="000000"/>
                </a:solidFill>
                <a:latin typeface="Century Gothic"/>
                <a:ea typeface="Century Gothic"/>
                <a:cs typeface="Century Gothic"/>
                <a:sym typeface="Century Gothic"/>
              </a:rPr>
              <a:t>El trabajo debe disponerse de modo que los ojos se muevan dentro de límites cómodos y no sea necesario cambiar de foco a menudo.</a:t>
            </a:r>
            <a:endParaRPr sz="1867">
              <a:solidFill>
                <a:srgbClr val="000000"/>
              </a:solidFill>
              <a:latin typeface="Century Gothic"/>
              <a:ea typeface="Century Gothic"/>
              <a:cs typeface="Century Gothic"/>
              <a:sym typeface="Century Gothic"/>
            </a:endParaRPr>
          </a:p>
          <a:p>
            <a:pPr marL="0" lvl="0" indent="0" algn="just" rtl="0">
              <a:spcBef>
                <a:spcPts val="1600"/>
              </a:spcBef>
              <a:spcAft>
                <a:spcPts val="2133"/>
              </a:spcAft>
              <a:buSzPts val="1800"/>
              <a:buNone/>
            </a:pPr>
            <a:endParaRPr sz="1867">
              <a:latin typeface="Century Gothic"/>
              <a:ea typeface="Century Gothic"/>
              <a:cs typeface="Century Gothic"/>
              <a:sym typeface="Century Gothic"/>
            </a:endParaRPr>
          </a:p>
        </p:txBody>
      </p:sp>
      <p:pic>
        <p:nvPicPr>
          <p:cNvPr id="652" name="Google Shape;652;p69"/>
          <p:cNvPicPr preferRelativeResize="0"/>
          <p:nvPr/>
        </p:nvPicPr>
        <p:blipFill rotWithShape="1">
          <a:blip r:embed="rId3">
            <a:alphaModFix/>
          </a:blip>
          <a:srcRect l="5435" t="13725" r="3514" b="10275"/>
          <a:stretch/>
        </p:blipFill>
        <p:spPr>
          <a:xfrm>
            <a:off x="5537592" y="3317841"/>
            <a:ext cx="5549763" cy="2756805"/>
          </a:xfrm>
          <a:prstGeom prst="rect">
            <a:avLst/>
          </a:prstGeom>
          <a:noFill/>
          <a:ln>
            <a:noFill/>
          </a:ln>
        </p:spPr>
      </p:pic>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a:spLocks noGrp="1"/>
          </p:cNvSpPr>
          <p:nvPr>
            <p:ph type="ctrTitle"/>
          </p:nvPr>
        </p:nvSpPr>
        <p:spPr>
          <a:xfrm>
            <a:off x="662277" y="1574156"/>
            <a:ext cx="9248172" cy="70575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3200"/>
              <a:buFont typeface="Century Gothic"/>
              <a:buNone/>
            </a:pPr>
            <a:r>
              <a:rPr lang="es-MX" sz="3200" b="1">
                <a:latin typeface="Century Gothic"/>
                <a:ea typeface="Century Gothic"/>
                <a:cs typeface="Century Gothic"/>
                <a:sym typeface="Century Gothic"/>
              </a:rPr>
              <a:t>ENFOQUES DEL ANÁLISIS DE LA OPERACIÓN</a:t>
            </a:r>
            <a:endParaRPr/>
          </a:p>
        </p:txBody>
      </p:sp>
      <p:pic>
        <p:nvPicPr>
          <p:cNvPr id="141" name="Google Shape;141;p7" descr="Resultado de imagen para AnÃ¡lisis de la operaciÃ³n"/>
          <p:cNvPicPr preferRelativeResize="0"/>
          <p:nvPr/>
        </p:nvPicPr>
        <p:blipFill rotWithShape="1">
          <a:blip r:embed="rId3">
            <a:alphaModFix/>
          </a:blip>
          <a:srcRect/>
          <a:stretch/>
        </p:blipFill>
        <p:spPr>
          <a:xfrm>
            <a:off x="2738656" y="3429000"/>
            <a:ext cx="2644926" cy="197197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0"/>
          <p:cNvSpPr txBox="1">
            <a:spLocks noGrp="1"/>
          </p:cNvSpPr>
          <p:nvPr>
            <p:ph type="title"/>
          </p:nvPr>
        </p:nvSpPr>
        <p:spPr>
          <a:xfrm>
            <a:off x="579244" y="901137"/>
            <a:ext cx="2598854" cy="261970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Distribución del área de trabajo</a:t>
            </a:r>
            <a:endParaRPr sz="3200">
              <a:latin typeface="Century Gothic"/>
              <a:ea typeface="Century Gothic"/>
              <a:cs typeface="Century Gothic"/>
              <a:sym typeface="Century Gothic"/>
            </a:endParaRPr>
          </a:p>
        </p:txBody>
      </p:sp>
      <p:sp>
        <p:nvSpPr>
          <p:cNvPr id="658" name="Google Shape;658;p70"/>
          <p:cNvSpPr txBox="1">
            <a:spLocks noGrp="1"/>
          </p:cNvSpPr>
          <p:nvPr>
            <p:ph type="body" idx="1"/>
          </p:nvPr>
        </p:nvSpPr>
        <p:spPr>
          <a:xfrm>
            <a:off x="3051431" y="1053296"/>
            <a:ext cx="4448963" cy="5201704"/>
          </a:xfrm>
          <a:prstGeom prst="rect">
            <a:avLst/>
          </a:prstGeom>
          <a:noFill/>
          <a:ln>
            <a:noFill/>
          </a:ln>
        </p:spPr>
        <p:txBody>
          <a:bodyPr spcFirstLastPara="1" wrap="square" lIns="121900" tIns="121900" rIns="121900" bIns="121900" anchor="t" anchorCtr="0">
            <a:noAutofit/>
          </a:bodyPr>
          <a:lstStyle/>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Debe haber un sitio definido y fijo para todas las herramientas y materiales, con objeto de que se adquieran hábitos.</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Las herramientas y materiales deben colocarse de antemano donde se necesitarán, para no tener que buscarlos.</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Deben utilizarse depósitos y medios de “abastecimiento por gravedad”, para que el material llegue tan cerca como sea posible del punto de utilización.</a:t>
            </a:r>
            <a:endParaRPr sz="1800">
              <a:solidFill>
                <a:srgbClr val="000000"/>
              </a:solidFill>
              <a:latin typeface="Century Gothic"/>
              <a:ea typeface="Century Gothic"/>
              <a:cs typeface="Century Gothic"/>
              <a:sym typeface="Century Gothic"/>
            </a:endParaRPr>
          </a:p>
          <a:p>
            <a:pPr marL="0" lvl="0" indent="0" algn="just" rtl="0">
              <a:spcBef>
                <a:spcPts val="1333"/>
              </a:spcBef>
              <a:spcAft>
                <a:spcPts val="2133"/>
              </a:spcAft>
              <a:buSzPts val="2400"/>
              <a:buNone/>
            </a:pPr>
            <a:endParaRPr sz="1800">
              <a:latin typeface="Century Gothic"/>
              <a:ea typeface="Century Gothic"/>
              <a:cs typeface="Century Gothic"/>
              <a:sym typeface="Century Gothic"/>
            </a:endParaRPr>
          </a:p>
        </p:txBody>
      </p:sp>
      <p:pic>
        <p:nvPicPr>
          <p:cNvPr id="659" name="Google Shape;659;p70"/>
          <p:cNvPicPr preferRelativeResize="0"/>
          <p:nvPr/>
        </p:nvPicPr>
        <p:blipFill rotWithShape="1">
          <a:blip r:embed="rId3">
            <a:alphaModFix/>
          </a:blip>
          <a:srcRect t="11727" b="4442"/>
          <a:stretch/>
        </p:blipFill>
        <p:spPr>
          <a:xfrm>
            <a:off x="7824485" y="1912851"/>
            <a:ext cx="3687467" cy="3133711"/>
          </a:xfrm>
          <a:prstGeom prst="rect">
            <a:avLst/>
          </a:prstGeom>
          <a:noFill/>
          <a:ln>
            <a:noFill/>
          </a:ln>
        </p:spPr>
      </p:pic>
    </p:spTree>
  </p:cSld>
  <p:clrMapOvr>
    <a:masterClrMapping/>
  </p:clrMapOvr>
  <p:transition spd="slow">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1"/>
          <p:cNvSpPr txBox="1">
            <a:spLocks noGrp="1"/>
          </p:cNvSpPr>
          <p:nvPr>
            <p:ph type="body" idx="1"/>
          </p:nvPr>
        </p:nvSpPr>
        <p:spPr>
          <a:xfrm>
            <a:off x="3007112" y="892400"/>
            <a:ext cx="8478643" cy="5073200"/>
          </a:xfrm>
          <a:prstGeom prst="rect">
            <a:avLst/>
          </a:prstGeom>
          <a:noFill/>
          <a:ln>
            <a:noFill/>
          </a:ln>
        </p:spPr>
        <p:txBody>
          <a:bodyPr spcFirstLastPara="1" wrap="square" lIns="121900" tIns="121900" rIns="121900" bIns="121900" anchor="t" anchorCtr="0">
            <a:noAutofit/>
          </a:bodyPr>
          <a:lstStyle/>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Las herramientas, materiales y mandos deben situarse dentro del área máxima de trabajo y tan cerca del trabajador como sea posible.</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Los materiales y las herramientas deben situarse en la forma que dé a los gestos el mejor orden posible.</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Deben utilizarse, siempre que sea posible, eyectores y dispositivos que permitan al operario “dejar caer” el trabajo terminado sin necesidad de utilizar las manos para despachar.</a:t>
            </a:r>
            <a:endParaRPr sz="1800">
              <a:solidFill>
                <a:srgbClr val="000000"/>
              </a:solidFill>
              <a:latin typeface="Century Gothic"/>
              <a:ea typeface="Century Gothic"/>
              <a:cs typeface="Century Gothic"/>
              <a:sym typeface="Century Gothic"/>
            </a:endParaRPr>
          </a:p>
          <a:p>
            <a:pPr marL="0" lvl="0" indent="0" algn="just" rtl="0">
              <a:spcBef>
                <a:spcPts val="1333"/>
              </a:spcBef>
              <a:spcAft>
                <a:spcPts val="2133"/>
              </a:spcAft>
              <a:buSzPts val="2400"/>
              <a:buNone/>
            </a:pPr>
            <a:endParaRPr sz="1800">
              <a:latin typeface="Century Gothic"/>
              <a:ea typeface="Century Gothic"/>
              <a:cs typeface="Century Gothic"/>
              <a:sym typeface="Century Gothic"/>
            </a:endParaRPr>
          </a:p>
        </p:txBody>
      </p:sp>
      <p:sp>
        <p:nvSpPr>
          <p:cNvPr id="665" name="Google Shape;665;p71"/>
          <p:cNvSpPr txBox="1">
            <a:spLocks noGrp="1"/>
          </p:cNvSpPr>
          <p:nvPr>
            <p:ph type="title"/>
          </p:nvPr>
        </p:nvSpPr>
        <p:spPr>
          <a:xfrm>
            <a:off x="535487" y="838186"/>
            <a:ext cx="2665761" cy="2732066"/>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Distribución del área de trabajo</a:t>
            </a:r>
            <a:endParaRPr sz="3400">
              <a:latin typeface="Century Gothic"/>
              <a:ea typeface="Century Gothic"/>
              <a:cs typeface="Century Gothic"/>
              <a:sym typeface="Century Gothic"/>
            </a:endParaRPr>
          </a:p>
        </p:txBody>
      </p:sp>
      <p:pic>
        <p:nvPicPr>
          <p:cNvPr id="666" name="Google Shape;666;p71"/>
          <p:cNvPicPr preferRelativeResize="0"/>
          <p:nvPr/>
        </p:nvPicPr>
        <p:blipFill rotWithShape="1">
          <a:blip r:embed="rId3">
            <a:alphaModFix/>
          </a:blip>
          <a:srcRect/>
          <a:stretch/>
        </p:blipFill>
        <p:spPr>
          <a:xfrm>
            <a:off x="5316036" y="3697338"/>
            <a:ext cx="3426519" cy="2322476"/>
          </a:xfrm>
          <a:prstGeom prst="rect">
            <a:avLst/>
          </a:prstGeom>
          <a:noFill/>
          <a:ln>
            <a:noFill/>
          </a:ln>
        </p:spPr>
      </p:pic>
    </p:spTree>
  </p:cSld>
  <p:clrMapOvr>
    <a:masterClrMapping/>
  </p:clrMapOvr>
  <p:transition spd="slow">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2"/>
          <p:cNvSpPr txBox="1">
            <a:spLocks noGrp="1"/>
          </p:cNvSpPr>
          <p:nvPr>
            <p:ph type="body" idx="1"/>
          </p:nvPr>
        </p:nvSpPr>
        <p:spPr>
          <a:xfrm>
            <a:off x="3178097" y="1107433"/>
            <a:ext cx="4649270" cy="5073200"/>
          </a:xfrm>
          <a:prstGeom prst="rect">
            <a:avLst/>
          </a:prstGeom>
          <a:noFill/>
          <a:ln>
            <a:noFill/>
          </a:ln>
        </p:spPr>
        <p:txBody>
          <a:bodyPr spcFirstLastPara="1" wrap="square" lIns="121900" tIns="121900" rIns="121900" bIns="121900" anchor="t" anchorCtr="0">
            <a:noAutofit/>
          </a:bodyPr>
          <a:lstStyle/>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Deben preverse medios para que la luz sea buena, y facilitarse al obrero una silla del tipo y altura adecuados para que se siente en buena postura.</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 La altura de la superficie de trabajo y la del asiento deberán combinarse de forma que permitan al operario trabajar alternativamente sentado o de pie.</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Comfortaa"/>
              <a:buChar char="○"/>
            </a:pPr>
            <a:r>
              <a:rPr lang="es-MX" sz="1800">
                <a:solidFill>
                  <a:srgbClr val="000000"/>
                </a:solidFill>
                <a:latin typeface="Century Gothic"/>
                <a:ea typeface="Century Gothic"/>
                <a:cs typeface="Century Gothic"/>
                <a:sym typeface="Century Gothic"/>
              </a:rPr>
              <a:t>El color de la superficie de trabajo deberá contrastar con el de la tarea que realiza, para reducir así la fatiga de la vista.</a:t>
            </a:r>
            <a:endParaRPr sz="1800">
              <a:latin typeface="Century Gothic"/>
              <a:ea typeface="Century Gothic"/>
              <a:cs typeface="Century Gothic"/>
              <a:sym typeface="Century Gothic"/>
            </a:endParaRPr>
          </a:p>
        </p:txBody>
      </p:sp>
      <p:sp>
        <p:nvSpPr>
          <p:cNvPr id="672" name="Google Shape;672;p72"/>
          <p:cNvSpPr txBox="1">
            <a:spLocks noGrp="1"/>
          </p:cNvSpPr>
          <p:nvPr>
            <p:ph type="title"/>
          </p:nvPr>
        </p:nvSpPr>
        <p:spPr>
          <a:xfrm>
            <a:off x="478883" y="892400"/>
            <a:ext cx="2699214" cy="2628218"/>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Distribución del área de trabajo</a:t>
            </a:r>
            <a:endParaRPr sz="3400">
              <a:latin typeface="Century Gothic"/>
              <a:ea typeface="Century Gothic"/>
              <a:cs typeface="Century Gothic"/>
              <a:sym typeface="Century Gothic"/>
            </a:endParaRPr>
          </a:p>
        </p:txBody>
      </p:sp>
      <p:pic>
        <p:nvPicPr>
          <p:cNvPr id="673" name="Google Shape;673;p72"/>
          <p:cNvPicPr preferRelativeResize="0"/>
          <p:nvPr/>
        </p:nvPicPr>
        <p:blipFill rotWithShape="1">
          <a:blip r:embed="rId3">
            <a:alphaModFix/>
          </a:blip>
          <a:srcRect/>
          <a:stretch/>
        </p:blipFill>
        <p:spPr>
          <a:xfrm>
            <a:off x="8125428" y="1400582"/>
            <a:ext cx="3229289" cy="4240071"/>
          </a:xfrm>
          <a:prstGeom prst="rect">
            <a:avLst/>
          </a:prstGeom>
          <a:noFill/>
          <a:ln>
            <a:noFill/>
          </a:ln>
        </p:spPr>
      </p:pic>
    </p:spTree>
  </p:cSld>
  <p:clrMapOvr>
    <a:masterClrMapping/>
  </p:clrMapOvr>
  <p:transition spd="slow">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3"/>
          <p:cNvSpPr txBox="1">
            <a:spLocks noGrp="1"/>
          </p:cNvSpPr>
          <p:nvPr>
            <p:ph type="title"/>
          </p:nvPr>
        </p:nvSpPr>
        <p:spPr>
          <a:xfrm>
            <a:off x="445430" y="900426"/>
            <a:ext cx="2877633" cy="2652084"/>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Diseño de herramientas y máquinas</a:t>
            </a:r>
            <a:endParaRPr sz="3200">
              <a:latin typeface="Century Gothic"/>
              <a:ea typeface="Century Gothic"/>
              <a:cs typeface="Century Gothic"/>
              <a:sym typeface="Century Gothic"/>
            </a:endParaRPr>
          </a:p>
        </p:txBody>
      </p:sp>
      <p:sp>
        <p:nvSpPr>
          <p:cNvPr id="679" name="Google Shape;679;p73"/>
          <p:cNvSpPr txBox="1">
            <a:spLocks noGrp="1"/>
          </p:cNvSpPr>
          <p:nvPr>
            <p:ph type="body" idx="1"/>
          </p:nvPr>
        </p:nvSpPr>
        <p:spPr>
          <a:xfrm>
            <a:off x="3165675" y="1333543"/>
            <a:ext cx="4774557" cy="4893637"/>
          </a:xfrm>
          <a:prstGeom prst="rect">
            <a:avLst/>
          </a:prstGeom>
          <a:noFill/>
          <a:ln>
            <a:noFill/>
          </a:ln>
        </p:spPr>
        <p:txBody>
          <a:bodyPr spcFirstLastPara="1" wrap="square" lIns="121900" tIns="121900" rIns="121900" bIns="121900" anchor="t" anchorCtr="0">
            <a:noAutofit/>
          </a:bodyPr>
          <a:lstStyle/>
          <a:p>
            <a:pPr marL="609585" lvl="0" indent="-414855" algn="just" rtl="0">
              <a:spcBef>
                <a:spcPts val="0"/>
              </a:spcBef>
              <a:spcAft>
                <a:spcPts val="0"/>
              </a:spcAft>
              <a:buClr>
                <a:srgbClr val="000000"/>
              </a:buClr>
              <a:buSzPts val="1300"/>
              <a:buFont typeface="Verdana"/>
              <a:buChar char="○"/>
            </a:pPr>
            <a:r>
              <a:rPr lang="es-MX" sz="1800">
                <a:solidFill>
                  <a:srgbClr val="000000"/>
                </a:solidFill>
                <a:latin typeface="Century Gothic"/>
                <a:ea typeface="Century Gothic"/>
                <a:cs typeface="Century Gothic"/>
                <a:sym typeface="Century Gothic"/>
              </a:rPr>
              <a:t>Debe evitarse que las manos estén ocupadas “sosteniendo” la pieza cuando ésta pueda sujetarse con una plantilla, brazo o dispositivo accionado por el pie.</a:t>
            </a:r>
            <a:endParaRPr sz="1800">
              <a:solidFill>
                <a:srgbClr val="000000"/>
              </a:solidFill>
              <a:latin typeface="Century Gothic"/>
              <a:ea typeface="Century Gothic"/>
              <a:cs typeface="Century Gothic"/>
              <a:sym typeface="Century Gothic"/>
            </a:endParaRPr>
          </a:p>
          <a:p>
            <a:pPr marL="0"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Verdana"/>
              <a:buChar char="○"/>
            </a:pPr>
            <a:r>
              <a:rPr lang="es-MX" sz="1800">
                <a:solidFill>
                  <a:srgbClr val="000000"/>
                </a:solidFill>
                <a:latin typeface="Century Gothic"/>
                <a:ea typeface="Century Gothic"/>
                <a:cs typeface="Century Gothic"/>
                <a:sym typeface="Century Gothic"/>
              </a:rPr>
              <a:t>Siempre que sea posible deben combinarse dos o más herramientas.</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Verdana"/>
              <a:buChar char="○"/>
            </a:pPr>
            <a:r>
              <a:rPr lang="es-MX" sz="1800">
                <a:solidFill>
                  <a:srgbClr val="000000"/>
                </a:solidFill>
                <a:latin typeface="Century Gothic"/>
                <a:ea typeface="Century Gothic"/>
                <a:cs typeface="Century Gothic"/>
                <a:sym typeface="Century Gothic"/>
              </a:rPr>
              <a:t>Siempre que cada dedo realice un movimiento específico, como para escribir a máquina, debe distribuirse la carga de acuerdo con la capacidad inherente a cada dedo.</a:t>
            </a:r>
            <a:endParaRPr sz="1800">
              <a:solidFill>
                <a:srgbClr val="000000"/>
              </a:solidFill>
              <a:latin typeface="Century Gothic"/>
              <a:ea typeface="Century Gothic"/>
              <a:cs typeface="Century Gothic"/>
              <a:sym typeface="Century Gothic"/>
            </a:endParaRPr>
          </a:p>
          <a:p>
            <a:pPr marL="0" lvl="0" indent="0" algn="just" rtl="0">
              <a:spcBef>
                <a:spcPts val="1600"/>
              </a:spcBef>
              <a:spcAft>
                <a:spcPts val="2133"/>
              </a:spcAft>
              <a:buSzPts val="2400"/>
              <a:buNone/>
            </a:pPr>
            <a:endParaRPr sz="1800">
              <a:latin typeface="Century Gothic"/>
              <a:ea typeface="Century Gothic"/>
              <a:cs typeface="Century Gothic"/>
              <a:sym typeface="Century Gothic"/>
            </a:endParaRPr>
          </a:p>
        </p:txBody>
      </p:sp>
      <p:pic>
        <p:nvPicPr>
          <p:cNvPr id="680" name="Google Shape;680;p73"/>
          <p:cNvPicPr preferRelativeResize="0"/>
          <p:nvPr/>
        </p:nvPicPr>
        <p:blipFill rotWithShape="1">
          <a:blip r:embed="rId3">
            <a:alphaModFix/>
          </a:blip>
          <a:srcRect/>
          <a:stretch/>
        </p:blipFill>
        <p:spPr>
          <a:xfrm>
            <a:off x="8194876" y="2256234"/>
            <a:ext cx="3017322" cy="2345532"/>
          </a:xfrm>
          <a:prstGeom prst="rect">
            <a:avLst/>
          </a:prstGeom>
          <a:noFill/>
          <a:ln>
            <a:noFill/>
          </a:ln>
        </p:spPr>
      </p:pic>
    </p:spTree>
  </p:cSld>
  <p:clrMapOvr>
    <a:masterClrMapping/>
  </p:clrMapOvr>
  <p:transition spd="med">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74"/>
          <p:cNvSpPr txBox="1">
            <a:spLocks noGrp="1"/>
          </p:cNvSpPr>
          <p:nvPr>
            <p:ph type="body" idx="1"/>
          </p:nvPr>
        </p:nvSpPr>
        <p:spPr>
          <a:xfrm>
            <a:off x="3148565" y="1450000"/>
            <a:ext cx="4617603" cy="4328500"/>
          </a:xfrm>
          <a:prstGeom prst="rect">
            <a:avLst/>
          </a:prstGeom>
          <a:noFill/>
          <a:ln>
            <a:noFill/>
          </a:ln>
        </p:spPr>
        <p:txBody>
          <a:bodyPr spcFirstLastPara="1" wrap="square" lIns="121900" tIns="121900" rIns="121900" bIns="121900" anchor="t" anchorCtr="0">
            <a:noAutofit/>
          </a:bodyPr>
          <a:lstStyle/>
          <a:p>
            <a:pPr marL="609585" lvl="0" indent="-414855" algn="just" rtl="0">
              <a:spcBef>
                <a:spcPts val="0"/>
              </a:spcBef>
              <a:spcAft>
                <a:spcPts val="0"/>
              </a:spcAft>
              <a:buClr>
                <a:srgbClr val="000000"/>
              </a:buClr>
              <a:buSzPts val="1300"/>
              <a:buFont typeface="Verdana"/>
              <a:buChar char="○"/>
            </a:pPr>
            <a:r>
              <a:rPr lang="es-MX" sz="1800">
                <a:solidFill>
                  <a:srgbClr val="000000"/>
                </a:solidFill>
                <a:latin typeface="Century Gothic"/>
                <a:ea typeface="Century Gothic"/>
                <a:cs typeface="Century Gothic"/>
                <a:sym typeface="Century Gothic"/>
              </a:rPr>
              <a:t>Los mangos, como los utilizados en las manivelas y destornilladores grandes, deben diseñarse para que la mayor cantidad posible de superficie esté en contacto con la mano.</a:t>
            </a:r>
            <a:endParaRPr sz="1800">
              <a:solidFill>
                <a:srgbClr val="000000"/>
              </a:solidFill>
              <a:latin typeface="Century Gothic"/>
              <a:ea typeface="Century Gothic"/>
              <a:cs typeface="Century Gothic"/>
              <a:sym typeface="Century Gothic"/>
            </a:endParaRPr>
          </a:p>
          <a:p>
            <a:pPr marL="609585" lvl="0" indent="0" algn="just" rtl="0">
              <a:spcBef>
                <a:spcPts val="0"/>
              </a:spcBef>
              <a:spcAft>
                <a:spcPts val="0"/>
              </a:spcAft>
              <a:buSzPts val="2400"/>
              <a:buNone/>
            </a:pPr>
            <a:endParaRPr sz="1800">
              <a:solidFill>
                <a:srgbClr val="000000"/>
              </a:solidFill>
              <a:latin typeface="Century Gothic"/>
              <a:ea typeface="Century Gothic"/>
              <a:cs typeface="Century Gothic"/>
              <a:sym typeface="Century Gothic"/>
            </a:endParaRPr>
          </a:p>
          <a:p>
            <a:pPr marL="609585" lvl="0" indent="-414855" algn="just" rtl="0">
              <a:spcBef>
                <a:spcPts val="0"/>
              </a:spcBef>
              <a:spcAft>
                <a:spcPts val="0"/>
              </a:spcAft>
              <a:buClr>
                <a:srgbClr val="000000"/>
              </a:buClr>
              <a:buSzPts val="1300"/>
              <a:buFont typeface="Verdana"/>
              <a:buChar char="○"/>
            </a:pPr>
            <a:r>
              <a:rPr lang="es-MX" sz="1800">
                <a:solidFill>
                  <a:srgbClr val="000000"/>
                </a:solidFill>
                <a:latin typeface="Century Gothic"/>
                <a:ea typeface="Century Gothic"/>
                <a:cs typeface="Century Gothic"/>
                <a:sym typeface="Century Gothic"/>
              </a:rPr>
              <a:t>Las palancas, barras cruzadas y volantes de mano deben situarse en posiciones que permitan al operario manipularlos con un mínimo de cambio de posición del cuerpo y un máximo de “ventajas mecánicas”.</a:t>
            </a:r>
            <a:endParaRPr sz="1800">
              <a:latin typeface="Century Gothic"/>
              <a:ea typeface="Century Gothic"/>
              <a:cs typeface="Century Gothic"/>
              <a:sym typeface="Century Gothic"/>
            </a:endParaRPr>
          </a:p>
        </p:txBody>
      </p:sp>
      <p:sp>
        <p:nvSpPr>
          <p:cNvPr id="686" name="Google Shape;686;p74"/>
          <p:cNvSpPr txBox="1">
            <a:spLocks noGrp="1"/>
          </p:cNvSpPr>
          <p:nvPr>
            <p:ph type="title"/>
          </p:nvPr>
        </p:nvSpPr>
        <p:spPr>
          <a:xfrm>
            <a:off x="491304" y="883721"/>
            <a:ext cx="2833029" cy="2568212"/>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Diseño de herramientas y máquinas</a:t>
            </a:r>
            <a:endParaRPr sz="3200">
              <a:latin typeface="Century Gothic"/>
              <a:ea typeface="Century Gothic"/>
              <a:cs typeface="Century Gothic"/>
              <a:sym typeface="Century Gothic"/>
            </a:endParaRPr>
          </a:p>
        </p:txBody>
      </p:sp>
      <p:pic>
        <p:nvPicPr>
          <p:cNvPr id="687" name="Google Shape;687;p74"/>
          <p:cNvPicPr preferRelativeResize="0"/>
          <p:nvPr/>
        </p:nvPicPr>
        <p:blipFill rotWithShape="1">
          <a:blip r:embed="rId3">
            <a:alphaModFix/>
          </a:blip>
          <a:srcRect/>
          <a:stretch/>
        </p:blipFill>
        <p:spPr>
          <a:xfrm>
            <a:off x="8018297" y="1322087"/>
            <a:ext cx="3189377" cy="2184561"/>
          </a:xfrm>
          <a:prstGeom prst="rect">
            <a:avLst/>
          </a:prstGeom>
          <a:noFill/>
          <a:ln>
            <a:noFill/>
          </a:ln>
        </p:spPr>
      </p:pic>
      <p:pic>
        <p:nvPicPr>
          <p:cNvPr id="688" name="Google Shape;688;p74"/>
          <p:cNvPicPr preferRelativeResize="0"/>
          <p:nvPr/>
        </p:nvPicPr>
        <p:blipFill rotWithShape="1">
          <a:blip r:embed="rId4">
            <a:alphaModFix/>
          </a:blip>
          <a:srcRect l="10093" t="14041" r="7309" b="17079"/>
          <a:stretch/>
        </p:blipFill>
        <p:spPr>
          <a:xfrm>
            <a:off x="8738886" y="3784921"/>
            <a:ext cx="2257063" cy="1646820"/>
          </a:xfrm>
          <a:prstGeom prst="rect">
            <a:avLst/>
          </a:prstGeom>
          <a:noFill/>
          <a:ln>
            <a:noFill/>
          </a:ln>
        </p:spPr>
      </p:pic>
    </p:spTree>
  </p:cSld>
  <p:clrMapOvr>
    <a:masterClrMapping/>
  </p:clrMapOvr>
  <p:transition spd="med">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75"/>
          <p:cNvSpPr txBox="1">
            <a:spLocks noGrp="1"/>
          </p:cNvSpPr>
          <p:nvPr>
            <p:ph type="title"/>
          </p:nvPr>
        </p:nvSpPr>
        <p:spPr>
          <a:xfrm>
            <a:off x="556942" y="504966"/>
            <a:ext cx="2643458" cy="2717735"/>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Nunito SemiBold"/>
              <a:buNone/>
            </a:pPr>
            <a:r>
              <a:rPr lang="es-MX" sz="2800">
                <a:latin typeface="Nunito SemiBold"/>
                <a:ea typeface="Nunito SemiBold"/>
                <a:cs typeface="Nunito SemiBold"/>
                <a:sym typeface="Nunito SemiBold"/>
              </a:rPr>
              <a:t>Logros de la máxima fuerza muscular en el rango medio del movimiento</a:t>
            </a:r>
            <a:endParaRPr sz="2800">
              <a:latin typeface="Nunito SemiBold"/>
              <a:ea typeface="Nunito SemiBold"/>
              <a:cs typeface="Nunito SemiBold"/>
              <a:sym typeface="Nunito SemiBold"/>
            </a:endParaRPr>
          </a:p>
        </p:txBody>
      </p:sp>
      <p:sp>
        <p:nvSpPr>
          <p:cNvPr id="694" name="Google Shape;694;p75"/>
          <p:cNvSpPr txBox="1">
            <a:spLocks noGrp="1"/>
          </p:cNvSpPr>
          <p:nvPr>
            <p:ph type="body" idx="1"/>
          </p:nvPr>
        </p:nvSpPr>
        <p:spPr>
          <a:xfrm>
            <a:off x="3321934" y="1492580"/>
            <a:ext cx="4867154" cy="387283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latin typeface="Century Gothic"/>
                <a:ea typeface="Century Gothic"/>
                <a:cs typeface="Century Gothic"/>
                <a:sym typeface="Century Gothic"/>
              </a:rPr>
              <a:t>La propiedad del músculo que permite su utilización con una disminución considerable de la fuerza del músculo se conoce como relación fuerza-longitud.</a:t>
            </a:r>
            <a:endParaRPr sz="2000">
              <a:latin typeface="Century Gothic"/>
              <a:ea typeface="Century Gothic"/>
              <a:cs typeface="Century Gothic"/>
              <a:sym typeface="Century Gothic"/>
            </a:endParaRPr>
          </a:p>
          <a:p>
            <a:pPr marL="0" lvl="0" indent="0" algn="just" rtl="0">
              <a:spcBef>
                <a:spcPts val="2133"/>
              </a:spcBef>
              <a:spcAft>
                <a:spcPts val="0"/>
              </a:spcAft>
              <a:buSzPts val="2400"/>
              <a:buNone/>
            </a:pPr>
            <a:endParaRPr sz="2000">
              <a:latin typeface="Century Gothic"/>
              <a:ea typeface="Century Gothic"/>
              <a:cs typeface="Century Gothic"/>
              <a:sym typeface="Century Gothic"/>
            </a:endParaRPr>
          </a:p>
          <a:p>
            <a:pPr marL="0" lvl="0" indent="0" algn="just" rtl="0">
              <a:spcBef>
                <a:spcPts val="4266"/>
              </a:spcBef>
              <a:spcAft>
                <a:spcPts val="2133"/>
              </a:spcAft>
              <a:buSzPts val="2400"/>
              <a:buNone/>
            </a:pPr>
            <a:r>
              <a:rPr lang="es-MX" sz="2000">
                <a:latin typeface="Century Gothic"/>
                <a:ea typeface="Century Gothic"/>
                <a:cs typeface="Century Gothic"/>
                <a:sym typeface="Century Gothic"/>
              </a:rPr>
              <a:t>Una tarea que requiera una fuerza considerable debe realizarse en una posición óptima.</a:t>
            </a:r>
            <a:endParaRPr sz="2000">
              <a:latin typeface="Century Gothic"/>
              <a:ea typeface="Century Gothic"/>
              <a:cs typeface="Century Gothic"/>
              <a:sym typeface="Century Gothic"/>
            </a:endParaRPr>
          </a:p>
        </p:txBody>
      </p:sp>
      <p:pic>
        <p:nvPicPr>
          <p:cNvPr id="695" name="Google Shape;695;p75"/>
          <p:cNvPicPr preferRelativeResize="0"/>
          <p:nvPr/>
        </p:nvPicPr>
        <p:blipFill rotWithShape="1">
          <a:blip r:embed="rId3">
            <a:alphaModFix/>
          </a:blip>
          <a:srcRect/>
          <a:stretch/>
        </p:blipFill>
        <p:spPr>
          <a:xfrm>
            <a:off x="8546112" y="1437600"/>
            <a:ext cx="2813083" cy="4304253"/>
          </a:xfrm>
          <a:prstGeom prst="rect">
            <a:avLst/>
          </a:prstGeom>
          <a:noFill/>
          <a:ln>
            <a:noFill/>
          </a:ln>
        </p:spPr>
      </p:pic>
    </p:spTree>
  </p:cSld>
  <p:clrMapOvr>
    <a:masterClrMapping/>
  </p:clrMapOvr>
  <p:transition spd="med">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76"/>
          <p:cNvSpPr txBox="1">
            <a:spLocks noGrp="1"/>
          </p:cNvSpPr>
          <p:nvPr>
            <p:ph type="body" idx="1"/>
          </p:nvPr>
        </p:nvSpPr>
        <p:spPr>
          <a:xfrm>
            <a:off x="3284479" y="1193733"/>
            <a:ext cx="8383413" cy="1552488"/>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2400"/>
              <a:buNone/>
            </a:pPr>
            <a:r>
              <a:rPr lang="es-MX" sz="2000">
                <a:latin typeface="Century Gothic"/>
                <a:ea typeface="Century Gothic"/>
                <a:cs typeface="Century Gothic"/>
                <a:sym typeface="Century Gothic"/>
              </a:rPr>
              <a:t>Por ejemplo, la posición neutral o recta proporciona el agarre más fuerte para los movimientos de la muñeca. En la flexión del codo, la mejor posición sería con el codo doblado a un poco más de 90°.</a:t>
            </a:r>
            <a:endParaRPr sz="2000">
              <a:latin typeface="Century Gothic"/>
              <a:ea typeface="Century Gothic"/>
              <a:cs typeface="Century Gothic"/>
              <a:sym typeface="Century Gothic"/>
            </a:endParaRPr>
          </a:p>
        </p:txBody>
      </p:sp>
      <p:pic>
        <p:nvPicPr>
          <p:cNvPr id="701" name="Google Shape;701;p76"/>
          <p:cNvPicPr preferRelativeResize="0"/>
          <p:nvPr/>
        </p:nvPicPr>
        <p:blipFill rotWithShape="1">
          <a:blip r:embed="rId3">
            <a:alphaModFix/>
          </a:blip>
          <a:srcRect/>
          <a:stretch/>
        </p:blipFill>
        <p:spPr>
          <a:xfrm>
            <a:off x="7383926" y="2746221"/>
            <a:ext cx="3588874" cy="2918046"/>
          </a:xfrm>
          <a:prstGeom prst="rect">
            <a:avLst/>
          </a:prstGeom>
          <a:noFill/>
          <a:ln>
            <a:noFill/>
          </a:ln>
        </p:spPr>
      </p:pic>
      <p:pic>
        <p:nvPicPr>
          <p:cNvPr id="702" name="Google Shape;702;p76"/>
          <p:cNvPicPr preferRelativeResize="0"/>
          <p:nvPr/>
        </p:nvPicPr>
        <p:blipFill rotWithShape="1">
          <a:blip r:embed="rId4">
            <a:alphaModFix/>
          </a:blip>
          <a:srcRect b="12203"/>
          <a:stretch/>
        </p:blipFill>
        <p:spPr>
          <a:xfrm>
            <a:off x="2946060" y="3580471"/>
            <a:ext cx="4437866" cy="1639713"/>
          </a:xfrm>
          <a:prstGeom prst="rect">
            <a:avLst/>
          </a:prstGeom>
          <a:noFill/>
          <a:ln>
            <a:noFill/>
          </a:ln>
        </p:spPr>
      </p:pic>
      <p:sp>
        <p:nvSpPr>
          <p:cNvPr id="703" name="Google Shape;703;p76"/>
          <p:cNvSpPr txBox="1">
            <a:spLocks noGrp="1"/>
          </p:cNvSpPr>
          <p:nvPr>
            <p:ph type="title"/>
          </p:nvPr>
        </p:nvSpPr>
        <p:spPr>
          <a:xfrm>
            <a:off x="524108" y="685121"/>
            <a:ext cx="2668112" cy="2592409"/>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240">
                <a:latin typeface="Century Gothic"/>
                <a:ea typeface="Century Gothic"/>
                <a:cs typeface="Century Gothic"/>
                <a:sym typeface="Century Gothic"/>
              </a:rPr>
              <a:t>Posición neutral o recta proporciona</a:t>
            </a:r>
            <a:endParaRPr sz="3240"/>
          </a:p>
        </p:txBody>
      </p:sp>
    </p:spTree>
  </p:cSld>
  <p:clrMapOvr>
    <a:masterClrMapping/>
  </p:clrMapOvr>
  <p:transition spd="med">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77"/>
          <p:cNvSpPr txBox="1">
            <a:spLocks noGrp="1"/>
          </p:cNvSpPr>
          <p:nvPr>
            <p:ph type="title"/>
          </p:nvPr>
        </p:nvSpPr>
        <p:spPr>
          <a:xfrm>
            <a:off x="545790" y="525302"/>
            <a:ext cx="2598853" cy="2697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700">
                <a:latin typeface="Century Gothic"/>
                <a:ea typeface="Century Gothic"/>
                <a:cs typeface="Century Gothic"/>
                <a:sym typeface="Century Gothic"/>
              </a:rPr>
              <a:t>Logros de la máxima fuerza muscular con movimientos lentos </a:t>
            </a:r>
            <a:endParaRPr sz="2700">
              <a:latin typeface="Century Gothic"/>
              <a:ea typeface="Century Gothic"/>
              <a:cs typeface="Century Gothic"/>
              <a:sym typeface="Century Gothic"/>
            </a:endParaRPr>
          </a:p>
        </p:txBody>
      </p:sp>
      <p:sp>
        <p:nvSpPr>
          <p:cNvPr id="709" name="Google Shape;709;p77"/>
          <p:cNvSpPr txBox="1">
            <a:spLocks noGrp="1"/>
          </p:cNvSpPr>
          <p:nvPr>
            <p:ph type="body" idx="1"/>
          </p:nvPr>
        </p:nvSpPr>
        <p:spPr>
          <a:xfrm>
            <a:off x="3402956" y="960876"/>
            <a:ext cx="7928659" cy="2213296"/>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b="1">
                <a:solidFill>
                  <a:schemeClr val="dk1"/>
                </a:solidFill>
                <a:latin typeface="Century Gothic"/>
                <a:ea typeface="Century Gothic"/>
                <a:cs typeface="Century Gothic"/>
                <a:sym typeface="Century Gothic"/>
              </a:rPr>
              <a:t>Segundo principio de la capacidad humana</a:t>
            </a:r>
            <a:endParaRPr sz="2000" b="1">
              <a:solidFill>
                <a:schemeClr val="dk1"/>
              </a:solidFill>
              <a:latin typeface="Century Gothic"/>
              <a:ea typeface="Century Gothic"/>
              <a:cs typeface="Century Gothic"/>
              <a:sym typeface="Century Gothic"/>
            </a:endParaRPr>
          </a:p>
          <a:p>
            <a:pPr marL="0" lvl="0" indent="0" algn="just" rtl="0">
              <a:spcBef>
                <a:spcPts val="0"/>
              </a:spcBef>
              <a:spcAft>
                <a:spcPts val="0"/>
              </a:spcAft>
              <a:buSzPts val="2400"/>
              <a:buNone/>
            </a:pPr>
            <a:r>
              <a:rPr lang="es-MX" sz="2000">
                <a:solidFill>
                  <a:srgbClr val="000000"/>
                </a:solidFill>
                <a:highlight>
                  <a:srgbClr val="FFFFFF"/>
                </a:highlight>
                <a:latin typeface="Century Gothic"/>
                <a:ea typeface="Century Gothic"/>
                <a:cs typeface="Century Gothic"/>
                <a:sym typeface="Century Gothic"/>
              </a:rPr>
              <a:t>Se basa en otra propiedad de la teoría de los filamentos deslizantes y la contracción muscular.</a:t>
            </a:r>
            <a:endParaRPr/>
          </a:p>
          <a:p>
            <a:pPr marL="0" lvl="0" indent="0" algn="just" rtl="0">
              <a:spcBef>
                <a:spcPts val="0"/>
              </a:spcBef>
              <a:spcAft>
                <a:spcPts val="0"/>
              </a:spcAft>
              <a:buSzPts val="2400"/>
              <a:buNone/>
            </a:pPr>
            <a:endParaRPr sz="2000">
              <a:solidFill>
                <a:srgbClr val="000000"/>
              </a:solidFill>
              <a:highlight>
                <a:srgbClr val="FFFFFF"/>
              </a:highlight>
              <a:latin typeface="Century Gothic"/>
              <a:ea typeface="Century Gothic"/>
              <a:cs typeface="Century Gothic"/>
              <a:sym typeface="Century Gothic"/>
            </a:endParaRPr>
          </a:p>
          <a:p>
            <a:pPr marL="0" lvl="0" indent="0" algn="just" rtl="0">
              <a:spcBef>
                <a:spcPts val="0"/>
              </a:spcBef>
              <a:spcAft>
                <a:spcPts val="2133"/>
              </a:spcAft>
              <a:buSzPts val="2400"/>
              <a:buNone/>
            </a:pPr>
            <a:r>
              <a:rPr lang="es-MX" sz="2000">
                <a:solidFill>
                  <a:srgbClr val="000000"/>
                </a:solidFill>
                <a:highlight>
                  <a:srgbClr val="FFFFFF"/>
                </a:highlight>
                <a:latin typeface="Century Gothic"/>
                <a:ea typeface="Century Gothic"/>
                <a:cs typeface="Century Gothic"/>
                <a:sym typeface="Century Gothic"/>
              </a:rPr>
              <a:t>A medida que las uniones moleculares se forman, rompen y reforman, la unión es menos eficiente y se produce la menor fuerza muscular. </a:t>
            </a:r>
            <a:endParaRPr sz="4400">
              <a:latin typeface="Century Gothic"/>
              <a:ea typeface="Century Gothic"/>
              <a:cs typeface="Century Gothic"/>
              <a:sym typeface="Century Gothic"/>
            </a:endParaRPr>
          </a:p>
        </p:txBody>
      </p:sp>
      <p:pic>
        <p:nvPicPr>
          <p:cNvPr id="710" name="Google Shape;710;p77"/>
          <p:cNvPicPr preferRelativeResize="0"/>
          <p:nvPr/>
        </p:nvPicPr>
        <p:blipFill rotWithShape="1">
          <a:blip r:embed="rId3">
            <a:alphaModFix/>
          </a:blip>
          <a:srcRect/>
          <a:stretch/>
        </p:blipFill>
        <p:spPr>
          <a:xfrm>
            <a:off x="7387652" y="3083806"/>
            <a:ext cx="2113666" cy="2402594"/>
          </a:xfrm>
          <a:prstGeom prst="rect">
            <a:avLst/>
          </a:prstGeom>
          <a:noFill/>
          <a:ln>
            <a:noFill/>
          </a:ln>
        </p:spPr>
      </p:pic>
      <p:pic>
        <p:nvPicPr>
          <p:cNvPr id="711" name="Google Shape;711;p77"/>
          <p:cNvPicPr preferRelativeResize="0"/>
          <p:nvPr/>
        </p:nvPicPr>
        <p:blipFill rotWithShape="1">
          <a:blip r:embed="rId4">
            <a:alphaModFix/>
          </a:blip>
          <a:srcRect/>
          <a:stretch/>
        </p:blipFill>
        <p:spPr>
          <a:xfrm>
            <a:off x="4375229" y="3857444"/>
            <a:ext cx="1494199" cy="1628956"/>
          </a:xfrm>
          <a:prstGeom prst="rect">
            <a:avLst/>
          </a:prstGeom>
          <a:noFill/>
          <a:ln>
            <a:noFill/>
          </a:ln>
        </p:spPr>
      </p:pic>
    </p:spTree>
  </p:cSld>
  <p:clrMapOvr>
    <a:masterClrMapping/>
  </p:clrMapOvr>
  <p:transition spd="med">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78"/>
          <p:cNvSpPr txBox="1">
            <a:spLocks noGrp="1"/>
          </p:cNvSpPr>
          <p:nvPr>
            <p:ph type="title"/>
          </p:nvPr>
        </p:nvSpPr>
        <p:spPr>
          <a:xfrm>
            <a:off x="512337" y="726879"/>
            <a:ext cx="2688063" cy="248340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600">
                <a:latin typeface="Century Gothic"/>
                <a:ea typeface="Century Gothic"/>
                <a:cs typeface="Century Gothic"/>
                <a:sym typeface="Century Gothic"/>
              </a:rPr>
              <a:t>Logros de la máxima fuerza muscular con movimientos lentos </a:t>
            </a:r>
            <a:endParaRPr/>
          </a:p>
        </p:txBody>
      </p:sp>
      <p:sp>
        <p:nvSpPr>
          <p:cNvPr id="717" name="Google Shape;717;p78"/>
          <p:cNvSpPr txBox="1">
            <a:spLocks noGrp="1"/>
          </p:cNvSpPr>
          <p:nvPr>
            <p:ph type="body" idx="1"/>
          </p:nvPr>
        </p:nvSpPr>
        <p:spPr>
          <a:xfrm>
            <a:off x="3339297" y="1153944"/>
            <a:ext cx="8027042" cy="2483401"/>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solidFill>
                  <a:schemeClr val="dk1"/>
                </a:solidFill>
                <a:highlight>
                  <a:srgbClr val="FFFFFF"/>
                </a:highlight>
                <a:latin typeface="Century Gothic"/>
                <a:ea typeface="Century Gothic"/>
                <a:cs typeface="Century Gothic"/>
                <a:sym typeface="Century Gothic"/>
              </a:rPr>
              <a:t>Éste es un efecto no lineal pronunciado, donde la </a:t>
            </a:r>
            <a:r>
              <a:rPr lang="es-MX" sz="2000" b="1">
                <a:solidFill>
                  <a:schemeClr val="dk1"/>
                </a:solidFill>
                <a:highlight>
                  <a:srgbClr val="FFFFFF"/>
                </a:highlight>
                <a:latin typeface="Century Gothic"/>
                <a:ea typeface="Century Gothic"/>
                <a:cs typeface="Century Gothic"/>
                <a:sym typeface="Century Gothic"/>
              </a:rPr>
              <a:t>fuerza muscular máxima </a:t>
            </a:r>
            <a:r>
              <a:rPr lang="es-MX" sz="2000">
                <a:solidFill>
                  <a:schemeClr val="dk1"/>
                </a:solidFill>
                <a:highlight>
                  <a:srgbClr val="FFFFFF"/>
                </a:highlight>
                <a:latin typeface="Century Gothic"/>
                <a:ea typeface="Century Gothic"/>
                <a:cs typeface="Century Gothic"/>
                <a:sym typeface="Century Gothic"/>
              </a:rPr>
              <a:t>se produce a </a:t>
            </a:r>
            <a:r>
              <a:rPr lang="es-MX" sz="2000" b="1">
                <a:solidFill>
                  <a:schemeClr val="dk1"/>
                </a:solidFill>
                <a:highlight>
                  <a:srgbClr val="FFFFFF"/>
                </a:highlight>
                <a:latin typeface="Century Gothic"/>
                <a:ea typeface="Century Gothic"/>
                <a:cs typeface="Century Gothic"/>
                <a:sym typeface="Century Gothic"/>
              </a:rPr>
              <a:t>velocidad cero </a:t>
            </a:r>
            <a:r>
              <a:rPr lang="es-MX" sz="2000">
                <a:solidFill>
                  <a:schemeClr val="dk1"/>
                </a:solidFill>
                <a:highlight>
                  <a:srgbClr val="FFFFFF"/>
                </a:highlight>
                <a:latin typeface="Century Gothic"/>
                <a:ea typeface="Century Gothic"/>
                <a:cs typeface="Century Gothic"/>
                <a:sym typeface="Century Gothic"/>
              </a:rPr>
              <a:t>o contracción estática, y a una </a:t>
            </a:r>
            <a:r>
              <a:rPr lang="es-MX" sz="2000" b="1">
                <a:solidFill>
                  <a:schemeClr val="dk1"/>
                </a:solidFill>
                <a:highlight>
                  <a:srgbClr val="FFFFFF"/>
                </a:highlight>
                <a:latin typeface="Century Gothic"/>
                <a:ea typeface="Century Gothic"/>
                <a:cs typeface="Century Gothic"/>
                <a:sym typeface="Century Gothic"/>
              </a:rPr>
              <a:t>mínima fuerza muscular</a:t>
            </a:r>
            <a:r>
              <a:rPr lang="es-MX" sz="2000">
                <a:solidFill>
                  <a:schemeClr val="dk1"/>
                </a:solidFill>
                <a:highlight>
                  <a:srgbClr val="FFFFFF"/>
                </a:highlight>
                <a:latin typeface="Century Gothic"/>
                <a:ea typeface="Century Gothic"/>
                <a:cs typeface="Century Gothic"/>
                <a:sym typeface="Century Gothic"/>
              </a:rPr>
              <a:t> que está siendo producida a la </a:t>
            </a:r>
            <a:r>
              <a:rPr lang="es-MX" sz="2000" b="1">
                <a:solidFill>
                  <a:schemeClr val="dk1"/>
                </a:solidFill>
                <a:highlight>
                  <a:srgbClr val="FFFFFF"/>
                </a:highlight>
                <a:latin typeface="Century Gothic"/>
                <a:ea typeface="Century Gothic"/>
                <a:cs typeface="Century Gothic"/>
                <a:sym typeface="Century Gothic"/>
              </a:rPr>
              <a:t>velocidad máxima </a:t>
            </a:r>
            <a:r>
              <a:rPr lang="es-MX" sz="2000">
                <a:solidFill>
                  <a:schemeClr val="dk1"/>
                </a:solidFill>
                <a:highlight>
                  <a:srgbClr val="FFFFFF"/>
                </a:highlight>
                <a:latin typeface="Century Gothic"/>
                <a:ea typeface="Century Gothic"/>
                <a:cs typeface="Century Gothic"/>
                <a:sym typeface="Century Gothic"/>
              </a:rPr>
              <a:t>de la contracción del músculo.</a:t>
            </a:r>
            <a:endParaRPr/>
          </a:p>
          <a:p>
            <a:pPr marL="0" lvl="0" indent="0" algn="just" rtl="0">
              <a:spcBef>
                <a:spcPts val="0"/>
              </a:spcBef>
              <a:spcAft>
                <a:spcPts val="0"/>
              </a:spcAft>
              <a:buSzPts val="2400"/>
              <a:buNone/>
            </a:pPr>
            <a:endParaRPr sz="500">
              <a:solidFill>
                <a:srgbClr val="000000"/>
              </a:solidFill>
              <a:highlight>
                <a:srgbClr val="FFFFFF"/>
              </a:highlight>
              <a:latin typeface="Century Gothic"/>
              <a:ea typeface="Century Gothic"/>
              <a:cs typeface="Century Gothic"/>
              <a:sym typeface="Century Gothic"/>
            </a:endParaRPr>
          </a:p>
          <a:p>
            <a:pPr marL="0" lvl="0" indent="0" algn="just" rtl="0">
              <a:spcBef>
                <a:spcPts val="0"/>
              </a:spcBef>
              <a:spcAft>
                <a:spcPts val="0"/>
              </a:spcAft>
              <a:buSzPts val="2400"/>
              <a:buNone/>
            </a:pPr>
            <a:r>
              <a:rPr lang="es-MX" sz="2000">
                <a:solidFill>
                  <a:srgbClr val="000000"/>
                </a:solidFill>
                <a:highlight>
                  <a:srgbClr val="FFFFFF"/>
                </a:highlight>
                <a:latin typeface="Century Gothic"/>
                <a:ea typeface="Century Gothic"/>
                <a:cs typeface="Century Gothic"/>
                <a:sym typeface="Century Gothic"/>
              </a:rPr>
              <a:t>Esta propiedad muscular, que se conoce como relación fuerza-velocidad.</a:t>
            </a:r>
            <a:endParaRPr sz="2000">
              <a:solidFill>
                <a:srgbClr val="000000"/>
              </a:solidFill>
              <a:highlight>
                <a:srgbClr val="FFFFFF"/>
              </a:highlight>
              <a:latin typeface="Century Gothic"/>
              <a:ea typeface="Century Gothic"/>
              <a:cs typeface="Century Gothic"/>
              <a:sym typeface="Century Gothic"/>
            </a:endParaRPr>
          </a:p>
          <a:p>
            <a:pPr marL="0" lvl="0" indent="0" algn="just" rtl="0">
              <a:spcBef>
                <a:spcPts val="2133"/>
              </a:spcBef>
              <a:spcAft>
                <a:spcPts val="2133"/>
              </a:spcAft>
              <a:buSzPts val="2400"/>
              <a:buNone/>
            </a:pPr>
            <a:endParaRPr sz="1400">
              <a:solidFill>
                <a:srgbClr val="000000"/>
              </a:solidFill>
              <a:highlight>
                <a:srgbClr val="FFFFFF"/>
              </a:highlight>
              <a:latin typeface="Arial"/>
              <a:ea typeface="Arial"/>
              <a:cs typeface="Arial"/>
              <a:sym typeface="Arial"/>
            </a:endParaRPr>
          </a:p>
        </p:txBody>
      </p:sp>
      <p:pic>
        <p:nvPicPr>
          <p:cNvPr id="718" name="Google Shape;718;p78"/>
          <p:cNvPicPr preferRelativeResize="0"/>
          <p:nvPr/>
        </p:nvPicPr>
        <p:blipFill rotWithShape="1">
          <a:blip r:embed="rId3">
            <a:alphaModFix/>
          </a:blip>
          <a:srcRect l="45934" t="3230" b="26854"/>
          <a:stretch/>
        </p:blipFill>
        <p:spPr>
          <a:xfrm>
            <a:off x="6805913" y="3429000"/>
            <a:ext cx="2785113" cy="2483401"/>
          </a:xfrm>
          <a:prstGeom prst="rect">
            <a:avLst/>
          </a:prstGeom>
          <a:noFill/>
          <a:ln>
            <a:noFill/>
          </a:ln>
        </p:spPr>
      </p:pic>
    </p:spTree>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79"/>
          <p:cNvSpPr txBox="1">
            <a:spLocks noGrp="1"/>
          </p:cNvSpPr>
          <p:nvPr>
            <p:ph type="title"/>
          </p:nvPr>
        </p:nvSpPr>
        <p:spPr>
          <a:xfrm>
            <a:off x="550268" y="572100"/>
            <a:ext cx="2620537" cy="265399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2600">
                <a:latin typeface="Century Gothic"/>
                <a:ea typeface="Century Gothic"/>
                <a:cs typeface="Century Gothic"/>
                <a:sym typeface="Century Gothic"/>
              </a:rPr>
              <a:t>Uso de músculos grandes para tareas que requieren fuerza </a:t>
            </a:r>
            <a:endParaRPr sz="2600">
              <a:latin typeface="Century Gothic"/>
              <a:ea typeface="Century Gothic"/>
              <a:cs typeface="Century Gothic"/>
              <a:sym typeface="Century Gothic"/>
            </a:endParaRPr>
          </a:p>
        </p:txBody>
      </p:sp>
      <p:sp>
        <p:nvSpPr>
          <p:cNvPr id="724" name="Google Shape;724;p79"/>
          <p:cNvSpPr txBox="1">
            <a:spLocks noGrp="1"/>
          </p:cNvSpPr>
          <p:nvPr>
            <p:ph type="body" idx="1"/>
          </p:nvPr>
        </p:nvSpPr>
        <p:spPr>
          <a:xfrm>
            <a:off x="3366137" y="1028498"/>
            <a:ext cx="8069650" cy="2197592"/>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latin typeface="Century Gothic"/>
                <a:ea typeface="Century Gothic"/>
                <a:cs typeface="Century Gothic"/>
                <a:sym typeface="Century Gothic"/>
              </a:rPr>
              <a:t>La fuerza muscular es directamente proporcional al tamaño del músculo.</a:t>
            </a:r>
            <a:endParaRPr sz="2000">
              <a:latin typeface="Century Gothic"/>
              <a:ea typeface="Century Gothic"/>
              <a:cs typeface="Century Gothic"/>
              <a:sym typeface="Century Gothic"/>
            </a:endParaRPr>
          </a:p>
          <a:p>
            <a:pPr marL="0" lvl="0" indent="0" algn="just" rtl="0">
              <a:spcBef>
                <a:spcPts val="2133"/>
              </a:spcBef>
              <a:spcAft>
                <a:spcPts val="2133"/>
              </a:spcAft>
              <a:buSzPts val="2400"/>
              <a:buNone/>
            </a:pPr>
            <a:r>
              <a:rPr lang="es-MX" sz="2000">
                <a:latin typeface="Century Gothic"/>
                <a:ea typeface="Century Gothic"/>
                <a:cs typeface="Century Gothic"/>
                <a:sym typeface="Century Gothic"/>
              </a:rPr>
              <a:t>Por ejemplo, los músculos de las piernas y el tronco deben utilizarse para levantar cargas muy pesadas, en lugar de los músculos más débiles de los brazos</a:t>
            </a:r>
            <a:endParaRPr sz="2000">
              <a:latin typeface="Century Gothic"/>
              <a:ea typeface="Century Gothic"/>
              <a:cs typeface="Century Gothic"/>
              <a:sym typeface="Century Gothic"/>
            </a:endParaRPr>
          </a:p>
        </p:txBody>
      </p:sp>
      <p:pic>
        <p:nvPicPr>
          <p:cNvPr id="725" name="Google Shape;725;p79"/>
          <p:cNvPicPr preferRelativeResize="0"/>
          <p:nvPr/>
        </p:nvPicPr>
        <p:blipFill rotWithShape="1">
          <a:blip r:embed="rId3">
            <a:alphaModFix/>
          </a:blip>
          <a:srcRect l="17389" r="13136"/>
          <a:stretch/>
        </p:blipFill>
        <p:spPr>
          <a:xfrm>
            <a:off x="5590572" y="3226090"/>
            <a:ext cx="3029346" cy="2788606"/>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8"/>
          <p:cNvSpPr txBox="1">
            <a:spLocks noGrp="1"/>
          </p:cNvSpPr>
          <p:nvPr>
            <p:ph type="title"/>
          </p:nvPr>
        </p:nvSpPr>
        <p:spPr>
          <a:xfrm>
            <a:off x="590308" y="960699"/>
            <a:ext cx="2639028" cy="1990846"/>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a:latin typeface="Century Gothic"/>
                <a:ea typeface="Century Gothic"/>
                <a:cs typeface="Century Gothic"/>
                <a:sym typeface="Century Gothic"/>
              </a:rPr>
              <a:t>Propósitos de la operación</a:t>
            </a:r>
            <a:endParaRPr/>
          </a:p>
        </p:txBody>
      </p:sp>
      <p:sp>
        <p:nvSpPr>
          <p:cNvPr id="147" name="Google Shape;147;p8"/>
          <p:cNvSpPr txBox="1">
            <a:spLocks noGrp="1"/>
          </p:cNvSpPr>
          <p:nvPr>
            <p:ph type="body" idx="1"/>
          </p:nvPr>
        </p:nvSpPr>
        <p:spPr>
          <a:xfrm>
            <a:off x="3229336" y="1247293"/>
            <a:ext cx="8264325" cy="4638434"/>
          </a:xfrm>
          <a:prstGeom prst="rect">
            <a:avLst/>
          </a:prstGeom>
          <a:noFill/>
          <a:ln>
            <a:noFill/>
          </a:ln>
        </p:spPr>
        <p:txBody>
          <a:bodyPr spcFirstLastPara="1" wrap="square" lIns="91425" tIns="91425" rIns="91425" bIns="91425" anchor="t" anchorCtr="0">
            <a:normAutofit/>
          </a:bodyPr>
          <a:lstStyle/>
          <a:p>
            <a:pPr marL="609585" lvl="0" indent="-507986" algn="just" rtl="0">
              <a:spcBef>
                <a:spcPts val="800"/>
              </a:spcBef>
              <a:spcAft>
                <a:spcPts val="0"/>
              </a:spcAft>
              <a:buSzPts val="2400"/>
              <a:buFont typeface="Arial"/>
              <a:buChar char="•"/>
            </a:pPr>
            <a:r>
              <a:rPr lang="es-MX" sz="2220">
                <a:latin typeface="Century Gothic"/>
                <a:ea typeface="Century Gothic"/>
                <a:cs typeface="Century Gothic"/>
                <a:sym typeface="Century Gothic"/>
              </a:rPr>
              <a:t>Simplificar una operación, formular una manera de obtener los mismos resultados o mejores sin costo adicional.</a:t>
            </a:r>
            <a:endParaRPr/>
          </a:p>
          <a:p>
            <a:pPr marL="609585" lvl="0" indent="-355586" algn="just" rtl="0">
              <a:spcBef>
                <a:spcPts val="800"/>
              </a:spcBef>
              <a:spcAft>
                <a:spcPts val="0"/>
              </a:spcAft>
              <a:buSzPts val="2400"/>
              <a:buFont typeface="Arial"/>
              <a:buNone/>
            </a:pPr>
            <a:endParaRPr sz="2220">
              <a:latin typeface="Century Gothic"/>
              <a:ea typeface="Century Gothic"/>
              <a:cs typeface="Century Gothic"/>
              <a:sym typeface="Century Gothic"/>
            </a:endParaRPr>
          </a:p>
          <a:p>
            <a:pPr marL="609585" lvl="0" indent="-507986" algn="just" rtl="0">
              <a:spcBef>
                <a:spcPts val="800"/>
              </a:spcBef>
              <a:spcAft>
                <a:spcPts val="0"/>
              </a:spcAft>
              <a:buSzPts val="2400"/>
              <a:buFont typeface="Arial"/>
              <a:buChar char="•"/>
            </a:pPr>
            <a:r>
              <a:rPr lang="es-MX" sz="2220">
                <a:latin typeface="Century Gothic"/>
                <a:ea typeface="Century Gothic"/>
                <a:cs typeface="Century Gothic"/>
                <a:sym typeface="Century Gothic"/>
              </a:rPr>
              <a:t>Una regla primordial a observar es tratar de eliminar o combinar un operación antes de mejorarla. La operaciones innecesarias son frecuentemente resultado de una planeación inapropiada en el momento de iniciar el trabajo. Estas pueden originarse por la ejecución inapropiada de una operación previa o cuando se introduce una operación para facilitar otra que le sigue.</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0"/>
          <p:cNvSpPr txBox="1">
            <a:spLocks noGrp="1"/>
          </p:cNvSpPr>
          <p:nvPr>
            <p:ph type="title"/>
          </p:nvPr>
        </p:nvSpPr>
        <p:spPr>
          <a:xfrm>
            <a:off x="556941" y="592208"/>
            <a:ext cx="2665761" cy="2663948"/>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Nunito SemiBold"/>
              <a:buNone/>
            </a:pPr>
            <a:r>
              <a:rPr lang="es-MX" sz="2800">
                <a:latin typeface="Nunito SemiBold"/>
                <a:ea typeface="Nunito SemiBold"/>
                <a:cs typeface="Nunito SemiBold"/>
                <a:sym typeface="Nunito SemiBold"/>
              </a:rPr>
              <a:t>Uso de ciclos de trabajo-reposo intermitentes, frecuentes y cortos </a:t>
            </a:r>
            <a:endParaRPr sz="2800">
              <a:latin typeface="Nunito SemiBold"/>
              <a:ea typeface="Nunito SemiBold"/>
              <a:cs typeface="Nunito SemiBold"/>
              <a:sym typeface="Nunito SemiBold"/>
            </a:endParaRPr>
          </a:p>
        </p:txBody>
      </p:sp>
      <p:sp>
        <p:nvSpPr>
          <p:cNvPr id="731" name="Google Shape;731;p80"/>
          <p:cNvSpPr txBox="1">
            <a:spLocks noGrp="1"/>
          </p:cNvSpPr>
          <p:nvPr>
            <p:ph type="body" idx="1"/>
          </p:nvPr>
        </p:nvSpPr>
        <p:spPr>
          <a:xfrm>
            <a:off x="3472405" y="1076445"/>
            <a:ext cx="7870785" cy="336173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solidFill>
                  <a:srgbClr val="000000"/>
                </a:solidFill>
                <a:latin typeface="Century Gothic"/>
                <a:ea typeface="Century Gothic"/>
                <a:cs typeface="Century Gothic"/>
                <a:sym typeface="Century Gothic"/>
              </a:rPr>
              <a:t>Ya sea que se realicen contracciones tácticas repetidas como sostener una carga con el codo flexionado o una serie de elementos de trabajos dinámicos como mover una palanca, brazo o pierna. </a:t>
            </a:r>
            <a:endParaRPr sz="2000">
              <a:solidFill>
                <a:srgbClr val="000000"/>
              </a:solidFill>
              <a:latin typeface="Century Gothic"/>
              <a:ea typeface="Century Gothic"/>
              <a:cs typeface="Century Gothic"/>
              <a:sym typeface="Century Gothic"/>
            </a:endParaRPr>
          </a:p>
          <a:p>
            <a:pPr marL="0" lvl="0" indent="0" algn="just" rtl="0">
              <a:spcBef>
                <a:spcPts val="0"/>
              </a:spcBef>
              <a:spcAft>
                <a:spcPts val="0"/>
              </a:spcAft>
              <a:buSzPts val="2400"/>
              <a:buNone/>
            </a:pPr>
            <a:r>
              <a:rPr lang="es-MX" sz="2000">
                <a:solidFill>
                  <a:srgbClr val="000000"/>
                </a:solidFill>
                <a:latin typeface="Century Gothic"/>
                <a:ea typeface="Century Gothic"/>
                <a:cs typeface="Century Gothic"/>
                <a:sym typeface="Century Gothic"/>
              </a:rPr>
              <a:t>Se puede mantener un porcentaje más alto de la fuerza máxima si la fuerza se ejerce como una serie de contracciones repetitivas en lugar de una contracción estática sostenida</a:t>
            </a:r>
            <a:endParaRPr sz="2000">
              <a:solidFill>
                <a:srgbClr val="000000"/>
              </a:solidFill>
              <a:latin typeface="Century Gothic"/>
              <a:ea typeface="Century Gothic"/>
              <a:cs typeface="Century Gothic"/>
              <a:sym typeface="Century Gothic"/>
            </a:endParaRPr>
          </a:p>
          <a:p>
            <a:pPr marL="0" lvl="0" indent="0" algn="l" rtl="0">
              <a:spcBef>
                <a:spcPts val="0"/>
              </a:spcBef>
              <a:spcAft>
                <a:spcPts val="2133"/>
              </a:spcAft>
              <a:buSzPts val="2400"/>
              <a:buNone/>
            </a:pPr>
            <a:endParaRPr sz="2000">
              <a:latin typeface="Century Gothic"/>
              <a:ea typeface="Century Gothic"/>
              <a:cs typeface="Century Gothic"/>
              <a:sym typeface="Century Gothic"/>
            </a:endParaRPr>
          </a:p>
        </p:txBody>
      </p:sp>
      <p:pic>
        <p:nvPicPr>
          <p:cNvPr id="732" name="Google Shape;732;p80"/>
          <p:cNvPicPr preferRelativeResize="0"/>
          <p:nvPr/>
        </p:nvPicPr>
        <p:blipFill rotWithShape="1">
          <a:blip r:embed="rId3">
            <a:alphaModFix/>
          </a:blip>
          <a:srcRect/>
          <a:stretch/>
        </p:blipFill>
        <p:spPr>
          <a:xfrm>
            <a:off x="4650909" y="3691626"/>
            <a:ext cx="2540000" cy="1955800"/>
          </a:xfrm>
          <a:prstGeom prst="rect">
            <a:avLst/>
          </a:prstGeom>
          <a:noFill/>
          <a:ln>
            <a:noFill/>
          </a:ln>
        </p:spPr>
      </p:pic>
      <p:pic>
        <p:nvPicPr>
          <p:cNvPr id="733" name="Google Shape;733;p80"/>
          <p:cNvPicPr preferRelativeResize="0"/>
          <p:nvPr/>
        </p:nvPicPr>
        <p:blipFill rotWithShape="1">
          <a:blip r:embed="rId4">
            <a:alphaModFix/>
          </a:blip>
          <a:srcRect/>
          <a:stretch/>
        </p:blipFill>
        <p:spPr>
          <a:xfrm>
            <a:off x="8029119" y="3691626"/>
            <a:ext cx="1732535" cy="1816300"/>
          </a:xfrm>
          <a:prstGeom prst="rect">
            <a:avLst/>
          </a:prstGeom>
          <a:noFill/>
          <a:ln>
            <a:noFill/>
          </a:ln>
        </p:spPr>
      </p:pic>
    </p:spTree>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1"/>
          <p:cNvSpPr txBox="1">
            <a:spLocks noGrp="1"/>
          </p:cNvSpPr>
          <p:nvPr>
            <p:ph type="title"/>
          </p:nvPr>
        </p:nvSpPr>
        <p:spPr>
          <a:xfrm>
            <a:off x="535063" y="561295"/>
            <a:ext cx="2632307" cy="268625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Trabajo con manos y pies al mismo tiempo</a:t>
            </a:r>
            <a:endParaRPr sz="3200">
              <a:latin typeface="Century Gothic"/>
              <a:ea typeface="Century Gothic"/>
              <a:cs typeface="Century Gothic"/>
              <a:sym typeface="Century Gothic"/>
            </a:endParaRPr>
          </a:p>
        </p:txBody>
      </p:sp>
      <p:sp>
        <p:nvSpPr>
          <p:cNvPr id="739" name="Google Shape;739;p81"/>
          <p:cNvSpPr txBox="1">
            <a:spLocks noGrp="1"/>
          </p:cNvSpPr>
          <p:nvPr>
            <p:ph type="body" idx="1"/>
          </p:nvPr>
        </p:nvSpPr>
        <p:spPr>
          <a:xfrm>
            <a:off x="3495555" y="1904420"/>
            <a:ext cx="7755038" cy="32640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latin typeface="Century Gothic"/>
                <a:ea typeface="Century Gothic"/>
                <a:cs typeface="Century Gothic"/>
                <a:sym typeface="Century Gothic"/>
              </a:rPr>
              <a:t>En razón de que la mayoría de los ciclos de trabajo se lleva a cabo con las manos, resulta económico liberarlas del trabajo que puede llevarse a cabo con los pies, pero solo si este trabajo se realiza mientras las manos están ocupadas.</a:t>
            </a:r>
            <a:endParaRPr sz="2000">
              <a:latin typeface="Century Gothic"/>
              <a:ea typeface="Century Gothic"/>
              <a:cs typeface="Century Gothic"/>
              <a:sym typeface="Century Gothic"/>
            </a:endParaRPr>
          </a:p>
          <a:p>
            <a:pPr marL="0" lvl="0" indent="0" algn="just" rtl="0">
              <a:spcBef>
                <a:spcPts val="2133"/>
              </a:spcBef>
              <a:spcAft>
                <a:spcPts val="0"/>
              </a:spcAft>
              <a:buSzPts val="2400"/>
              <a:buNone/>
            </a:pPr>
            <a:r>
              <a:rPr lang="es-MX" sz="2000">
                <a:latin typeface="Century Gothic"/>
                <a:ea typeface="Century Gothic"/>
                <a:cs typeface="Century Gothic"/>
                <a:sym typeface="Century Gothic"/>
              </a:rPr>
              <a:t>Los dispositivos de pedal que permiten la sujeción, sacado de partes o alimentación a menudo pueden arreglarse para liberar las manos para otro trabajo más útil y, en consecuencia, reducir el tiempo de ciclo.</a:t>
            </a:r>
            <a:endParaRPr sz="2000">
              <a:latin typeface="Century Gothic"/>
              <a:ea typeface="Century Gothic"/>
              <a:cs typeface="Century Gothic"/>
              <a:sym typeface="Century Gothic"/>
            </a:endParaRPr>
          </a:p>
          <a:p>
            <a:pPr marL="0" lvl="0" indent="0" algn="just" rtl="0">
              <a:spcBef>
                <a:spcPts val="2133"/>
              </a:spcBef>
              <a:spcAft>
                <a:spcPts val="2133"/>
              </a:spcAft>
              <a:buSzPts val="2400"/>
              <a:buNone/>
            </a:pPr>
            <a:endParaRPr sz="2000">
              <a:latin typeface="Century Gothic"/>
              <a:ea typeface="Century Gothic"/>
              <a:cs typeface="Century Gothic"/>
              <a:sym typeface="Century Gothic"/>
            </a:endParaRPr>
          </a:p>
        </p:txBody>
      </p:sp>
    </p:spTree>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2"/>
          <p:cNvSpPr txBox="1">
            <a:spLocks noGrp="1"/>
          </p:cNvSpPr>
          <p:nvPr>
            <p:ph type="title"/>
          </p:nvPr>
        </p:nvSpPr>
        <p:spPr>
          <a:xfrm>
            <a:off x="573377" y="543000"/>
            <a:ext cx="2699214" cy="2657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SzPts val="1800"/>
              <a:buFont typeface="Century Gothic"/>
              <a:buNone/>
            </a:pPr>
            <a:r>
              <a:rPr lang="es-MX" sz="3100">
                <a:latin typeface="Century Gothic"/>
                <a:ea typeface="Century Gothic"/>
                <a:cs typeface="Century Gothic"/>
                <a:sym typeface="Century Gothic"/>
              </a:rPr>
              <a:t>Trabajo con manos y pies al mismo tiempo</a:t>
            </a:r>
            <a:endParaRPr sz="3100">
              <a:latin typeface="Century Gothic"/>
              <a:ea typeface="Century Gothic"/>
              <a:cs typeface="Century Gothic"/>
              <a:sym typeface="Century Gothic"/>
            </a:endParaRPr>
          </a:p>
        </p:txBody>
      </p:sp>
      <p:sp>
        <p:nvSpPr>
          <p:cNvPr id="745" name="Google Shape;745;p82"/>
          <p:cNvSpPr txBox="1">
            <a:spLocks noGrp="1"/>
          </p:cNvSpPr>
          <p:nvPr>
            <p:ph type="body" idx="1"/>
          </p:nvPr>
        </p:nvSpPr>
        <p:spPr>
          <a:xfrm>
            <a:off x="3272591" y="1194452"/>
            <a:ext cx="8169441" cy="1416400"/>
          </a:xfrm>
          <a:prstGeom prst="rect">
            <a:avLst/>
          </a:prstGeom>
          <a:noFill/>
          <a:ln>
            <a:noFill/>
          </a:ln>
        </p:spPr>
        <p:txBody>
          <a:bodyPr spcFirstLastPara="1" wrap="square" lIns="121900" tIns="121900" rIns="121900" bIns="121900" anchor="t" anchorCtr="0">
            <a:noAutofit/>
          </a:bodyPr>
          <a:lstStyle/>
          <a:p>
            <a:pPr marL="537629" lvl="0" indent="-342900" algn="l" rtl="0">
              <a:spcBef>
                <a:spcPts val="0"/>
              </a:spcBef>
              <a:spcAft>
                <a:spcPts val="0"/>
              </a:spcAft>
              <a:buSzPts val="1300"/>
              <a:buFont typeface="Arial"/>
              <a:buChar char="•"/>
            </a:pPr>
            <a:r>
              <a:rPr lang="es-MX" sz="2400">
                <a:latin typeface="Century Gothic"/>
                <a:ea typeface="Century Gothic"/>
                <a:cs typeface="Century Gothic"/>
                <a:sym typeface="Century Gothic"/>
              </a:rPr>
              <a:t>Máquina herramienta operada con los pies.</a:t>
            </a:r>
            <a:endParaRPr/>
          </a:p>
          <a:p>
            <a:pPr marL="194729" lvl="0" indent="0" algn="l" rtl="0">
              <a:spcBef>
                <a:spcPts val="0"/>
              </a:spcBef>
              <a:spcAft>
                <a:spcPts val="0"/>
              </a:spcAft>
              <a:buSzPts val="1300"/>
              <a:buNone/>
            </a:pPr>
            <a:endParaRPr sz="1000">
              <a:latin typeface="Century Gothic"/>
              <a:ea typeface="Century Gothic"/>
              <a:cs typeface="Century Gothic"/>
              <a:sym typeface="Century Gothic"/>
            </a:endParaRPr>
          </a:p>
          <a:p>
            <a:pPr marL="537629" lvl="0" indent="-342900" algn="l" rtl="0">
              <a:spcBef>
                <a:spcPts val="0"/>
              </a:spcBef>
              <a:spcAft>
                <a:spcPts val="0"/>
              </a:spcAft>
              <a:buSzPts val="1300"/>
              <a:buFont typeface="Arial"/>
              <a:buChar char="•"/>
            </a:pPr>
            <a:r>
              <a:rPr lang="es-MX" sz="2400">
                <a:latin typeface="Century Gothic"/>
                <a:ea typeface="Century Gothic"/>
                <a:cs typeface="Century Gothic"/>
                <a:sym typeface="Century Gothic"/>
              </a:rPr>
              <a:t>Máquina de coser con pedal </a:t>
            </a:r>
            <a:endParaRPr sz="2400">
              <a:latin typeface="Century Gothic"/>
              <a:ea typeface="Century Gothic"/>
              <a:cs typeface="Century Gothic"/>
              <a:sym typeface="Century Gothic"/>
            </a:endParaRPr>
          </a:p>
        </p:txBody>
      </p:sp>
      <p:pic>
        <p:nvPicPr>
          <p:cNvPr id="746" name="Google Shape;746;p82"/>
          <p:cNvPicPr preferRelativeResize="0"/>
          <p:nvPr/>
        </p:nvPicPr>
        <p:blipFill rotWithShape="1">
          <a:blip r:embed="rId3">
            <a:alphaModFix/>
          </a:blip>
          <a:srcRect/>
          <a:stretch/>
        </p:blipFill>
        <p:spPr>
          <a:xfrm>
            <a:off x="3525254" y="2610852"/>
            <a:ext cx="3874167" cy="2917065"/>
          </a:xfrm>
          <a:prstGeom prst="rect">
            <a:avLst/>
          </a:prstGeom>
          <a:noFill/>
          <a:ln>
            <a:noFill/>
          </a:ln>
        </p:spPr>
      </p:pic>
      <p:pic>
        <p:nvPicPr>
          <p:cNvPr id="747" name="Google Shape;747;p82"/>
          <p:cNvPicPr preferRelativeResize="0"/>
          <p:nvPr/>
        </p:nvPicPr>
        <p:blipFill rotWithShape="1">
          <a:blip r:embed="rId4">
            <a:alphaModFix/>
          </a:blip>
          <a:srcRect/>
          <a:stretch/>
        </p:blipFill>
        <p:spPr>
          <a:xfrm>
            <a:off x="7904747" y="2610852"/>
            <a:ext cx="3116052" cy="2917066"/>
          </a:xfrm>
          <a:prstGeom prst="rect">
            <a:avLst/>
          </a:prstGeom>
          <a:noFill/>
          <a:ln>
            <a:noFill/>
          </a:ln>
        </p:spPr>
      </p:pic>
    </p:spTree>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83"/>
          <p:cNvSpPr txBox="1">
            <a:spLocks noGrp="1"/>
          </p:cNvSpPr>
          <p:nvPr>
            <p:ph type="ctrTitle"/>
          </p:nvPr>
        </p:nvSpPr>
        <p:spPr>
          <a:xfrm>
            <a:off x="535259" y="1039541"/>
            <a:ext cx="9021335" cy="10011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Century Gothic"/>
              <a:buNone/>
            </a:pPr>
            <a:r>
              <a:rPr lang="es-MX" b="1">
                <a:latin typeface="Century Gothic"/>
                <a:ea typeface="Century Gothic"/>
                <a:cs typeface="Century Gothic"/>
                <a:sym typeface="Century Gothic"/>
              </a:rPr>
              <a:t>Diseño de trabajo manual</a:t>
            </a:r>
            <a:endParaRPr/>
          </a:p>
        </p:txBody>
      </p:sp>
      <p:pic>
        <p:nvPicPr>
          <p:cNvPr id="753" name="Google Shape;753;p83"/>
          <p:cNvPicPr preferRelativeResize="0"/>
          <p:nvPr/>
        </p:nvPicPr>
        <p:blipFill rotWithShape="1">
          <a:blip r:embed="rId3">
            <a:alphaModFix/>
          </a:blip>
          <a:srcRect/>
          <a:stretch/>
        </p:blipFill>
        <p:spPr>
          <a:xfrm>
            <a:off x="6466389" y="2511354"/>
            <a:ext cx="2813121" cy="2766702"/>
          </a:xfrm>
          <a:prstGeom prst="rect">
            <a:avLst/>
          </a:prstGeom>
          <a:noFill/>
          <a:ln>
            <a:noFill/>
          </a:ln>
        </p:spPr>
      </p:pic>
      <p:pic>
        <p:nvPicPr>
          <p:cNvPr id="754" name="Google Shape;754;p83"/>
          <p:cNvPicPr preferRelativeResize="0"/>
          <p:nvPr/>
        </p:nvPicPr>
        <p:blipFill rotWithShape="1">
          <a:blip r:embed="rId4">
            <a:alphaModFix/>
          </a:blip>
          <a:srcRect t="9413" b="4775"/>
          <a:stretch/>
        </p:blipFill>
        <p:spPr>
          <a:xfrm>
            <a:off x="972272" y="3676197"/>
            <a:ext cx="4525700" cy="19606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4"/>
          <p:cNvSpPr txBox="1">
            <a:spLocks noGrp="1"/>
          </p:cNvSpPr>
          <p:nvPr>
            <p:ph type="title"/>
          </p:nvPr>
        </p:nvSpPr>
        <p:spPr>
          <a:xfrm>
            <a:off x="480060" y="594675"/>
            <a:ext cx="2675735" cy="1645605"/>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2800">
                <a:solidFill>
                  <a:schemeClr val="lt1"/>
                </a:solidFill>
                <a:latin typeface="Century Gothic"/>
                <a:ea typeface="Century Gothic"/>
                <a:cs typeface="Century Gothic"/>
                <a:sym typeface="Century Gothic"/>
              </a:rPr>
              <a:t>Estudio de los movimientos</a:t>
            </a:r>
            <a:endParaRPr sz="2800">
              <a:solidFill>
                <a:schemeClr val="lt1"/>
              </a:solidFill>
              <a:latin typeface="Century Gothic"/>
              <a:ea typeface="Century Gothic"/>
              <a:cs typeface="Century Gothic"/>
              <a:sym typeface="Century Gothic"/>
            </a:endParaRPr>
          </a:p>
        </p:txBody>
      </p:sp>
      <p:sp>
        <p:nvSpPr>
          <p:cNvPr id="760" name="Google Shape;760;p84"/>
          <p:cNvSpPr txBox="1">
            <a:spLocks noGrp="1"/>
          </p:cNvSpPr>
          <p:nvPr>
            <p:ph type="body" idx="1"/>
          </p:nvPr>
        </p:nvSpPr>
        <p:spPr>
          <a:xfrm>
            <a:off x="3460830" y="1332672"/>
            <a:ext cx="7882360" cy="1307415"/>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1333"/>
              </a:spcBef>
              <a:spcAft>
                <a:spcPts val="0"/>
              </a:spcAft>
              <a:buSzPts val="2400"/>
              <a:buNone/>
            </a:pPr>
            <a:r>
              <a:rPr lang="es-MX" sz="2000">
                <a:solidFill>
                  <a:srgbClr val="000000"/>
                </a:solidFill>
                <a:latin typeface="Century Gothic"/>
                <a:ea typeface="Century Gothic"/>
                <a:cs typeface="Century Gothic"/>
                <a:sym typeface="Century Gothic"/>
              </a:rPr>
              <a:t>El estudio de los movimientos implica el análisis cuidadoso de los movimientos corporales que se emplean para realizar una tarea.</a:t>
            </a:r>
            <a:endParaRPr sz="2000">
              <a:solidFill>
                <a:srgbClr val="000000"/>
              </a:solidFill>
              <a:latin typeface="Century Gothic"/>
              <a:ea typeface="Century Gothic"/>
              <a:cs typeface="Century Gothic"/>
              <a:sym typeface="Century Gothic"/>
            </a:endParaRPr>
          </a:p>
          <a:p>
            <a:pPr marL="0" lvl="0" indent="0" algn="l" rtl="0">
              <a:spcBef>
                <a:spcPts val="0"/>
              </a:spcBef>
              <a:spcAft>
                <a:spcPts val="2133"/>
              </a:spcAft>
              <a:buSzPts val="2400"/>
              <a:buNone/>
            </a:pPr>
            <a:endParaRPr sz="1600">
              <a:latin typeface="Century Gothic"/>
              <a:ea typeface="Century Gothic"/>
              <a:cs typeface="Century Gothic"/>
              <a:sym typeface="Century Gothic"/>
            </a:endParaRPr>
          </a:p>
        </p:txBody>
      </p:sp>
      <p:pic>
        <p:nvPicPr>
          <p:cNvPr id="761" name="Google Shape;761;p84"/>
          <p:cNvPicPr preferRelativeResize="0"/>
          <p:nvPr/>
        </p:nvPicPr>
        <p:blipFill rotWithShape="1">
          <a:blip r:embed="rId3">
            <a:alphaModFix/>
          </a:blip>
          <a:srcRect/>
          <a:stretch/>
        </p:blipFill>
        <p:spPr>
          <a:xfrm>
            <a:off x="3773347" y="2928395"/>
            <a:ext cx="2812648" cy="2006624"/>
          </a:xfrm>
          <a:prstGeom prst="rect">
            <a:avLst/>
          </a:prstGeom>
          <a:noFill/>
          <a:ln>
            <a:noFill/>
          </a:ln>
        </p:spPr>
      </p:pic>
      <p:graphicFrame>
        <p:nvGraphicFramePr>
          <p:cNvPr id="762" name="Google Shape;762;p84"/>
          <p:cNvGraphicFramePr/>
          <p:nvPr/>
        </p:nvGraphicFramePr>
        <p:xfrm>
          <a:off x="7251539" y="2774559"/>
          <a:ext cx="3000000" cy="3000000"/>
        </p:xfrm>
        <a:graphic>
          <a:graphicData uri="http://schemas.openxmlformats.org/drawingml/2006/table">
            <a:tbl>
              <a:tblPr>
                <a:noFill/>
                <a:tableStyleId>{D9D98D6D-17BC-4B50-BD8A-992A38953616}</a:tableStyleId>
              </a:tblPr>
              <a:tblGrid>
                <a:gridCol w="1903575"/>
                <a:gridCol w="1849825"/>
              </a:tblGrid>
              <a:tr h="521700">
                <a:tc gridSpan="2">
                  <a:txBody>
                    <a:bodyPr/>
                    <a:lstStyle/>
                    <a:p>
                      <a:pPr marL="0" marR="0" lvl="0" indent="0" algn="ctr" rtl="0">
                        <a:lnSpc>
                          <a:spcPct val="115000"/>
                        </a:lnSpc>
                        <a:spcBef>
                          <a:spcPts val="0"/>
                        </a:spcBef>
                        <a:spcAft>
                          <a:spcPts val="0"/>
                        </a:spcAft>
                        <a:buClr>
                          <a:schemeClr val="dk1"/>
                        </a:buClr>
                        <a:buSzPts val="1800"/>
                        <a:buFont typeface="Century Gothic"/>
                        <a:buNone/>
                      </a:pPr>
                      <a:r>
                        <a:rPr lang="es-MX" sz="1800" b="1">
                          <a:latin typeface="Century Gothic"/>
                          <a:ea typeface="Century Gothic"/>
                          <a:cs typeface="Century Gothic"/>
                          <a:sym typeface="Century Gothic"/>
                        </a:rPr>
                        <a:t>Propósitos</a:t>
                      </a:r>
                      <a:endParaRPr sz="1800" b="1">
                        <a:latin typeface="Century Gothic"/>
                        <a:ea typeface="Century Gothic"/>
                        <a:cs typeface="Century Gothic"/>
                        <a:sym typeface="Century Gothic"/>
                      </a:endParaRPr>
                    </a:p>
                  </a:txBody>
                  <a:tcPr marL="121900" marR="121900" marT="121900" marB="121900"/>
                </a:tc>
                <a:tc hMerge="1">
                  <a:txBody>
                    <a:bodyPr/>
                    <a:lstStyle/>
                    <a:p>
                      <a:endParaRPr lang="es-MX"/>
                    </a:p>
                  </a:txBody>
                  <a:tcPr/>
                </a:tc>
              </a:tr>
              <a:tr h="1784050">
                <a:tc>
                  <a:txBody>
                    <a:bodyPr/>
                    <a:lstStyle/>
                    <a:p>
                      <a:pPr marL="0" marR="0" lvl="0" indent="0" algn="just" rtl="0">
                        <a:lnSpc>
                          <a:spcPct val="115000"/>
                        </a:lnSpc>
                        <a:spcBef>
                          <a:spcPts val="0"/>
                        </a:spcBef>
                        <a:spcAft>
                          <a:spcPts val="0"/>
                        </a:spcAft>
                        <a:buClr>
                          <a:schemeClr val="dk1"/>
                        </a:buClr>
                        <a:buSzPts val="1800"/>
                        <a:buFont typeface="Century Gothic"/>
                        <a:buNone/>
                      </a:pPr>
                      <a:r>
                        <a:rPr lang="es-MX" sz="1800">
                          <a:latin typeface="Century Gothic"/>
                          <a:ea typeface="Century Gothic"/>
                          <a:cs typeface="Century Gothic"/>
                          <a:sym typeface="Century Gothic"/>
                        </a:rPr>
                        <a:t>Eliminar o reducir los movimientos ineficientes.</a:t>
                      </a:r>
                      <a:endParaRPr sz="1800">
                        <a:latin typeface="Century Gothic"/>
                        <a:ea typeface="Century Gothic"/>
                        <a:cs typeface="Century Gothic"/>
                        <a:sym typeface="Century Gothic"/>
                      </a:endParaRPr>
                    </a:p>
                  </a:txBody>
                  <a:tcPr marL="121900" marR="121900" marT="121900" marB="121900"/>
                </a:tc>
                <a:tc>
                  <a:txBody>
                    <a:bodyPr/>
                    <a:lstStyle/>
                    <a:p>
                      <a:pPr marL="0" marR="0" lvl="0" indent="0" algn="just" rtl="0">
                        <a:lnSpc>
                          <a:spcPct val="115000"/>
                        </a:lnSpc>
                        <a:spcBef>
                          <a:spcPts val="0"/>
                        </a:spcBef>
                        <a:spcAft>
                          <a:spcPts val="0"/>
                        </a:spcAft>
                        <a:buClr>
                          <a:schemeClr val="dk1"/>
                        </a:buClr>
                        <a:buSzPts val="1800"/>
                        <a:buFont typeface="Century Gothic"/>
                        <a:buNone/>
                      </a:pPr>
                      <a:r>
                        <a:rPr lang="es-MX" sz="1800">
                          <a:latin typeface="Century Gothic"/>
                          <a:ea typeface="Century Gothic"/>
                          <a:cs typeface="Century Gothic"/>
                          <a:sym typeface="Century Gothic"/>
                        </a:rPr>
                        <a:t>Facilitar y acelerar los movimientos eficientes.</a:t>
                      </a:r>
                      <a:endParaRPr sz="1800">
                        <a:latin typeface="Century Gothic"/>
                        <a:ea typeface="Century Gothic"/>
                        <a:cs typeface="Century Gothic"/>
                        <a:sym typeface="Century Gothic"/>
                      </a:endParaRPr>
                    </a:p>
                  </a:txBody>
                  <a:tcPr marL="121900" marR="121900" marT="121900" marB="121900"/>
                </a:tc>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5"/>
          <p:cNvSpPr txBox="1">
            <a:spLocks noGrp="1"/>
          </p:cNvSpPr>
          <p:nvPr>
            <p:ph type="body" idx="4294967295"/>
          </p:nvPr>
        </p:nvSpPr>
        <p:spPr>
          <a:xfrm>
            <a:off x="451413" y="654050"/>
            <a:ext cx="3831220" cy="4832350"/>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1333"/>
              </a:spcBef>
              <a:spcAft>
                <a:spcPts val="0"/>
              </a:spcAft>
              <a:buSzPts val="1440"/>
              <a:buNone/>
            </a:pPr>
            <a:r>
              <a:rPr lang="es-MX" sz="1800">
                <a:solidFill>
                  <a:schemeClr val="lt1"/>
                </a:solidFill>
                <a:latin typeface="Century Gothic"/>
                <a:ea typeface="Century Gothic"/>
                <a:cs typeface="Century Gothic"/>
                <a:sym typeface="Century Gothic"/>
              </a:rPr>
              <a:t>•Los Gilbreth fueron pioneros en el estudio de los movimientos manuales y desarrollaron leyes básicas de la economía de movimientos que aún se consideran fundamentales.</a:t>
            </a:r>
            <a:endParaRPr/>
          </a:p>
          <a:p>
            <a:pPr marL="0" lvl="0" indent="0" algn="just" rtl="0">
              <a:lnSpc>
                <a:spcPct val="90000"/>
              </a:lnSpc>
              <a:spcBef>
                <a:spcPts val="1333"/>
              </a:spcBef>
              <a:spcAft>
                <a:spcPts val="0"/>
              </a:spcAft>
              <a:buSzPts val="1440"/>
              <a:buNone/>
            </a:pPr>
            <a:endParaRPr sz="1800">
              <a:solidFill>
                <a:schemeClr val="lt1"/>
              </a:solidFill>
              <a:latin typeface="Century Gothic"/>
              <a:ea typeface="Century Gothic"/>
              <a:cs typeface="Century Gothic"/>
              <a:sym typeface="Century Gothic"/>
            </a:endParaRPr>
          </a:p>
          <a:p>
            <a:pPr marL="0" lvl="0" indent="0" algn="just" rtl="0">
              <a:lnSpc>
                <a:spcPct val="90000"/>
              </a:lnSpc>
              <a:spcBef>
                <a:spcPts val="1333"/>
              </a:spcBef>
              <a:spcAft>
                <a:spcPts val="0"/>
              </a:spcAft>
              <a:buSzPts val="1440"/>
              <a:buNone/>
            </a:pPr>
            <a:r>
              <a:rPr lang="es-MX" sz="1800">
                <a:solidFill>
                  <a:schemeClr val="lt1"/>
                </a:solidFill>
                <a:latin typeface="Century Gothic"/>
                <a:ea typeface="Century Gothic"/>
                <a:cs typeface="Century Gothic"/>
                <a:sym typeface="Century Gothic"/>
              </a:rPr>
              <a:t>•Ellos también fueron responsables del desarrollo de los estudios detallados de la fotografía en movimiento, conocidos como </a:t>
            </a:r>
            <a:r>
              <a:rPr lang="es-MX" sz="1800" i="1">
                <a:solidFill>
                  <a:schemeClr val="lt1"/>
                </a:solidFill>
                <a:latin typeface="Century Gothic"/>
                <a:ea typeface="Century Gothic"/>
                <a:cs typeface="Century Gothic"/>
                <a:sym typeface="Century Gothic"/>
              </a:rPr>
              <a:t>estudios de micromoción</a:t>
            </a:r>
            <a:r>
              <a:rPr lang="es-MX" sz="1800">
                <a:solidFill>
                  <a:schemeClr val="lt1"/>
                </a:solidFill>
                <a:latin typeface="Century Gothic"/>
                <a:ea typeface="Century Gothic"/>
                <a:cs typeface="Century Gothic"/>
                <a:sym typeface="Century Gothic"/>
              </a:rPr>
              <a:t>, los cuales han demostrado ser invaluables para estudiar las operaciones manuales altamente repetitivas.</a:t>
            </a:r>
            <a:endParaRPr sz="1800">
              <a:solidFill>
                <a:schemeClr val="lt1"/>
              </a:solidFill>
              <a:latin typeface="Century Gothic"/>
              <a:ea typeface="Century Gothic"/>
              <a:cs typeface="Century Gothic"/>
              <a:sym typeface="Century Gothic"/>
            </a:endParaRPr>
          </a:p>
          <a:p>
            <a:pPr marL="0" lvl="0" indent="0" algn="l" rtl="0">
              <a:spcBef>
                <a:spcPts val="1000"/>
              </a:spcBef>
              <a:spcAft>
                <a:spcPts val="2133"/>
              </a:spcAft>
              <a:buSzPts val="1440"/>
              <a:buNone/>
            </a:pPr>
            <a:endParaRPr sz="1800">
              <a:solidFill>
                <a:schemeClr val="lt1"/>
              </a:solidFill>
              <a:latin typeface="Century Gothic"/>
              <a:ea typeface="Century Gothic"/>
              <a:cs typeface="Century Gothic"/>
              <a:sym typeface="Century Gothic"/>
            </a:endParaRPr>
          </a:p>
        </p:txBody>
      </p:sp>
      <p:pic>
        <p:nvPicPr>
          <p:cNvPr id="768" name="Google Shape;768;p85"/>
          <p:cNvPicPr preferRelativeResize="0"/>
          <p:nvPr/>
        </p:nvPicPr>
        <p:blipFill rotWithShape="1">
          <a:blip r:embed="rId3">
            <a:alphaModFix/>
          </a:blip>
          <a:srcRect/>
          <a:stretch/>
        </p:blipFill>
        <p:spPr>
          <a:xfrm>
            <a:off x="4618299" y="394030"/>
            <a:ext cx="4560423" cy="509237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86"/>
          <p:cNvSpPr txBox="1">
            <a:spLocks noGrp="1"/>
          </p:cNvSpPr>
          <p:nvPr>
            <p:ph type="body" idx="4294967295"/>
          </p:nvPr>
        </p:nvSpPr>
        <p:spPr>
          <a:xfrm>
            <a:off x="620692" y="918981"/>
            <a:ext cx="8558031" cy="3664594"/>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1333"/>
              </a:spcBef>
              <a:spcAft>
                <a:spcPts val="0"/>
              </a:spcAft>
              <a:buSzPts val="1600"/>
              <a:buNone/>
            </a:pPr>
            <a:r>
              <a:rPr lang="es-MX" sz="2000">
                <a:solidFill>
                  <a:schemeClr val="lt1"/>
                </a:solidFill>
                <a:latin typeface="Century Gothic"/>
                <a:ea typeface="Century Gothic"/>
                <a:cs typeface="Century Gothic"/>
                <a:sym typeface="Century Gothic"/>
              </a:rPr>
              <a:t>•El detalle adicional que revela el estudio de micromoción es necesario sólo en el caso de las tareas más productivas.</a:t>
            </a:r>
            <a:endParaRPr sz="2000">
              <a:solidFill>
                <a:schemeClr val="lt1"/>
              </a:solidFill>
              <a:latin typeface="Century Gothic"/>
              <a:ea typeface="Century Gothic"/>
              <a:cs typeface="Century Gothic"/>
              <a:sym typeface="Century Gothic"/>
            </a:endParaRPr>
          </a:p>
          <a:p>
            <a:pPr marL="0" lvl="0" indent="0" algn="just" rtl="0">
              <a:lnSpc>
                <a:spcPct val="90000"/>
              </a:lnSpc>
              <a:spcBef>
                <a:spcPts val="1333"/>
              </a:spcBef>
              <a:spcAft>
                <a:spcPts val="0"/>
              </a:spcAft>
              <a:buSzPts val="1600"/>
              <a:buNone/>
            </a:pPr>
            <a:r>
              <a:rPr lang="es-MX" sz="2000">
                <a:solidFill>
                  <a:schemeClr val="lt1"/>
                </a:solidFill>
                <a:latin typeface="Century Gothic"/>
                <a:ea typeface="Century Gothic"/>
                <a:cs typeface="Century Gothic"/>
                <a:sym typeface="Century Gothic"/>
              </a:rPr>
              <a:t>•Los estudios de movimiento se registraban en un </a:t>
            </a:r>
            <a:r>
              <a:rPr lang="es-MX" sz="2000" i="1">
                <a:solidFill>
                  <a:schemeClr val="lt1"/>
                </a:solidFill>
                <a:latin typeface="Century Gothic"/>
                <a:ea typeface="Century Gothic"/>
                <a:cs typeface="Century Gothic"/>
                <a:sym typeface="Century Gothic"/>
              </a:rPr>
              <a:t>diagrama de procesos de bimanual</a:t>
            </a:r>
            <a:r>
              <a:rPr lang="es-MX"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a:p>
            <a:pPr marL="0" lvl="0" indent="0" algn="just" rtl="0">
              <a:lnSpc>
                <a:spcPct val="90000"/>
              </a:lnSpc>
              <a:spcBef>
                <a:spcPts val="1333"/>
              </a:spcBef>
              <a:spcAft>
                <a:spcPts val="0"/>
              </a:spcAft>
              <a:buSzPts val="1600"/>
              <a:buNone/>
            </a:pPr>
            <a:r>
              <a:rPr lang="es-MX" sz="2000">
                <a:solidFill>
                  <a:schemeClr val="lt1"/>
                </a:solidFill>
                <a:latin typeface="Century Gothic"/>
                <a:ea typeface="Century Gothic"/>
                <a:cs typeface="Century Gothic"/>
                <a:sym typeface="Century Gothic"/>
              </a:rPr>
              <a:t>•De manera tradicional, los estudios de micromoción se grababan en un </a:t>
            </a:r>
            <a:r>
              <a:rPr lang="es-MX" sz="2000" i="1">
                <a:solidFill>
                  <a:schemeClr val="lt1"/>
                </a:solidFill>
                <a:latin typeface="Century Gothic"/>
                <a:ea typeface="Century Gothic"/>
                <a:cs typeface="Century Gothic"/>
                <a:sym typeface="Century Gothic"/>
              </a:rPr>
              <a:t>diagrama de movimiento simultáneo (simo)</a:t>
            </a:r>
            <a:r>
              <a:rPr lang="es-MX" sz="2000">
                <a:solidFill>
                  <a:schemeClr val="lt1"/>
                </a:solidFill>
                <a:latin typeface="Century Gothic"/>
                <a:ea typeface="Century Gothic"/>
                <a:cs typeface="Century Gothic"/>
                <a:sym typeface="Century Gothic"/>
              </a:rPr>
              <a:t>; que en realidad, se utiliza rara vez en la actualidad, pero el término a veces se aplica al diagrama de procesos de bimanual.</a:t>
            </a:r>
            <a:endParaRPr sz="2000">
              <a:solidFill>
                <a:schemeClr val="lt1"/>
              </a:solidFill>
              <a:latin typeface="Century Gothic"/>
              <a:ea typeface="Century Gothic"/>
              <a:cs typeface="Century Gothic"/>
              <a:sym typeface="Century Gothic"/>
            </a:endParaRPr>
          </a:p>
          <a:p>
            <a:pPr marL="0" lvl="0" indent="0" algn="l" rtl="0">
              <a:spcBef>
                <a:spcPts val="0"/>
              </a:spcBef>
              <a:spcAft>
                <a:spcPts val="2133"/>
              </a:spcAft>
              <a:buSzPts val="1600"/>
              <a:buNone/>
            </a:pPr>
            <a:endParaRPr sz="2000">
              <a:solidFill>
                <a:schemeClr val="lt1"/>
              </a:solidFill>
              <a:latin typeface="Century Gothic"/>
              <a:ea typeface="Century Gothic"/>
              <a:cs typeface="Century Gothic"/>
              <a:sym typeface="Century Gothic"/>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7"/>
          <p:cNvSpPr txBox="1">
            <a:spLocks noGrp="1"/>
          </p:cNvSpPr>
          <p:nvPr>
            <p:ph type="ctrTitle"/>
          </p:nvPr>
        </p:nvSpPr>
        <p:spPr>
          <a:xfrm>
            <a:off x="748784" y="301082"/>
            <a:ext cx="8439821" cy="9458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Century Gothic"/>
              <a:buNone/>
            </a:pPr>
            <a:r>
              <a:rPr lang="es-MX" b="1">
                <a:latin typeface="Century Gothic"/>
                <a:ea typeface="Century Gothic"/>
                <a:cs typeface="Century Gothic"/>
                <a:sym typeface="Century Gothic"/>
              </a:rPr>
              <a:t>MOVIMIENTOS BÁSICOS</a:t>
            </a:r>
            <a:endParaRPr b="1">
              <a:latin typeface="Century Gothic"/>
              <a:ea typeface="Century Gothic"/>
              <a:cs typeface="Century Gothic"/>
              <a:sym typeface="Century Gothic"/>
            </a:endParaRPr>
          </a:p>
        </p:txBody>
      </p:sp>
      <p:sp>
        <p:nvSpPr>
          <p:cNvPr id="779" name="Google Shape;779;p87"/>
          <p:cNvSpPr txBox="1">
            <a:spLocks noGrp="1"/>
          </p:cNvSpPr>
          <p:nvPr>
            <p:ph type="subTitle" idx="1"/>
          </p:nvPr>
        </p:nvSpPr>
        <p:spPr>
          <a:xfrm>
            <a:off x="644611" y="2789500"/>
            <a:ext cx="3813560" cy="2407534"/>
          </a:xfrm>
          <a:prstGeom prst="rect">
            <a:avLst/>
          </a:prstGeom>
          <a:noFill/>
          <a:ln>
            <a:noFill/>
          </a:ln>
        </p:spPr>
        <p:txBody>
          <a:bodyPr spcFirstLastPara="1" wrap="square" lIns="91425" tIns="45700" rIns="91425" bIns="45700" anchor="t" anchorCtr="0">
            <a:normAutofit/>
          </a:bodyPr>
          <a:lstStyle/>
          <a:p>
            <a:pPr marL="0" lvl="0" indent="0" algn="just" rtl="0">
              <a:spcBef>
                <a:spcPts val="0"/>
              </a:spcBef>
              <a:spcAft>
                <a:spcPts val="0"/>
              </a:spcAft>
              <a:buSzPts val="1600"/>
              <a:buNone/>
            </a:pPr>
            <a:r>
              <a:rPr lang="es-MX" sz="2000">
                <a:solidFill>
                  <a:schemeClr val="dk1"/>
                </a:solidFill>
                <a:latin typeface="Century Gothic"/>
                <a:ea typeface="Century Gothic"/>
                <a:cs typeface="Century Gothic"/>
                <a:sym typeface="Century Gothic"/>
              </a:rPr>
              <a:t>Como parte del análisis de movimientos, todo trabajo, ya sea productivo o no, se realiza mediante el uso de combinaciones de 17 movimientos básicos a los que ellos llamaron therbligs.</a:t>
            </a:r>
            <a:endParaRPr/>
          </a:p>
          <a:p>
            <a:pPr marL="0" lvl="0" indent="0" algn="l" rtl="0">
              <a:spcBef>
                <a:spcPts val="1000"/>
              </a:spcBef>
              <a:spcAft>
                <a:spcPts val="0"/>
              </a:spcAft>
              <a:buSzPts val="1600"/>
              <a:buNone/>
            </a:pPr>
            <a:endParaRPr sz="2000">
              <a:solidFill>
                <a:schemeClr val="dk1"/>
              </a:solidFill>
              <a:latin typeface="Century Gothic"/>
              <a:ea typeface="Century Gothic"/>
              <a:cs typeface="Century Gothic"/>
              <a:sym typeface="Century Gothic"/>
            </a:endParaRPr>
          </a:p>
        </p:txBody>
      </p:sp>
      <p:pic>
        <p:nvPicPr>
          <p:cNvPr id="780" name="Google Shape;780;p87"/>
          <p:cNvPicPr preferRelativeResize="0"/>
          <p:nvPr/>
        </p:nvPicPr>
        <p:blipFill rotWithShape="1">
          <a:blip r:embed="rId3">
            <a:alphaModFix/>
          </a:blip>
          <a:srcRect r="4070" b="4989"/>
          <a:stretch/>
        </p:blipFill>
        <p:spPr>
          <a:xfrm>
            <a:off x="4562344" y="1193226"/>
            <a:ext cx="4626261" cy="447154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88"/>
          <p:cNvSpPr txBox="1">
            <a:spLocks noGrp="1"/>
          </p:cNvSpPr>
          <p:nvPr>
            <p:ph type="title"/>
          </p:nvPr>
        </p:nvSpPr>
        <p:spPr>
          <a:xfrm>
            <a:off x="3263397" y="1013488"/>
            <a:ext cx="8120883" cy="986762"/>
          </a:xfrm>
          <a:prstGeom prst="rect">
            <a:avLst/>
          </a:prstGeom>
          <a:noFill/>
          <a:ln>
            <a:noFill/>
          </a:ln>
        </p:spPr>
        <p:txBody>
          <a:bodyPr spcFirstLastPara="1" wrap="square" lIns="121900" tIns="121900" rIns="121900" bIns="121900" anchor="b" anchorCtr="0">
            <a:noAutofit/>
          </a:bodyPr>
          <a:lstStyle/>
          <a:p>
            <a:pPr marL="0" lvl="0" indent="0" algn="l" rtl="0">
              <a:lnSpc>
                <a:spcPct val="115000"/>
              </a:lnSpc>
              <a:spcBef>
                <a:spcPts val="0"/>
              </a:spcBef>
              <a:spcAft>
                <a:spcPts val="0"/>
              </a:spcAft>
              <a:buSzPts val="1800"/>
              <a:buFont typeface="Century Gothic"/>
              <a:buNone/>
            </a:pPr>
            <a:r>
              <a:rPr lang="es-MX" sz="2000">
                <a:solidFill>
                  <a:srgbClr val="000000"/>
                </a:solidFill>
                <a:latin typeface="Century Gothic"/>
                <a:ea typeface="Century Gothic"/>
                <a:cs typeface="Century Gothic"/>
                <a:sym typeface="Century Gothic"/>
              </a:rPr>
              <a:t>Avanza el progreso del trabajo directamente. Puede reducirse, pero es difícil eliminarlo completamente.</a:t>
            </a:r>
            <a:endParaRPr sz="2000">
              <a:latin typeface="Century Gothic"/>
              <a:ea typeface="Century Gothic"/>
              <a:cs typeface="Century Gothic"/>
              <a:sym typeface="Century Gothic"/>
            </a:endParaRPr>
          </a:p>
        </p:txBody>
      </p:sp>
      <p:pic>
        <p:nvPicPr>
          <p:cNvPr id="786" name="Google Shape;786;p88"/>
          <p:cNvPicPr preferRelativeResize="0"/>
          <p:nvPr/>
        </p:nvPicPr>
        <p:blipFill rotWithShape="1">
          <a:blip r:embed="rId3">
            <a:alphaModFix/>
          </a:blip>
          <a:srcRect/>
          <a:stretch/>
        </p:blipFill>
        <p:spPr>
          <a:xfrm>
            <a:off x="3764536" y="2000250"/>
            <a:ext cx="6951786" cy="4034858"/>
          </a:xfrm>
          <a:prstGeom prst="rect">
            <a:avLst/>
          </a:prstGeom>
          <a:noFill/>
          <a:ln>
            <a:noFill/>
          </a:ln>
        </p:spPr>
      </p:pic>
      <p:sp>
        <p:nvSpPr>
          <p:cNvPr id="787" name="Google Shape;787;p88"/>
          <p:cNvSpPr txBox="1"/>
          <p:nvPr/>
        </p:nvSpPr>
        <p:spPr>
          <a:xfrm>
            <a:off x="651510" y="1201204"/>
            <a:ext cx="250901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600" b="1">
                <a:solidFill>
                  <a:schemeClr val="lt1"/>
                </a:solidFill>
                <a:latin typeface="Century Gothic"/>
                <a:ea typeface="Century Gothic"/>
                <a:cs typeface="Century Gothic"/>
                <a:sym typeface="Century Gothic"/>
              </a:rPr>
              <a:t>Therbligs eficientes</a:t>
            </a:r>
            <a:endParaRPr sz="3600">
              <a:solidFill>
                <a:schemeClr val="lt1"/>
              </a:solidFill>
              <a:latin typeface="Century Gothic"/>
              <a:ea typeface="Century Gothic"/>
              <a:cs typeface="Century Gothic"/>
              <a:sym typeface="Century Gothic"/>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89"/>
          <p:cNvSpPr txBox="1">
            <a:spLocks noGrp="1"/>
          </p:cNvSpPr>
          <p:nvPr>
            <p:ph type="title"/>
          </p:nvPr>
        </p:nvSpPr>
        <p:spPr>
          <a:xfrm>
            <a:off x="3226598" y="1017269"/>
            <a:ext cx="8283412" cy="994411"/>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SzPts val="1800"/>
              <a:buFont typeface="Century Gothic"/>
              <a:buNone/>
            </a:pPr>
            <a:r>
              <a:rPr lang="es-MX" sz="2400">
                <a:solidFill>
                  <a:srgbClr val="000000"/>
                </a:solidFill>
                <a:latin typeface="Century Gothic"/>
                <a:ea typeface="Century Gothic"/>
                <a:cs typeface="Century Gothic"/>
                <a:sym typeface="Century Gothic"/>
              </a:rPr>
              <a:t>No avanza el progreso del trabajo. Si es posible, debe eliminarse.</a:t>
            </a:r>
            <a:endParaRPr sz="2400">
              <a:latin typeface="Century Gothic"/>
              <a:ea typeface="Century Gothic"/>
              <a:cs typeface="Century Gothic"/>
              <a:sym typeface="Century Gothic"/>
            </a:endParaRPr>
          </a:p>
        </p:txBody>
      </p:sp>
      <p:pic>
        <p:nvPicPr>
          <p:cNvPr id="793" name="Google Shape;793;p89"/>
          <p:cNvPicPr preferRelativeResize="0"/>
          <p:nvPr/>
        </p:nvPicPr>
        <p:blipFill rotWithShape="1">
          <a:blip r:embed="rId3">
            <a:alphaModFix/>
          </a:blip>
          <a:srcRect/>
          <a:stretch/>
        </p:blipFill>
        <p:spPr>
          <a:xfrm>
            <a:off x="3328444" y="2011680"/>
            <a:ext cx="8079719" cy="3666120"/>
          </a:xfrm>
          <a:prstGeom prst="rect">
            <a:avLst/>
          </a:prstGeom>
          <a:noFill/>
          <a:ln>
            <a:noFill/>
          </a:ln>
        </p:spPr>
      </p:pic>
      <p:sp>
        <p:nvSpPr>
          <p:cNvPr id="794" name="Google Shape;794;p89"/>
          <p:cNvSpPr txBox="1"/>
          <p:nvPr/>
        </p:nvSpPr>
        <p:spPr>
          <a:xfrm>
            <a:off x="525780" y="1178325"/>
            <a:ext cx="2700818"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400" b="1">
                <a:solidFill>
                  <a:schemeClr val="lt1"/>
                </a:solidFill>
                <a:latin typeface="Century Gothic"/>
                <a:ea typeface="Century Gothic"/>
                <a:cs typeface="Century Gothic"/>
                <a:sym typeface="Century Gothic"/>
              </a:rPr>
              <a:t>Therbligs ineficientes</a:t>
            </a:r>
            <a:endParaRPr sz="3400">
              <a:solidFill>
                <a:schemeClr val="lt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590309" y="1155024"/>
            <a:ext cx="2592729" cy="1715497"/>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Diseños de partes</a:t>
            </a:r>
            <a:endParaRPr/>
          </a:p>
        </p:txBody>
      </p:sp>
      <p:sp>
        <p:nvSpPr>
          <p:cNvPr id="153" name="Google Shape;153;p9"/>
          <p:cNvSpPr txBox="1">
            <a:spLocks noGrp="1"/>
          </p:cNvSpPr>
          <p:nvPr>
            <p:ph type="body" idx="1"/>
          </p:nvPr>
        </p:nvSpPr>
        <p:spPr>
          <a:xfrm>
            <a:off x="3183038" y="1668263"/>
            <a:ext cx="8310623" cy="4638434"/>
          </a:xfrm>
          <a:prstGeom prst="rect">
            <a:avLst/>
          </a:prstGeom>
          <a:noFill/>
          <a:ln>
            <a:noFill/>
          </a:ln>
        </p:spPr>
        <p:txBody>
          <a:bodyPr spcFirstLastPara="1" wrap="square" lIns="91425" tIns="91425" rIns="91425" bIns="91425" anchor="t" anchorCtr="0">
            <a:normAutofit/>
          </a:bodyPr>
          <a:lstStyle/>
          <a:p>
            <a:pPr marL="609585" lvl="0" indent="-507986" algn="l" rtl="0">
              <a:spcBef>
                <a:spcPts val="800"/>
              </a:spcBef>
              <a:spcAft>
                <a:spcPts val="0"/>
              </a:spcAft>
              <a:buSzPts val="2400"/>
              <a:buFont typeface="Arial"/>
              <a:buChar char="•"/>
            </a:pPr>
            <a:r>
              <a:rPr lang="es-MX" sz="2200">
                <a:latin typeface="Century Gothic"/>
                <a:ea typeface="Century Gothic"/>
                <a:cs typeface="Century Gothic"/>
                <a:sym typeface="Century Gothic"/>
              </a:rPr>
              <a:t>Los diseños no son permanentes y pueden cambiarse, si resulta un mejoramiento y la importancia del trabajo significativa; entonces se debe realizar el cambio.</a:t>
            </a:r>
            <a:endParaRPr/>
          </a:p>
          <a:p>
            <a:pPr marL="609585" lvl="0" indent="-355586" algn="l" rtl="0">
              <a:spcBef>
                <a:spcPts val="800"/>
              </a:spcBef>
              <a:spcAft>
                <a:spcPts val="0"/>
              </a:spcAft>
              <a:buSzPts val="2400"/>
              <a:buFont typeface="Arial"/>
              <a:buNone/>
            </a:pPr>
            <a:endParaRPr sz="2200">
              <a:latin typeface="Century Gothic"/>
              <a:ea typeface="Century Gothic"/>
              <a:cs typeface="Century Gothic"/>
              <a:sym typeface="Century Gothic"/>
            </a:endParaRPr>
          </a:p>
          <a:p>
            <a:pPr marL="609585" lvl="0" indent="-507986" algn="l" rtl="0">
              <a:spcBef>
                <a:spcPts val="800"/>
              </a:spcBef>
              <a:spcAft>
                <a:spcPts val="0"/>
              </a:spcAft>
              <a:buSzPts val="2400"/>
              <a:buFont typeface="Arial"/>
              <a:buChar char="•"/>
            </a:pPr>
            <a:r>
              <a:rPr lang="es-MX" sz="2200">
                <a:latin typeface="Century Gothic"/>
                <a:ea typeface="Century Gothic"/>
                <a:cs typeface="Century Gothic"/>
                <a:sym typeface="Century Gothic"/>
              </a:rPr>
              <a:t>Para mejorar un diseño el analista debe tener presentes las siguientes indicaciones para diseños con un costo menor.</a:t>
            </a:r>
            <a:endParaRPr/>
          </a:p>
          <a:p>
            <a:pPr marL="609585" lvl="0" indent="-355586" algn="l" rtl="0">
              <a:spcBef>
                <a:spcPts val="800"/>
              </a:spcBef>
              <a:spcAft>
                <a:spcPts val="0"/>
              </a:spcAft>
              <a:buSzPts val="2400"/>
              <a:buFont typeface="Arial"/>
              <a:buNone/>
            </a:pPr>
            <a:endParaRPr>
              <a:latin typeface="Century Gothic"/>
              <a:ea typeface="Century Gothic"/>
              <a:cs typeface="Century Gothic"/>
              <a:sym typeface="Century Gothic"/>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90"/>
          <p:cNvPicPr preferRelativeResize="0"/>
          <p:nvPr/>
        </p:nvPicPr>
        <p:blipFill rotWithShape="1">
          <a:blip r:embed="rId3">
            <a:alphaModFix/>
          </a:blip>
          <a:srcRect/>
          <a:stretch/>
        </p:blipFill>
        <p:spPr>
          <a:xfrm>
            <a:off x="3468029" y="1360449"/>
            <a:ext cx="7872761" cy="4215161"/>
          </a:xfrm>
          <a:prstGeom prst="rect">
            <a:avLst/>
          </a:prstGeom>
          <a:noFill/>
          <a:ln>
            <a:noFill/>
          </a:ln>
        </p:spPr>
      </p:pic>
      <p:sp>
        <p:nvSpPr>
          <p:cNvPr id="800" name="Google Shape;800;p90"/>
          <p:cNvSpPr txBox="1"/>
          <p:nvPr/>
        </p:nvSpPr>
        <p:spPr>
          <a:xfrm>
            <a:off x="525780" y="1178325"/>
            <a:ext cx="2700818"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400" b="1">
                <a:solidFill>
                  <a:schemeClr val="lt1"/>
                </a:solidFill>
                <a:latin typeface="Century Gothic"/>
                <a:ea typeface="Century Gothic"/>
                <a:cs typeface="Century Gothic"/>
                <a:sym typeface="Century Gothic"/>
              </a:rPr>
              <a:t>Therbligs ineficientes</a:t>
            </a:r>
            <a:endParaRPr sz="3400">
              <a:solidFill>
                <a:schemeClr val="lt1"/>
              </a:solidFill>
              <a:latin typeface="Trebuchet MS"/>
              <a:ea typeface="Trebuchet MS"/>
              <a:cs typeface="Trebuchet MS"/>
              <a:sym typeface="Trebuchet M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91"/>
          <p:cNvPicPr preferRelativeResize="0"/>
          <p:nvPr/>
        </p:nvPicPr>
        <p:blipFill rotWithShape="1">
          <a:blip r:embed="rId3">
            <a:alphaModFix/>
          </a:blip>
          <a:srcRect l="14551" t="10422" r="28429" b="13503"/>
          <a:stretch/>
        </p:blipFill>
        <p:spPr>
          <a:xfrm>
            <a:off x="4455235" y="1204332"/>
            <a:ext cx="5675969" cy="4772721"/>
          </a:xfrm>
          <a:prstGeom prst="rect">
            <a:avLst/>
          </a:prstGeom>
          <a:noFill/>
          <a:ln>
            <a:noFill/>
          </a:ln>
        </p:spPr>
      </p:pic>
      <p:sp>
        <p:nvSpPr>
          <p:cNvPr id="806" name="Google Shape;806;p91"/>
          <p:cNvSpPr txBox="1"/>
          <p:nvPr/>
        </p:nvSpPr>
        <p:spPr>
          <a:xfrm>
            <a:off x="525780" y="1178325"/>
            <a:ext cx="2700818"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400" b="1">
                <a:solidFill>
                  <a:schemeClr val="lt1"/>
                </a:solidFill>
                <a:latin typeface="Century Gothic"/>
                <a:ea typeface="Century Gothic"/>
                <a:cs typeface="Century Gothic"/>
                <a:sym typeface="Century Gothic"/>
              </a:rPr>
              <a:t>Therbligs eficientes</a:t>
            </a:r>
            <a:endParaRPr sz="3400">
              <a:solidFill>
                <a:schemeClr val="lt1"/>
              </a:solidFill>
              <a:latin typeface="Trebuchet MS"/>
              <a:ea typeface="Trebuchet MS"/>
              <a:cs typeface="Trebuchet MS"/>
              <a:sym typeface="Trebuchet M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92"/>
          <p:cNvPicPr preferRelativeResize="0"/>
          <p:nvPr/>
        </p:nvPicPr>
        <p:blipFill rotWithShape="1">
          <a:blip r:embed="rId3">
            <a:alphaModFix/>
          </a:blip>
          <a:srcRect l="15406" t="17389" r="28485" b="15341"/>
          <a:stretch/>
        </p:blipFill>
        <p:spPr>
          <a:xfrm>
            <a:off x="4303322" y="1019336"/>
            <a:ext cx="5933497" cy="5024625"/>
          </a:xfrm>
          <a:prstGeom prst="rect">
            <a:avLst/>
          </a:prstGeom>
          <a:noFill/>
          <a:ln>
            <a:noFill/>
          </a:ln>
        </p:spPr>
      </p:pic>
      <p:sp>
        <p:nvSpPr>
          <p:cNvPr id="812" name="Google Shape;812;p92"/>
          <p:cNvSpPr txBox="1"/>
          <p:nvPr/>
        </p:nvSpPr>
        <p:spPr>
          <a:xfrm>
            <a:off x="525780" y="1178325"/>
            <a:ext cx="2700818"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400" b="1">
                <a:solidFill>
                  <a:schemeClr val="lt1"/>
                </a:solidFill>
                <a:latin typeface="Century Gothic"/>
                <a:ea typeface="Century Gothic"/>
                <a:cs typeface="Century Gothic"/>
                <a:sym typeface="Century Gothic"/>
              </a:rPr>
              <a:t>Therbligs ineficientes</a:t>
            </a:r>
            <a:endParaRPr sz="3400">
              <a:solidFill>
                <a:schemeClr val="lt1"/>
              </a:solidFill>
              <a:latin typeface="Trebuchet MS"/>
              <a:ea typeface="Trebuchet MS"/>
              <a:cs typeface="Trebuchet MS"/>
              <a:sym typeface="Trebuchet M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93"/>
          <p:cNvSpPr txBox="1">
            <a:spLocks noGrp="1"/>
          </p:cNvSpPr>
          <p:nvPr>
            <p:ph type="title"/>
          </p:nvPr>
        </p:nvSpPr>
        <p:spPr>
          <a:xfrm>
            <a:off x="535259" y="661883"/>
            <a:ext cx="2687443" cy="2059015"/>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Diagrama de proceso bimanual</a:t>
            </a:r>
            <a:endParaRPr sz="3400">
              <a:latin typeface="Century Gothic"/>
              <a:ea typeface="Century Gothic"/>
              <a:cs typeface="Century Gothic"/>
              <a:sym typeface="Century Gothic"/>
            </a:endParaRPr>
          </a:p>
        </p:txBody>
      </p:sp>
      <p:sp>
        <p:nvSpPr>
          <p:cNvPr id="818" name="Google Shape;818;p93"/>
          <p:cNvSpPr txBox="1">
            <a:spLocks noGrp="1"/>
          </p:cNvSpPr>
          <p:nvPr>
            <p:ph type="body" idx="1"/>
          </p:nvPr>
        </p:nvSpPr>
        <p:spPr>
          <a:xfrm>
            <a:off x="3483980" y="1091465"/>
            <a:ext cx="7847636" cy="2203979"/>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2400"/>
              <a:buNone/>
            </a:pPr>
            <a:r>
              <a:rPr lang="es-MX" sz="2400">
                <a:latin typeface="Century Gothic"/>
                <a:ea typeface="Century Gothic"/>
                <a:cs typeface="Century Gothic"/>
                <a:sym typeface="Century Gothic"/>
              </a:rPr>
              <a:t>El diagrama de procesos de bimanual, es una herramienta para el estudio del movimiento. Este diagrama muestra todos los movimientos y retrasos atribuibles a las manos derecha e izquierda y las relaciones que existen entre ellos. </a:t>
            </a:r>
            <a:endParaRPr sz="2400">
              <a:latin typeface="Century Gothic"/>
              <a:ea typeface="Century Gothic"/>
              <a:cs typeface="Century Gothic"/>
              <a:sym typeface="Century Gothic"/>
            </a:endParaRPr>
          </a:p>
        </p:txBody>
      </p:sp>
      <p:pic>
        <p:nvPicPr>
          <p:cNvPr id="819" name="Google Shape;819;p93"/>
          <p:cNvPicPr preferRelativeResize="0"/>
          <p:nvPr/>
        </p:nvPicPr>
        <p:blipFill rotWithShape="1">
          <a:blip r:embed="rId3">
            <a:alphaModFix/>
          </a:blip>
          <a:srcRect t="9357" b="20799"/>
          <a:stretch/>
        </p:blipFill>
        <p:spPr>
          <a:xfrm>
            <a:off x="4614811" y="3423824"/>
            <a:ext cx="5266400" cy="247003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94"/>
          <p:cNvSpPr txBox="1">
            <a:spLocks noGrp="1"/>
          </p:cNvSpPr>
          <p:nvPr>
            <p:ph type="body" idx="1"/>
          </p:nvPr>
        </p:nvSpPr>
        <p:spPr>
          <a:xfrm>
            <a:off x="3403872" y="1073058"/>
            <a:ext cx="7927743" cy="2214152"/>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2133"/>
              </a:spcAft>
              <a:buSzPts val="2400"/>
              <a:buNone/>
            </a:pPr>
            <a:r>
              <a:rPr lang="es-MX" sz="2400">
                <a:solidFill>
                  <a:schemeClr val="dk1"/>
                </a:solidFill>
                <a:latin typeface="Century Gothic"/>
                <a:ea typeface="Century Gothic"/>
                <a:cs typeface="Century Gothic"/>
                <a:sym typeface="Century Gothic"/>
              </a:rPr>
              <a:t>Este diagrama facilita la modificación de un método, de tal manera que se pueda lograr una operación equilibrada de las dos manos así como un ciclo parejo más rítmico que mantenga los retrasos y la fatiga del operario a niveles mínimos. </a:t>
            </a:r>
            <a:endParaRPr sz="2400">
              <a:solidFill>
                <a:schemeClr val="dk1"/>
              </a:solidFill>
              <a:latin typeface="Century Gothic"/>
              <a:ea typeface="Century Gothic"/>
              <a:cs typeface="Century Gothic"/>
              <a:sym typeface="Century Gothic"/>
            </a:endParaRPr>
          </a:p>
        </p:txBody>
      </p:sp>
      <p:pic>
        <p:nvPicPr>
          <p:cNvPr id="825" name="Google Shape;825;p94"/>
          <p:cNvPicPr preferRelativeResize="0"/>
          <p:nvPr/>
        </p:nvPicPr>
        <p:blipFill rotWithShape="1">
          <a:blip r:embed="rId3">
            <a:alphaModFix/>
          </a:blip>
          <a:srcRect b="16915"/>
          <a:stretch/>
        </p:blipFill>
        <p:spPr>
          <a:xfrm>
            <a:off x="4790256" y="3406600"/>
            <a:ext cx="4944759" cy="2670109"/>
          </a:xfrm>
          <a:prstGeom prst="rect">
            <a:avLst/>
          </a:prstGeom>
          <a:noFill/>
          <a:ln>
            <a:noFill/>
          </a:ln>
        </p:spPr>
      </p:pic>
      <p:sp>
        <p:nvSpPr>
          <p:cNvPr id="826" name="Google Shape;826;p94"/>
          <p:cNvSpPr txBox="1">
            <a:spLocks noGrp="1"/>
          </p:cNvSpPr>
          <p:nvPr>
            <p:ph type="title"/>
          </p:nvPr>
        </p:nvSpPr>
        <p:spPr>
          <a:xfrm>
            <a:off x="535259" y="661883"/>
            <a:ext cx="2687443" cy="2059015"/>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Diagrama de proceso bimanual</a:t>
            </a:r>
            <a:endParaRPr sz="3400">
              <a:latin typeface="Century Gothic"/>
              <a:ea typeface="Century Gothic"/>
              <a:cs typeface="Century Gothic"/>
              <a:sym typeface="Century Gothic"/>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95"/>
          <p:cNvSpPr txBox="1">
            <a:spLocks noGrp="1"/>
          </p:cNvSpPr>
          <p:nvPr>
            <p:ph type="title"/>
          </p:nvPr>
        </p:nvSpPr>
        <p:spPr>
          <a:xfrm>
            <a:off x="629200" y="509489"/>
            <a:ext cx="2537746" cy="2919511"/>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0"/>
              </a:spcBef>
              <a:spcAft>
                <a:spcPts val="2133"/>
              </a:spcAft>
              <a:buSzPts val="1800"/>
              <a:buFont typeface="Century Gothic"/>
              <a:buNone/>
            </a:pPr>
            <a:r>
              <a:rPr lang="es-MX" sz="2000">
                <a:latin typeface="Century Gothic"/>
                <a:ea typeface="Century Gothic"/>
                <a:cs typeface="Century Gothic"/>
                <a:sym typeface="Century Gothic"/>
              </a:rPr>
              <a:t>Se deben aplicar algunos corolarios importantes de los principios de la economía de movimientos:</a:t>
            </a:r>
            <a:endParaRPr sz="2000">
              <a:latin typeface="Century Gothic"/>
              <a:ea typeface="Century Gothic"/>
              <a:cs typeface="Century Gothic"/>
              <a:sym typeface="Century Gothic"/>
            </a:endParaRPr>
          </a:p>
        </p:txBody>
      </p:sp>
      <p:sp>
        <p:nvSpPr>
          <p:cNvPr id="832" name="Google Shape;832;p95"/>
          <p:cNvSpPr txBox="1">
            <a:spLocks noGrp="1"/>
          </p:cNvSpPr>
          <p:nvPr>
            <p:ph type="body" idx="1"/>
          </p:nvPr>
        </p:nvSpPr>
        <p:spPr>
          <a:xfrm>
            <a:off x="3275636" y="1543347"/>
            <a:ext cx="8287164" cy="44124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solidFill>
                  <a:schemeClr val="dk1"/>
                </a:solidFill>
                <a:latin typeface="Century Gothic"/>
                <a:ea typeface="Century Gothic"/>
                <a:cs typeface="Century Gothic"/>
                <a:sym typeface="Century Gothic"/>
              </a:rPr>
              <a:t>1. Establecer las mejores secuencias de los therbligs. </a:t>
            </a:r>
            <a:endParaRPr sz="2000">
              <a:solidFill>
                <a:schemeClr val="dk1"/>
              </a:solidFill>
              <a:latin typeface="Century Gothic"/>
              <a:ea typeface="Century Gothic"/>
              <a:cs typeface="Century Gothic"/>
              <a:sym typeface="Century Gothic"/>
            </a:endParaRPr>
          </a:p>
          <a:p>
            <a:pPr marL="0" lvl="0" indent="0" algn="just" rtl="0">
              <a:spcBef>
                <a:spcPts val="2133"/>
              </a:spcBef>
              <a:spcAft>
                <a:spcPts val="0"/>
              </a:spcAft>
              <a:buSzPts val="2400"/>
              <a:buNone/>
            </a:pPr>
            <a:r>
              <a:rPr lang="es-MX" sz="2000">
                <a:solidFill>
                  <a:schemeClr val="dk1"/>
                </a:solidFill>
                <a:latin typeface="Century Gothic"/>
                <a:ea typeface="Century Gothic"/>
                <a:cs typeface="Century Gothic"/>
                <a:sym typeface="Century Gothic"/>
              </a:rPr>
              <a:t>2. Investigar cualquier variación sustancial en el tiempo que se requiere para llevar a cabo cierto therblig y determinar la causa. </a:t>
            </a:r>
            <a:endParaRPr sz="2000">
              <a:solidFill>
                <a:schemeClr val="dk1"/>
              </a:solidFill>
              <a:latin typeface="Century Gothic"/>
              <a:ea typeface="Century Gothic"/>
              <a:cs typeface="Century Gothic"/>
              <a:sym typeface="Century Gothic"/>
            </a:endParaRPr>
          </a:p>
          <a:p>
            <a:pPr marL="0" lvl="0" indent="0" algn="just" rtl="0">
              <a:spcBef>
                <a:spcPts val="2133"/>
              </a:spcBef>
              <a:spcAft>
                <a:spcPts val="0"/>
              </a:spcAft>
              <a:buSzPts val="2400"/>
              <a:buNone/>
            </a:pPr>
            <a:r>
              <a:rPr lang="es-MX" sz="2000">
                <a:solidFill>
                  <a:schemeClr val="dk1"/>
                </a:solidFill>
                <a:latin typeface="Century Gothic"/>
                <a:ea typeface="Century Gothic"/>
                <a:cs typeface="Century Gothic"/>
                <a:sym typeface="Century Gothic"/>
              </a:rPr>
              <a:t>3. Examinar y analizar los titubeos para determinar y, posteriormente, eliminar sus causas. </a:t>
            </a:r>
            <a:endParaRPr sz="2000">
              <a:solidFill>
                <a:schemeClr val="dk1"/>
              </a:solidFill>
              <a:latin typeface="Century Gothic"/>
              <a:ea typeface="Century Gothic"/>
              <a:cs typeface="Century Gothic"/>
              <a:sym typeface="Century Gothic"/>
            </a:endParaRPr>
          </a:p>
          <a:p>
            <a:pPr marL="0" lvl="0" indent="0" algn="just" rtl="0">
              <a:spcBef>
                <a:spcPts val="2133"/>
              </a:spcBef>
              <a:spcAft>
                <a:spcPts val="2133"/>
              </a:spcAft>
              <a:buSzPts val="2400"/>
              <a:buNone/>
            </a:pPr>
            <a:r>
              <a:rPr lang="es-MX" sz="2000">
                <a:solidFill>
                  <a:schemeClr val="dk1"/>
                </a:solidFill>
                <a:latin typeface="Century Gothic"/>
                <a:ea typeface="Century Gothic"/>
                <a:cs typeface="Century Gothic"/>
                <a:sym typeface="Century Gothic"/>
              </a:rPr>
              <a:t>4. Como un objetivo a lograr, enfocarse en los ciclos y en sus partes terminadas en la menor cantidad de tiempo. Estudie las desviaciones respecto a estos tiempos mínimos para determinar las causas.</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96"/>
          <p:cNvPicPr preferRelativeResize="0"/>
          <p:nvPr/>
        </p:nvPicPr>
        <p:blipFill rotWithShape="1">
          <a:blip r:embed="rId3">
            <a:alphaModFix/>
          </a:blip>
          <a:srcRect/>
          <a:stretch/>
        </p:blipFill>
        <p:spPr>
          <a:xfrm>
            <a:off x="3784922" y="1193033"/>
            <a:ext cx="7399750" cy="4571159"/>
          </a:xfrm>
          <a:prstGeom prst="rect">
            <a:avLst/>
          </a:prstGeom>
          <a:noFill/>
          <a:ln>
            <a:noFill/>
          </a:ln>
        </p:spPr>
      </p:pic>
      <p:sp>
        <p:nvSpPr>
          <p:cNvPr id="838" name="Google Shape;838;p96"/>
          <p:cNvSpPr txBox="1">
            <a:spLocks noGrp="1"/>
          </p:cNvSpPr>
          <p:nvPr>
            <p:ph type="title"/>
          </p:nvPr>
        </p:nvSpPr>
        <p:spPr>
          <a:xfrm>
            <a:off x="521567" y="873756"/>
            <a:ext cx="2687443" cy="2059015"/>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3200">
                <a:latin typeface="Century Gothic"/>
                <a:ea typeface="Century Gothic"/>
                <a:cs typeface="Century Gothic"/>
                <a:sym typeface="Century Gothic"/>
              </a:rPr>
              <a:t>Diagrama de proceso bimanual</a:t>
            </a:r>
            <a:br>
              <a:rPr lang="es-MX" sz="3200">
                <a:latin typeface="Century Gothic"/>
                <a:ea typeface="Century Gothic"/>
                <a:cs typeface="Century Gothic"/>
                <a:sym typeface="Century Gothic"/>
              </a:rPr>
            </a:br>
            <a:r>
              <a:rPr lang="es-MX" sz="3200">
                <a:latin typeface="Century Gothic"/>
                <a:ea typeface="Century Gothic"/>
                <a:cs typeface="Century Gothic"/>
                <a:sym typeface="Century Gothic"/>
              </a:rPr>
              <a:t>(Símbolos)</a:t>
            </a:r>
            <a:endParaRPr sz="3200">
              <a:latin typeface="Century Gothic"/>
              <a:ea typeface="Century Gothic"/>
              <a:cs typeface="Century Gothic"/>
              <a:sym typeface="Century Gothic"/>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97"/>
          <p:cNvSpPr txBox="1">
            <a:spLocks noGrp="1"/>
          </p:cNvSpPr>
          <p:nvPr>
            <p:ph type="title"/>
          </p:nvPr>
        </p:nvSpPr>
        <p:spPr>
          <a:xfrm>
            <a:off x="546410" y="1382751"/>
            <a:ext cx="2620535" cy="704023"/>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Ejemplo</a:t>
            </a:r>
            <a:endParaRPr sz="3400">
              <a:latin typeface="Century Gothic"/>
              <a:ea typeface="Century Gothic"/>
              <a:cs typeface="Century Gothic"/>
              <a:sym typeface="Century Gothic"/>
            </a:endParaRPr>
          </a:p>
        </p:txBody>
      </p:sp>
      <p:pic>
        <p:nvPicPr>
          <p:cNvPr id="844" name="Google Shape;844;p97"/>
          <p:cNvPicPr preferRelativeResize="0"/>
          <p:nvPr/>
        </p:nvPicPr>
        <p:blipFill rotWithShape="1">
          <a:blip r:embed="rId3">
            <a:alphaModFix/>
          </a:blip>
          <a:srcRect l="26047" t="10474" r="34900" b="10115"/>
          <a:stretch/>
        </p:blipFill>
        <p:spPr>
          <a:xfrm>
            <a:off x="4340506" y="1103970"/>
            <a:ext cx="5695591" cy="4822268"/>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98"/>
          <p:cNvPicPr preferRelativeResize="0"/>
          <p:nvPr/>
        </p:nvPicPr>
        <p:blipFill rotWithShape="1">
          <a:blip r:embed="rId3">
            <a:alphaModFix/>
          </a:blip>
          <a:srcRect b="23745"/>
          <a:stretch/>
        </p:blipFill>
        <p:spPr>
          <a:xfrm>
            <a:off x="3479333" y="1231757"/>
            <a:ext cx="4560697" cy="4263790"/>
          </a:xfrm>
          <a:prstGeom prst="rect">
            <a:avLst/>
          </a:prstGeom>
          <a:noFill/>
          <a:ln>
            <a:noFill/>
          </a:ln>
        </p:spPr>
      </p:pic>
      <p:pic>
        <p:nvPicPr>
          <p:cNvPr id="850" name="Google Shape;850;p98"/>
          <p:cNvPicPr preferRelativeResize="0"/>
          <p:nvPr/>
        </p:nvPicPr>
        <p:blipFill rotWithShape="1">
          <a:blip r:embed="rId3">
            <a:alphaModFix/>
          </a:blip>
          <a:srcRect t="76270" r="50396"/>
          <a:stretch/>
        </p:blipFill>
        <p:spPr>
          <a:xfrm>
            <a:off x="8040030" y="2470052"/>
            <a:ext cx="3279016" cy="1917896"/>
          </a:xfrm>
          <a:prstGeom prst="rect">
            <a:avLst/>
          </a:prstGeom>
          <a:noFill/>
          <a:ln>
            <a:noFill/>
          </a:ln>
        </p:spPr>
      </p:pic>
      <p:sp>
        <p:nvSpPr>
          <p:cNvPr id="851" name="Google Shape;851;p98"/>
          <p:cNvSpPr txBox="1">
            <a:spLocks noGrp="1"/>
          </p:cNvSpPr>
          <p:nvPr>
            <p:ph type="title"/>
          </p:nvPr>
        </p:nvSpPr>
        <p:spPr>
          <a:xfrm>
            <a:off x="596034" y="1417714"/>
            <a:ext cx="2604366" cy="11432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1800"/>
              <a:buFont typeface="Century Gothic"/>
              <a:buNone/>
            </a:pPr>
            <a:r>
              <a:rPr lang="es-MX" sz="3400">
                <a:latin typeface="Century Gothic"/>
                <a:ea typeface="Century Gothic"/>
                <a:cs typeface="Century Gothic"/>
                <a:sym typeface="Century Gothic"/>
              </a:rPr>
              <a:t>Ejemplo</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99"/>
          <p:cNvSpPr txBox="1">
            <a:spLocks noGrp="1"/>
          </p:cNvSpPr>
          <p:nvPr>
            <p:ph type="title"/>
          </p:nvPr>
        </p:nvSpPr>
        <p:spPr>
          <a:xfrm>
            <a:off x="517687" y="599504"/>
            <a:ext cx="2749619" cy="22432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SzPts val="1800"/>
              <a:buFont typeface="Century Gothic"/>
              <a:buNone/>
            </a:pPr>
            <a:r>
              <a:rPr lang="es-MX" sz="2800">
                <a:latin typeface="Century Gothic"/>
                <a:ea typeface="Century Gothic"/>
                <a:cs typeface="Century Gothic"/>
                <a:sym typeface="Century Gothic"/>
              </a:rPr>
              <a:t>TRABAJO MANUAL Y LINEAMIENTOS  DE DISEÑO</a:t>
            </a:r>
            <a:endParaRPr sz="2800">
              <a:latin typeface="Century Gothic"/>
              <a:ea typeface="Century Gothic"/>
              <a:cs typeface="Century Gothic"/>
              <a:sym typeface="Century Gothic"/>
            </a:endParaRPr>
          </a:p>
        </p:txBody>
      </p:sp>
      <p:sp>
        <p:nvSpPr>
          <p:cNvPr id="857" name="Google Shape;857;p99"/>
          <p:cNvSpPr txBox="1">
            <a:spLocks noGrp="1"/>
          </p:cNvSpPr>
          <p:nvPr>
            <p:ph type="body" idx="1"/>
          </p:nvPr>
        </p:nvSpPr>
        <p:spPr>
          <a:xfrm>
            <a:off x="3669175" y="1105865"/>
            <a:ext cx="7720682" cy="2100131"/>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SzPts val="2400"/>
              <a:buNone/>
            </a:pPr>
            <a:r>
              <a:rPr lang="es-MX" sz="2000">
                <a:latin typeface="Century Gothic"/>
                <a:ea typeface="Century Gothic"/>
                <a:cs typeface="Century Gothic"/>
                <a:sym typeface="Century Gothic"/>
              </a:rPr>
              <a:t>En algunas actividades, sobrepasarse en el movimiento de cargas pesadas puede estresar en gran medida el sistema músculo-esquelético, y dar como resultado casi un tercio de todas las lesiones que se presentan en el trabajo. A menudo dan como resultado lesiones permanentes, lo que significa malestar y limitaciones del empleado así como un gasto significativo para la compañía</a:t>
            </a:r>
            <a:endParaRPr sz="2000">
              <a:latin typeface="Century Gothic"/>
              <a:ea typeface="Century Gothic"/>
              <a:cs typeface="Century Gothic"/>
              <a:sym typeface="Century Gothic"/>
            </a:endParaRPr>
          </a:p>
          <a:p>
            <a:pPr marL="0" lvl="0" indent="0" algn="just" rtl="0">
              <a:spcBef>
                <a:spcPts val="2133"/>
              </a:spcBef>
              <a:spcAft>
                <a:spcPts val="2133"/>
              </a:spcAft>
              <a:buSzPts val="2400"/>
              <a:buNone/>
            </a:pPr>
            <a:r>
              <a:rPr lang="es-MX" sz="2000">
                <a:latin typeface="Century Gothic"/>
                <a:ea typeface="Century Gothic"/>
                <a:cs typeface="Century Gothic"/>
                <a:sym typeface="Century Gothic"/>
              </a:rPr>
              <a:t> </a:t>
            </a:r>
            <a:endParaRPr sz="2000">
              <a:latin typeface="Century Gothic"/>
              <a:ea typeface="Century Gothic"/>
              <a:cs typeface="Century Gothic"/>
              <a:sym typeface="Century Gothic"/>
            </a:endParaRPr>
          </a:p>
        </p:txBody>
      </p:sp>
      <p:pic>
        <p:nvPicPr>
          <p:cNvPr id="858" name="Google Shape;858;p99"/>
          <p:cNvPicPr preferRelativeResize="0"/>
          <p:nvPr/>
        </p:nvPicPr>
        <p:blipFill rotWithShape="1">
          <a:blip r:embed="rId3">
            <a:alphaModFix/>
          </a:blip>
          <a:srcRect t="7406"/>
          <a:stretch/>
        </p:blipFill>
        <p:spPr>
          <a:xfrm>
            <a:off x="2927866" y="3545837"/>
            <a:ext cx="2774595" cy="2403067"/>
          </a:xfrm>
          <a:prstGeom prst="rect">
            <a:avLst/>
          </a:prstGeom>
          <a:noFill/>
          <a:ln>
            <a:noFill/>
          </a:ln>
        </p:spPr>
      </p:pic>
      <p:pic>
        <p:nvPicPr>
          <p:cNvPr id="859" name="Google Shape;859;p99"/>
          <p:cNvPicPr preferRelativeResize="0"/>
          <p:nvPr/>
        </p:nvPicPr>
        <p:blipFill rotWithShape="1">
          <a:blip r:embed="rId4">
            <a:alphaModFix/>
          </a:blip>
          <a:srcRect/>
          <a:stretch/>
        </p:blipFill>
        <p:spPr>
          <a:xfrm>
            <a:off x="6124087" y="3705704"/>
            <a:ext cx="2506678" cy="2243200"/>
          </a:xfrm>
          <a:prstGeom prst="rect">
            <a:avLst/>
          </a:prstGeom>
          <a:noFill/>
          <a:ln>
            <a:noFill/>
          </a:ln>
        </p:spPr>
      </p:pic>
      <p:pic>
        <p:nvPicPr>
          <p:cNvPr id="860" name="Google Shape;860;p99"/>
          <p:cNvPicPr preferRelativeResize="0"/>
          <p:nvPr/>
        </p:nvPicPr>
        <p:blipFill rotWithShape="1">
          <a:blip r:embed="rId5">
            <a:alphaModFix/>
          </a:blip>
          <a:srcRect b="6651"/>
          <a:stretch/>
        </p:blipFill>
        <p:spPr>
          <a:xfrm>
            <a:off x="8970380" y="3545837"/>
            <a:ext cx="2049087" cy="2243200"/>
          </a:xfrm>
          <a:prstGeom prst="rect">
            <a:avLst/>
          </a:prstGeom>
          <a:noFill/>
          <a:ln>
            <a:noFill/>
          </a:ln>
        </p:spPr>
      </p:pic>
    </p:spTree>
  </p:cSld>
  <p:clrMapOvr>
    <a:masterClrMapping/>
  </p:clrMapOvr>
</p:sld>
</file>

<file path=ppt/theme/theme1.xml><?xml version="1.0" encoding="utf-8"?>
<a:theme xmlns:a="http://schemas.openxmlformats.org/drawingml/2006/main" name="Facet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TotalTime>
  <Words>8403</Words>
  <Application>Microsoft Office PowerPoint</Application>
  <PresentationFormat>Personalizado</PresentationFormat>
  <Paragraphs>642</Paragraphs>
  <Slides>171</Slides>
  <Notes>171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171</vt:i4>
      </vt:variant>
    </vt:vector>
  </HeadingPairs>
  <TitlesOfParts>
    <vt:vector size="182" baseType="lpstr">
      <vt:lpstr>Arial</vt:lpstr>
      <vt:lpstr>Open Sans</vt:lpstr>
      <vt:lpstr>Calibri</vt:lpstr>
      <vt:lpstr>Roboto</vt:lpstr>
      <vt:lpstr>Nunito SemiBold</vt:lpstr>
      <vt:lpstr>Trebuchet MS</vt:lpstr>
      <vt:lpstr>Comfortaa</vt:lpstr>
      <vt:lpstr>Century Gothic</vt:lpstr>
      <vt:lpstr>Noto Sans Symbols</vt:lpstr>
      <vt:lpstr>Verdana</vt:lpstr>
      <vt:lpstr>Faceta</vt:lpstr>
      <vt:lpstr>Ingeniería de Métodos Feb-Jun 2019</vt:lpstr>
      <vt:lpstr>Análisis de la Operación</vt:lpstr>
      <vt:lpstr>CONCEPTO</vt:lpstr>
      <vt:lpstr>Presentación de PowerPoint</vt:lpstr>
      <vt:lpstr>Presentación de PowerPoint</vt:lpstr>
      <vt:lpstr>FACTORES QUE DETIENEN O RETARDAN LAS ACTIVIDADES DE MEJORAMIENTO CONTINUO</vt:lpstr>
      <vt:lpstr>ENFOQUES DEL ANÁLISIS DE LA OPERACIÓN</vt:lpstr>
      <vt:lpstr>Propósitos de la operación</vt:lpstr>
      <vt:lpstr>Diseños de partes</vt:lpstr>
      <vt:lpstr>Presentación de PowerPoint</vt:lpstr>
      <vt:lpstr>Tolerancia y especificaciones</vt:lpstr>
      <vt:lpstr>Presentación de PowerPoint</vt:lpstr>
      <vt:lpstr>Presentación de PowerPoint</vt:lpstr>
      <vt:lpstr>Presentación de PowerPoint</vt:lpstr>
      <vt:lpstr>Material</vt:lpstr>
      <vt:lpstr>Presentación de PowerPoint</vt:lpstr>
      <vt:lpstr>Secuencia y Procesos de Manufactura </vt:lpstr>
      <vt:lpstr> Puntos Importantes </vt:lpstr>
      <vt:lpstr>Presentación de PowerPoint</vt:lpstr>
      <vt:lpstr>Presentación de PowerPoint</vt:lpstr>
      <vt:lpstr>Presentación de PowerPoint</vt:lpstr>
      <vt:lpstr>Siguiente Paso</vt:lpstr>
      <vt:lpstr>Presentación de PowerPoint</vt:lpstr>
      <vt:lpstr>Presentación de PowerPoint</vt:lpstr>
      <vt:lpstr>Presentación de PowerPoint</vt:lpstr>
      <vt:lpstr>Herramental</vt:lpstr>
      <vt:lpstr>Presentación de PowerPoint</vt:lpstr>
      <vt:lpstr>Preparación</vt:lpstr>
      <vt:lpstr>Presentación de PowerPoint</vt:lpstr>
      <vt:lpstr>Preparación y herramental</vt:lpstr>
      <vt:lpstr>Presentación de PowerPoint</vt:lpstr>
      <vt:lpstr>Presentación de PowerPoint</vt:lpstr>
      <vt:lpstr>Presentación de PowerPoint</vt:lpstr>
      <vt:lpstr>Manejo de Materiales</vt:lpstr>
      <vt:lpstr>Presentación de PowerPoint</vt:lpstr>
      <vt:lpstr>Presentación de PowerPoint</vt:lpstr>
      <vt:lpstr>Presentación de PowerPoint</vt:lpstr>
      <vt:lpstr>Producción </vt:lpstr>
      <vt:lpstr>Presentación de PowerPoint</vt:lpstr>
      <vt:lpstr>Presentación de PowerPoint</vt:lpstr>
      <vt:lpstr>Presentación de PowerPoint</vt:lpstr>
      <vt:lpstr>Presentación de PowerPoint</vt:lpstr>
      <vt:lpstr>Presentación de PowerPoint</vt:lpstr>
      <vt:lpstr>Motivos</vt:lpstr>
      <vt:lpstr>Objetivos específicos</vt:lpstr>
      <vt:lpstr>Presentación de PowerPoint</vt:lpstr>
      <vt:lpstr>Presentación de PowerPoint</vt:lpstr>
      <vt:lpstr>Presentación de PowerPoint</vt:lpstr>
      <vt:lpstr>Tipos de distribución de planta</vt:lpstr>
      <vt:lpstr>Presentación de PowerPoint</vt:lpstr>
      <vt:lpstr>Beneficios </vt:lpstr>
      <vt:lpstr>¿Cómo lograrlo?</vt:lpstr>
      <vt:lpstr>¿Cómo lograrlo?</vt:lpstr>
      <vt:lpstr>¿Cómo lograrlo?</vt:lpstr>
      <vt:lpstr>Diseño de trabajo manual</vt:lpstr>
      <vt:lpstr>Introducción</vt:lpstr>
      <vt:lpstr>Presentación de PowerPoint</vt:lpstr>
      <vt:lpstr>Sistema óseo muscular </vt:lpstr>
      <vt:lpstr>Sistema óseo muscular </vt:lpstr>
      <vt:lpstr>Tipos de músculos </vt:lpstr>
      <vt:lpstr>Tipos de músculos </vt:lpstr>
      <vt:lpstr>Fibra Muscular</vt:lpstr>
      <vt:lpstr>Economía de movimientos </vt:lpstr>
      <vt:lpstr> Objetivo</vt:lpstr>
      <vt:lpstr>El estudio del movimiento se divide en 3 áreas:</vt:lpstr>
      <vt:lpstr>Utilización del cuerpo humano</vt:lpstr>
      <vt:lpstr>Utilización del cuerpo humano</vt:lpstr>
      <vt:lpstr>Utilización del cuerpo humano</vt:lpstr>
      <vt:lpstr>Utilización del cuerpo humano </vt:lpstr>
      <vt:lpstr>Distribución del área de trabajo</vt:lpstr>
      <vt:lpstr>Distribución del área de trabajo</vt:lpstr>
      <vt:lpstr>Distribución del área de trabajo</vt:lpstr>
      <vt:lpstr>Diseño de herramientas y máquinas</vt:lpstr>
      <vt:lpstr>Diseño de herramientas y máquinas</vt:lpstr>
      <vt:lpstr>Logros de la máxima fuerza muscular en el rango medio del movimiento</vt:lpstr>
      <vt:lpstr>Posición neutral o recta proporciona</vt:lpstr>
      <vt:lpstr>Logros de la máxima fuerza muscular con movimientos lentos </vt:lpstr>
      <vt:lpstr>Logros de la máxima fuerza muscular con movimientos lentos </vt:lpstr>
      <vt:lpstr>Uso de músculos grandes para tareas que requieren fuerza </vt:lpstr>
      <vt:lpstr>Uso de ciclos de trabajo-reposo intermitentes, frecuentes y cortos </vt:lpstr>
      <vt:lpstr>Trabajo con manos y pies al mismo tiempo</vt:lpstr>
      <vt:lpstr>Trabajo con manos y pies al mismo tiempo</vt:lpstr>
      <vt:lpstr>Diseño de trabajo manual</vt:lpstr>
      <vt:lpstr>Estudio de los movimientos</vt:lpstr>
      <vt:lpstr>Presentación de PowerPoint</vt:lpstr>
      <vt:lpstr>Presentación de PowerPoint</vt:lpstr>
      <vt:lpstr>MOVIMIENTOS BÁSICOS</vt:lpstr>
      <vt:lpstr>Avanza el progreso del trabajo directamente. Puede reducirse, pero es difícil eliminarlo completamente.</vt:lpstr>
      <vt:lpstr>No avanza el progreso del trabajo. Si es posible, debe eliminarse.</vt:lpstr>
      <vt:lpstr>Presentación de PowerPoint</vt:lpstr>
      <vt:lpstr>Presentación de PowerPoint</vt:lpstr>
      <vt:lpstr>Presentación de PowerPoint</vt:lpstr>
      <vt:lpstr>Diagrama de proceso bimanual</vt:lpstr>
      <vt:lpstr>Diagrama de proceso bimanual</vt:lpstr>
      <vt:lpstr>Se deben aplicar algunos corolarios importantes de los principios de la economía de movimientos:</vt:lpstr>
      <vt:lpstr>Diagrama de proceso bimanual (Símbolos)</vt:lpstr>
      <vt:lpstr>Ejemplo</vt:lpstr>
      <vt:lpstr>Ejemplo</vt:lpstr>
      <vt:lpstr>TRABAJO MANUAL Y LINEAMIENTOS  DE DISEÑO</vt:lpstr>
      <vt:lpstr>LINEAMIENTOS PARA EL GASTO DE ENERGÍA Y PARA LA CARGA DE TRABAJO</vt:lpstr>
      <vt:lpstr>Presentación de PowerPoint</vt:lpstr>
      <vt:lpstr>Presentación de PowerPoint</vt:lpstr>
      <vt:lpstr>Presentación de PowerPoint</vt:lpstr>
      <vt:lpstr>GUÍA DE FRECUENCIA CARDIACA</vt:lpstr>
      <vt:lpstr>Incremento lineal del ritmo cardiaco con carga de trabajo física.</vt:lpstr>
      <vt:lpstr>Ritmo cardiaco de dos cargas de trabajo.</vt:lpstr>
      <vt:lpstr>Fuerza de compresión en la parte inferior de la espalda</vt:lpstr>
      <vt:lpstr>Factores individuales que podrían ocasionar problemas en la parte inferior de la espalda</vt:lpstr>
      <vt:lpstr>Presentación de PowerPoint</vt:lpstr>
      <vt:lpstr>GUIA DE LEVANTAMIENTO NIOSH</vt:lpstr>
      <vt:lpstr>El RWL representa la carga que puede ser manejada por la mayoría de trabajadores: </vt:lpstr>
      <vt:lpstr>FÓRMULA</vt:lpstr>
      <vt:lpstr>VARIABLES BASADAS EN LA TABLA DE MULTIPLICADORES DE FRECUENCIA</vt:lpstr>
      <vt:lpstr>VARIABLES BASADAS EN LA TABLA DE MULTIPLICADOR DE ACOPLAMIENTO</vt:lpstr>
      <vt:lpstr>DISEÑO DEL LUGAR DE TRABAJO, EQUIPO Y HERRAMIENTA</vt:lpstr>
      <vt:lpstr>Lugar de trabajo, equipo y diseño de herramientas </vt:lpstr>
      <vt:lpstr>Propósito de la Ergonomía </vt:lpstr>
      <vt:lpstr>ANTROPOMETRÍA Y DISEÑO</vt:lpstr>
      <vt:lpstr>ANTROPOMETRÍA Y DISEÑO</vt:lpstr>
      <vt:lpstr>Presentación de PowerPoint</vt:lpstr>
      <vt:lpstr>DISEÑO PARA LOS EXTREMOS</vt:lpstr>
      <vt:lpstr>Presentación de PowerPoint</vt:lpstr>
      <vt:lpstr>DISEÑO PARA LA AJUSTABILIDAD</vt:lpstr>
      <vt:lpstr>PRINCIPIOS DEL DISEÑO DE TRABAJO </vt:lpstr>
      <vt:lpstr>PRINCIPIO DEL DISEÑO DE TRABAJO EN EL LUGAR DE TRABAJO</vt:lpstr>
      <vt:lpstr>DISEÑO PARA EL PROMEDIO</vt:lpstr>
      <vt:lpstr>ALTURA DE TRABAJO</vt:lpstr>
      <vt:lpstr>Determinar la altura de la superficie de trabajo según la altura del codo</vt:lpstr>
      <vt:lpstr>EJEMPLO</vt:lpstr>
      <vt:lpstr>Dimensiones </vt:lpstr>
      <vt:lpstr>REGLA DEL CODO</vt:lpstr>
      <vt:lpstr>Determinar la altura de la superficie de trabajo según la altura del codo</vt:lpstr>
      <vt:lpstr>Altura del plano de trabajo (sentado)  según su tarea</vt:lpstr>
      <vt:lpstr>Presentación de PowerPoint</vt:lpstr>
      <vt:lpstr>LOCALIZACION DE HERRAMIENTAS EN EL AREA DE TRABAJO</vt:lpstr>
      <vt:lpstr>Presentación de PowerPoint</vt:lpstr>
      <vt:lpstr>Presentación de PowerPoint</vt:lpstr>
      <vt:lpstr>Presentación de PowerPoint</vt:lpstr>
      <vt:lpstr>Presentación de PowerPoint</vt:lpstr>
      <vt:lpstr>Presentación de PowerPoint</vt:lpstr>
      <vt:lpstr>Presentación de PowerPoint</vt:lpstr>
      <vt:lpstr>MÁQUINAS Y EQUIPOS</vt:lpstr>
      <vt:lpstr>UBICAR LOS DISPOSITIVOS DE CONTROL PARA OBTENER UN MEJOR ACCESO Y MAYOR FUERZA POR PARTE DEL OPERADOR</vt:lpstr>
      <vt:lpstr>Presentación de PowerPoint</vt:lpstr>
      <vt:lpstr>Presentación de PowerPoint</vt:lpstr>
      <vt:lpstr>USO DE ACCESORIOS EN LUGAR DE SOSTENER CON LA MANO</vt:lpstr>
      <vt:lpstr>USOS DE INDICADORES DE LUZ PARA LLAMAR LA ATENCIÓN DEL OPERARIO</vt:lpstr>
      <vt:lpstr>Codificación recomendada de lámparas indicadoras</vt:lpstr>
      <vt:lpstr>USO DE SEÑALES ACÚSTICAS PARA ADVERTENCIA</vt:lpstr>
      <vt:lpstr>Señales auditivas de 2 etapas</vt:lpstr>
      <vt:lpstr>Habilidades y limitaciones del ser humano</vt:lpstr>
      <vt:lpstr>Factores Ambientales</vt:lpstr>
      <vt:lpstr>Separación de la señal del ruido</vt:lpstr>
      <vt:lpstr>USO DE CÓDIGOS DE FORMA PARA LA IDENTIFICACIÓN POR TACTO </vt:lpstr>
      <vt:lpstr>Presentación de PowerPoint</vt:lpstr>
      <vt:lpstr>USO DE CÓDIGOS DE TEXTURA PARA LA IDENTIFICACIÓN POR TACTO </vt:lpstr>
      <vt:lpstr>USO DE CÓDIGOS DE TAMAÑO PARA LA IDENTIFICACIÓN POR TACTO </vt:lpstr>
      <vt:lpstr>Presentación de PowerPoint</vt:lpstr>
      <vt:lpstr>COMPATIBILIDAD ADECUADA ENTRE CONTROLES Y PANTALLA</vt:lpstr>
      <vt:lpstr>Por ejemplo</vt:lpstr>
      <vt:lpstr>Presentación de PowerPoint</vt:lpstr>
      <vt:lpstr>DESORDEN POR TRAUMA ACUMULADO</vt:lpstr>
      <vt:lpstr>FACTORES QUE CONDUCEN AL DESARROLLO DE DTA</vt:lpstr>
      <vt:lpstr>FACTORES QUE CONDUCEN AL DESARROLLO DE DTA</vt:lpstr>
      <vt:lpstr>ÍNDICE DE RIESGOS DTA</vt:lpstr>
      <vt:lpstr>Presentación de PowerPoint</vt:lpstr>
      <vt:lpstr>HERRAMIENTAS</vt:lpstr>
      <vt:lpstr>USO DE FUERZA EN TAREAS QUE REQUIEREN FUERZA Y AGARRE CON CONTRACCIÓN EN TAREAS QUE REQUIEREN PRECISIÓN</vt:lpstr>
      <vt:lpstr>Tipos de agarre</vt:lpstr>
      <vt:lpstr>Consejos a la hora de utilizar distintos tipos de herramientas:</vt:lpstr>
      <vt:lpstr>DISEÑO DE HERRAMIENTAS PARA USAR CON CUALQUIER MANO Y PARA LA MAYOR PARTE DE LOS INDIVIDUOS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Ingeniería de Métodos Feb-Jun 2019</dc:title>
  <dc:creator>User</dc:creator>
  <cp:lastModifiedBy>alex</cp:lastModifiedBy>
  <cp:revision>4</cp:revision>
  <dcterms:created xsi:type="dcterms:W3CDTF">2018-08-28T15:16:22Z</dcterms:created>
  <dcterms:modified xsi:type="dcterms:W3CDTF">2020-08-13T19:24:08Z</dcterms:modified>
</cp:coreProperties>
</file>