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58" r:id="rId1"/>
  </p:sldMasterIdLst>
  <p:sldIdLst>
    <p:sldId id="256" r:id="rId2"/>
    <p:sldId id="267" r:id="rId3"/>
    <p:sldId id="268" r:id="rId4"/>
    <p:sldId id="257" r:id="rId5"/>
    <p:sldId id="259" r:id="rId6"/>
    <p:sldId id="263" r:id="rId7"/>
    <p:sldId id="261" r:id="rId8"/>
    <p:sldId id="264" r:id="rId9"/>
    <p:sldId id="262" r:id="rId10"/>
    <p:sldId id="265" r:id="rId11"/>
    <p:sldId id="269" r:id="rId12"/>
    <p:sldId id="270" r:id="rId13"/>
    <p:sldId id="271" r:id="rId14"/>
    <p:sldId id="266"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4660"/>
  </p:normalViewPr>
  <p:slideViewPr>
    <p:cSldViewPr snapToGrid="0">
      <p:cViewPr varScale="1">
        <p:scale>
          <a:sx n="74" d="100"/>
          <a:sy n="74" d="100"/>
        </p:scale>
        <p:origin x="60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041473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14306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083333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el estilo de texto del patrón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607659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8735965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s-ES"/>
              <a:t>Haga clic para modificar el estilo de título del patrón</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s-ES"/>
              <a:t>Haga clic para modificar el estilo de texto del patrón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39260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s-ES"/>
              <a:t>Haga clic para modificar el estilo de título del patrón</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s-ES"/>
              <a:t>Haga clic para modificar el estilo de texto del patrón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162274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8035983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205933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627400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67964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47811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42745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219387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91510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63133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s-ES"/>
              <a:t>Haga clic para modificar el estilo de título del patrón</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7/29/2020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154473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7/29/2020</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266046138"/>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revista.unam.mx/vol.5/num1/art2/art2-3.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1FA1E89F-720B-4F76-8437-34E12A80ADDE}"/>
              </a:ext>
            </a:extLst>
          </p:cNvPr>
          <p:cNvSpPr>
            <a:spLocks noGrp="1"/>
          </p:cNvSpPr>
          <p:nvPr>
            <p:ph type="ctrTitle"/>
          </p:nvPr>
        </p:nvSpPr>
        <p:spPr>
          <a:xfrm>
            <a:off x="1596979" y="-188173"/>
            <a:ext cx="9906043" cy="2616199"/>
          </a:xfrm>
        </p:spPr>
        <p:txBody>
          <a:bodyPr>
            <a:normAutofit fontScale="90000"/>
          </a:bodyPr>
          <a:lstStyle/>
          <a:p>
            <a:r>
              <a:rPr lang="es-MX" dirty="0">
                <a:effectLst>
                  <a:reflection blurRad="6350" stA="55000" endA="300" endPos="45500" dir="5400000" sy="-100000" algn="bl" rotWithShape="0"/>
                </a:effectLst>
                <a:latin typeface="Felix Titling" panose="04060505060202020A04" pitchFamily="82" charset="0"/>
              </a:rPr>
              <a:t>Modelo Argumentativo de Toulmin</a:t>
            </a:r>
          </a:p>
        </p:txBody>
      </p:sp>
      <p:sp>
        <p:nvSpPr>
          <p:cNvPr id="3" name="Subtítulo 2">
            <a:extLst>
              <a:ext uri="{FF2B5EF4-FFF2-40B4-BE49-F238E27FC236}">
                <a16:creationId xmlns:a16="http://schemas.microsoft.com/office/drawing/2014/main" xmlns="" id="{6D0FF8C2-01F1-4AEB-B817-416A5F12B07F}"/>
              </a:ext>
            </a:extLst>
          </p:cNvPr>
          <p:cNvSpPr>
            <a:spLocks noGrp="1"/>
          </p:cNvSpPr>
          <p:nvPr>
            <p:ph type="subTitle" idx="1"/>
          </p:nvPr>
        </p:nvSpPr>
        <p:spPr>
          <a:xfrm>
            <a:off x="4953259" y="5606126"/>
            <a:ext cx="6987645" cy="1388534"/>
          </a:xfrm>
        </p:spPr>
        <p:txBody>
          <a:bodyPr/>
          <a:lstStyle/>
          <a:p>
            <a:r>
              <a:rPr lang="es-MX" dirty="0" smtClean="0">
                <a:latin typeface="Felix Titling" panose="04060505060202020A04" pitchFamily="82" charset="0"/>
              </a:rPr>
              <a:t>Mtra. Ana </a:t>
            </a:r>
            <a:r>
              <a:rPr lang="es-MX" dirty="0" err="1" smtClean="0">
                <a:latin typeface="Felix Titling" panose="04060505060202020A04" pitchFamily="82" charset="0"/>
              </a:rPr>
              <a:t>marsela</a:t>
            </a:r>
            <a:r>
              <a:rPr lang="es-MX" dirty="0" smtClean="0">
                <a:latin typeface="Felix Titling" panose="04060505060202020A04" pitchFamily="82" charset="0"/>
              </a:rPr>
              <a:t> </a:t>
            </a:r>
            <a:r>
              <a:rPr lang="es-MX" dirty="0" err="1" smtClean="0">
                <a:latin typeface="Felix Titling" panose="04060505060202020A04" pitchFamily="82" charset="0"/>
              </a:rPr>
              <a:t>lópez</a:t>
            </a:r>
            <a:r>
              <a:rPr lang="es-MX" dirty="0" smtClean="0">
                <a:latin typeface="Felix Titling" panose="04060505060202020A04" pitchFamily="82" charset="0"/>
              </a:rPr>
              <a:t> estrada</a:t>
            </a:r>
          </a:p>
          <a:p>
            <a:r>
              <a:rPr lang="es-MX" dirty="0" smtClean="0">
                <a:latin typeface="Felix Titling" panose="04060505060202020A04" pitchFamily="82" charset="0"/>
              </a:rPr>
              <a:t>Mtra. Blanca Ruth Sandoval </a:t>
            </a:r>
            <a:r>
              <a:rPr lang="es-MX" dirty="0" err="1" smtClean="0">
                <a:latin typeface="Felix Titling" panose="04060505060202020A04" pitchFamily="82" charset="0"/>
              </a:rPr>
              <a:t>alvarez</a:t>
            </a:r>
            <a:endParaRPr lang="es-MX" dirty="0" smtClean="0">
              <a:latin typeface="Felix Titling" panose="04060505060202020A04" pitchFamily="82" charset="0"/>
            </a:endParaRPr>
          </a:p>
          <a:p>
            <a:r>
              <a:rPr lang="es-MX" dirty="0" smtClean="0">
                <a:latin typeface="Felix Titling" panose="04060505060202020A04" pitchFamily="82" charset="0"/>
              </a:rPr>
              <a:t>Ciclo Escolar febrero-junio 2019</a:t>
            </a:r>
            <a:endParaRPr lang="es-MX" dirty="0">
              <a:latin typeface="Felix Titling" panose="04060505060202020A04" pitchFamily="82" charset="0"/>
            </a:endParaRP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3166" y="2031344"/>
            <a:ext cx="2423041" cy="3107326"/>
          </a:xfrm>
          <a:prstGeom prst="roundRect">
            <a:avLst>
              <a:gd name="adj" fmla="val 16667"/>
            </a:avLst>
          </a:prstGeom>
          <a:ln>
            <a:noFill/>
          </a:ln>
          <a:effectLst>
            <a:outerShdw blurRad="76200" dist="38100" dir="7800000" algn="tl" rotWithShape="0">
              <a:srgbClr val="000000">
                <a:alpha val="40000"/>
              </a:srgbClr>
            </a:outerShdw>
          </a:effectLst>
          <a:scene3d>
            <a:camera prst="perspectiveBelow"/>
            <a:lightRig rig="contrasting" dir="t">
              <a:rot lat="0" lon="0" rev="4200000"/>
            </a:lightRig>
          </a:scene3d>
          <a:sp3d prstMaterial="plastic">
            <a:bevelT w="381000" h="114300" prst="cross"/>
            <a:contourClr>
              <a:srgbClr val="969696"/>
            </a:contourClr>
          </a:sp3d>
        </p:spPr>
      </p:pic>
      <p:sp>
        <p:nvSpPr>
          <p:cNvPr id="5" name="Título 1">
            <a:extLst>
              <a:ext uri="{FF2B5EF4-FFF2-40B4-BE49-F238E27FC236}">
                <a16:creationId xmlns:a16="http://schemas.microsoft.com/office/drawing/2014/main" xmlns="" id="{1FA1E89F-720B-4F76-8437-34E12A80ADDE}"/>
              </a:ext>
            </a:extLst>
          </p:cNvPr>
          <p:cNvSpPr txBox="1">
            <a:spLocks/>
          </p:cNvSpPr>
          <p:nvPr/>
        </p:nvSpPr>
        <p:spPr>
          <a:xfrm>
            <a:off x="2034861" y="2689418"/>
            <a:ext cx="9906043" cy="2616199"/>
          </a:xfrm>
          <a:prstGeom prst="rect">
            <a:avLst/>
          </a:prstGeom>
          <a:effectLst/>
        </p:spPr>
        <p:txBody>
          <a:bodyPr vert="horz" lIns="91440" tIns="45720" rIns="91440" bIns="45720" rtlCol="0" anchor="b">
            <a:normAutofit fontScale="975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MX" sz="4000" b="1" dirty="0" smtClean="0">
                <a:solidFill>
                  <a:srgbClr val="FF0000"/>
                </a:solidFill>
                <a:effectLst>
                  <a:reflection blurRad="6350" stA="55000" endA="300" endPos="45500" dir="5400000" sy="-100000" algn="bl" rotWithShape="0"/>
                </a:effectLst>
                <a:latin typeface="Felix Titling" panose="04060505060202020A04" pitchFamily="82" charset="0"/>
              </a:rPr>
              <a:t>Guía de aprendizaje</a:t>
            </a:r>
            <a:endParaRPr lang="es-MX" sz="4000" b="1" dirty="0">
              <a:solidFill>
                <a:srgbClr val="FF0000"/>
              </a:solidFill>
              <a:effectLst>
                <a:reflection blurRad="6350" stA="55000" endA="300" endPos="45500" dir="5400000" sy="-100000" algn="bl" rotWithShape="0"/>
              </a:effectLst>
              <a:latin typeface="Felix Titling" panose="04060505060202020A04" pitchFamily="82" charset="0"/>
            </a:endParaRPr>
          </a:p>
        </p:txBody>
      </p:sp>
      <p:sp>
        <p:nvSpPr>
          <p:cNvPr id="6" name="Subtítulo 2">
            <a:extLst>
              <a:ext uri="{FF2B5EF4-FFF2-40B4-BE49-F238E27FC236}">
                <a16:creationId xmlns:a16="http://schemas.microsoft.com/office/drawing/2014/main" xmlns="" id="{6D0FF8C2-01F1-4AEB-B817-416A5F12B07F}"/>
              </a:ext>
            </a:extLst>
          </p:cNvPr>
          <p:cNvSpPr txBox="1">
            <a:spLocks/>
          </p:cNvSpPr>
          <p:nvPr/>
        </p:nvSpPr>
        <p:spPr>
          <a:xfrm>
            <a:off x="5074627" y="3259009"/>
            <a:ext cx="6987645" cy="1388534"/>
          </a:xfrm>
          <a:prstGeom prst="rect">
            <a:avLst/>
          </a:prstGeom>
        </p:spPr>
        <p:txBody>
          <a:bodyPr vert="horz" lIns="91440" tIns="45720" rIns="91440" bIns="45720" rtlCol="0" anchor="t">
            <a:norm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es-MX" dirty="0" smtClean="0">
                <a:latin typeface="Felix Titling" panose="04060505060202020A04" pitchFamily="82" charset="0"/>
              </a:rPr>
              <a:t>Asignatura: </a:t>
            </a:r>
          </a:p>
          <a:p>
            <a:r>
              <a:rPr lang="es-MX" dirty="0" smtClean="0">
                <a:latin typeface="Felix Titling" panose="04060505060202020A04" pitchFamily="82" charset="0"/>
              </a:rPr>
              <a:t>Lógica argumentativa</a:t>
            </a:r>
            <a:endParaRPr lang="es-MX" dirty="0">
              <a:latin typeface="Felix Titling" panose="04060505060202020A04" pitchFamily="82" charset="0"/>
            </a:endParaRPr>
          </a:p>
        </p:txBody>
      </p:sp>
    </p:spTree>
    <p:extLst>
      <p:ext uri="{BB962C8B-B14F-4D97-AF65-F5344CB8AC3E}">
        <p14:creationId xmlns:p14="http://schemas.microsoft.com/office/powerpoint/2010/main" val="16887459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84516" y="214745"/>
            <a:ext cx="10018713" cy="1752599"/>
          </a:xfrm>
        </p:spPr>
        <p:txBody>
          <a:bodyPr/>
          <a:lstStyle/>
          <a:p>
            <a:r>
              <a:rPr lang="es-MX" dirty="0" smtClean="0"/>
              <a:t>Video explicativo</a:t>
            </a:r>
            <a:endParaRPr lang="es-MX" dirty="0"/>
          </a:p>
        </p:txBody>
      </p:sp>
      <p:pic>
        <p:nvPicPr>
          <p:cNvPr id="4" name="modelo de Toulmi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175163" y="2133601"/>
            <a:ext cx="9033163" cy="4142508"/>
          </a:xfrm>
        </p:spPr>
      </p:pic>
    </p:spTree>
    <p:extLst>
      <p:ext uri="{BB962C8B-B14F-4D97-AF65-F5344CB8AC3E}">
        <p14:creationId xmlns:p14="http://schemas.microsoft.com/office/powerpoint/2010/main" val="33648155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238609" y="2150770"/>
            <a:ext cx="10697067" cy="3090931"/>
          </a:xfrm>
          <a:prstGeom prst="rect">
            <a:avLst/>
          </a:prstGeom>
        </p:spPr>
      </p:pic>
      <p:sp>
        <p:nvSpPr>
          <p:cNvPr id="5" name="CuadroTexto 4"/>
          <p:cNvSpPr txBox="1"/>
          <p:nvPr/>
        </p:nvSpPr>
        <p:spPr>
          <a:xfrm>
            <a:off x="8268236" y="669702"/>
            <a:ext cx="3175869" cy="923330"/>
          </a:xfrm>
          <a:prstGeom prst="rect">
            <a:avLst/>
          </a:prstGeom>
          <a:noFill/>
        </p:spPr>
        <p:txBody>
          <a:bodyPr wrap="none" rtlCol="0">
            <a:spAutoFit/>
          </a:bodyPr>
          <a:lstStyle/>
          <a:p>
            <a:r>
              <a:rPr lang="es-MX" sz="5400" b="1" dirty="0" smtClean="0">
                <a:solidFill>
                  <a:schemeClr val="tx1">
                    <a:lumMod val="50000"/>
                    <a:lumOff val="50000"/>
                  </a:schemeClr>
                </a:solidFill>
              </a:rPr>
              <a:t>Ejercicio 1</a:t>
            </a:r>
            <a:endParaRPr lang="es-MX" sz="5400" b="1" dirty="0">
              <a:solidFill>
                <a:schemeClr val="tx1">
                  <a:lumMod val="50000"/>
                  <a:lumOff val="50000"/>
                </a:schemeClr>
              </a:solidFill>
            </a:endParaRPr>
          </a:p>
        </p:txBody>
      </p:sp>
    </p:spTree>
    <p:extLst>
      <p:ext uri="{BB962C8B-B14F-4D97-AF65-F5344CB8AC3E}">
        <p14:creationId xmlns:p14="http://schemas.microsoft.com/office/powerpoint/2010/main" val="1686640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4327301" y="373487"/>
            <a:ext cx="6357831" cy="646331"/>
          </a:xfrm>
          <a:prstGeom prst="rect">
            <a:avLst/>
          </a:prstGeom>
          <a:noFill/>
        </p:spPr>
        <p:txBody>
          <a:bodyPr wrap="none" rtlCol="0">
            <a:spAutoFit/>
          </a:bodyPr>
          <a:lstStyle/>
          <a:p>
            <a:r>
              <a:rPr lang="es-MX" sz="3600" dirty="0"/>
              <a:t>Etapas al argumentar un </a:t>
            </a:r>
            <a:r>
              <a:rPr lang="es-MX" sz="3600" dirty="0" smtClean="0"/>
              <a:t>dialogo</a:t>
            </a:r>
            <a:endParaRPr lang="es-MX" sz="3600" dirty="0"/>
          </a:p>
        </p:txBody>
      </p:sp>
      <p:sp>
        <p:nvSpPr>
          <p:cNvPr id="5" name="CuadroTexto 4"/>
          <p:cNvSpPr txBox="1"/>
          <p:nvPr/>
        </p:nvSpPr>
        <p:spPr>
          <a:xfrm>
            <a:off x="1712893" y="1223493"/>
            <a:ext cx="10225078" cy="5016758"/>
          </a:xfrm>
          <a:prstGeom prst="rect">
            <a:avLst/>
          </a:prstGeom>
          <a:noFill/>
        </p:spPr>
        <p:txBody>
          <a:bodyPr wrap="square" rtlCol="0">
            <a:spAutoFit/>
          </a:bodyPr>
          <a:lstStyle/>
          <a:p>
            <a:pPr algn="just"/>
            <a:r>
              <a:rPr lang="es-MX" sz="2000" dirty="0"/>
              <a:t>Una discusión crítica es un discurso argumentativo ideal, que tiende a resolver una diferencia de opinión, a partir de determinar si los puntos de vista de un asunto deben ser aceptados o no. Tiene cuatro etapas o momentos: confrontación, apertura, argumentación y cierre.  La etapa de confrontación es el momento en el que se establece la diferencia de opinión, es decir, que el protagonista sostiene un punto de vista del cual duda el antagonista. En la etapa de apertura las partes toman la decisión de intentar resolver una disputa por medio de una discusión argumentativa con reglas. Se toman más decisiones sobre el material y se fijan puntos iniciales de procedimiento. En la etapa de argumentación el protagonista defiende su punto mediante la presentación de argumentos. Finalmente, en la etapa de cierre o conclusión se establece que la disputa ha sido resuelta ya sea a favor del punto de vista inicial o de las dudas u objeciones que se le presentaron.</a:t>
            </a:r>
          </a:p>
          <a:p>
            <a:pPr algn="just"/>
            <a:r>
              <a:rPr lang="es-MX" sz="2000" dirty="0"/>
              <a:t>Etapa de apertura: Se ponen de acuerdo en involucrarse en un determinado tipo de dialogo. </a:t>
            </a:r>
          </a:p>
          <a:p>
            <a:pPr algn="just"/>
            <a:r>
              <a:rPr lang="es-MX" sz="2000" dirty="0"/>
              <a:t>Etapa de confrontación: Se debe plantear el tema o el problema sobre el que se va a discutir.</a:t>
            </a:r>
          </a:p>
          <a:p>
            <a:pPr algn="just"/>
            <a:r>
              <a:rPr lang="es-MX" sz="2000" dirty="0"/>
              <a:t>Etapa de argumentación: Cada participante tiene la obligación de contribuir a la consecución de sus propios fines. </a:t>
            </a:r>
          </a:p>
          <a:p>
            <a:pPr algn="just"/>
            <a:r>
              <a:rPr lang="es-MX" sz="2000" dirty="0"/>
              <a:t>Etapa de clausura: Es el momento que los objetivos del dialogo se han cumplido</a:t>
            </a:r>
            <a:r>
              <a:rPr lang="es-MX" sz="2000" dirty="0" smtClean="0"/>
              <a:t>.</a:t>
            </a:r>
            <a:endParaRPr lang="es-MX" sz="2000" dirty="0"/>
          </a:p>
        </p:txBody>
      </p:sp>
    </p:spTree>
    <p:extLst>
      <p:ext uri="{BB962C8B-B14F-4D97-AF65-F5344CB8AC3E}">
        <p14:creationId xmlns:p14="http://schemas.microsoft.com/office/powerpoint/2010/main" val="3497484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238609" y="2308479"/>
            <a:ext cx="10506924" cy="2714282"/>
          </a:xfrm>
          <a:prstGeom prst="rect">
            <a:avLst/>
          </a:prstGeom>
        </p:spPr>
      </p:pic>
      <p:sp>
        <p:nvSpPr>
          <p:cNvPr id="5" name="CuadroTexto 4"/>
          <p:cNvSpPr txBox="1"/>
          <p:nvPr/>
        </p:nvSpPr>
        <p:spPr>
          <a:xfrm>
            <a:off x="8268236" y="669702"/>
            <a:ext cx="3179075" cy="923330"/>
          </a:xfrm>
          <a:prstGeom prst="rect">
            <a:avLst/>
          </a:prstGeom>
          <a:noFill/>
        </p:spPr>
        <p:txBody>
          <a:bodyPr wrap="none" rtlCol="0">
            <a:spAutoFit/>
          </a:bodyPr>
          <a:lstStyle/>
          <a:p>
            <a:r>
              <a:rPr lang="es-MX" sz="5400" b="1" dirty="0" smtClean="0">
                <a:solidFill>
                  <a:srgbClr val="C00000"/>
                </a:solidFill>
              </a:rPr>
              <a:t>Ejercicio 2</a:t>
            </a:r>
            <a:endParaRPr lang="es-MX" sz="5400" b="1" dirty="0">
              <a:solidFill>
                <a:srgbClr val="C00000"/>
              </a:solidFill>
            </a:endParaRPr>
          </a:p>
        </p:txBody>
      </p:sp>
    </p:spTree>
    <p:extLst>
      <p:ext uri="{BB962C8B-B14F-4D97-AF65-F5344CB8AC3E}">
        <p14:creationId xmlns:p14="http://schemas.microsoft.com/office/powerpoint/2010/main" val="1693480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Referencia bibliográfica</a:t>
            </a:r>
            <a:endParaRPr lang="es-MX" dirty="0"/>
          </a:p>
        </p:txBody>
      </p:sp>
      <p:sp>
        <p:nvSpPr>
          <p:cNvPr id="3" name="Marcador de contenido 2"/>
          <p:cNvSpPr>
            <a:spLocks noGrp="1"/>
          </p:cNvSpPr>
          <p:nvPr>
            <p:ph idx="1"/>
          </p:nvPr>
        </p:nvSpPr>
        <p:spPr>
          <a:xfrm>
            <a:off x="1484310" y="2078183"/>
            <a:ext cx="10018713" cy="3713018"/>
          </a:xfrm>
        </p:spPr>
        <p:txBody>
          <a:bodyPr/>
          <a:lstStyle/>
          <a:p>
            <a:r>
              <a:rPr lang="es-MX" dirty="0" smtClean="0"/>
              <a:t>Modelo de </a:t>
            </a:r>
            <a:r>
              <a:rPr lang="es-MX" dirty="0" err="1" smtClean="0"/>
              <a:t>Toulmin</a:t>
            </a:r>
            <a:r>
              <a:rPr lang="es-MX" dirty="0" smtClean="0"/>
              <a:t>.(2002) Revista UNAM </a:t>
            </a:r>
            <a:r>
              <a:rPr lang="es-MX" dirty="0">
                <a:hlinkClick r:id="rId2"/>
              </a:rPr>
              <a:t>http://</a:t>
            </a:r>
            <a:r>
              <a:rPr lang="es-MX" dirty="0" smtClean="0">
                <a:hlinkClick r:id="rId2"/>
              </a:rPr>
              <a:t>www.revista.unam.mx/vol.5/num1/art2/art2-3.htm</a:t>
            </a:r>
            <a:endParaRPr lang="es-MX" dirty="0" smtClean="0"/>
          </a:p>
          <a:p>
            <a:r>
              <a:rPr lang="es-MX" dirty="0" smtClean="0"/>
              <a:t>Libro de texto: Lógica</a:t>
            </a:r>
            <a:endParaRPr lang="es-MX" dirty="0"/>
          </a:p>
          <a:p>
            <a:endParaRPr lang="es-MX" dirty="0"/>
          </a:p>
        </p:txBody>
      </p:sp>
    </p:spTree>
    <p:extLst>
      <p:ext uri="{BB962C8B-B14F-4D97-AF65-F5344CB8AC3E}">
        <p14:creationId xmlns:p14="http://schemas.microsoft.com/office/powerpoint/2010/main" val="700821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337410" y="2897747"/>
            <a:ext cx="10238518" cy="1938992"/>
          </a:xfrm>
          <a:prstGeom prst="rect">
            <a:avLst/>
          </a:prstGeom>
          <a:noFill/>
        </p:spPr>
        <p:txBody>
          <a:bodyPr wrap="square" rtlCol="0">
            <a:spAutoFit/>
          </a:bodyPr>
          <a:lstStyle/>
          <a:p>
            <a:pPr algn="just"/>
            <a:r>
              <a:rPr lang="es-MX" sz="4000" dirty="0" smtClean="0"/>
              <a:t>Estructurar los argumentos </a:t>
            </a:r>
            <a:r>
              <a:rPr lang="es-MX" sz="4000" dirty="0" smtClean="0"/>
              <a:t>con </a:t>
            </a:r>
            <a:r>
              <a:rPr lang="es-MX" sz="4000" dirty="0" smtClean="0"/>
              <a:t>la metodología de </a:t>
            </a:r>
            <a:r>
              <a:rPr lang="es-MX" sz="4000" dirty="0" err="1" smtClean="0"/>
              <a:t>Toulming</a:t>
            </a:r>
            <a:r>
              <a:rPr lang="es-MX" sz="4000" dirty="0" smtClean="0"/>
              <a:t>, </a:t>
            </a:r>
            <a:r>
              <a:rPr lang="es-MX" sz="4000" dirty="0" smtClean="0"/>
              <a:t>a fin de fortalecerlo y sustentarlo de tal manera que no se invalide.</a:t>
            </a:r>
            <a:endParaRPr lang="es-MX" sz="4000" dirty="0"/>
          </a:p>
        </p:txBody>
      </p:sp>
      <p:sp>
        <p:nvSpPr>
          <p:cNvPr id="5" name="Título 1">
            <a:extLst>
              <a:ext uri="{FF2B5EF4-FFF2-40B4-BE49-F238E27FC236}">
                <a16:creationId xmlns:a16="http://schemas.microsoft.com/office/drawing/2014/main" xmlns="" id="{1FA1E89F-720B-4F76-8437-34E12A80ADDE}"/>
              </a:ext>
            </a:extLst>
          </p:cNvPr>
          <p:cNvSpPr txBox="1">
            <a:spLocks/>
          </p:cNvSpPr>
          <p:nvPr/>
        </p:nvSpPr>
        <p:spPr>
          <a:xfrm>
            <a:off x="167425" y="-736363"/>
            <a:ext cx="9906043" cy="2616199"/>
          </a:xfrm>
          <a:prstGeom prst="rect">
            <a:avLst/>
          </a:prstGeom>
          <a:effectLst/>
        </p:spPr>
        <p:txBody>
          <a:bodyPr vert="horz" lIns="91440" tIns="45720" rIns="91440" bIns="45720" rtlCol="0" anchor="b">
            <a:normAutofit fontScale="975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MX" sz="4000" b="1" dirty="0" smtClean="0">
                <a:solidFill>
                  <a:srgbClr val="FF0000"/>
                </a:solidFill>
                <a:effectLst>
                  <a:reflection blurRad="6350" stA="55000" endA="300" endPos="45500" dir="5400000" sy="-100000" algn="bl" rotWithShape="0"/>
                </a:effectLst>
                <a:latin typeface="Felix Titling" panose="04060505060202020A04" pitchFamily="82" charset="0"/>
              </a:rPr>
              <a:t>Propósito educativo</a:t>
            </a:r>
            <a:endParaRPr lang="es-MX" sz="4000" b="1" dirty="0">
              <a:solidFill>
                <a:srgbClr val="FF0000"/>
              </a:solidFill>
              <a:effectLst>
                <a:reflection blurRad="6350" stA="55000" endA="300" endPos="45500" dir="5400000" sy="-100000" algn="bl" rotWithShape="0"/>
              </a:effectLst>
              <a:latin typeface="Felix Titling" panose="04060505060202020A04" pitchFamily="82" charset="0"/>
            </a:endParaRPr>
          </a:p>
        </p:txBody>
      </p:sp>
    </p:spTree>
    <p:extLst>
      <p:ext uri="{BB962C8B-B14F-4D97-AF65-F5344CB8AC3E}">
        <p14:creationId xmlns:p14="http://schemas.microsoft.com/office/powerpoint/2010/main" val="177937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8426259" y="3078654"/>
            <a:ext cx="3280637" cy="3309267"/>
          </a:xfrm>
          <a:prstGeom prst="rect">
            <a:avLst/>
          </a:prstGeom>
        </p:spPr>
      </p:pic>
      <p:sp>
        <p:nvSpPr>
          <p:cNvPr id="5" name="CuadroTexto 4"/>
          <p:cNvSpPr txBox="1"/>
          <p:nvPr/>
        </p:nvSpPr>
        <p:spPr>
          <a:xfrm>
            <a:off x="1481071" y="3579125"/>
            <a:ext cx="5769734" cy="2308324"/>
          </a:xfrm>
          <a:prstGeom prst="rect">
            <a:avLst/>
          </a:prstGeom>
          <a:noFill/>
        </p:spPr>
        <p:txBody>
          <a:bodyPr wrap="square" rtlCol="0">
            <a:spAutoFit/>
          </a:bodyPr>
          <a:lstStyle/>
          <a:p>
            <a:r>
              <a:rPr lang="es-MX" sz="3600" dirty="0" smtClean="0"/>
              <a:t>Matemático y profesor de la Universidad de Cambridge en donde obtuvo un Doctorado en Filosofía.</a:t>
            </a:r>
            <a:endParaRPr lang="es-MX" sz="3600" dirty="0"/>
          </a:p>
        </p:txBody>
      </p:sp>
      <p:sp>
        <p:nvSpPr>
          <p:cNvPr id="6" name="CuadroTexto 5"/>
          <p:cNvSpPr txBox="1"/>
          <p:nvPr/>
        </p:nvSpPr>
        <p:spPr>
          <a:xfrm>
            <a:off x="7547020" y="1495920"/>
            <a:ext cx="3765454" cy="707886"/>
          </a:xfrm>
          <a:prstGeom prst="rect">
            <a:avLst/>
          </a:prstGeom>
          <a:noFill/>
        </p:spPr>
        <p:txBody>
          <a:bodyPr wrap="none" rtlCol="0">
            <a:spAutoFit/>
          </a:bodyPr>
          <a:lstStyle/>
          <a:p>
            <a:r>
              <a:rPr lang="es-MX" sz="4000" dirty="0" smtClean="0"/>
              <a:t>Stephen </a:t>
            </a:r>
            <a:r>
              <a:rPr lang="es-MX" sz="4000" dirty="0" err="1" smtClean="0"/>
              <a:t>Toulmin</a:t>
            </a:r>
            <a:endParaRPr lang="es-MX" sz="4000" dirty="0"/>
          </a:p>
        </p:txBody>
      </p:sp>
      <p:sp>
        <p:nvSpPr>
          <p:cNvPr id="7" name="CuadroTexto 6"/>
          <p:cNvSpPr txBox="1"/>
          <p:nvPr/>
        </p:nvSpPr>
        <p:spPr>
          <a:xfrm>
            <a:off x="6273915" y="2362052"/>
            <a:ext cx="5038559" cy="400110"/>
          </a:xfrm>
          <a:prstGeom prst="rect">
            <a:avLst/>
          </a:prstGeom>
          <a:noFill/>
        </p:spPr>
        <p:txBody>
          <a:bodyPr wrap="none" rtlCol="0">
            <a:spAutoFit/>
          </a:bodyPr>
          <a:lstStyle/>
          <a:p>
            <a:r>
              <a:rPr lang="es-MX" sz="2000" dirty="0" smtClean="0"/>
              <a:t>Inglés, nacionalizado estadounidense1922-2009</a:t>
            </a:r>
            <a:endParaRPr lang="es-MX" sz="2000" dirty="0"/>
          </a:p>
        </p:txBody>
      </p:sp>
    </p:spTree>
    <p:extLst>
      <p:ext uri="{BB962C8B-B14F-4D97-AF65-F5344CB8AC3E}">
        <p14:creationId xmlns:p14="http://schemas.microsoft.com/office/powerpoint/2010/main" val="2449308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32B33C77-0000-4AB1-B8F4-2DC68569B860}"/>
              </a:ext>
            </a:extLst>
          </p:cNvPr>
          <p:cNvSpPr>
            <a:spLocks noGrp="1"/>
          </p:cNvSpPr>
          <p:nvPr>
            <p:ph type="title"/>
          </p:nvPr>
        </p:nvSpPr>
        <p:spPr>
          <a:xfrm>
            <a:off x="1484311" y="685800"/>
            <a:ext cx="10018713" cy="1235765"/>
          </a:xfrm>
        </p:spPr>
        <p:txBody>
          <a:bodyPr>
            <a:normAutofit fontScale="90000"/>
            <a:scene3d>
              <a:camera prst="orthographicFront"/>
              <a:lightRig rig="threePt" dir="t"/>
            </a:scene3d>
            <a:sp3d extrusionH="57150">
              <a:bevelT w="57150" h="38100" prst="artDeco"/>
            </a:sp3d>
          </a:bodyPr>
          <a:lstStyle/>
          <a:p>
            <a:r>
              <a:rPr lang="es-MX" sz="6000" dirty="0">
                <a:effectLst>
                  <a:reflection blurRad="6350" stA="55000" endA="300" endPos="45500" dir="5400000" sy="-100000" algn="bl" rotWithShape="0"/>
                </a:effectLst>
                <a:latin typeface="Felix Titling" panose="04060505060202020A04" pitchFamily="82" charset="0"/>
              </a:rPr>
              <a:t>¿Qué es el modelo de Toulmin?</a:t>
            </a:r>
          </a:p>
        </p:txBody>
      </p:sp>
      <p:sp>
        <p:nvSpPr>
          <p:cNvPr id="3" name="Marcador de contenido 2">
            <a:extLst>
              <a:ext uri="{FF2B5EF4-FFF2-40B4-BE49-F238E27FC236}">
                <a16:creationId xmlns:a16="http://schemas.microsoft.com/office/drawing/2014/main" xmlns="" id="{426BBFCF-989A-4B93-8AF6-A3A2A2C89423}"/>
              </a:ext>
            </a:extLst>
          </p:cNvPr>
          <p:cNvSpPr>
            <a:spLocks noGrp="1"/>
          </p:cNvSpPr>
          <p:nvPr>
            <p:ph idx="1"/>
          </p:nvPr>
        </p:nvSpPr>
        <p:spPr>
          <a:xfrm>
            <a:off x="1484310" y="2090530"/>
            <a:ext cx="10018713" cy="4081670"/>
          </a:xfrm>
        </p:spPr>
        <p:txBody>
          <a:bodyPr numCol="2" anchor="t"/>
          <a:lstStyle/>
          <a:p>
            <a:pPr marL="0" indent="0">
              <a:buNone/>
            </a:pPr>
            <a:r>
              <a:rPr lang="es-MX" dirty="0"/>
              <a:t>Se relaciona con las reglas de una argumentación en pasos que pueden ser precisados en cualquier tipo de disciplina a la disertación, al debate.</a:t>
            </a:r>
          </a:p>
          <a:p>
            <a:pPr marL="0" indent="0">
              <a:buNone/>
            </a:pPr>
            <a:r>
              <a:rPr lang="es-MX" dirty="0"/>
              <a:t>Se aprende que la excelencia de una argumentación depende del conjunto de relaciones que pueden ser precisadas y examinadas y que el lenguaje de la razón esta presente en todo tipo de discurso.</a:t>
            </a:r>
          </a:p>
          <a:p>
            <a:pPr marL="0" indent="0">
              <a:buNone/>
            </a:pPr>
            <a:endParaRPr lang="es-MX" dirty="0"/>
          </a:p>
          <a:p>
            <a:pPr marL="0" indent="0">
              <a:buNone/>
            </a:pPr>
            <a:r>
              <a:rPr lang="es-MX" dirty="0"/>
              <a:t>Toulmin cree que las argumentaciones cotidianas no siguen el clásico modelo riguroso del silogismo por lo cual crea uno para analizar cualquier tipo de argumentación. </a:t>
            </a:r>
          </a:p>
          <a:p>
            <a:pPr marL="0" indent="0">
              <a:buNone/>
            </a:pPr>
            <a:endParaRPr lang="es-MX" dirty="0"/>
          </a:p>
        </p:txBody>
      </p:sp>
    </p:spTree>
    <p:extLst>
      <p:ext uri="{BB962C8B-B14F-4D97-AF65-F5344CB8AC3E}">
        <p14:creationId xmlns:p14="http://schemas.microsoft.com/office/powerpoint/2010/main" val="11171269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xmlns="" id="{8A1A09F2-59FD-4437-9508-4BA9994D4258}"/>
              </a:ext>
            </a:extLst>
          </p:cNvPr>
          <p:cNvSpPr>
            <a:spLocks noGrp="1"/>
          </p:cNvSpPr>
          <p:nvPr>
            <p:ph type="title"/>
          </p:nvPr>
        </p:nvSpPr>
        <p:spPr>
          <a:xfrm>
            <a:off x="1484309" y="390939"/>
            <a:ext cx="10018713" cy="1156252"/>
          </a:xfrm>
        </p:spPr>
        <p:txBody>
          <a:bodyPr>
            <a:normAutofit/>
            <a:scene3d>
              <a:camera prst="orthographicFront"/>
              <a:lightRig rig="threePt" dir="t"/>
            </a:scene3d>
            <a:sp3d extrusionH="57150">
              <a:bevelT w="57150" h="38100" prst="artDeco"/>
            </a:sp3d>
          </a:bodyPr>
          <a:lstStyle/>
          <a:p>
            <a:r>
              <a:rPr lang="es-MX" sz="6000" dirty="0">
                <a:effectLst>
                  <a:reflection blurRad="6350" stA="55000" endA="300" endPos="45500" dir="5400000" sy="-100000" algn="bl" rotWithShape="0"/>
                </a:effectLst>
                <a:latin typeface="Felix Titling" panose="04060505060202020A04" pitchFamily="82" charset="0"/>
              </a:rPr>
              <a:t>Pasos del Modelo </a:t>
            </a:r>
          </a:p>
        </p:txBody>
      </p:sp>
      <p:sp>
        <p:nvSpPr>
          <p:cNvPr id="3" name="Marcador de contenido 2">
            <a:extLst>
              <a:ext uri="{FF2B5EF4-FFF2-40B4-BE49-F238E27FC236}">
                <a16:creationId xmlns:a16="http://schemas.microsoft.com/office/drawing/2014/main" xmlns="" id="{F3186E87-4305-452E-8005-D0BF1C88CDE6}"/>
              </a:ext>
            </a:extLst>
          </p:cNvPr>
          <p:cNvSpPr>
            <a:spLocks noGrp="1"/>
          </p:cNvSpPr>
          <p:nvPr>
            <p:ph idx="1"/>
          </p:nvPr>
        </p:nvSpPr>
        <p:spPr>
          <a:xfrm>
            <a:off x="1484308" y="1547191"/>
            <a:ext cx="10018713" cy="4625008"/>
          </a:xfrm>
        </p:spPr>
        <p:txBody>
          <a:bodyPr numCol="2" anchor="t">
            <a:normAutofit fontScale="92500" lnSpcReduction="10000"/>
          </a:bodyPr>
          <a:lstStyle/>
          <a:p>
            <a:pPr marL="0" indent="0">
              <a:buNone/>
            </a:pPr>
            <a:r>
              <a:rPr lang="es-MX" dirty="0"/>
              <a:t>El modelo contiene seis pasos de los cuales se denominan categorías </a:t>
            </a:r>
          </a:p>
          <a:p>
            <a:pPr>
              <a:buFont typeface="Wingdings" panose="05000000000000000000" pitchFamily="2" charset="2"/>
              <a:buChar char="v"/>
            </a:pPr>
            <a:r>
              <a:rPr lang="es-MX" dirty="0"/>
              <a:t>Aserción (claim)</a:t>
            </a:r>
          </a:p>
          <a:p>
            <a:r>
              <a:rPr lang="es-MX" sz="1800" dirty="0"/>
              <a:t>Tesis a defender , asunto a discutir de forma oral o escrita. Tesis, hipótesis, causa y proposición </a:t>
            </a:r>
          </a:p>
          <a:p>
            <a:pPr>
              <a:buFont typeface="Wingdings" panose="05000000000000000000" pitchFamily="2" charset="2"/>
              <a:buChar char="v"/>
            </a:pPr>
            <a:r>
              <a:rPr lang="es-MX" dirty="0"/>
              <a:t>Datos (Data)</a:t>
            </a:r>
          </a:p>
          <a:p>
            <a:r>
              <a:rPr lang="es-MX" sz="1800" dirty="0"/>
              <a:t>Esta constituida por los hechos, los datos. Aporta a la razón en la que la argumentación se basa. Soporte, base, fundamento y evidencia</a:t>
            </a:r>
          </a:p>
          <a:p>
            <a:pPr>
              <a:buFont typeface="Wingdings" panose="05000000000000000000" pitchFamily="2" charset="2"/>
              <a:buChar char="v"/>
            </a:pPr>
            <a:r>
              <a:rPr lang="es-MX" dirty="0"/>
              <a:t>Garantía (Warrants)</a:t>
            </a:r>
          </a:p>
          <a:p>
            <a:r>
              <a:rPr lang="es-MX" sz="1800" dirty="0"/>
              <a:t>Soporte lógico entre la evidencia y la aserción. Establece como los datos dan la legitimidad a la aserción.</a:t>
            </a:r>
          </a:p>
          <a:p>
            <a:pPr>
              <a:buFont typeface="Wingdings" panose="05000000000000000000" pitchFamily="2" charset="2"/>
              <a:buChar char="v"/>
            </a:pPr>
            <a:r>
              <a:rPr lang="es-MX" dirty="0"/>
              <a:t>Respaldo (backing)</a:t>
            </a:r>
          </a:p>
          <a:p>
            <a:pPr>
              <a:buFont typeface="Arial" panose="020B0604020202020204" pitchFamily="34" charset="0"/>
              <a:buChar char="•"/>
            </a:pPr>
            <a:r>
              <a:rPr lang="es-MX" sz="1800" dirty="0"/>
              <a:t>Información cuantitativa, conceptos, ejemplos. Da credibilidad y validez en un argumento. Apoyo</a:t>
            </a:r>
          </a:p>
          <a:p>
            <a:pPr>
              <a:buFont typeface="Wingdings" panose="05000000000000000000" pitchFamily="2" charset="2"/>
              <a:buChar char="v"/>
            </a:pPr>
            <a:r>
              <a:rPr lang="es-MX" dirty="0"/>
              <a:t>Cualificadores modales (Modal qualifiers)</a:t>
            </a:r>
          </a:p>
          <a:p>
            <a:pPr>
              <a:buFont typeface="Arial" panose="020B0604020202020204" pitchFamily="34" charset="0"/>
              <a:buChar char="•"/>
            </a:pPr>
            <a:r>
              <a:rPr lang="es-MX" sz="1800" dirty="0"/>
              <a:t>Da el grado de certeza o fuerza de la aserción. Medio por el que se expresa la probabilidad de la aserción. Modalidad, matización</a:t>
            </a:r>
            <a:endParaRPr lang="es-MX" sz="2000" dirty="0"/>
          </a:p>
          <a:p>
            <a:pPr>
              <a:buFont typeface="Wingdings" panose="05000000000000000000" pitchFamily="2" charset="2"/>
              <a:buChar char="v"/>
            </a:pPr>
            <a:r>
              <a:rPr lang="es-MX" dirty="0"/>
              <a:t>Reserva (Rebuttals)</a:t>
            </a:r>
          </a:p>
          <a:p>
            <a:pPr>
              <a:buFont typeface="Arial" panose="020B0604020202020204" pitchFamily="34" charset="0"/>
              <a:buChar char="•"/>
            </a:pPr>
            <a:r>
              <a:rPr lang="es-MX" sz="1800" dirty="0"/>
              <a:t>Identifica las debilidades y las incorpora en su argumentación. Una aserción puede ser fortalecida gracias al análisis de sus limitaciones. Objeciones, limitaciones, refutaciones y salvedad.</a:t>
            </a:r>
          </a:p>
          <a:p>
            <a:pPr>
              <a:buFont typeface="Arial" panose="020B0604020202020204" pitchFamily="34" charset="0"/>
              <a:buChar char="•"/>
            </a:pPr>
            <a:endParaRPr lang="es-MX" sz="1800" dirty="0"/>
          </a:p>
        </p:txBody>
      </p:sp>
    </p:spTree>
    <p:extLst>
      <p:ext uri="{BB962C8B-B14F-4D97-AF65-F5344CB8AC3E}">
        <p14:creationId xmlns:p14="http://schemas.microsoft.com/office/powerpoint/2010/main" val="2579952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385454" y="651164"/>
            <a:ext cx="10626436" cy="5926515"/>
          </a:xfrm>
          <a:prstGeom prst="rect">
            <a:avLst/>
          </a:prstGeom>
        </p:spPr>
      </p:pic>
    </p:spTree>
    <p:extLst>
      <p:ext uri="{BB962C8B-B14F-4D97-AF65-F5344CB8AC3E}">
        <p14:creationId xmlns:p14="http://schemas.microsoft.com/office/powerpoint/2010/main" val="1896211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redondeado 6"/>
          <p:cNvSpPr/>
          <p:nvPr/>
        </p:nvSpPr>
        <p:spPr>
          <a:xfrm>
            <a:off x="8433509" y="1001335"/>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Evidencia</a:t>
            </a:r>
          </a:p>
        </p:txBody>
      </p:sp>
      <p:sp>
        <p:nvSpPr>
          <p:cNvPr id="10" name="Flecha abajo 9"/>
          <p:cNvSpPr/>
          <p:nvPr/>
        </p:nvSpPr>
        <p:spPr>
          <a:xfrm>
            <a:off x="5552661" y="2493834"/>
            <a:ext cx="543339" cy="13492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lecha abajo 10"/>
          <p:cNvSpPr/>
          <p:nvPr/>
        </p:nvSpPr>
        <p:spPr>
          <a:xfrm rot="10800000">
            <a:off x="9170009" y="4309056"/>
            <a:ext cx="543341" cy="7267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lecha abajo 11"/>
          <p:cNvSpPr/>
          <p:nvPr/>
        </p:nvSpPr>
        <p:spPr>
          <a:xfrm rot="5400000">
            <a:off x="7134054" y="1239140"/>
            <a:ext cx="609411" cy="7953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lecha abajo 12"/>
          <p:cNvSpPr/>
          <p:nvPr/>
        </p:nvSpPr>
        <p:spPr>
          <a:xfrm rot="10800000">
            <a:off x="9170010" y="2046671"/>
            <a:ext cx="543340" cy="7534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lecha abajo 13"/>
          <p:cNvSpPr/>
          <p:nvPr/>
        </p:nvSpPr>
        <p:spPr>
          <a:xfrm rot="3084207">
            <a:off x="3214656" y="1591514"/>
            <a:ext cx="531594" cy="18644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Rectángulo redondeado 14"/>
          <p:cNvSpPr/>
          <p:nvPr/>
        </p:nvSpPr>
        <p:spPr>
          <a:xfrm>
            <a:off x="1192617" y="3429000"/>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Reserva </a:t>
            </a:r>
          </a:p>
        </p:txBody>
      </p:sp>
      <p:sp>
        <p:nvSpPr>
          <p:cNvPr id="16" name="Rectángulo redondeado 15"/>
          <p:cNvSpPr/>
          <p:nvPr/>
        </p:nvSpPr>
        <p:spPr>
          <a:xfrm>
            <a:off x="8433510" y="5175161"/>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Respaldo</a:t>
            </a:r>
          </a:p>
        </p:txBody>
      </p:sp>
      <p:sp>
        <p:nvSpPr>
          <p:cNvPr id="17" name="Rectángulo redondeado 16"/>
          <p:cNvSpPr/>
          <p:nvPr/>
        </p:nvSpPr>
        <p:spPr>
          <a:xfrm>
            <a:off x="8433513" y="3084490"/>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Garantía</a:t>
            </a:r>
          </a:p>
        </p:txBody>
      </p:sp>
      <p:sp>
        <p:nvSpPr>
          <p:cNvPr id="18" name="Rectángulo redondeado 17"/>
          <p:cNvSpPr/>
          <p:nvPr/>
        </p:nvSpPr>
        <p:spPr>
          <a:xfrm>
            <a:off x="4813065" y="4364166"/>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Cualificador modal</a:t>
            </a:r>
          </a:p>
        </p:txBody>
      </p:sp>
      <p:sp>
        <p:nvSpPr>
          <p:cNvPr id="19" name="Rectángulo redondeado 18"/>
          <p:cNvSpPr/>
          <p:nvPr/>
        </p:nvSpPr>
        <p:spPr>
          <a:xfrm>
            <a:off x="4429569" y="1091680"/>
            <a:ext cx="2228045" cy="94015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no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400" dirty="0"/>
              <a:t>Aserción</a:t>
            </a:r>
          </a:p>
        </p:txBody>
      </p:sp>
    </p:spTree>
    <p:extLst>
      <p:ext uri="{BB962C8B-B14F-4D97-AF65-F5344CB8AC3E}">
        <p14:creationId xmlns:p14="http://schemas.microsoft.com/office/powerpoint/2010/main" val="3805341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47548" y="228601"/>
            <a:ext cx="10018713" cy="1253836"/>
          </a:xfrm>
        </p:spPr>
        <p:txBody>
          <a:bodyPr>
            <a:normAutofit fontScale="90000"/>
          </a:bodyPr>
          <a:lstStyle/>
          <a:p>
            <a:r>
              <a:rPr lang="es-MX" dirty="0">
                <a:latin typeface="Century Gothic" panose="020B0502020202020204" pitchFamily="34" charset="0"/>
              </a:rPr>
              <a:t>Ejemplo  de argumento aplicado al Modelo de </a:t>
            </a:r>
            <a:r>
              <a:rPr lang="es-MX" dirty="0" err="1">
                <a:latin typeface="Century Gothic" panose="020B0502020202020204" pitchFamily="34" charset="0"/>
              </a:rPr>
              <a:t>Toulmin</a:t>
            </a:r>
            <a:endParaRPr lang="es-MX" dirty="0"/>
          </a:p>
        </p:txBody>
      </p:sp>
      <p:pic>
        <p:nvPicPr>
          <p:cNvPr id="4" name="Marcador de contenido 3"/>
          <p:cNvPicPr>
            <a:picLocks noGrp="1" noChangeAspect="1"/>
          </p:cNvPicPr>
          <p:nvPr>
            <p:ph idx="1"/>
          </p:nvPr>
        </p:nvPicPr>
        <p:blipFill>
          <a:blip r:embed="rId2"/>
          <a:stretch>
            <a:fillRect/>
          </a:stretch>
        </p:blipFill>
        <p:spPr>
          <a:xfrm>
            <a:off x="1615785" y="1682374"/>
            <a:ext cx="10282237" cy="2113771"/>
          </a:xfrm>
          <a:prstGeom prst="rect">
            <a:avLst/>
          </a:prstGeom>
        </p:spPr>
      </p:pic>
      <p:pic>
        <p:nvPicPr>
          <p:cNvPr id="5" name="Imagen 4"/>
          <p:cNvPicPr>
            <a:picLocks noChangeAspect="1"/>
          </p:cNvPicPr>
          <p:nvPr/>
        </p:nvPicPr>
        <p:blipFill>
          <a:blip r:embed="rId3"/>
          <a:stretch>
            <a:fillRect/>
          </a:stretch>
        </p:blipFill>
        <p:spPr>
          <a:xfrm>
            <a:off x="1615784" y="4283025"/>
            <a:ext cx="10282238" cy="1564374"/>
          </a:xfrm>
          <a:prstGeom prst="rect">
            <a:avLst/>
          </a:prstGeom>
        </p:spPr>
      </p:pic>
    </p:spTree>
    <p:extLst>
      <p:ext uri="{BB962C8B-B14F-4D97-AF65-F5344CB8AC3E}">
        <p14:creationId xmlns:p14="http://schemas.microsoft.com/office/powerpoint/2010/main" val="202286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0A47CF6F-27C2-43F3-AF69-E3D576363742}"/>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546100" y="-4763"/>
            <a:ext cx="5014912" cy="6862763"/>
            <a:chOff x="2928938" y="-4763"/>
            <a:chExt cx="5014912" cy="6862763"/>
          </a:xfrm>
        </p:grpSpPr>
        <p:sp>
          <p:nvSpPr>
            <p:cNvPr id="11" name="Freeform 6">
              <a:extLst>
                <a:ext uri="{FF2B5EF4-FFF2-40B4-BE49-F238E27FC236}">
                  <a16:creationId xmlns:a16="http://schemas.microsoft.com/office/drawing/2014/main" xmlns="" id="{39EB00CB-5B69-438D-944F-2E0382BA03E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xmlns="" id="{6D931D9D-4C35-4CDF-BFF0-03DD0388164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3" name="Freeform 9">
              <a:extLst>
                <a:ext uri="{FF2B5EF4-FFF2-40B4-BE49-F238E27FC236}">
                  <a16:creationId xmlns:a16="http://schemas.microsoft.com/office/drawing/2014/main" xmlns="" id="{26D9B8E3-CFAB-4428-9D62-576BF978EBB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4" name="Freeform 10">
              <a:extLst>
                <a:ext uri="{FF2B5EF4-FFF2-40B4-BE49-F238E27FC236}">
                  <a16:creationId xmlns:a16="http://schemas.microsoft.com/office/drawing/2014/main" xmlns="" id="{F019DFF8-C5AB-45D0-8A70-627BFEF9A586}"/>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1">
              <a:extLst>
                <a:ext uri="{FF2B5EF4-FFF2-40B4-BE49-F238E27FC236}">
                  <a16:creationId xmlns:a16="http://schemas.microsoft.com/office/drawing/2014/main" xmlns="" id="{E548346E-CCE3-4C53-B753-ABF3C098BC77}"/>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2">
              <a:extLst>
                <a:ext uri="{FF2B5EF4-FFF2-40B4-BE49-F238E27FC236}">
                  <a16:creationId xmlns:a16="http://schemas.microsoft.com/office/drawing/2014/main" xmlns="" id="{C19E6868-EA25-4961-B0E5-EF4F9DD20DD0}"/>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ítulo 1"/>
          <p:cNvSpPr>
            <a:spLocks noGrp="1"/>
          </p:cNvSpPr>
          <p:nvPr>
            <p:ph type="title"/>
          </p:nvPr>
        </p:nvSpPr>
        <p:spPr>
          <a:xfrm>
            <a:off x="2655093" y="176505"/>
            <a:ext cx="7413623" cy="889005"/>
          </a:xfrm>
          <a:noFill/>
          <a:ln w="9525" cap="flat" cmpd="sng" algn="ctr">
            <a:solidFill>
              <a:schemeClr val="accent1"/>
            </a:solidFill>
            <a:prstDash val="solid"/>
            <a:round/>
            <a:headEnd type="none" w="med" len="med"/>
            <a:tailEnd type="none" w="med" len="med"/>
          </a:ln>
          <a:effectLst>
            <a:glow rad="228600">
              <a:schemeClr val="accent1">
                <a:satMod val="175000"/>
                <a:alpha val="40000"/>
              </a:schemeClr>
            </a:glow>
          </a:effectLst>
        </p:spPr>
        <p:style>
          <a:lnRef idx="0">
            <a:scrgbClr r="0" g="0" b="0"/>
          </a:lnRef>
          <a:fillRef idx="0">
            <a:scrgbClr r="0" g="0" b="0"/>
          </a:fillRef>
          <a:effectRef idx="0">
            <a:scrgbClr r="0" g="0" b="0"/>
          </a:effectRef>
          <a:fontRef idx="minor">
            <a:schemeClr val="accent1"/>
          </a:fontRef>
        </p:style>
        <p:txBody>
          <a:bodyPr vert="horz" lIns="91440" tIns="45720" rIns="91440" bIns="45720" rtlCol="0" anchor="b">
            <a:normAutofit/>
          </a:bodyPr>
          <a:lstStyle/>
          <a:p>
            <a:r>
              <a:rPr lang="en-US" sz="4800" dirty="0">
                <a:latin typeface="Felix Titling" panose="04060505060202020A04" pitchFamily="82" charset="0"/>
              </a:rPr>
              <a:t>Ejemplo</a:t>
            </a:r>
          </a:p>
        </p:txBody>
      </p:sp>
      <p:pic>
        <p:nvPicPr>
          <p:cNvPr id="9" name="Marcador de contenido 8">
            <a:extLst>
              <a:ext uri="{FF2B5EF4-FFF2-40B4-BE49-F238E27FC236}">
                <a16:creationId xmlns:a16="http://schemas.microsoft.com/office/drawing/2014/main" xmlns="" id="{F97C5A05-936B-44DA-A256-C5A3963B7B35}"/>
              </a:ext>
            </a:extLst>
          </p:cNvPr>
          <p:cNvPicPr>
            <a:picLocks noGrp="1" noChangeAspect="1"/>
          </p:cNvPicPr>
          <p:nvPr>
            <p:ph idx="1"/>
          </p:nvPr>
        </p:nvPicPr>
        <p:blipFill>
          <a:blip r:embed="rId3"/>
          <a:stretch>
            <a:fillRect/>
          </a:stretch>
        </p:blipFill>
        <p:spPr>
          <a:xfrm>
            <a:off x="4502579" y="1395463"/>
            <a:ext cx="7689421" cy="4459568"/>
          </a:xfrm>
        </p:spPr>
      </p:pic>
    </p:spTree>
    <p:extLst>
      <p:ext uri="{BB962C8B-B14F-4D97-AF65-F5344CB8AC3E}">
        <p14:creationId xmlns:p14="http://schemas.microsoft.com/office/powerpoint/2010/main" val="1807734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docProps/app.xml><?xml version="1.0" encoding="utf-8"?>
<Properties xmlns="http://schemas.openxmlformats.org/officeDocument/2006/extended-properties" xmlns:vt="http://schemas.openxmlformats.org/officeDocument/2006/docPropsVTypes">
  <TotalTime>75</TotalTime>
  <Words>641</Words>
  <Application>Microsoft Office PowerPoint</Application>
  <PresentationFormat>Panorámica</PresentationFormat>
  <Paragraphs>51</Paragraphs>
  <Slides>14</Slides>
  <Notes>0</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14</vt:i4>
      </vt:variant>
    </vt:vector>
  </HeadingPairs>
  <TitlesOfParts>
    <vt:vector size="20" baseType="lpstr">
      <vt:lpstr>Arial</vt:lpstr>
      <vt:lpstr>Century Gothic</vt:lpstr>
      <vt:lpstr>Corbel</vt:lpstr>
      <vt:lpstr>Felix Titling</vt:lpstr>
      <vt:lpstr>Wingdings</vt:lpstr>
      <vt:lpstr>Parallax</vt:lpstr>
      <vt:lpstr>Modelo Argumentativo de Toulmin</vt:lpstr>
      <vt:lpstr>Presentación de PowerPoint</vt:lpstr>
      <vt:lpstr>Presentación de PowerPoint</vt:lpstr>
      <vt:lpstr>¿Qué es el modelo de Toulmin?</vt:lpstr>
      <vt:lpstr>Pasos del Modelo </vt:lpstr>
      <vt:lpstr>Presentación de PowerPoint</vt:lpstr>
      <vt:lpstr>Presentación de PowerPoint</vt:lpstr>
      <vt:lpstr>Ejemplo  de argumento aplicado al Modelo de Toulmin</vt:lpstr>
      <vt:lpstr>Ejemplo</vt:lpstr>
      <vt:lpstr>Video explicativo</vt:lpstr>
      <vt:lpstr>Presentación de PowerPoint</vt:lpstr>
      <vt:lpstr>Presentación de PowerPoint</vt:lpstr>
      <vt:lpstr>Presentación de PowerPoint</vt:lpstr>
      <vt:lpstr>Referencia bibliográfica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Modelo Argumentativo de Toulmin</dc:title>
  <dc:creator>Mtra Ana Marsela López Estrada</dc:creator>
  <cp:lastModifiedBy>User</cp:lastModifiedBy>
  <cp:revision>8</cp:revision>
  <dcterms:created xsi:type="dcterms:W3CDTF">2019-05-31T02:44:17Z</dcterms:created>
  <dcterms:modified xsi:type="dcterms:W3CDTF">2020-07-29T22:03:16Z</dcterms:modified>
</cp:coreProperties>
</file>