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 id="2147483667" r:id="rId2"/>
    <p:sldMasterId id="2147483679" r:id="rId3"/>
  </p:sldMasterIdLst>
  <p:sldIdLst>
    <p:sldId id="256" r:id="rId4"/>
    <p:sldId id="271" r:id="rId5"/>
    <p:sldId id="273" r:id="rId6"/>
    <p:sldId id="275" r:id="rId7"/>
    <p:sldId id="274" r:id="rId8"/>
    <p:sldId id="276" r:id="rId9"/>
    <p:sldId id="257" r:id="rId10"/>
    <p:sldId id="259" r:id="rId11"/>
    <p:sldId id="268" r:id="rId12"/>
    <p:sldId id="269" r:id="rId13"/>
    <p:sldId id="260" r:id="rId14"/>
    <p:sldId id="266" r:id="rId15"/>
    <p:sldId id="285" r:id="rId16"/>
    <p:sldId id="258" r:id="rId17"/>
    <p:sldId id="261" r:id="rId18"/>
    <p:sldId id="263" r:id="rId19"/>
    <p:sldId id="262" r:id="rId20"/>
    <p:sldId id="264" r:id="rId21"/>
    <p:sldId id="265" r:id="rId22"/>
    <p:sldId id="272" r:id="rId23"/>
    <p:sldId id="277" r:id="rId24"/>
    <p:sldId id="288" r:id="rId25"/>
    <p:sldId id="278" r:id="rId26"/>
    <p:sldId id="289" r:id="rId27"/>
    <p:sldId id="290" r:id="rId28"/>
    <p:sldId id="300" r:id="rId29"/>
    <p:sldId id="292" r:id="rId30"/>
    <p:sldId id="293" r:id="rId31"/>
    <p:sldId id="294" r:id="rId32"/>
    <p:sldId id="295" r:id="rId33"/>
    <p:sldId id="296" r:id="rId34"/>
    <p:sldId id="297" r:id="rId35"/>
    <p:sldId id="298" r:id="rId36"/>
    <p:sldId id="299" r:id="rId37"/>
    <p:sldId id="291" r:id="rId38"/>
    <p:sldId id="279" r:id="rId39"/>
    <p:sldId id="280" r:id="rId40"/>
    <p:sldId id="281" r:id="rId41"/>
    <p:sldId id="282" r:id="rId42"/>
    <p:sldId id="283" r:id="rId43"/>
    <p:sldId id="284" r:id="rId44"/>
    <p:sldId id="267" r:id="rId45"/>
    <p:sldId id="270" r:id="rId4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2" autoAdjust="0"/>
    <p:restoredTop sz="94660"/>
  </p:normalViewPr>
  <p:slideViewPr>
    <p:cSldViewPr snapToGrid="0">
      <p:cViewPr varScale="1">
        <p:scale>
          <a:sx n="74" d="100"/>
          <a:sy n="74" d="100"/>
        </p:scale>
        <p:origin x="576" y="72"/>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viewProps" Target="viewProps.xml"/><Relationship Id="rId8"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11" name="Freeform 6"/>
          <p:cNvSpPr/>
          <p:nvPr/>
        </p:nvSpPr>
        <p:spPr bwMode="auto">
          <a:xfrm>
            <a:off x="0" y="-3175"/>
            <a:ext cx="12192000" cy="5203825"/>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ln/>
          <a:effectLst/>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810001" y="1449147"/>
            <a:ext cx="10572000" cy="2971051"/>
          </a:xfrm>
        </p:spPr>
        <p:txBody>
          <a:bodyPr/>
          <a:lstStyle>
            <a:lvl1pPr>
              <a:defRPr sz="5400"/>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810001" y="5280847"/>
            <a:ext cx="10572000" cy="434974"/>
          </a:xfrm>
        </p:spPr>
        <p:txBody>
          <a:bodyPr anchor="t"/>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p>
            <a:fld id="{08B9EBBA-996F-894A-B54A-D6246ED52CEA}" type="datetimeFigureOut">
              <a:rPr lang="en-US" dirty="0"/>
              <a:pPr/>
              <a:t>7/29/2020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n panorámic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810000" y="4800600"/>
            <a:ext cx="10561418" cy="566738"/>
          </a:xfrm>
        </p:spPr>
        <p:txBody>
          <a:bodyPr anchor="b">
            <a:normAutofit/>
          </a:bodyPr>
          <a:lstStyle>
            <a:lvl1pPr algn="l">
              <a:defRPr sz="2400" b="0"/>
            </a:lvl1pPr>
          </a:lstStyle>
          <a:p>
            <a:r>
              <a:rPr lang="es-ES" smtClean="0"/>
              <a:t>Haga clic para modificar el estilo de título del patrón</a:t>
            </a:r>
            <a:endParaRPr lang="en-US" dirty="0"/>
          </a:p>
        </p:txBody>
      </p:sp>
      <p:sp>
        <p:nvSpPr>
          <p:cNvPr id="15" name="Picture Placeholder 14"/>
          <p:cNvSpPr>
            <a:spLocks noGrp="1" noChangeAspect="1"/>
          </p:cNvSpPr>
          <p:nvPr>
            <p:ph type="pic" sz="quarter" idx="13"/>
          </p:nvPr>
        </p:nvSpPr>
        <p:spPr bwMode="auto">
          <a:xfrm>
            <a:off x="0" y="0"/>
            <a:ext cx="12192000" cy="4800600"/>
          </a:xfrm>
          <a:custGeom>
            <a:avLst/>
            <a:gdLst/>
            <a:ahLst/>
            <a:cxnLst/>
            <a:rect l="0" t="0" r="r" b="b"/>
            <a:pathLst>
              <a:path w="5760" h="3289">
                <a:moveTo>
                  <a:pt x="5760" y="0"/>
                </a:moveTo>
                <a:lnTo>
                  <a:pt x="0" y="0"/>
                </a:lnTo>
                <a:lnTo>
                  <a:pt x="0" y="3100"/>
                </a:lnTo>
                <a:lnTo>
                  <a:pt x="943" y="3100"/>
                </a:lnTo>
                <a:lnTo>
                  <a:pt x="1123" y="3281"/>
                </a:lnTo>
                <a:lnTo>
                  <a:pt x="1123" y="3281"/>
                </a:lnTo>
                <a:lnTo>
                  <a:pt x="1127" y="3283"/>
                </a:lnTo>
                <a:lnTo>
                  <a:pt x="1133" y="3286"/>
                </a:lnTo>
                <a:lnTo>
                  <a:pt x="1139" y="3289"/>
                </a:lnTo>
                <a:lnTo>
                  <a:pt x="1144" y="3289"/>
                </a:lnTo>
                <a:lnTo>
                  <a:pt x="1150" y="3289"/>
                </a:lnTo>
                <a:lnTo>
                  <a:pt x="1155" y="3286"/>
                </a:lnTo>
                <a:lnTo>
                  <a:pt x="1161" y="3283"/>
                </a:lnTo>
                <a:lnTo>
                  <a:pt x="1165" y="3281"/>
                </a:lnTo>
                <a:lnTo>
                  <a:pt x="1345" y="3100"/>
                </a:lnTo>
                <a:lnTo>
                  <a:pt x="5760" y="3100"/>
                </a:lnTo>
                <a:lnTo>
                  <a:pt x="5760" y="0"/>
                </a:lnTo>
                <a:close/>
              </a:path>
            </a:pathLst>
          </a:custGeom>
          <a:noFill/>
          <a:ln>
            <a:solidFill>
              <a:schemeClr val="tx2"/>
            </a:solidFill>
          </a:ln>
        </p:spPr>
        <p:style>
          <a:lnRef idx="1">
            <a:schemeClr val="accent1"/>
          </a:lnRef>
          <a:fillRef idx="3">
            <a:schemeClr val="accent1"/>
          </a:fillRef>
          <a:effectRef idx="2">
            <a:schemeClr val="accent1"/>
          </a:effectRef>
          <a:fontRef idx="minor">
            <a:schemeClr val="lt1"/>
          </a:fontRef>
        </p:style>
        <p:txBody>
          <a:bodyPr wrap="square" numCol="1" anchor="t" anchorCtr="0" compatLnSpc="1">
            <a:prstTxWarp prst="textNoShape">
              <a:avLst/>
            </a:prstTxWarp>
            <a:normAutofit/>
          </a:bodyPr>
          <a:lstStyle>
            <a:lvl1pPr marL="0" indent="0" algn="ctr">
              <a:buFontTx/>
              <a:buNone/>
              <a:defRPr sz="1600"/>
            </a:lvl1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810000" y="5367338"/>
            <a:ext cx="10561418"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18C79C5D-2A6F-F04D-97DA-BEF2467B64E4}" type="datetimeFigureOut">
              <a:rPr lang="en-US" dirty="0"/>
              <a:pPr/>
              <a:t>7/29/2020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8" name="Freeform 6"/>
          <p:cNvSpPr>
            <a:spLocks noChangeAspect="1"/>
          </p:cNvSpPr>
          <p:nvPr/>
        </p:nvSpPr>
        <p:spPr bwMode="auto">
          <a:xfrm>
            <a:off x="631697" y="1081456"/>
            <a:ext cx="6332416" cy="3239188"/>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50985" y="1238502"/>
            <a:ext cx="5893840" cy="2645912"/>
          </a:xfrm>
        </p:spPr>
        <p:txBody>
          <a:bodyPr anchor="b"/>
          <a:lstStyle>
            <a:lvl1pPr algn="l">
              <a:defRPr sz="4200" b="1"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853190" y="4443680"/>
            <a:ext cx="5891636" cy="713241"/>
          </a:xfrm>
        </p:spPr>
        <p:txBody>
          <a:bodyPr anchor="t">
            <a:no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9" name="Text Placeholder 5"/>
          <p:cNvSpPr>
            <a:spLocks noGrp="1"/>
          </p:cNvSpPr>
          <p:nvPr>
            <p:ph type="body" sz="quarter" idx="16"/>
          </p:nvPr>
        </p:nvSpPr>
        <p:spPr>
          <a:xfrm>
            <a:off x="7574642" y="1081456"/>
            <a:ext cx="3810001" cy="4075465"/>
          </a:xfrm>
        </p:spPr>
        <p:txBody>
          <a:bodyPr anchor="t"/>
          <a:lstStyle>
            <a:lvl1pPr marL="0" indent="0">
              <a:buFontTx/>
              <a:buNone/>
              <a:defRPr/>
            </a:lvl1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8DFA1846-DA80-1C48-A609-854EA85C59AD}" type="datetimeFigureOut">
              <a:rPr lang="en-US" dirty="0"/>
              <a:pPr/>
              <a:t>7/29/2020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9" name="Freeform 6"/>
          <p:cNvSpPr>
            <a:spLocks noChangeAspect="1"/>
          </p:cNvSpPr>
          <p:nvPr/>
        </p:nvSpPr>
        <p:spPr bwMode="auto">
          <a:xfrm>
            <a:off x="1140884" y="2286585"/>
            <a:ext cx="4895115" cy="2503972"/>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38" name="Title 1"/>
          <p:cNvSpPr>
            <a:spLocks noGrp="1"/>
          </p:cNvSpPr>
          <p:nvPr>
            <p:ph type="title"/>
          </p:nvPr>
        </p:nvSpPr>
        <p:spPr>
          <a:xfrm>
            <a:off x="1357089" y="2435957"/>
            <a:ext cx="4382521" cy="2007789"/>
          </a:xfrm>
        </p:spPr>
        <p:txBody>
          <a:bodyPr/>
          <a:lstStyle>
            <a:lvl1pPr>
              <a:defRPr sz="3200"/>
            </a:lvl1pPr>
          </a:lstStyle>
          <a:p>
            <a:r>
              <a:rPr lang="es-ES" smtClean="0"/>
              <a:t>Haga clic para modificar el estilo de título del patrón</a:t>
            </a:r>
            <a:endParaRPr lang="en-US" dirty="0"/>
          </a:p>
        </p:txBody>
      </p:sp>
      <p:sp>
        <p:nvSpPr>
          <p:cNvPr id="6" name="Text Placeholder 5"/>
          <p:cNvSpPr>
            <a:spLocks noGrp="1"/>
          </p:cNvSpPr>
          <p:nvPr>
            <p:ph type="body" sz="quarter" idx="16"/>
          </p:nvPr>
        </p:nvSpPr>
        <p:spPr>
          <a:xfrm>
            <a:off x="6156000" y="2286000"/>
            <a:ext cx="4880300" cy="2295525"/>
          </a:xfrm>
        </p:spPr>
        <p:txBody>
          <a:bodyPr anchor="t"/>
          <a:lstStyle>
            <a:lvl1pPr marL="0" indent="0">
              <a:buFontTx/>
              <a:buNone/>
              <a:defRPr/>
            </a:lvl1pPr>
          </a:lstStyle>
          <a:p>
            <a:pPr lvl="0"/>
            <a:r>
              <a:rPr lang="es-ES" smtClean="0"/>
              <a:t>Haga clic para modificar el estilo de texto del patrón</a:t>
            </a:r>
          </a:p>
        </p:txBody>
      </p:sp>
      <p:sp>
        <p:nvSpPr>
          <p:cNvPr id="2" name="Date Placeholder 1"/>
          <p:cNvSpPr>
            <a:spLocks noGrp="1"/>
          </p:cNvSpPr>
          <p:nvPr>
            <p:ph type="dt" sz="half" idx="10"/>
          </p:nvPr>
        </p:nvSpPr>
        <p:spPr/>
        <p:txBody>
          <a:bodyPr/>
          <a:lstStyle/>
          <a:p>
            <a:fld id="{FBF54567-0DE4-3F47-BF90-CB84690072F9}" type="datetimeFigureOut">
              <a:rPr lang="en-US" dirty="0"/>
              <a:pPr/>
              <a:t>7/29/2020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7"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ncho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C6C52C72-DE31-F449-A4ED-4C594FD91407}" type="datetimeFigureOut">
              <a:rPr lang="en-US" dirty="0"/>
              <a:pPr/>
              <a:t>7/29/2020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12" name="Freeform 6"/>
          <p:cNvSpPr>
            <a:spLocks noChangeAspect="1"/>
          </p:cNvSpPr>
          <p:nvPr/>
        </p:nvSpPr>
        <p:spPr bwMode="auto">
          <a:xfrm>
            <a:off x="7669651" y="446089"/>
            <a:ext cx="4522349" cy="5414962"/>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183540" y="586171"/>
            <a:ext cx="2494791" cy="5134798"/>
          </a:xfrm>
        </p:spPr>
        <p:txBody>
          <a:bodyPr vert="eaVert"/>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810001" y="446089"/>
            <a:ext cx="6611540" cy="5414962"/>
          </a:xfrm>
        </p:spPr>
        <p:txBody>
          <a:bodyPr vert="eaVert" ancho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ED62726E-379B-B349-9EED-81ED093FA806}" type="datetimeFigureOut">
              <a:rPr lang="en-US" dirty="0"/>
              <a:pPr/>
              <a:t>7/29/2020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smtClean="0"/>
              <a:t>Haga clic para modificar el estilo de título del patrón</a:t>
            </a:r>
            <a:endParaRPr lang="es-MX"/>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s-MX"/>
          </a:p>
        </p:txBody>
      </p:sp>
      <p:sp>
        <p:nvSpPr>
          <p:cNvPr id="4" name="Marcador de fecha 3"/>
          <p:cNvSpPr>
            <a:spLocks noGrp="1"/>
          </p:cNvSpPr>
          <p:nvPr>
            <p:ph type="dt" sz="half" idx="10"/>
          </p:nvPr>
        </p:nvSpPr>
        <p:spPr/>
        <p:txBody>
          <a:bodyPr/>
          <a:lstStyle/>
          <a:p>
            <a:fld id="{08B9EBBA-996F-894A-B54A-D6246ED52CEA}" type="datetimeFigureOut">
              <a:rPr lang="en-US" smtClean="0"/>
              <a:pPr/>
              <a:t>7/29/2020</a:t>
            </a:fld>
            <a:endParaRPr lang="en-US" dirty="0"/>
          </a:p>
        </p:txBody>
      </p:sp>
      <p:sp>
        <p:nvSpPr>
          <p:cNvPr id="5" name="Marcador de pie de página 4"/>
          <p:cNvSpPr>
            <a:spLocks noGrp="1"/>
          </p:cNvSpPr>
          <p:nvPr>
            <p:ph type="ftr" sz="quarter" idx="11"/>
          </p:nvPr>
        </p:nvSpPr>
        <p:spPr/>
        <p:txBody>
          <a:bodyPr/>
          <a:lstStyle/>
          <a:p>
            <a:endParaRPr lang="en-US" dirty="0"/>
          </a:p>
        </p:txBody>
      </p:sp>
      <p:sp>
        <p:nvSpPr>
          <p:cNvPr id="6" name="Marcador de número de diapositiva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19407024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MX"/>
          </a:p>
        </p:txBody>
      </p:sp>
      <p:sp>
        <p:nvSpPr>
          <p:cNvPr id="3" name="Marcador de contenido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fecha 3"/>
          <p:cNvSpPr>
            <a:spLocks noGrp="1"/>
          </p:cNvSpPr>
          <p:nvPr>
            <p:ph type="dt" sz="half" idx="10"/>
          </p:nvPr>
        </p:nvSpPr>
        <p:spPr/>
        <p:txBody>
          <a:bodyPr/>
          <a:lstStyle/>
          <a:p>
            <a:fld id="{9B3A1323-8D79-1946-B0D7-40001CF92E9D}" type="datetimeFigureOut">
              <a:rPr lang="en-US" smtClean="0"/>
              <a:pPr/>
              <a:t>7/29/2020</a:t>
            </a:fld>
            <a:endParaRPr lang="en-US" dirty="0"/>
          </a:p>
        </p:txBody>
      </p:sp>
      <p:sp>
        <p:nvSpPr>
          <p:cNvPr id="5" name="Marcador de pie de página 4"/>
          <p:cNvSpPr>
            <a:spLocks noGrp="1"/>
          </p:cNvSpPr>
          <p:nvPr>
            <p:ph type="ftr" sz="quarter" idx="11"/>
          </p:nvPr>
        </p:nvSpPr>
        <p:spPr/>
        <p:txBody>
          <a:bodyPr/>
          <a:lstStyle/>
          <a:p>
            <a:endParaRPr lang="en-US" dirty="0"/>
          </a:p>
        </p:txBody>
      </p:sp>
      <p:sp>
        <p:nvSpPr>
          <p:cNvPr id="6" name="Marcador de número de diapositiva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1093571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smtClean="0"/>
              <a:t>Haga clic para modificar el estilo de título del patrón</a:t>
            </a:r>
            <a:endParaRPr lang="es-MX"/>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Haga clic para modificar el estilo de texto del patrón</a:t>
            </a:r>
          </a:p>
        </p:txBody>
      </p:sp>
      <p:sp>
        <p:nvSpPr>
          <p:cNvPr id="4" name="Marcador de fecha 3"/>
          <p:cNvSpPr>
            <a:spLocks noGrp="1"/>
          </p:cNvSpPr>
          <p:nvPr>
            <p:ph type="dt" sz="half" idx="10"/>
          </p:nvPr>
        </p:nvSpPr>
        <p:spPr/>
        <p:txBody>
          <a:bodyPr/>
          <a:lstStyle/>
          <a:p>
            <a:fld id="{8DFA1846-DA80-1C48-A609-854EA85C59AD}" type="datetimeFigureOut">
              <a:rPr lang="en-US" smtClean="0"/>
              <a:pPr/>
              <a:t>7/29/2020</a:t>
            </a:fld>
            <a:endParaRPr lang="en-US" dirty="0"/>
          </a:p>
        </p:txBody>
      </p:sp>
      <p:sp>
        <p:nvSpPr>
          <p:cNvPr id="5" name="Marcador de pie de página 4"/>
          <p:cNvSpPr>
            <a:spLocks noGrp="1"/>
          </p:cNvSpPr>
          <p:nvPr>
            <p:ph type="ftr" sz="quarter" idx="11"/>
          </p:nvPr>
        </p:nvSpPr>
        <p:spPr/>
        <p:txBody>
          <a:bodyPr/>
          <a:lstStyle/>
          <a:p>
            <a:endParaRPr lang="en-US" dirty="0"/>
          </a:p>
        </p:txBody>
      </p:sp>
      <p:sp>
        <p:nvSpPr>
          <p:cNvPr id="6" name="Marcador de número de diapositiva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14556284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MX"/>
          </a:p>
        </p:txBody>
      </p:sp>
      <p:sp>
        <p:nvSpPr>
          <p:cNvPr id="3" name="Marcador de contenido 2"/>
          <p:cNvSpPr>
            <a:spLocks noGrp="1"/>
          </p:cNvSpPr>
          <p:nvPr>
            <p:ph sz="half" idx="1"/>
          </p:nvPr>
        </p:nvSpPr>
        <p:spPr>
          <a:xfrm>
            <a:off x="838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contenido 3"/>
          <p:cNvSpPr>
            <a:spLocks noGrp="1"/>
          </p:cNvSpPr>
          <p:nvPr>
            <p:ph sz="half" idx="2"/>
          </p:nvPr>
        </p:nvSpPr>
        <p:spPr>
          <a:xfrm>
            <a:off x="6172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Marcador de fecha 4"/>
          <p:cNvSpPr>
            <a:spLocks noGrp="1"/>
          </p:cNvSpPr>
          <p:nvPr>
            <p:ph type="dt" sz="half" idx="10"/>
          </p:nvPr>
        </p:nvSpPr>
        <p:spPr/>
        <p:txBody>
          <a:bodyPr/>
          <a:lstStyle/>
          <a:p>
            <a:fld id="{57302355-E14B-8545-A8F8-0FE83CC9D524}" type="datetimeFigureOut">
              <a:rPr lang="en-US" smtClean="0"/>
              <a:pPr/>
              <a:t>7/29/2020</a:t>
            </a:fld>
            <a:endParaRPr lang="en-US" dirty="0"/>
          </a:p>
        </p:txBody>
      </p:sp>
      <p:sp>
        <p:nvSpPr>
          <p:cNvPr id="6" name="Marcador de pie de página 5"/>
          <p:cNvSpPr>
            <a:spLocks noGrp="1"/>
          </p:cNvSpPr>
          <p:nvPr>
            <p:ph type="ftr" sz="quarter" idx="11"/>
          </p:nvPr>
        </p:nvSpPr>
        <p:spPr/>
        <p:txBody>
          <a:bodyPr/>
          <a:lstStyle/>
          <a:p>
            <a:endParaRPr lang="en-US" dirty="0"/>
          </a:p>
        </p:txBody>
      </p:sp>
      <p:sp>
        <p:nvSpPr>
          <p:cNvPr id="7" name="Marcador de número de diapositiva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6027581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smtClean="0"/>
              <a:t>Haga clic para modificar el estilo de título del patrón</a:t>
            </a:r>
            <a:endParaRPr lang="es-MX"/>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Marcador de fecha 6"/>
          <p:cNvSpPr>
            <a:spLocks noGrp="1"/>
          </p:cNvSpPr>
          <p:nvPr>
            <p:ph type="dt" sz="half" idx="10"/>
          </p:nvPr>
        </p:nvSpPr>
        <p:spPr/>
        <p:txBody>
          <a:bodyPr/>
          <a:lstStyle/>
          <a:p>
            <a:fld id="{02640F58-564D-2B4F-AE67-E407BA4FCF45}" type="datetimeFigureOut">
              <a:rPr lang="en-US" smtClean="0"/>
              <a:pPr/>
              <a:t>7/29/2020</a:t>
            </a:fld>
            <a:endParaRPr lang="en-US" dirty="0"/>
          </a:p>
        </p:txBody>
      </p:sp>
      <p:sp>
        <p:nvSpPr>
          <p:cNvPr id="8" name="Marcador de pie de página 7"/>
          <p:cNvSpPr>
            <a:spLocks noGrp="1"/>
          </p:cNvSpPr>
          <p:nvPr>
            <p:ph type="ftr" sz="quarter" idx="11"/>
          </p:nvPr>
        </p:nvSpPr>
        <p:spPr/>
        <p:txBody>
          <a:bodyPr/>
          <a:lstStyle/>
          <a:p>
            <a:endParaRPr lang="en-US" dirty="0"/>
          </a:p>
        </p:txBody>
      </p:sp>
      <p:sp>
        <p:nvSpPr>
          <p:cNvPr id="9" name="Marcador de número de diapositiva 8"/>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13964386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11"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10000" y="447188"/>
            <a:ext cx="10571998" cy="970450"/>
          </a:xfrm>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818712" y="2222287"/>
            <a:ext cx="10554574" cy="3636511"/>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9B3A1323-8D79-1946-B0D7-40001CF92E9D}" type="datetimeFigureOut">
              <a:rPr lang="en-US" dirty="0"/>
              <a:pPr/>
              <a:t>7/29/2020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MX"/>
          </a:p>
        </p:txBody>
      </p:sp>
      <p:sp>
        <p:nvSpPr>
          <p:cNvPr id="3" name="Marcador de fecha 2"/>
          <p:cNvSpPr>
            <a:spLocks noGrp="1"/>
          </p:cNvSpPr>
          <p:nvPr>
            <p:ph type="dt" sz="half" idx="10"/>
          </p:nvPr>
        </p:nvSpPr>
        <p:spPr/>
        <p:txBody>
          <a:bodyPr/>
          <a:lstStyle/>
          <a:p>
            <a:fld id="{F13A34C8-038E-2045-AF43-DF7DBB8E0E9E}" type="datetimeFigureOut">
              <a:rPr lang="en-US" smtClean="0"/>
              <a:pPr/>
              <a:t>7/29/2020</a:t>
            </a:fld>
            <a:endParaRPr lang="en-US" dirty="0"/>
          </a:p>
        </p:txBody>
      </p:sp>
      <p:sp>
        <p:nvSpPr>
          <p:cNvPr id="4" name="Marcador de pie de página 3"/>
          <p:cNvSpPr>
            <a:spLocks noGrp="1"/>
          </p:cNvSpPr>
          <p:nvPr>
            <p:ph type="ftr" sz="quarter" idx="11"/>
          </p:nvPr>
        </p:nvSpPr>
        <p:spPr/>
        <p:txBody>
          <a:bodyPr/>
          <a:lstStyle/>
          <a:p>
            <a:endParaRPr lang="en-US" dirty="0"/>
          </a:p>
        </p:txBody>
      </p:sp>
      <p:sp>
        <p:nvSpPr>
          <p:cNvPr id="5" name="Marcador de número de diapositiva 4"/>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32403390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8818C68F-D26B-8F47-958C-23B49CF8A634}" type="datetimeFigureOut">
              <a:rPr lang="en-US" smtClean="0"/>
              <a:pPr/>
              <a:t>7/29/2020</a:t>
            </a:fld>
            <a:endParaRPr lang="en-US" dirty="0"/>
          </a:p>
        </p:txBody>
      </p:sp>
      <p:sp>
        <p:nvSpPr>
          <p:cNvPr id="3" name="Marcador de pie de página 2"/>
          <p:cNvSpPr>
            <a:spLocks noGrp="1"/>
          </p:cNvSpPr>
          <p:nvPr>
            <p:ph type="ftr" sz="quarter" idx="11"/>
          </p:nvPr>
        </p:nvSpPr>
        <p:spPr/>
        <p:txBody>
          <a:bodyPr/>
          <a:lstStyle/>
          <a:p>
            <a:endParaRPr lang="en-US" dirty="0"/>
          </a:p>
        </p:txBody>
      </p:sp>
      <p:sp>
        <p:nvSpPr>
          <p:cNvPr id="4" name="Marcador de número de diapositiva 3"/>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44463995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MX"/>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D0DF5E60-9974-AC48-9591-99C2BB44B7CF}" type="datetimeFigureOut">
              <a:rPr lang="en-US" smtClean="0"/>
              <a:pPr/>
              <a:t>7/29/2020</a:t>
            </a:fld>
            <a:endParaRPr lang="en-US" dirty="0"/>
          </a:p>
        </p:txBody>
      </p:sp>
      <p:sp>
        <p:nvSpPr>
          <p:cNvPr id="6" name="Marcador de pie de página 5"/>
          <p:cNvSpPr>
            <a:spLocks noGrp="1"/>
          </p:cNvSpPr>
          <p:nvPr>
            <p:ph type="ftr" sz="quarter" idx="11"/>
          </p:nvPr>
        </p:nvSpPr>
        <p:spPr/>
        <p:txBody>
          <a:bodyPr/>
          <a:lstStyle/>
          <a:p>
            <a:endParaRPr lang="en-US" dirty="0"/>
          </a:p>
        </p:txBody>
      </p:sp>
      <p:sp>
        <p:nvSpPr>
          <p:cNvPr id="7" name="Marcador de número de diapositiva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422963599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MX"/>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18C79C5D-2A6F-F04D-97DA-BEF2467B64E4}" type="datetimeFigureOut">
              <a:rPr lang="en-US" smtClean="0"/>
              <a:pPr/>
              <a:t>7/29/2020</a:t>
            </a:fld>
            <a:endParaRPr lang="en-US" dirty="0"/>
          </a:p>
        </p:txBody>
      </p:sp>
      <p:sp>
        <p:nvSpPr>
          <p:cNvPr id="6" name="Marcador de pie de página 5"/>
          <p:cNvSpPr>
            <a:spLocks noGrp="1"/>
          </p:cNvSpPr>
          <p:nvPr>
            <p:ph type="ftr" sz="quarter" idx="11"/>
          </p:nvPr>
        </p:nvSpPr>
        <p:spPr/>
        <p:txBody>
          <a:bodyPr/>
          <a:lstStyle/>
          <a:p>
            <a:endParaRPr lang="en-US" dirty="0"/>
          </a:p>
        </p:txBody>
      </p:sp>
      <p:sp>
        <p:nvSpPr>
          <p:cNvPr id="7" name="Marcador de número de diapositiva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376296040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MX"/>
          </a:p>
        </p:txBody>
      </p:sp>
      <p:sp>
        <p:nvSpPr>
          <p:cNvPr id="3" name="Marcador de texto vertical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fecha 3"/>
          <p:cNvSpPr>
            <a:spLocks noGrp="1"/>
          </p:cNvSpPr>
          <p:nvPr>
            <p:ph type="dt" sz="half" idx="10"/>
          </p:nvPr>
        </p:nvSpPr>
        <p:spPr/>
        <p:txBody>
          <a:bodyPr/>
          <a:lstStyle/>
          <a:p>
            <a:fld id="{C6C52C72-DE31-F449-A4ED-4C594FD91407}" type="datetimeFigureOut">
              <a:rPr lang="en-US" smtClean="0"/>
              <a:pPr/>
              <a:t>7/29/2020</a:t>
            </a:fld>
            <a:endParaRPr lang="en-US" dirty="0"/>
          </a:p>
        </p:txBody>
      </p:sp>
      <p:sp>
        <p:nvSpPr>
          <p:cNvPr id="5" name="Marcador de pie de página 4"/>
          <p:cNvSpPr>
            <a:spLocks noGrp="1"/>
          </p:cNvSpPr>
          <p:nvPr>
            <p:ph type="ftr" sz="quarter" idx="11"/>
          </p:nvPr>
        </p:nvSpPr>
        <p:spPr/>
        <p:txBody>
          <a:bodyPr/>
          <a:lstStyle/>
          <a:p>
            <a:endParaRPr lang="en-US" dirty="0"/>
          </a:p>
        </p:txBody>
      </p:sp>
      <p:sp>
        <p:nvSpPr>
          <p:cNvPr id="6" name="Marcador de número de diapositiva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119913002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smtClean="0"/>
              <a:t>Haga clic para modificar el estilo de título del patrón</a:t>
            </a:r>
            <a:endParaRPr lang="es-MX"/>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fecha 3"/>
          <p:cNvSpPr>
            <a:spLocks noGrp="1"/>
          </p:cNvSpPr>
          <p:nvPr>
            <p:ph type="dt" sz="half" idx="10"/>
          </p:nvPr>
        </p:nvSpPr>
        <p:spPr/>
        <p:txBody>
          <a:bodyPr/>
          <a:lstStyle/>
          <a:p>
            <a:fld id="{ED62726E-379B-B349-9EED-81ED093FA806}" type="datetimeFigureOut">
              <a:rPr lang="en-US" smtClean="0"/>
              <a:pPr/>
              <a:t>7/29/2020</a:t>
            </a:fld>
            <a:endParaRPr lang="en-US" dirty="0"/>
          </a:p>
        </p:txBody>
      </p:sp>
      <p:sp>
        <p:nvSpPr>
          <p:cNvPr id="5" name="Marcador de pie de página 4"/>
          <p:cNvSpPr>
            <a:spLocks noGrp="1"/>
          </p:cNvSpPr>
          <p:nvPr>
            <p:ph type="ftr" sz="quarter" idx="11"/>
          </p:nvPr>
        </p:nvSpPr>
        <p:spPr/>
        <p:txBody>
          <a:bodyPr/>
          <a:lstStyle/>
          <a:p>
            <a:endParaRPr lang="en-US" dirty="0"/>
          </a:p>
        </p:txBody>
      </p:sp>
      <p:sp>
        <p:nvSpPr>
          <p:cNvPr id="6" name="Marcador de número de diapositiva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77163294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smtClean="0"/>
              <a:t>Haga clic para modificar el estilo de título del patrón</a:t>
            </a:r>
            <a:endParaRPr lang="es-MX"/>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s-MX"/>
          </a:p>
        </p:txBody>
      </p:sp>
      <p:sp>
        <p:nvSpPr>
          <p:cNvPr id="4" name="Marcador de fecha 3"/>
          <p:cNvSpPr>
            <a:spLocks noGrp="1"/>
          </p:cNvSpPr>
          <p:nvPr>
            <p:ph type="dt" sz="half" idx="10"/>
          </p:nvPr>
        </p:nvSpPr>
        <p:spPr/>
        <p:txBody>
          <a:bodyPr/>
          <a:lstStyle/>
          <a:p>
            <a:fld id="{08B9EBBA-996F-894A-B54A-D6246ED52CEA}" type="datetimeFigureOut">
              <a:rPr lang="en-US" smtClean="0"/>
              <a:pPr/>
              <a:t>7/29/2020</a:t>
            </a:fld>
            <a:endParaRPr lang="en-US" dirty="0"/>
          </a:p>
        </p:txBody>
      </p:sp>
      <p:sp>
        <p:nvSpPr>
          <p:cNvPr id="5" name="Marcador de pie de página 4"/>
          <p:cNvSpPr>
            <a:spLocks noGrp="1"/>
          </p:cNvSpPr>
          <p:nvPr>
            <p:ph type="ftr" sz="quarter" idx="11"/>
          </p:nvPr>
        </p:nvSpPr>
        <p:spPr/>
        <p:txBody>
          <a:bodyPr/>
          <a:lstStyle/>
          <a:p>
            <a:endParaRPr lang="en-US" dirty="0"/>
          </a:p>
        </p:txBody>
      </p:sp>
      <p:sp>
        <p:nvSpPr>
          <p:cNvPr id="6" name="Marcador de número de diapositiva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374484364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MX"/>
          </a:p>
        </p:txBody>
      </p:sp>
      <p:sp>
        <p:nvSpPr>
          <p:cNvPr id="3" name="Marcador de contenido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fecha 3"/>
          <p:cNvSpPr>
            <a:spLocks noGrp="1"/>
          </p:cNvSpPr>
          <p:nvPr>
            <p:ph type="dt" sz="half" idx="10"/>
          </p:nvPr>
        </p:nvSpPr>
        <p:spPr/>
        <p:txBody>
          <a:bodyPr/>
          <a:lstStyle/>
          <a:p>
            <a:fld id="{9B3A1323-8D79-1946-B0D7-40001CF92E9D}" type="datetimeFigureOut">
              <a:rPr lang="en-US" smtClean="0"/>
              <a:pPr/>
              <a:t>7/29/2020</a:t>
            </a:fld>
            <a:endParaRPr lang="en-US" dirty="0"/>
          </a:p>
        </p:txBody>
      </p:sp>
      <p:sp>
        <p:nvSpPr>
          <p:cNvPr id="5" name="Marcador de pie de página 4"/>
          <p:cNvSpPr>
            <a:spLocks noGrp="1"/>
          </p:cNvSpPr>
          <p:nvPr>
            <p:ph type="ftr" sz="quarter" idx="11"/>
          </p:nvPr>
        </p:nvSpPr>
        <p:spPr/>
        <p:txBody>
          <a:bodyPr/>
          <a:lstStyle/>
          <a:p>
            <a:endParaRPr lang="en-US" dirty="0"/>
          </a:p>
        </p:txBody>
      </p:sp>
      <p:sp>
        <p:nvSpPr>
          <p:cNvPr id="6" name="Marcador de número de diapositiva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259335480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smtClean="0"/>
              <a:t>Haga clic para modificar el estilo de título del patrón</a:t>
            </a:r>
            <a:endParaRPr lang="es-MX"/>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Haga clic para modificar el estilo de texto del patrón</a:t>
            </a:r>
          </a:p>
        </p:txBody>
      </p:sp>
      <p:sp>
        <p:nvSpPr>
          <p:cNvPr id="4" name="Marcador de fecha 3"/>
          <p:cNvSpPr>
            <a:spLocks noGrp="1"/>
          </p:cNvSpPr>
          <p:nvPr>
            <p:ph type="dt" sz="half" idx="10"/>
          </p:nvPr>
        </p:nvSpPr>
        <p:spPr/>
        <p:txBody>
          <a:bodyPr/>
          <a:lstStyle/>
          <a:p>
            <a:fld id="{8DFA1846-DA80-1C48-A609-854EA85C59AD}" type="datetimeFigureOut">
              <a:rPr lang="en-US" smtClean="0"/>
              <a:pPr/>
              <a:t>7/29/2020</a:t>
            </a:fld>
            <a:endParaRPr lang="en-US" dirty="0"/>
          </a:p>
        </p:txBody>
      </p:sp>
      <p:sp>
        <p:nvSpPr>
          <p:cNvPr id="5" name="Marcador de pie de página 4"/>
          <p:cNvSpPr>
            <a:spLocks noGrp="1"/>
          </p:cNvSpPr>
          <p:nvPr>
            <p:ph type="ftr" sz="quarter" idx="11"/>
          </p:nvPr>
        </p:nvSpPr>
        <p:spPr/>
        <p:txBody>
          <a:bodyPr/>
          <a:lstStyle/>
          <a:p>
            <a:endParaRPr lang="en-US" dirty="0"/>
          </a:p>
        </p:txBody>
      </p:sp>
      <p:sp>
        <p:nvSpPr>
          <p:cNvPr id="6" name="Marcador de número de diapositiva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190454926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MX"/>
          </a:p>
        </p:txBody>
      </p:sp>
      <p:sp>
        <p:nvSpPr>
          <p:cNvPr id="3" name="Marcador de contenido 2"/>
          <p:cNvSpPr>
            <a:spLocks noGrp="1"/>
          </p:cNvSpPr>
          <p:nvPr>
            <p:ph sz="half" idx="1"/>
          </p:nvPr>
        </p:nvSpPr>
        <p:spPr>
          <a:xfrm>
            <a:off x="838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contenido 3"/>
          <p:cNvSpPr>
            <a:spLocks noGrp="1"/>
          </p:cNvSpPr>
          <p:nvPr>
            <p:ph sz="half" idx="2"/>
          </p:nvPr>
        </p:nvSpPr>
        <p:spPr>
          <a:xfrm>
            <a:off x="6172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Marcador de fecha 4"/>
          <p:cNvSpPr>
            <a:spLocks noGrp="1"/>
          </p:cNvSpPr>
          <p:nvPr>
            <p:ph type="dt" sz="half" idx="10"/>
          </p:nvPr>
        </p:nvSpPr>
        <p:spPr/>
        <p:txBody>
          <a:bodyPr/>
          <a:lstStyle/>
          <a:p>
            <a:fld id="{57302355-E14B-8545-A8F8-0FE83CC9D524}" type="datetimeFigureOut">
              <a:rPr lang="en-US" smtClean="0"/>
              <a:pPr/>
              <a:t>7/29/2020</a:t>
            </a:fld>
            <a:endParaRPr lang="en-US" dirty="0"/>
          </a:p>
        </p:txBody>
      </p:sp>
      <p:sp>
        <p:nvSpPr>
          <p:cNvPr id="6" name="Marcador de pie de página 5"/>
          <p:cNvSpPr>
            <a:spLocks noGrp="1"/>
          </p:cNvSpPr>
          <p:nvPr>
            <p:ph type="ftr" sz="quarter" idx="11"/>
          </p:nvPr>
        </p:nvSpPr>
        <p:spPr/>
        <p:txBody>
          <a:bodyPr/>
          <a:lstStyle/>
          <a:p>
            <a:endParaRPr lang="en-US" dirty="0"/>
          </a:p>
        </p:txBody>
      </p:sp>
      <p:sp>
        <p:nvSpPr>
          <p:cNvPr id="7" name="Marcador de número de diapositiva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3695475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10" name="Freeform 7"/>
          <p:cNvSpPr/>
          <p:nvPr/>
        </p:nvSpPr>
        <p:spPr bwMode="auto">
          <a:xfrm>
            <a:off x="0" y="1"/>
            <a:ext cx="12192000" cy="5203825"/>
          </a:xfrm>
          <a:custGeom>
            <a:avLst/>
            <a:gdLst/>
            <a:ahLst/>
            <a:cxnLst/>
            <a:rect l="0" t="0" r="r" b="b"/>
            <a:pathLst>
              <a:path w="5760" h="3278">
                <a:moveTo>
                  <a:pt x="0" y="0"/>
                </a:moveTo>
                <a:lnTo>
                  <a:pt x="5760" y="0"/>
                </a:lnTo>
                <a:lnTo>
                  <a:pt x="5760" y="3090"/>
                </a:lnTo>
                <a:lnTo>
                  <a:pt x="4817" y="3090"/>
                </a:lnTo>
                <a:lnTo>
                  <a:pt x="4637" y="3270"/>
                </a:lnTo>
                <a:lnTo>
                  <a:pt x="4637" y="3270"/>
                </a:lnTo>
                <a:lnTo>
                  <a:pt x="4633" y="3272"/>
                </a:lnTo>
                <a:lnTo>
                  <a:pt x="4627" y="3275"/>
                </a:lnTo>
                <a:lnTo>
                  <a:pt x="4621" y="3278"/>
                </a:lnTo>
                <a:lnTo>
                  <a:pt x="4616" y="3278"/>
                </a:lnTo>
                <a:lnTo>
                  <a:pt x="4610" y="3278"/>
                </a:lnTo>
                <a:lnTo>
                  <a:pt x="4605" y="3275"/>
                </a:lnTo>
                <a:lnTo>
                  <a:pt x="4599" y="3272"/>
                </a:lnTo>
                <a:lnTo>
                  <a:pt x="4595" y="3270"/>
                </a:lnTo>
                <a:lnTo>
                  <a:pt x="4415" y="3090"/>
                </a:lnTo>
                <a:lnTo>
                  <a:pt x="0" y="3090"/>
                </a:lnTo>
                <a:lnTo>
                  <a:pt x="0" y="0"/>
                </a:lnTo>
                <a:lnTo>
                  <a:pt x="0" y="0"/>
                </a:lnTo>
                <a:close/>
              </a:path>
            </a:pathLst>
          </a:custGeom>
          <a:ln>
            <a:headEnd/>
            <a:tailEnd/>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10000" y="2951396"/>
            <a:ext cx="10561418" cy="1468800"/>
          </a:xfrm>
        </p:spPr>
        <p:txBody>
          <a:bodyPr anchor="b"/>
          <a:lstStyle>
            <a:lvl1pPr algn="r">
              <a:defRPr sz="4800" b="1"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810000" y="5281201"/>
            <a:ext cx="10561418" cy="433955"/>
          </a:xfrm>
        </p:spPr>
        <p:txBody>
          <a:bodyPr anchor="t">
            <a:no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8DFA1846-DA80-1C48-A609-854EA85C59AD}" type="datetimeFigureOut">
              <a:rPr lang="en-US" dirty="0"/>
              <a:pPr/>
              <a:t>7/29/2020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smtClean="0"/>
              <a:t>Haga clic para modificar el estilo de título del patrón</a:t>
            </a:r>
            <a:endParaRPr lang="es-MX"/>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Marcador de fecha 6"/>
          <p:cNvSpPr>
            <a:spLocks noGrp="1"/>
          </p:cNvSpPr>
          <p:nvPr>
            <p:ph type="dt" sz="half" idx="10"/>
          </p:nvPr>
        </p:nvSpPr>
        <p:spPr/>
        <p:txBody>
          <a:bodyPr/>
          <a:lstStyle/>
          <a:p>
            <a:fld id="{02640F58-564D-2B4F-AE67-E407BA4FCF45}" type="datetimeFigureOut">
              <a:rPr lang="en-US" smtClean="0"/>
              <a:pPr/>
              <a:t>7/29/2020</a:t>
            </a:fld>
            <a:endParaRPr lang="en-US" dirty="0"/>
          </a:p>
        </p:txBody>
      </p:sp>
      <p:sp>
        <p:nvSpPr>
          <p:cNvPr id="8" name="Marcador de pie de página 7"/>
          <p:cNvSpPr>
            <a:spLocks noGrp="1"/>
          </p:cNvSpPr>
          <p:nvPr>
            <p:ph type="ftr" sz="quarter" idx="11"/>
          </p:nvPr>
        </p:nvSpPr>
        <p:spPr/>
        <p:txBody>
          <a:bodyPr/>
          <a:lstStyle/>
          <a:p>
            <a:endParaRPr lang="en-US" dirty="0"/>
          </a:p>
        </p:txBody>
      </p:sp>
      <p:sp>
        <p:nvSpPr>
          <p:cNvPr id="9" name="Marcador de número de diapositiva 8"/>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322062697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MX"/>
          </a:p>
        </p:txBody>
      </p:sp>
      <p:sp>
        <p:nvSpPr>
          <p:cNvPr id="3" name="Marcador de fecha 2"/>
          <p:cNvSpPr>
            <a:spLocks noGrp="1"/>
          </p:cNvSpPr>
          <p:nvPr>
            <p:ph type="dt" sz="half" idx="10"/>
          </p:nvPr>
        </p:nvSpPr>
        <p:spPr/>
        <p:txBody>
          <a:bodyPr/>
          <a:lstStyle/>
          <a:p>
            <a:fld id="{F13A34C8-038E-2045-AF43-DF7DBB8E0E9E}" type="datetimeFigureOut">
              <a:rPr lang="en-US" smtClean="0"/>
              <a:pPr/>
              <a:t>7/29/2020</a:t>
            </a:fld>
            <a:endParaRPr lang="en-US" dirty="0"/>
          </a:p>
        </p:txBody>
      </p:sp>
      <p:sp>
        <p:nvSpPr>
          <p:cNvPr id="4" name="Marcador de pie de página 3"/>
          <p:cNvSpPr>
            <a:spLocks noGrp="1"/>
          </p:cNvSpPr>
          <p:nvPr>
            <p:ph type="ftr" sz="quarter" idx="11"/>
          </p:nvPr>
        </p:nvSpPr>
        <p:spPr/>
        <p:txBody>
          <a:bodyPr/>
          <a:lstStyle/>
          <a:p>
            <a:endParaRPr lang="en-US" dirty="0"/>
          </a:p>
        </p:txBody>
      </p:sp>
      <p:sp>
        <p:nvSpPr>
          <p:cNvPr id="5" name="Marcador de número de diapositiva 4"/>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252946025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8818C68F-D26B-8F47-958C-23B49CF8A634}" type="datetimeFigureOut">
              <a:rPr lang="en-US" smtClean="0"/>
              <a:pPr/>
              <a:t>7/29/2020</a:t>
            </a:fld>
            <a:endParaRPr lang="en-US" dirty="0"/>
          </a:p>
        </p:txBody>
      </p:sp>
      <p:sp>
        <p:nvSpPr>
          <p:cNvPr id="3" name="Marcador de pie de página 2"/>
          <p:cNvSpPr>
            <a:spLocks noGrp="1"/>
          </p:cNvSpPr>
          <p:nvPr>
            <p:ph type="ftr" sz="quarter" idx="11"/>
          </p:nvPr>
        </p:nvSpPr>
        <p:spPr/>
        <p:txBody>
          <a:bodyPr/>
          <a:lstStyle/>
          <a:p>
            <a:endParaRPr lang="en-US" dirty="0"/>
          </a:p>
        </p:txBody>
      </p:sp>
      <p:sp>
        <p:nvSpPr>
          <p:cNvPr id="4" name="Marcador de número de diapositiva 3"/>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65772885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MX"/>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D0DF5E60-9974-AC48-9591-99C2BB44B7CF}" type="datetimeFigureOut">
              <a:rPr lang="en-US" smtClean="0"/>
              <a:pPr/>
              <a:t>7/29/2020</a:t>
            </a:fld>
            <a:endParaRPr lang="en-US" dirty="0"/>
          </a:p>
        </p:txBody>
      </p:sp>
      <p:sp>
        <p:nvSpPr>
          <p:cNvPr id="6" name="Marcador de pie de página 5"/>
          <p:cNvSpPr>
            <a:spLocks noGrp="1"/>
          </p:cNvSpPr>
          <p:nvPr>
            <p:ph type="ftr" sz="quarter" idx="11"/>
          </p:nvPr>
        </p:nvSpPr>
        <p:spPr/>
        <p:txBody>
          <a:bodyPr/>
          <a:lstStyle/>
          <a:p>
            <a:endParaRPr lang="en-US" dirty="0"/>
          </a:p>
        </p:txBody>
      </p:sp>
      <p:sp>
        <p:nvSpPr>
          <p:cNvPr id="7" name="Marcador de número de diapositiva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16795372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MX"/>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18C79C5D-2A6F-F04D-97DA-BEF2467B64E4}" type="datetimeFigureOut">
              <a:rPr lang="en-US" smtClean="0"/>
              <a:pPr/>
              <a:t>7/29/2020</a:t>
            </a:fld>
            <a:endParaRPr lang="en-US" dirty="0"/>
          </a:p>
        </p:txBody>
      </p:sp>
      <p:sp>
        <p:nvSpPr>
          <p:cNvPr id="6" name="Marcador de pie de página 5"/>
          <p:cNvSpPr>
            <a:spLocks noGrp="1"/>
          </p:cNvSpPr>
          <p:nvPr>
            <p:ph type="ftr" sz="quarter" idx="11"/>
          </p:nvPr>
        </p:nvSpPr>
        <p:spPr/>
        <p:txBody>
          <a:bodyPr/>
          <a:lstStyle/>
          <a:p>
            <a:endParaRPr lang="en-US" dirty="0"/>
          </a:p>
        </p:txBody>
      </p:sp>
      <p:sp>
        <p:nvSpPr>
          <p:cNvPr id="7" name="Marcador de número de diapositiva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2110940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MX"/>
          </a:p>
        </p:txBody>
      </p:sp>
      <p:sp>
        <p:nvSpPr>
          <p:cNvPr id="3" name="Marcador de texto vertical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fecha 3"/>
          <p:cNvSpPr>
            <a:spLocks noGrp="1"/>
          </p:cNvSpPr>
          <p:nvPr>
            <p:ph type="dt" sz="half" idx="10"/>
          </p:nvPr>
        </p:nvSpPr>
        <p:spPr/>
        <p:txBody>
          <a:bodyPr/>
          <a:lstStyle/>
          <a:p>
            <a:fld id="{C6C52C72-DE31-F449-A4ED-4C594FD91407}" type="datetimeFigureOut">
              <a:rPr lang="en-US" smtClean="0"/>
              <a:pPr/>
              <a:t>7/29/2020</a:t>
            </a:fld>
            <a:endParaRPr lang="en-US" dirty="0"/>
          </a:p>
        </p:txBody>
      </p:sp>
      <p:sp>
        <p:nvSpPr>
          <p:cNvPr id="5" name="Marcador de pie de página 4"/>
          <p:cNvSpPr>
            <a:spLocks noGrp="1"/>
          </p:cNvSpPr>
          <p:nvPr>
            <p:ph type="ftr" sz="quarter" idx="11"/>
          </p:nvPr>
        </p:nvSpPr>
        <p:spPr/>
        <p:txBody>
          <a:bodyPr/>
          <a:lstStyle/>
          <a:p>
            <a:endParaRPr lang="en-US" dirty="0"/>
          </a:p>
        </p:txBody>
      </p:sp>
      <p:sp>
        <p:nvSpPr>
          <p:cNvPr id="6" name="Marcador de número de diapositiva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320717490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smtClean="0"/>
              <a:t>Haga clic para modificar el estilo de título del patrón</a:t>
            </a:r>
            <a:endParaRPr lang="es-MX"/>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fecha 3"/>
          <p:cNvSpPr>
            <a:spLocks noGrp="1"/>
          </p:cNvSpPr>
          <p:nvPr>
            <p:ph type="dt" sz="half" idx="10"/>
          </p:nvPr>
        </p:nvSpPr>
        <p:spPr/>
        <p:txBody>
          <a:bodyPr/>
          <a:lstStyle/>
          <a:p>
            <a:fld id="{ED62726E-379B-B349-9EED-81ED093FA806}" type="datetimeFigureOut">
              <a:rPr lang="en-US" smtClean="0"/>
              <a:pPr/>
              <a:t>7/29/2020</a:t>
            </a:fld>
            <a:endParaRPr lang="en-US" dirty="0"/>
          </a:p>
        </p:txBody>
      </p:sp>
      <p:sp>
        <p:nvSpPr>
          <p:cNvPr id="5" name="Marcador de pie de página 4"/>
          <p:cNvSpPr>
            <a:spLocks noGrp="1"/>
          </p:cNvSpPr>
          <p:nvPr>
            <p:ph type="ftr" sz="quarter" idx="11"/>
          </p:nvPr>
        </p:nvSpPr>
        <p:spPr/>
        <p:txBody>
          <a:bodyPr/>
          <a:lstStyle/>
          <a:p>
            <a:endParaRPr lang="en-US" dirty="0"/>
          </a:p>
        </p:txBody>
      </p:sp>
      <p:sp>
        <p:nvSpPr>
          <p:cNvPr id="6" name="Marcador de número de diapositiva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23714372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8"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818712" y="2222287"/>
            <a:ext cx="5185873" cy="3638763"/>
          </a:xfrm>
        </p:spPr>
        <p:txBody>
          <a:bodyP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6187415" y="2222287"/>
            <a:ext cx="5194583" cy="3638764"/>
          </a:xfrm>
        </p:spPr>
        <p:txBody>
          <a:bodyP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57302355-E14B-8545-A8F8-0FE83CC9D524}" type="datetimeFigureOut">
              <a:rPr lang="en-US" dirty="0"/>
              <a:pPr/>
              <a:t>7/29/2020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10"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lvl1pPr>
              <a:defRPr/>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814728" y="2174875"/>
            <a:ext cx="5189857" cy="576262"/>
          </a:xfrm>
        </p:spPr>
        <p:txBody>
          <a:bodyPr anchor="b">
            <a:noAutofit/>
          </a:bodyPr>
          <a:lstStyle>
            <a:lvl1pPr marL="0" indent="0" algn="ctr">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814729" y="2751138"/>
            <a:ext cx="5189856" cy="3109913"/>
          </a:xfrm>
        </p:spPr>
        <p:txBody>
          <a:bodyPr anchor="t">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6187415" y="2174875"/>
            <a:ext cx="5194583" cy="576262"/>
          </a:xfrm>
        </p:spPr>
        <p:txBody>
          <a:bodyPr anchor="b">
            <a:noAutofit/>
          </a:bodyPr>
          <a:lstStyle>
            <a:lvl1pPr marL="0" indent="0" algn="ctr">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6187415" y="2751138"/>
            <a:ext cx="5194583" cy="3109913"/>
          </a:xfrm>
        </p:spPr>
        <p:txBody>
          <a:bodyPr anchor="t">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02640F58-564D-2B4F-AE67-E407BA4FCF45}" type="datetimeFigureOut">
              <a:rPr lang="en-US" dirty="0"/>
              <a:pPr/>
              <a:t>7/29/2020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6"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F13A34C8-038E-2045-AF43-DF7DBB8E0E9E}" type="datetimeFigureOut">
              <a:rPr lang="en-US" dirty="0"/>
              <a:pPr/>
              <a:t>7/29/2020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18C68F-D26B-8F47-958C-23B49CF8A634}" type="datetimeFigureOut">
              <a:rPr lang="en-US" dirty="0"/>
              <a:pPr/>
              <a:t>7/29/2020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12" name="Freeform 6"/>
          <p:cNvSpPr>
            <a:spLocks noChangeAspect="1"/>
          </p:cNvSpPr>
          <p:nvPr/>
        </p:nvSpPr>
        <p:spPr bwMode="auto">
          <a:xfrm>
            <a:off x="1073151" y="446087"/>
            <a:ext cx="3547533" cy="1814651"/>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073151" y="446088"/>
            <a:ext cx="3547533" cy="1618396"/>
          </a:xfrm>
        </p:spPr>
        <p:txBody>
          <a:bodyPr anchor="b"/>
          <a:lstStyle>
            <a:lvl1pPr algn="l">
              <a:defRPr sz="2000" b="1"/>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4855633" y="446088"/>
            <a:ext cx="6252633" cy="5414963"/>
          </a:xfrm>
        </p:spPr>
        <p:txBody>
          <a:bodyP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1073151" y="2260738"/>
            <a:ext cx="3547533" cy="360031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D0DF5E60-9974-AC48-9591-99C2BB44B7CF}" type="datetimeFigureOut">
              <a:rPr lang="en-US" dirty="0"/>
              <a:pPr/>
              <a:t>7/29/2020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14728" y="727522"/>
            <a:ext cx="4852988" cy="1617163"/>
          </a:xfrm>
        </p:spPr>
        <p:txBody>
          <a:bodyPr anchor="b">
            <a:normAutofit/>
          </a:bodyPr>
          <a:lstStyle>
            <a:lvl1pPr algn="l">
              <a:defRPr sz="2400" b="0"/>
            </a:lvl1pPr>
          </a:lstStyle>
          <a:p>
            <a:r>
              <a:rPr lang="es-ES" smtClean="0"/>
              <a:t>Haga clic para modificar el estilo de título del patrón</a:t>
            </a:r>
            <a:endParaRPr lang="en-US" dirty="0"/>
          </a:p>
        </p:txBody>
      </p:sp>
      <p:sp>
        <p:nvSpPr>
          <p:cNvPr id="9" name="Picture Placeholder 11"/>
          <p:cNvSpPr>
            <a:spLocks noGrp="1" noChangeAspect="1"/>
          </p:cNvSpPr>
          <p:nvPr>
            <p:ph type="pic" sz="quarter" idx="13"/>
          </p:nvPr>
        </p:nvSpPr>
        <p:spPr bwMode="auto">
          <a:xfrm>
            <a:off x="6098117" y="0"/>
            <a:ext cx="6093883" cy="6858000"/>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noFill/>
          <a:ln w="9525">
            <a:solidFill>
              <a:schemeClr val="tx2"/>
            </a:solidFill>
            <a:round/>
            <a:headEnd/>
            <a:tailEnd/>
          </a:ln>
          <a:effectLst/>
        </p:spPr>
        <p:txBody>
          <a:bodyPr wrap="square" numCol="1" anchor="t" anchorCtr="0" compatLnSpc="1">
            <a:prstTxWarp prst="textNoShape">
              <a:avLst/>
            </a:prstTxWarp>
            <a:normAutofit/>
          </a:bodyPr>
          <a:lstStyle>
            <a:lvl1pPr algn="ctr">
              <a:buFontTx/>
              <a:buNone/>
              <a:defRPr sz="1400"/>
            </a:lvl1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814728" y="2344684"/>
            <a:ext cx="4852988" cy="3516365"/>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a:xfrm>
            <a:off x="3885810" y="6041362"/>
            <a:ext cx="976879" cy="365125"/>
          </a:xfrm>
        </p:spPr>
        <p:txBody>
          <a:bodyPr/>
          <a:lstStyle/>
          <a:p>
            <a:fld id="{18C79C5D-2A6F-F04D-97DA-BEF2467B64E4}" type="datetimeFigureOut">
              <a:rPr lang="en-US" dirty="0"/>
              <a:pPr/>
              <a:t>7/29/2020</a:t>
            </a:fld>
            <a:endParaRPr lang="en-US" dirty="0"/>
          </a:p>
        </p:txBody>
      </p:sp>
      <p:sp>
        <p:nvSpPr>
          <p:cNvPr id="6" name="Footer Placeholder 5"/>
          <p:cNvSpPr>
            <a:spLocks noGrp="1"/>
          </p:cNvSpPr>
          <p:nvPr>
            <p:ph type="ftr" sz="quarter" idx="11"/>
          </p:nvPr>
        </p:nvSpPr>
        <p:spPr>
          <a:xfrm>
            <a:off x="590396" y="6041362"/>
            <a:ext cx="3295413" cy="365125"/>
          </a:xfrm>
        </p:spPr>
        <p:txBody>
          <a:bodyPr/>
          <a:lstStyle/>
          <a:p>
            <a:endParaRPr lang="en-US" dirty="0"/>
          </a:p>
        </p:txBody>
      </p:sp>
      <p:sp>
        <p:nvSpPr>
          <p:cNvPr id="7" name="Slide Number Placeholder 6"/>
          <p:cNvSpPr>
            <a:spLocks noGrp="1"/>
          </p:cNvSpPr>
          <p:nvPr>
            <p:ph type="sldNum" sz="quarter" idx="12"/>
          </p:nvPr>
        </p:nvSpPr>
        <p:spPr>
          <a:xfrm>
            <a:off x="4862689" y="5915888"/>
            <a:ext cx="1062155" cy="490599"/>
          </a:xfrm>
        </p:spPr>
        <p:txBody>
          <a:bodyPr/>
          <a:lstStyle/>
          <a:p>
            <a:fld id="{D57F1E4F-1CFF-5643-939E-217C01CDF565}" type="slidenum">
              <a:rPr lang="en-US" dirty="0"/>
              <a:pPr/>
              <a:t>‹Nº›</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3.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0000" y="447188"/>
            <a:ext cx="10571998" cy="970450"/>
          </a:xfrm>
          <a:prstGeom prst="rect">
            <a:avLst/>
          </a:prstGeom>
          <a:effectLst>
            <a:outerShdw blurRad="50800" dir="14400000">
              <a:srgbClr val="000000">
                <a:alpha val="60000"/>
              </a:srgbClr>
            </a:outerShdw>
          </a:effectLst>
        </p:spPr>
        <p:txBody>
          <a:bodyPr vert="horz" lIns="91440" tIns="45720" rIns="91440" bIns="45720" rtlCol="0" anchor="b">
            <a:no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810000" y="2184401"/>
            <a:ext cx="10563285" cy="3674397"/>
          </a:xfrm>
          <a:prstGeom prst="rect">
            <a:avLst/>
          </a:prstGeom>
          <a:effectLst>
            <a:outerShdw blurRad="50800" dir="14400000">
              <a:srgbClr val="000000">
                <a:alpha val="40000"/>
              </a:srgbClr>
            </a:outerShdw>
          </a:effectLst>
        </p:spPr>
        <p:txBody>
          <a:bodyPr vert="horz" lIns="91440" tIns="45720" rIns="91440" bIns="45720" rtlCol="0" anchor="ct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Footer Placeholder 4"/>
          <p:cNvSpPr>
            <a:spLocks noGrp="1"/>
          </p:cNvSpPr>
          <p:nvPr>
            <p:ph type="ftr" sz="quarter" idx="3"/>
          </p:nvPr>
        </p:nvSpPr>
        <p:spPr>
          <a:xfrm>
            <a:off x="451514" y="6041362"/>
            <a:ext cx="8644320" cy="365125"/>
          </a:xfrm>
          <a:prstGeom prst="rect">
            <a:avLst/>
          </a:prstGeom>
        </p:spPr>
        <p:txBody>
          <a:bodyPr vert="horz" lIns="91440" tIns="45720" rIns="91440" bIns="45720" rtlCol="0" anchor="b"/>
          <a:lstStyle>
            <a:lvl1pPr algn="l">
              <a:defRPr sz="900">
                <a:solidFill>
                  <a:schemeClr val="tx1"/>
                </a:solidFill>
              </a:defRPr>
            </a:lvl1pPr>
          </a:lstStyle>
          <a:p>
            <a:endParaRPr lang="en-US" dirty="0"/>
          </a:p>
        </p:txBody>
      </p:sp>
      <p:sp>
        <p:nvSpPr>
          <p:cNvPr id="4" name="Date Placeholder 3"/>
          <p:cNvSpPr>
            <a:spLocks noGrp="1"/>
          </p:cNvSpPr>
          <p:nvPr>
            <p:ph type="dt" sz="half" idx="2"/>
          </p:nvPr>
        </p:nvSpPr>
        <p:spPr>
          <a:xfrm>
            <a:off x="9334626" y="6041362"/>
            <a:ext cx="1343706" cy="365125"/>
          </a:xfrm>
          <a:prstGeom prst="rect">
            <a:avLst/>
          </a:prstGeom>
        </p:spPr>
        <p:txBody>
          <a:bodyPr vert="horz" lIns="91440" tIns="45720" rIns="91440" bIns="45720" rtlCol="0" anchor="b"/>
          <a:lstStyle>
            <a:lvl1pPr algn="r">
              <a:defRPr sz="900">
                <a:solidFill>
                  <a:schemeClr val="tx1"/>
                </a:solidFill>
              </a:defRPr>
            </a:lvl1pPr>
          </a:lstStyle>
          <a:p>
            <a:fld id="{09B482E8-6E0E-1B4F-B1FD-C69DB9E858D9}" type="datetimeFigureOut">
              <a:rPr lang="en-US" dirty="0"/>
              <a:pPr/>
              <a:t>7/29/2020</a:t>
            </a:fld>
            <a:endParaRPr lang="en-US" dirty="0"/>
          </a:p>
        </p:txBody>
      </p:sp>
      <p:sp>
        <p:nvSpPr>
          <p:cNvPr id="6" name="Slide Number Placeholder 5"/>
          <p:cNvSpPr>
            <a:spLocks noGrp="1"/>
          </p:cNvSpPr>
          <p:nvPr>
            <p:ph type="sldNum" sz="quarter" idx="4"/>
          </p:nvPr>
        </p:nvSpPr>
        <p:spPr>
          <a:xfrm>
            <a:off x="10678331" y="5915888"/>
            <a:ext cx="1062155" cy="490599"/>
          </a:xfrm>
          <a:prstGeom prst="rect">
            <a:avLst/>
          </a:prstGeom>
        </p:spPr>
        <p:txBody>
          <a:bodyPr vert="horz" lIns="91440" tIns="45720" rIns="91440" bIns="10800" rtlCol="0" anchor="b"/>
          <a:lstStyle>
            <a:lvl1pPr algn="r">
              <a:defRPr sz="2000">
                <a:solidFill>
                  <a:schemeClr val="accent1"/>
                </a:solidFill>
              </a:defRPr>
            </a:lvl1pPr>
          </a:lstStyle>
          <a:p>
            <a:fld id="{D57F1E4F-1CFF-5643-939E-217C01CDF565}" type="slidenum">
              <a:rPr lang="en-US" dirty="0"/>
              <a:pPr/>
              <a:t>‹Nº›</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3" r:id="rId9"/>
    <p:sldLayoutId id="2147483657" r:id="rId10"/>
    <p:sldLayoutId id="2147483666" r:id="rId11"/>
    <p:sldLayoutId id="2147483661" r:id="rId12"/>
    <p:sldLayoutId id="2147483658" r:id="rId13"/>
    <p:sldLayoutId id="2147483659" r:id="rId14"/>
  </p:sldLayoutIdLst>
  <p:hf sldNum="0" hdr="0" ftr="0" dt="0"/>
  <p:txStyles>
    <p:titleStyle>
      <a:lvl1pPr algn="l" defTabSz="457200" rtl="0" eaLnBrk="1" latinLnBrk="0" hangingPunct="1">
        <a:spcBef>
          <a:spcPct val="0"/>
        </a:spcBef>
        <a:buNone/>
        <a:defRPr sz="4000" b="1" kern="1200">
          <a:solidFill>
            <a:srgbClr val="FEFEFE"/>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accent1"/>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s-MX"/>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B482E8-6E0E-1B4F-B1FD-C69DB9E858D9}" type="datetimeFigureOut">
              <a:rPr lang="en-US" smtClean="0"/>
              <a:pPr/>
              <a:t>7/29/2020</a:t>
            </a:fld>
            <a:endParaRPr lang="en-US" dirty="0"/>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1257710201"/>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s-MX"/>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B482E8-6E0E-1B4F-B1FD-C69DB9E858D9}" type="datetimeFigureOut">
              <a:rPr lang="en-US" smtClean="0"/>
              <a:pPr/>
              <a:t>7/29/2020</a:t>
            </a:fld>
            <a:endParaRPr lang="en-US" dirty="0"/>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532703458"/>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3.emf"/><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6.png"/></Relationships>
</file>

<file path=ppt/slides/_rels/slide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9.gi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0.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1.gi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35.png"/></Relationships>
</file>

<file path=ppt/slides/_rels/slide3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7.xml"/></Relationships>
</file>

<file path=ppt/slides/_rels/slide36.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3" Type="http://schemas.openxmlformats.org/officeDocument/2006/relationships/hyperlink" Target="http://www.guioteca.com/educacion-para-ninos/que-es-un-debate-y-cuales-son-sus-caracteristicas/" TargetMode="External"/><Relationship Id="rId2" Type="http://schemas.openxmlformats.org/officeDocument/2006/relationships/hyperlink" Target="http://www.udlap.mx/intranetWeb/centrodeescritura/files/notascompletas/debate.pdf" TargetMode="External"/><Relationship Id="rId1" Type="http://schemas.openxmlformats.org/officeDocument/2006/relationships/slideLayout" Target="../slideLayouts/slideLayout2.xml"/><Relationship Id="rId4" Type="http://schemas.openxmlformats.org/officeDocument/2006/relationships/hyperlink" Target="http://www.escolares.net/lenguaje-y-comunicacion/el-debate/#reglas_del_debate" TargetMode="External"/></Relationships>
</file>

<file path=ppt/slides/_rels/slide4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6.png"/><Relationship Id="rId1" Type="http://schemas.openxmlformats.org/officeDocument/2006/relationships/slideLayout" Target="../slideLayouts/slideLayout2.xml"/><Relationship Id="rId5" Type="http://schemas.microsoft.com/office/2007/relationships/hdphoto" Target="../media/hdphoto4.wdp"/><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398064" y="-144246"/>
            <a:ext cx="10572000" cy="2971051"/>
          </a:xfrm>
        </p:spPr>
        <p:txBody>
          <a:bodyPr/>
          <a:lstStyle/>
          <a:p>
            <a:pPr algn="ctr"/>
            <a:r>
              <a:rPr lang="es-MX" sz="8800" dirty="0" smtClean="0"/>
              <a:t>El debate</a:t>
            </a:r>
            <a:endParaRPr lang="es-MX" sz="8800" dirty="0"/>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17081" y="333757"/>
            <a:ext cx="2439391" cy="1605879"/>
          </a:xfrm>
          <a:prstGeom prst="rect">
            <a:avLst/>
          </a:prstGeom>
        </p:spPr>
      </p:pic>
      <p:sp>
        <p:nvSpPr>
          <p:cNvPr id="6" name="CuadroTexto 5"/>
          <p:cNvSpPr txBox="1"/>
          <p:nvPr/>
        </p:nvSpPr>
        <p:spPr>
          <a:xfrm>
            <a:off x="503583" y="3558883"/>
            <a:ext cx="10628243" cy="1015663"/>
          </a:xfrm>
          <a:prstGeom prst="rect">
            <a:avLst/>
          </a:prstGeom>
          <a:noFill/>
        </p:spPr>
        <p:txBody>
          <a:bodyPr wrap="square" rtlCol="0">
            <a:spAutoFit/>
          </a:bodyPr>
          <a:lstStyle/>
          <a:p>
            <a:r>
              <a:rPr lang="es-MX" sz="3000" b="1" dirty="0"/>
              <a:t>Objeto de </a:t>
            </a:r>
            <a:r>
              <a:rPr lang="es-MX" sz="3000" b="1" dirty="0" smtClean="0"/>
              <a:t>aprendizaje para la materia de  Lógica Argumentativa. Nivel Tecnólogo</a:t>
            </a:r>
            <a:r>
              <a:rPr lang="es-MX" sz="3000" b="1" dirty="0"/>
              <a:t>	</a:t>
            </a:r>
            <a:endParaRPr lang="es-MX" sz="3000" b="1" dirty="0" smtClean="0"/>
          </a:p>
        </p:txBody>
      </p:sp>
      <p:sp>
        <p:nvSpPr>
          <p:cNvPr id="7" name="CuadroTexto 6"/>
          <p:cNvSpPr txBox="1"/>
          <p:nvPr/>
        </p:nvSpPr>
        <p:spPr>
          <a:xfrm>
            <a:off x="503583" y="5306624"/>
            <a:ext cx="11109131" cy="1246495"/>
          </a:xfrm>
          <a:prstGeom prst="rect">
            <a:avLst/>
          </a:prstGeom>
          <a:noFill/>
        </p:spPr>
        <p:txBody>
          <a:bodyPr wrap="none" rtlCol="0">
            <a:spAutoFit/>
          </a:bodyPr>
          <a:lstStyle/>
          <a:p>
            <a:r>
              <a:rPr lang="es-MX" sz="2500" dirty="0"/>
              <a:t>E</a:t>
            </a:r>
            <a:r>
              <a:rPr lang="es-MX" sz="2500" dirty="0" smtClean="0"/>
              <a:t>laborado por:</a:t>
            </a:r>
          </a:p>
          <a:p>
            <a:r>
              <a:rPr lang="es-MX" sz="2500" dirty="0" smtClean="0"/>
              <a:t>Mtra. Ana </a:t>
            </a:r>
            <a:r>
              <a:rPr lang="es-MX" sz="2500" dirty="0" err="1" smtClean="0"/>
              <a:t>Marsela</a:t>
            </a:r>
            <a:r>
              <a:rPr lang="es-MX" sz="2500" dirty="0"/>
              <a:t> </a:t>
            </a:r>
            <a:r>
              <a:rPr lang="es-MX" sz="2500" dirty="0" smtClean="0"/>
              <a:t>López Estrada y Mtra. Blanca Ruth Sandoval Álvarez</a:t>
            </a:r>
          </a:p>
          <a:p>
            <a:r>
              <a:rPr lang="es-MX" sz="2500" dirty="0" smtClean="0"/>
              <a:t>Semestre febrero-junio de 2019</a:t>
            </a:r>
            <a:endParaRPr lang="es-MX" sz="2500" dirty="0"/>
          </a:p>
        </p:txBody>
      </p:sp>
    </p:spTree>
    <p:extLst>
      <p:ext uri="{BB962C8B-B14F-4D97-AF65-F5344CB8AC3E}">
        <p14:creationId xmlns:p14="http://schemas.microsoft.com/office/powerpoint/2010/main" val="203497982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MX" dirty="0"/>
              <a:t>Participantes</a:t>
            </a:r>
          </a:p>
        </p:txBody>
      </p:sp>
      <p:sp>
        <p:nvSpPr>
          <p:cNvPr id="3" name="Marcador de contenido 2"/>
          <p:cNvSpPr>
            <a:spLocks noGrp="1"/>
          </p:cNvSpPr>
          <p:nvPr>
            <p:ph sz="half" idx="1"/>
          </p:nvPr>
        </p:nvSpPr>
        <p:spPr/>
        <p:txBody>
          <a:bodyPr/>
          <a:lstStyle/>
          <a:p>
            <a:pPr fontAlgn="base"/>
            <a:r>
              <a:rPr lang="es-MX" dirty="0"/>
              <a:t>Es necesario que cada uno de los participantes del debate conozca e investigue profundamente el tema por tratar en un debate. </a:t>
            </a:r>
          </a:p>
          <a:p>
            <a:pPr fontAlgn="base"/>
            <a:r>
              <a:rPr lang="es-MX" dirty="0"/>
              <a:t>Muchas veces se tienen semanas, días o sólo horas para la preparación de un tema. Esto determina que los equipos deban hacer buen uso del tiempo y realizar una investigación exhaustiva del tema y sus implicaciones.</a:t>
            </a:r>
          </a:p>
          <a:p>
            <a:endParaRPr lang="es-MX" dirty="0"/>
          </a:p>
        </p:txBody>
      </p:sp>
      <p:pic>
        <p:nvPicPr>
          <p:cNvPr id="5" name="Picture 2" descr="Resultado de imagen para investigacion"/>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5618591" y="2361160"/>
            <a:ext cx="2667045" cy="230862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Resultado de imagen para investigacio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52114" y="4800569"/>
            <a:ext cx="3494213" cy="172061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Resultado de imagen para investigaci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85636" y="2597721"/>
            <a:ext cx="3672408" cy="14249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909022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p:cNvSpPr>
            <a:spLocks noGrp="1"/>
          </p:cNvSpPr>
          <p:nvPr>
            <p:ph type="title"/>
          </p:nvPr>
        </p:nvSpPr>
        <p:spPr/>
        <p:txBody>
          <a:bodyPr/>
          <a:lstStyle/>
          <a:p>
            <a:r>
              <a:rPr lang="es-MX" dirty="0" smtClean="0"/>
              <a:t>Reglas del debate</a:t>
            </a:r>
            <a:endParaRPr lang="es-MX" dirty="0"/>
          </a:p>
        </p:txBody>
      </p:sp>
      <p:sp>
        <p:nvSpPr>
          <p:cNvPr id="6" name="Marcador de contenido 5"/>
          <p:cNvSpPr>
            <a:spLocks noGrp="1"/>
          </p:cNvSpPr>
          <p:nvPr>
            <p:ph sz="half" idx="1"/>
          </p:nvPr>
        </p:nvSpPr>
        <p:spPr>
          <a:xfrm>
            <a:off x="204562" y="1976628"/>
            <a:ext cx="5185873" cy="3638763"/>
          </a:xfrm>
        </p:spPr>
        <p:txBody>
          <a:bodyPr>
            <a:normAutofit/>
          </a:bodyPr>
          <a:lstStyle/>
          <a:p>
            <a:pPr algn="just"/>
            <a:r>
              <a:rPr lang="es-MX" dirty="0"/>
              <a:t>Los participantes deben hacer intervenciones breves y no monopolizar el asunto.</a:t>
            </a:r>
          </a:p>
          <a:p>
            <a:pPr algn="just"/>
            <a:r>
              <a:rPr lang="es-MX" dirty="0"/>
              <a:t>No es productivo que los integrantes – de un mismo grupo – vayan reiterando las ideas de otro, aunque sea con el propósito de dar más fuerza a la opinión anterior.</a:t>
            </a:r>
          </a:p>
          <a:p>
            <a:endParaRPr lang="es-MX" dirty="0"/>
          </a:p>
        </p:txBody>
      </p:sp>
      <p:sp>
        <p:nvSpPr>
          <p:cNvPr id="7" name="Marcador de contenido 6"/>
          <p:cNvSpPr>
            <a:spLocks noGrp="1"/>
          </p:cNvSpPr>
          <p:nvPr>
            <p:ph sz="half" idx="2"/>
          </p:nvPr>
        </p:nvSpPr>
        <p:spPr>
          <a:xfrm>
            <a:off x="5700214" y="3668950"/>
            <a:ext cx="5194583" cy="3638764"/>
          </a:xfrm>
        </p:spPr>
        <p:txBody>
          <a:bodyPr>
            <a:normAutofit/>
          </a:bodyPr>
          <a:lstStyle/>
          <a:p>
            <a:pPr algn="just"/>
            <a:r>
              <a:rPr lang="es-MX" dirty="0"/>
              <a:t>Se debe evitar atacar al “oponente”, aun cuando se considere que el argumento contrario carece de peso, es fundamental evitar las agresiones verbales y faltas de respeto, incluida la ironía, pues para dar valor y soporte a una idea no es necesario recurrir a las descalificaciones, sino que se debe defender la postura con bases sólidas y no minimizando al otro.</a:t>
            </a:r>
          </a:p>
          <a:p>
            <a:endParaRPr lang="es-MX" dirty="0"/>
          </a:p>
        </p:txBody>
      </p:sp>
      <p:pic>
        <p:nvPicPr>
          <p:cNvPr id="8" name="Imagen 7"/>
          <p:cNvPicPr>
            <a:picLocks noChangeAspect="1"/>
          </p:cNvPicPr>
          <p:nvPr/>
        </p:nvPicPr>
        <p:blipFill>
          <a:blip r:embed="rId2"/>
          <a:stretch>
            <a:fillRect/>
          </a:stretch>
        </p:blipFill>
        <p:spPr>
          <a:xfrm rot="380225">
            <a:off x="6622251" y="365189"/>
            <a:ext cx="4114799" cy="3086099"/>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87926257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500"/>
                                        <p:tgtEl>
                                          <p:spTgt spid="6">
                                            <p:txEl>
                                              <p:pRg st="0" end="0"/>
                                            </p:txEl>
                                          </p:spTgt>
                                        </p:tgtEl>
                                      </p:cBhvr>
                                    </p:animEffect>
                                  </p:childTnLst>
                                </p:cTn>
                              </p:par>
                            </p:childTnLst>
                          </p:cTn>
                        </p:par>
                        <p:par>
                          <p:cTn id="12" fill="hold">
                            <p:stCondLst>
                              <p:cond delay="2500"/>
                            </p:stCondLst>
                            <p:childTnLst>
                              <p:par>
                                <p:cTn id="13" presetID="10" presetClass="entr" presetSubtype="0" fill="hold" grpId="0" nodeType="after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500"/>
                                        <p:tgtEl>
                                          <p:spTgt spid="6">
                                            <p:txEl>
                                              <p:pRg st="1" end="1"/>
                                            </p:txEl>
                                          </p:spTgt>
                                        </p:tgtEl>
                                      </p:cBhvr>
                                    </p:animEffect>
                                  </p:childTnLst>
                                </p:cTn>
                              </p:par>
                            </p:childTnLst>
                          </p:cTn>
                        </p:par>
                        <p:par>
                          <p:cTn id="16" fill="hold">
                            <p:stCondLst>
                              <p:cond delay="3000"/>
                            </p:stCondLst>
                            <p:childTnLst>
                              <p:par>
                                <p:cTn id="17" presetID="42" presetClass="entr" presetSubtype="0" fill="hold" grpId="0" nodeType="after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Effect transition="in" filter="fade">
                                      <p:cBhvr>
                                        <p:cTn id="19" dur="1000"/>
                                        <p:tgtEl>
                                          <p:spTgt spid="7">
                                            <p:txEl>
                                              <p:pRg st="0" end="0"/>
                                            </p:txEl>
                                          </p:spTgt>
                                        </p:tgtEl>
                                      </p:cBhvr>
                                    </p:animEffect>
                                    <p:anim calcmode="lin" valueType="num">
                                      <p:cBhvr>
                                        <p:cTn id="20"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par>
                          <p:cTn id="22" fill="hold">
                            <p:stCondLst>
                              <p:cond delay="4000"/>
                            </p:stCondLst>
                            <p:childTnLst>
                              <p:par>
                                <p:cTn id="23" presetID="1"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bldP spid="7"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smtClean="0"/>
              <a:t>Pasos para elaborar un debate</a:t>
            </a:r>
            <a:endParaRPr lang="es-MX" dirty="0"/>
          </a:p>
        </p:txBody>
      </p:sp>
      <p:sp>
        <p:nvSpPr>
          <p:cNvPr id="6" name="Marcador de texto 5"/>
          <p:cNvSpPr>
            <a:spLocks noGrp="1"/>
          </p:cNvSpPr>
          <p:nvPr>
            <p:ph type="body" idx="1"/>
          </p:nvPr>
        </p:nvSpPr>
        <p:spPr/>
        <p:txBody>
          <a:bodyPr/>
          <a:lstStyle/>
          <a:p>
            <a:r>
              <a:rPr lang="es-MX" dirty="0"/>
              <a:t>Antes del debate:</a:t>
            </a:r>
          </a:p>
        </p:txBody>
      </p:sp>
      <p:sp>
        <p:nvSpPr>
          <p:cNvPr id="7" name="Marcador de contenido 6"/>
          <p:cNvSpPr>
            <a:spLocks noGrp="1"/>
          </p:cNvSpPr>
          <p:nvPr>
            <p:ph sz="half" idx="2"/>
          </p:nvPr>
        </p:nvSpPr>
        <p:spPr>
          <a:xfrm>
            <a:off x="191069" y="2751138"/>
            <a:ext cx="11536474" cy="3731549"/>
          </a:xfrm>
        </p:spPr>
        <p:txBody>
          <a:bodyPr>
            <a:noAutofit/>
          </a:bodyPr>
          <a:lstStyle/>
          <a:p>
            <a:r>
              <a:rPr lang="es-MX" sz="2000" dirty="0"/>
              <a:t>1. Elegir un tema de interés que genere controversia.</a:t>
            </a:r>
          </a:p>
          <a:p>
            <a:r>
              <a:rPr lang="es-MX" sz="2000" dirty="0"/>
              <a:t>2. Preparar los contenidos teóricos.</a:t>
            </a:r>
          </a:p>
          <a:p>
            <a:r>
              <a:rPr lang="es-MX" sz="2000" dirty="0"/>
              <a:t>3. Nombrar un coordinador o moderador encargado de determinar el esquema </a:t>
            </a:r>
            <a:r>
              <a:rPr lang="es-MX" sz="2000" dirty="0" smtClean="0"/>
              <a:t>de trabajo</a:t>
            </a:r>
            <a:r>
              <a:rPr lang="es-MX" sz="2000" dirty="0"/>
              <a:t>, y a un secretario, si fuera necesario.</a:t>
            </a:r>
          </a:p>
          <a:p>
            <a:r>
              <a:rPr lang="es-MX" sz="2000" dirty="0"/>
              <a:t>4. Formar grupos a favor y en contra de los planteamientos.</a:t>
            </a:r>
          </a:p>
          <a:p>
            <a:r>
              <a:rPr lang="es-MX" sz="2000" dirty="0"/>
              <a:t>5. Preparar el material de apoyo (imágenes, textos impresos o en </a:t>
            </a:r>
            <a:r>
              <a:rPr lang="es-MX" sz="2000" dirty="0" err="1"/>
              <a:t>Power</a:t>
            </a:r>
            <a:r>
              <a:rPr lang="es-MX" sz="2000" dirty="0"/>
              <a:t> </a:t>
            </a:r>
            <a:r>
              <a:rPr lang="es-MX" sz="2000" dirty="0" smtClean="0"/>
              <a:t>Point, acetatos</a:t>
            </a:r>
            <a:r>
              <a:rPr lang="es-MX" sz="2000" dirty="0"/>
              <a:t>, etc.).</a:t>
            </a:r>
          </a:p>
        </p:txBody>
      </p:sp>
    </p:spTree>
    <p:extLst>
      <p:ext uri="{BB962C8B-B14F-4D97-AF65-F5344CB8AC3E}">
        <p14:creationId xmlns:p14="http://schemas.microsoft.com/office/powerpoint/2010/main" val="310236292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fade">
                                      <p:cBhvr>
                                        <p:cTn id="12" dur="500"/>
                                        <p:tgtEl>
                                          <p:spTgt spid="7">
                                            <p:txEl>
                                              <p:pRg st="0" end="0"/>
                                            </p:txEl>
                                          </p:spTgt>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7">
                                            <p:txEl>
                                              <p:pRg st="1" end="1"/>
                                            </p:txEl>
                                          </p:spTgt>
                                        </p:tgtEl>
                                        <p:attrNameLst>
                                          <p:attrName>style.visibility</p:attrName>
                                        </p:attrNameLst>
                                      </p:cBhvr>
                                      <p:to>
                                        <p:strVal val="visible"/>
                                      </p:to>
                                    </p:set>
                                    <p:animEffect transition="in" filter="fade">
                                      <p:cBhvr>
                                        <p:cTn id="16" dur="500"/>
                                        <p:tgtEl>
                                          <p:spTgt spid="7">
                                            <p:txEl>
                                              <p:pRg st="1" end="1"/>
                                            </p:txEl>
                                          </p:spTgt>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7">
                                            <p:txEl>
                                              <p:pRg st="2" end="2"/>
                                            </p:txEl>
                                          </p:spTgt>
                                        </p:tgtEl>
                                        <p:attrNameLst>
                                          <p:attrName>style.visibility</p:attrName>
                                        </p:attrNameLst>
                                      </p:cBhvr>
                                      <p:to>
                                        <p:strVal val="visible"/>
                                      </p:to>
                                    </p:set>
                                    <p:animEffect transition="in" filter="fade">
                                      <p:cBhvr>
                                        <p:cTn id="20" dur="500"/>
                                        <p:tgtEl>
                                          <p:spTgt spid="7">
                                            <p:txEl>
                                              <p:pRg st="2" end="2"/>
                                            </p:txEl>
                                          </p:spTgt>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7">
                                            <p:txEl>
                                              <p:pRg st="3" end="3"/>
                                            </p:txEl>
                                          </p:spTgt>
                                        </p:tgtEl>
                                        <p:attrNameLst>
                                          <p:attrName>style.visibility</p:attrName>
                                        </p:attrNameLst>
                                      </p:cBhvr>
                                      <p:to>
                                        <p:strVal val="visible"/>
                                      </p:to>
                                    </p:set>
                                    <p:animEffect transition="in" filter="fade">
                                      <p:cBhvr>
                                        <p:cTn id="24" dur="500"/>
                                        <p:tgtEl>
                                          <p:spTgt spid="7">
                                            <p:txEl>
                                              <p:pRg st="3" end="3"/>
                                            </p:txEl>
                                          </p:spTgt>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7">
                                            <p:txEl>
                                              <p:pRg st="4" end="4"/>
                                            </p:txEl>
                                          </p:spTgt>
                                        </p:tgtEl>
                                        <p:attrNameLst>
                                          <p:attrName>style.visibility</p:attrName>
                                        </p:attrNameLst>
                                      </p:cBhvr>
                                      <p:to>
                                        <p:strVal val="visible"/>
                                      </p:to>
                                    </p:set>
                                    <p:animEffect transition="in" filter="fade">
                                      <p:cBhvr>
                                        <p:cTn id="28"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14729" y="868102"/>
            <a:ext cx="10571998" cy="970450"/>
          </a:xfrm>
        </p:spPr>
        <p:txBody>
          <a:bodyPr/>
          <a:lstStyle/>
          <a:p>
            <a:r>
              <a:rPr lang="es-MX" dirty="0" smtClean="0"/>
              <a:t/>
            </a:r>
            <a:br>
              <a:rPr lang="es-MX" dirty="0" smtClean="0"/>
            </a:br>
            <a:r>
              <a:rPr lang="es-MX" dirty="0"/>
              <a:t/>
            </a:r>
            <a:br>
              <a:rPr lang="es-MX" dirty="0"/>
            </a:br>
            <a:r>
              <a:rPr lang="es-MX" dirty="0" smtClean="0"/>
              <a:t/>
            </a:r>
            <a:br>
              <a:rPr lang="es-MX" dirty="0" smtClean="0"/>
            </a:br>
            <a:r>
              <a:rPr lang="es-MX" dirty="0"/>
              <a:t/>
            </a:r>
            <a:br>
              <a:rPr lang="es-MX" dirty="0"/>
            </a:br>
            <a:r>
              <a:rPr lang="es-MX" dirty="0" smtClean="0"/>
              <a:t/>
            </a:r>
            <a:br>
              <a:rPr lang="es-MX" dirty="0" smtClean="0"/>
            </a:br>
            <a:r>
              <a:rPr lang="es-MX" dirty="0"/>
              <a:t/>
            </a:r>
            <a:br>
              <a:rPr lang="es-MX" dirty="0"/>
            </a:br>
            <a:r>
              <a:rPr lang="es-MX" dirty="0" smtClean="0"/>
              <a:t>Durante </a:t>
            </a:r>
            <a:r>
              <a:rPr lang="es-MX" dirty="0"/>
              <a:t>el debate: </a:t>
            </a:r>
            <a:br>
              <a:rPr lang="es-MX" dirty="0"/>
            </a:br>
            <a:endParaRPr lang="es-MX" dirty="0"/>
          </a:p>
        </p:txBody>
      </p:sp>
      <p:sp>
        <p:nvSpPr>
          <p:cNvPr id="4" name="Marcador de contenido 3"/>
          <p:cNvSpPr>
            <a:spLocks noGrp="1"/>
          </p:cNvSpPr>
          <p:nvPr>
            <p:ph sz="half" idx="2"/>
          </p:nvPr>
        </p:nvSpPr>
        <p:spPr>
          <a:xfrm>
            <a:off x="814729" y="2327564"/>
            <a:ext cx="9687016" cy="3533487"/>
          </a:xfrm>
        </p:spPr>
        <p:txBody>
          <a:bodyPr>
            <a:normAutofit/>
          </a:bodyPr>
          <a:lstStyle/>
          <a:p>
            <a:r>
              <a:rPr lang="es-MX" dirty="0"/>
              <a:t>1. Iniciar presentando las posturas y los participantes. Dar una pequeña introducción al tema. Mencionar tanto las instrucciones como las reglas del debate. Estos puntos están a cargo del moderador.</a:t>
            </a:r>
          </a:p>
          <a:p>
            <a:r>
              <a:rPr lang="es-MX" dirty="0"/>
              <a:t>2. Conceder la palabra a cada uno de los participantes o, en todo caso, a un representante de cada posición, de forma ordenada y respetuosa.</a:t>
            </a:r>
          </a:p>
          <a:p>
            <a:r>
              <a:rPr lang="es-MX" dirty="0"/>
              <a:t>3. Abrir la sesión de preguntas y respuestas. Hacer la pregunta y conceder la palabra a cada participante que así lo desee.</a:t>
            </a:r>
          </a:p>
          <a:p>
            <a:r>
              <a:rPr lang="es-MX" dirty="0"/>
              <a:t>4. Llegar a un consenso sobre las conclusiones.</a:t>
            </a:r>
          </a:p>
          <a:p>
            <a:r>
              <a:rPr lang="es-MX" dirty="0"/>
              <a:t>5. Anunciar un ganador o la posición dominante, aunque esto no es obligatorio.</a:t>
            </a:r>
          </a:p>
          <a:p>
            <a:endParaRPr lang="es-MX" dirty="0"/>
          </a:p>
        </p:txBody>
      </p:sp>
    </p:spTree>
    <p:extLst>
      <p:ext uri="{BB962C8B-B14F-4D97-AF65-F5344CB8AC3E}">
        <p14:creationId xmlns:p14="http://schemas.microsoft.com/office/powerpoint/2010/main" val="14052689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r>
              <a:rPr lang="es-MX" sz="4000" dirty="0" smtClean="0"/>
              <a:t>Etapas de un debate</a:t>
            </a:r>
            <a:endParaRPr lang="es-MX" sz="4000" dirty="0"/>
          </a:p>
        </p:txBody>
      </p:sp>
      <p:sp>
        <p:nvSpPr>
          <p:cNvPr id="5" name="Marcador de texto 4"/>
          <p:cNvSpPr>
            <a:spLocks noGrp="1"/>
          </p:cNvSpPr>
          <p:nvPr>
            <p:ph type="body" sz="half" idx="2"/>
          </p:nvPr>
        </p:nvSpPr>
        <p:spPr>
          <a:xfrm>
            <a:off x="300251" y="2260738"/>
            <a:ext cx="4320433" cy="3600311"/>
          </a:xfrm>
        </p:spPr>
        <p:txBody>
          <a:bodyPr>
            <a:normAutofit/>
          </a:bodyPr>
          <a:lstStyle/>
          <a:p>
            <a:r>
              <a:rPr lang="es-MX" sz="2000" dirty="0"/>
              <a:t>En ocasiones el debate se realiza a modo de prueba entre equipos, donde se halla la presencia de un jurado que evalúa el desempeño de cada grupo; cuando esto ocurre hay un conjunto de pasos, fases o etapas que se deben tener en consideración:</a:t>
            </a:r>
          </a:p>
        </p:txBody>
      </p:sp>
      <p:pic>
        <p:nvPicPr>
          <p:cNvPr id="2050" name="Picture 2" descr="http://www.senseimarketing.com/Portals/0/images/BizForum.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rot="20886040">
            <a:off x="5676672" y="866977"/>
            <a:ext cx="5134107" cy="3959354"/>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411901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ipe(down)">
                                      <p:cBhvr>
                                        <p:cTn id="12" dur="500"/>
                                        <p:tgtEl>
                                          <p:spTgt spid="5">
                                            <p:txEl>
                                              <p:pRg st="0" end="0"/>
                                            </p:txEl>
                                          </p:spTgt>
                                        </p:tgtEl>
                                      </p:cBhvr>
                                    </p:animEffect>
                                  </p:childTnLst>
                                </p:cTn>
                              </p:par>
                            </p:childTnLst>
                          </p:cTn>
                        </p:par>
                        <p:par>
                          <p:cTn id="13" fill="hold">
                            <p:stCondLst>
                              <p:cond delay="1000"/>
                            </p:stCondLst>
                            <p:childTnLst>
                              <p:par>
                                <p:cTn id="14" presetID="31" presetClass="entr" presetSubtype="0" fill="hold" nodeType="afterEffect">
                                  <p:stCondLst>
                                    <p:cond delay="0"/>
                                  </p:stCondLst>
                                  <p:childTnLst>
                                    <p:set>
                                      <p:cBhvr>
                                        <p:cTn id="15" dur="1" fill="hold">
                                          <p:stCondLst>
                                            <p:cond delay="0"/>
                                          </p:stCondLst>
                                        </p:cTn>
                                        <p:tgtEl>
                                          <p:spTgt spid="2050"/>
                                        </p:tgtEl>
                                        <p:attrNameLst>
                                          <p:attrName>style.visibility</p:attrName>
                                        </p:attrNameLst>
                                      </p:cBhvr>
                                      <p:to>
                                        <p:strVal val="visible"/>
                                      </p:to>
                                    </p:set>
                                    <p:anim calcmode="lin" valueType="num">
                                      <p:cBhvr>
                                        <p:cTn id="16" dur="1000" fill="hold"/>
                                        <p:tgtEl>
                                          <p:spTgt spid="2050"/>
                                        </p:tgtEl>
                                        <p:attrNameLst>
                                          <p:attrName>ppt_w</p:attrName>
                                        </p:attrNameLst>
                                      </p:cBhvr>
                                      <p:tavLst>
                                        <p:tav tm="0">
                                          <p:val>
                                            <p:fltVal val="0"/>
                                          </p:val>
                                        </p:tav>
                                        <p:tav tm="100000">
                                          <p:val>
                                            <p:strVal val="#ppt_w"/>
                                          </p:val>
                                        </p:tav>
                                      </p:tavLst>
                                    </p:anim>
                                    <p:anim calcmode="lin" valueType="num">
                                      <p:cBhvr>
                                        <p:cTn id="17" dur="1000" fill="hold"/>
                                        <p:tgtEl>
                                          <p:spTgt spid="2050"/>
                                        </p:tgtEl>
                                        <p:attrNameLst>
                                          <p:attrName>ppt_h</p:attrName>
                                        </p:attrNameLst>
                                      </p:cBhvr>
                                      <p:tavLst>
                                        <p:tav tm="0">
                                          <p:val>
                                            <p:fltVal val="0"/>
                                          </p:val>
                                        </p:tav>
                                        <p:tav tm="100000">
                                          <p:val>
                                            <p:strVal val="#ppt_h"/>
                                          </p:val>
                                        </p:tav>
                                      </p:tavLst>
                                    </p:anim>
                                    <p:anim calcmode="lin" valueType="num">
                                      <p:cBhvr>
                                        <p:cTn id="18" dur="1000" fill="hold"/>
                                        <p:tgtEl>
                                          <p:spTgt spid="2050"/>
                                        </p:tgtEl>
                                        <p:attrNameLst>
                                          <p:attrName>style.rotation</p:attrName>
                                        </p:attrNameLst>
                                      </p:cBhvr>
                                      <p:tavLst>
                                        <p:tav tm="0">
                                          <p:val>
                                            <p:fltVal val="90"/>
                                          </p:val>
                                        </p:tav>
                                        <p:tav tm="100000">
                                          <p:val>
                                            <p:fltVal val="0"/>
                                          </p:val>
                                        </p:tav>
                                      </p:tavLst>
                                    </p:anim>
                                    <p:animEffect transition="in" filter="fade">
                                      <p:cBhvr>
                                        <p:cTn id="19" dur="1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p:cNvSpPr>
            <a:spLocks noGrp="1"/>
          </p:cNvSpPr>
          <p:nvPr>
            <p:ph type="title"/>
          </p:nvPr>
        </p:nvSpPr>
        <p:spPr/>
        <p:txBody>
          <a:bodyPr/>
          <a:lstStyle/>
          <a:p>
            <a:r>
              <a:rPr lang="es-MX" dirty="0" smtClean="0"/>
              <a:t>Etapa Argumentativa </a:t>
            </a:r>
            <a:endParaRPr lang="es-MX" dirty="0"/>
          </a:p>
        </p:txBody>
      </p:sp>
      <p:sp>
        <p:nvSpPr>
          <p:cNvPr id="6" name="Marcador de contenido 5"/>
          <p:cNvSpPr>
            <a:spLocks noGrp="1"/>
          </p:cNvSpPr>
          <p:nvPr>
            <p:ph idx="1"/>
          </p:nvPr>
        </p:nvSpPr>
        <p:spPr>
          <a:xfrm>
            <a:off x="6045958" y="1990275"/>
            <a:ext cx="5950578" cy="3636511"/>
          </a:xfrm>
        </p:spPr>
        <p:txBody>
          <a:bodyPr>
            <a:normAutofit/>
          </a:bodyPr>
          <a:lstStyle/>
          <a:p>
            <a:r>
              <a:rPr lang="es-MX" sz="2400" dirty="0"/>
              <a:t>Los integrantes de cada equipo cuenta con unos pocos minutos (dos o tres), para dar su parecer en cuanto al tema de dicha sesión. Del cumplimiento del tiempo establecido se encarga el </a:t>
            </a:r>
            <a:r>
              <a:rPr lang="es-MX" sz="2400" dirty="0" smtClean="0"/>
              <a:t>moderador.</a:t>
            </a:r>
            <a:endParaRPr lang="es-MX" sz="2400" dirty="0"/>
          </a:p>
        </p:txBody>
      </p:sp>
      <p:pic>
        <p:nvPicPr>
          <p:cNvPr id="8" name="Imagen 7"/>
          <p:cNvPicPr>
            <a:picLocks noChangeAspect="1"/>
          </p:cNvPicPr>
          <p:nvPr/>
        </p:nvPicPr>
        <p:blipFill>
          <a:blip r:embed="rId2"/>
          <a:stretch>
            <a:fillRect/>
          </a:stretch>
        </p:blipFill>
        <p:spPr>
          <a:xfrm>
            <a:off x="259307" y="2858638"/>
            <a:ext cx="4565983" cy="376735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extLst>
      <p:ext uri="{BB962C8B-B14F-4D97-AF65-F5344CB8AC3E}">
        <p14:creationId xmlns:p14="http://schemas.microsoft.com/office/powerpoint/2010/main" val="372223460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par>
                          <p:cTn id="7" fill="hold">
                            <p:stCondLst>
                              <p:cond delay="0"/>
                            </p:stCondLst>
                            <p:childTnLst>
                              <p:par>
                                <p:cTn id="8" presetID="6" presetClass="entr" presetSubtype="16" fill="hold" grpId="0" nodeType="after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circle(in)">
                                      <p:cBhvr>
                                        <p:cTn id="10" dur="2000"/>
                                        <p:tgtEl>
                                          <p:spTgt spid="6">
                                            <p:txEl>
                                              <p:pRg st="0" end="0"/>
                                            </p:txEl>
                                          </p:spTgt>
                                        </p:tgtEl>
                                      </p:cBhvr>
                                    </p:animEffect>
                                  </p:childTnLst>
                                </p:cTn>
                              </p:par>
                            </p:childTnLst>
                          </p:cTn>
                        </p:par>
                        <p:par>
                          <p:cTn id="11" fill="hold">
                            <p:stCondLst>
                              <p:cond delay="2000"/>
                            </p:stCondLst>
                            <p:childTnLst>
                              <p:par>
                                <p:cTn id="12" presetID="42" presetClass="entr" presetSubtype="0"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smtClean="0"/>
              <a:t>Etapa de </a:t>
            </a:r>
            <a:r>
              <a:rPr lang="es-MX" dirty="0" err="1" smtClean="0"/>
              <a:t>Contraargumentación</a:t>
            </a:r>
            <a:r>
              <a:rPr lang="es-MX" dirty="0" smtClean="0"/>
              <a:t> </a:t>
            </a:r>
            <a:endParaRPr lang="es-MX" dirty="0"/>
          </a:p>
        </p:txBody>
      </p:sp>
      <p:sp>
        <p:nvSpPr>
          <p:cNvPr id="3" name="Marcador de contenido 2"/>
          <p:cNvSpPr>
            <a:spLocks noGrp="1"/>
          </p:cNvSpPr>
          <p:nvPr>
            <p:ph idx="1"/>
          </p:nvPr>
        </p:nvSpPr>
        <p:spPr>
          <a:xfrm>
            <a:off x="6701050" y="2033517"/>
            <a:ext cx="4672235" cy="3825282"/>
          </a:xfrm>
        </p:spPr>
        <p:txBody>
          <a:bodyPr>
            <a:normAutofit/>
          </a:bodyPr>
          <a:lstStyle/>
          <a:p>
            <a:r>
              <a:rPr lang="es-MX" sz="2400" dirty="0"/>
              <a:t>Esta etapa se desarrolla de forma alternada, donde cada equipo interviene y afirma su postura inicial y refuta las ideas de sus oponentes, sintetizando – al final de este paso – lo expresado por su bando.</a:t>
            </a:r>
          </a:p>
        </p:txBody>
      </p:sp>
      <p:pic>
        <p:nvPicPr>
          <p:cNvPr id="3074" name="Picture 2" descr="http://robohub.org/wp-content/uploads/2014/09/robot_policy_regulation_debat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0000" y="2320248"/>
            <a:ext cx="5249606" cy="41996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003302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0" presetClass="entr" presetSubtype="0" fill="hold" nodeType="afterEffect">
                                  <p:stCondLst>
                                    <p:cond delay="0"/>
                                  </p:stCondLst>
                                  <p:childTnLst>
                                    <p:set>
                                      <p:cBhvr>
                                        <p:cTn id="17" dur="1" fill="hold">
                                          <p:stCondLst>
                                            <p:cond delay="0"/>
                                          </p:stCondLst>
                                        </p:cTn>
                                        <p:tgtEl>
                                          <p:spTgt spid="3074"/>
                                        </p:tgtEl>
                                        <p:attrNameLst>
                                          <p:attrName>style.visibility</p:attrName>
                                        </p:attrNameLst>
                                      </p:cBhvr>
                                      <p:to>
                                        <p:strVal val="visible"/>
                                      </p:to>
                                    </p:set>
                                    <p:animEffect transition="in" filter="fade">
                                      <p:cBhvr>
                                        <p:cTn id="18"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sz="4800" dirty="0" smtClean="0"/>
              <a:t>Etapa de reunión</a:t>
            </a:r>
            <a:endParaRPr lang="es-MX" sz="4800" dirty="0"/>
          </a:p>
        </p:txBody>
      </p:sp>
      <p:sp>
        <p:nvSpPr>
          <p:cNvPr id="3" name="Marcador de contenido 2"/>
          <p:cNvSpPr>
            <a:spLocks noGrp="1"/>
          </p:cNvSpPr>
          <p:nvPr>
            <p:ph idx="1"/>
          </p:nvPr>
        </p:nvSpPr>
        <p:spPr>
          <a:xfrm>
            <a:off x="1" y="2074178"/>
            <a:ext cx="6155140" cy="3636511"/>
          </a:xfrm>
        </p:spPr>
        <p:txBody>
          <a:bodyPr>
            <a:normAutofit/>
          </a:bodyPr>
          <a:lstStyle/>
          <a:p>
            <a:r>
              <a:rPr lang="es-MX" sz="2400" dirty="0"/>
              <a:t>Aquí el equipo se junta para ver lo que realizaron en el paso anterior y prepararse para la fase que comenzará, donde deben </a:t>
            </a:r>
            <a:r>
              <a:rPr lang="es-MX" sz="2400" dirty="0" err="1"/>
              <a:t>contraargumentar</a:t>
            </a:r>
            <a:r>
              <a:rPr lang="es-MX" sz="2400" dirty="0"/>
              <a:t> y para eso el líder del grupo seleccionará a quienes debatirán en esta etapa.</a:t>
            </a:r>
          </a:p>
        </p:txBody>
      </p:sp>
      <p:pic>
        <p:nvPicPr>
          <p:cNvPr id="4" name="Imagen 3"/>
          <p:cNvPicPr>
            <a:picLocks noChangeAspect="1"/>
          </p:cNvPicPr>
          <p:nvPr/>
        </p:nvPicPr>
        <p:blipFill>
          <a:blip r:embed="rId2"/>
          <a:stretch>
            <a:fillRect/>
          </a:stretch>
        </p:blipFill>
        <p:spPr>
          <a:xfrm>
            <a:off x="6300716" y="3480180"/>
            <a:ext cx="5607929" cy="3195352"/>
          </a:xfrm>
          <a:prstGeom prst="rect">
            <a:avLst/>
          </a:prstGeom>
        </p:spPr>
      </p:pic>
    </p:spTree>
    <p:extLst>
      <p:ext uri="{BB962C8B-B14F-4D97-AF65-F5344CB8AC3E}">
        <p14:creationId xmlns:p14="http://schemas.microsoft.com/office/powerpoint/2010/main" val="35102218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2"/>
                                        </p:tgtEl>
                                      </p:cBhvr>
                                    </p:animEffect>
                                    <p:animScale>
                                      <p:cBhvr>
                                        <p:cTn id="7" dur="250" autoRev="1" fill="hold"/>
                                        <p:tgtEl>
                                          <p:spTgt spid="2"/>
                                        </p:tgtEl>
                                      </p:cBhvr>
                                      <p:by x="105000" y="105000"/>
                                    </p:animScale>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sz="4800" dirty="0" smtClean="0"/>
              <a:t>Etapa de veredicto </a:t>
            </a:r>
            <a:endParaRPr lang="es-MX" sz="4800" dirty="0"/>
          </a:p>
        </p:txBody>
      </p:sp>
      <p:sp>
        <p:nvSpPr>
          <p:cNvPr id="3" name="Marcador de contenido 2"/>
          <p:cNvSpPr>
            <a:spLocks noGrp="1"/>
          </p:cNvSpPr>
          <p:nvPr>
            <p:ph idx="1"/>
          </p:nvPr>
        </p:nvSpPr>
        <p:spPr>
          <a:xfrm>
            <a:off x="818712" y="2222287"/>
            <a:ext cx="5445610" cy="3636511"/>
          </a:xfrm>
        </p:spPr>
        <p:txBody>
          <a:bodyPr/>
          <a:lstStyle/>
          <a:p>
            <a:r>
              <a:rPr lang="es-MX" sz="2400" dirty="0"/>
              <a:t>El jurado entrega su evaluación, respecto al desempeño de los dos equipos. Este veredicto es dado al Presidente del Comité </a:t>
            </a:r>
            <a:r>
              <a:rPr lang="es-MX" sz="2400" dirty="0" smtClean="0"/>
              <a:t>Evaluador (jurado) , </a:t>
            </a:r>
            <a:r>
              <a:rPr lang="es-MX" sz="2400" dirty="0"/>
              <a:t>quien sentenciará el fallo final</a:t>
            </a:r>
            <a:r>
              <a:rPr lang="es-MX" dirty="0"/>
              <a:t>.</a:t>
            </a:r>
          </a:p>
        </p:txBody>
      </p:sp>
      <p:pic>
        <p:nvPicPr>
          <p:cNvPr id="4" name="Imagen 3"/>
          <p:cNvPicPr>
            <a:picLocks noChangeAspect="1"/>
          </p:cNvPicPr>
          <p:nvPr/>
        </p:nvPicPr>
        <p:blipFill>
          <a:blip r:embed="rId2"/>
          <a:stretch>
            <a:fillRect/>
          </a:stretch>
        </p:blipFill>
        <p:spPr>
          <a:xfrm>
            <a:off x="6583198" y="1938290"/>
            <a:ext cx="4798800" cy="4798800"/>
          </a:xfrm>
          <a:prstGeom prst="rect">
            <a:avLst/>
          </a:prstGeom>
        </p:spPr>
      </p:pic>
    </p:spTree>
    <p:extLst>
      <p:ext uri="{BB962C8B-B14F-4D97-AF65-F5344CB8AC3E}">
        <p14:creationId xmlns:p14="http://schemas.microsoft.com/office/powerpoint/2010/main" val="48253369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22" presetClass="entr" presetSubtype="4" fill="hold" grpId="0"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down)">
                                      <p:cBhvr>
                                        <p:cTn id="10" dur="500"/>
                                        <p:tgtEl>
                                          <p:spTgt spid="3">
                                            <p:txEl>
                                              <p:pRg st="0" end="0"/>
                                            </p:txEl>
                                          </p:spTgt>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sz="4800" dirty="0" smtClean="0"/>
              <a:t>Etapa del foro</a:t>
            </a:r>
            <a:endParaRPr lang="es-MX" sz="4800" dirty="0"/>
          </a:p>
        </p:txBody>
      </p:sp>
      <p:sp>
        <p:nvSpPr>
          <p:cNvPr id="3" name="Marcador de contenido 2"/>
          <p:cNvSpPr>
            <a:spLocks noGrp="1"/>
          </p:cNvSpPr>
          <p:nvPr>
            <p:ph idx="1"/>
          </p:nvPr>
        </p:nvSpPr>
        <p:spPr>
          <a:xfrm>
            <a:off x="6591480" y="2113105"/>
            <a:ext cx="4790518" cy="4328638"/>
          </a:xfrm>
        </p:spPr>
        <p:txBody>
          <a:bodyPr>
            <a:normAutofit/>
          </a:bodyPr>
          <a:lstStyle/>
          <a:p>
            <a:r>
              <a:rPr lang="es-MX" sz="2400" dirty="0"/>
              <a:t>La audiencia puede opinar acerca del debate que ha presenciado, sin que esto tenga alguna injerencia en la decisión última.</a:t>
            </a:r>
          </a:p>
        </p:txBody>
      </p:sp>
      <p:pic>
        <p:nvPicPr>
          <p:cNvPr id="4098" name="Picture 2" descr="http://pilartrjo.weebly.com/uploads/4/2/9/5/42957069/7619841_ori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7837" y="2457693"/>
            <a:ext cx="4962336" cy="3639461"/>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335839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heel(1)">
                                      <p:cBhvr>
                                        <p:cTn id="13" dur="2000"/>
                                        <p:tgtEl>
                                          <p:spTgt spid="3">
                                            <p:txEl>
                                              <p:pRg st="0" end="0"/>
                                            </p:txEl>
                                          </p:spTgt>
                                        </p:tgtEl>
                                      </p:cBhvr>
                                    </p:animEffect>
                                  </p:childTnLst>
                                </p:cTn>
                              </p:par>
                            </p:childTnLst>
                          </p:cTn>
                        </p:par>
                        <p:par>
                          <p:cTn id="14" fill="hold">
                            <p:stCondLst>
                              <p:cond delay="3000"/>
                            </p:stCondLst>
                            <p:childTnLst>
                              <p:par>
                                <p:cTn id="15" presetID="16" presetClass="entr" presetSubtype="21" fill="hold" nodeType="afterEffect">
                                  <p:stCondLst>
                                    <p:cond delay="0"/>
                                  </p:stCondLst>
                                  <p:childTnLst>
                                    <p:set>
                                      <p:cBhvr>
                                        <p:cTn id="16" dur="1" fill="hold">
                                          <p:stCondLst>
                                            <p:cond delay="0"/>
                                          </p:stCondLst>
                                        </p:cTn>
                                        <p:tgtEl>
                                          <p:spTgt spid="4098"/>
                                        </p:tgtEl>
                                        <p:attrNameLst>
                                          <p:attrName>style.visibility</p:attrName>
                                        </p:attrNameLst>
                                      </p:cBhvr>
                                      <p:to>
                                        <p:strVal val="visible"/>
                                      </p:to>
                                    </p:set>
                                    <p:animEffect transition="in" filter="barn(inVertical)">
                                      <p:cBhvr>
                                        <p:cTn id="17"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810000" y="447188"/>
            <a:ext cx="10571998" cy="970450"/>
          </a:xfrm>
        </p:spPr>
        <p:txBody>
          <a:bodyPr/>
          <a:lstStyle/>
          <a:p>
            <a:r>
              <a:rPr lang="es-MX" sz="4800" dirty="0" smtClean="0"/>
              <a:t>Índice</a:t>
            </a:r>
            <a:endParaRPr lang="es-MX" sz="4800" dirty="0"/>
          </a:p>
        </p:txBody>
      </p:sp>
      <p:sp>
        <p:nvSpPr>
          <p:cNvPr id="7" name="CuadroTexto 6"/>
          <p:cNvSpPr txBox="1"/>
          <p:nvPr/>
        </p:nvSpPr>
        <p:spPr>
          <a:xfrm>
            <a:off x="539543" y="2159544"/>
            <a:ext cx="4984057" cy="4524315"/>
          </a:xfrm>
          <a:prstGeom prst="rect">
            <a:avLst/>
          </a:prstGeom>
          <a:noFill/>
        </p:spPr>
        <p:txBody>
          <a:bodyPr wrap="none" rtlCol="0">
            <a:spAutoFit/>
          </a:bodyPr>
          <a:lstStyle/>
          <a:p>
            <a:pPr marL="342900" indent="-342900">
              <a:buFont typeface="+mj-lt"/>
              <a:buAutoNum type="arabicPeriod"/>
            </a:pPr>
            <a:r>
              <a:rPr lang="es-MX" dirty="0"/>
              <a:t>Objetivo de la asignatura</a:t>
            </a:r>
            <a:endParaRPr lang="es-MX" dirty="0" smtClean="0"/>
          </a:p>
          <a:p>
            <a:pPr marL="342900" indent="-342900">
              <a:buFont typeface="+mj-lt"/>
              <a:buAutoNum type="arabicPeriod"/>
            </a:pPr>
            <a:r>
              <a:rPr lang="es-MX" dirty="0">
                <a:latin typeface="Century Gothic" panose="020B0502020202020204" pitchFamily="34" charset="0"/>
              </a:rPr>
              <a:t>Competencias genéricas y sus atributos</a:t>
            </a:r>
          </a:p>
          <a:p>
            <a:pPr marL="342900" indent="-342900">
              <a:buFont typeface="+mj-lt"/>
              <a:buAutoNum type="arabicPeriod"/>
            </a:pPr>
            <a:r>
              <a:rPr lang="es-MX" dirty="0"/>
              <a:t>Objetivo de la </a:t>
            </a:r>
            <a:r>
              <a:rPr lang="es-MX" dirty="0" smtClean="0"/>
              <a:t>actividad</a:t>
            </a:r>
          </a:p>
          <a:p>
            <a:pPr marL="342900" indent="-342900">
              <a:buFont typeface="+mj-lt"/>
              <a:buAutoNum type="arabicPeriod"/>
            </a:pPr>
            <a:r>
              <a:rPr lang="es-MX" dirty="0">
                <a:latin typeface="Century Gothic" panose="020B0502020202020204" pitchFamily="34" charset="0"/>
              </a:rPr>
              <a:t>Introducción</a:t>
            </a:r>
          </a:p>
          <a:p>
            <a:pPr marL="342900" indent="-342900">
              <a:buFont typeface="+mj-lt"/>
              <a:buAutoNum type="arabicPeriod"/>
            </a:pPr>
            <a:r>
              <a:rPr lang="es-MX" dirty="0" smtClean="0"/>
              <a:t>¿Qué es el debate?</a:t>
            </a:r>
          </a:p>
          <a:p>
            <a:pPr marL="342900" indent="-342900">
              <a:buFont typeface="+mj-lt"/>
              <a:buAutoNum type="arabicPeriod"/>
            </a:pPr>
            <a:r>
              <a:rPr lang="es-MX" dirty="0" smtClean="0"/>
              <a:t>¿Quiénes participan en un debate?</a:t>
            </a:r>
          </a:p>
          <a:p>
            <a:pPr marL="342900" indent="-342900">
              <a:buFont typeface="+mj-lt"/>
              <a:buAutoNum type="arabicPeriod"/>
            </a:pPr>
            <a:r>
              <a:rPr lang="es-MX" dirty="0"/>
              <a:t>El Moderador y Secretario </a:t>
            </a:r>
            <a:endParaRPr lang="es-MX" dirty="0" smtClean="0"/>
          </a:p>
          <a:p>
            <a:pPr marL="342900" indent="-342900">
              <a:buFont typeface="+mj-lt"/>
              <a:buAutoNum type="arabicPeriod"/>
            </a:pPr>
            <a:r>
              <a:rPr lang="es-MX" dirty="0" smtClean="0"/>
              <a:t>Actividades de los Participantes</a:t>
            </a:r>
          </a:p>
          <a:p>
            <a:pPr marL="342900" indent="-342900">
              <a:buFont typeface="+mj-lt"/>
              <a:buAutoNum type="arabicPeriod"/>
            </a:pPr>
            <a:r>
              <a:rPr lang="es-MX" dirty="0"/>
              <a:t>Reglas del </a:t>
            </a:r>
            <a:r>
              <a:rPr lang="es-MX" dirty="0" smtClean="0"/>
              <a:t>debate</a:t>
            </a:r>
          </a:p>
          <a:p>
            <a:pPr marL="342900" indent="-342900">
              <a:buFont typeface="+mj-lt"/>
              <a:buAutoNum type="arabicPeriod"/>
            </a:pPr>
            <a:r>
              <a:rPr lang="es-MX" dirty="0"/>
              <a:t>Pasos para elaborar un </a:t>
            </a:r>
            <a:r>
              <a:rPr lang="es-MX" dirty="0" smtClean="0"/>
              <a:t>debate</a:t>
            </a:r>
          </a:p>
          <a:p>
            <a:pPr marL="342900" indent="-342900">
              <a:buFont typeface="+mj-lt"/>
              <a:buAutoNum type="arabicPeriod"/>
            </a:pPr>
            <a:r>
              <a:rPr lang="es-MX" dirty="0"/>
              <a:t>Etapas de un </a:t>
            </a:r>
            <a:r>
              <a:rPr lang="es-MX" dirty="0" smtClean="0"/>
              <a:t>debate</a:t>
            </a:r>
          </a:p>
          <a:p>
            <a:pPr marL="342900" indent="-342900">
              <a:buFont typeface="+mj-lt"/>
              <a:buAutoNum type="arabicPeriod"/>
            </a:pPr>
            <a:r>
              <a:rPr lang="es-MX" dirty="0"/>
              <a:t>Etapa </a:t>
            </a:r>
            <a:r>
              <a:rPr lang="es-MX" dirty="0" smtClean="0"/>
              <a:t>Argumentativa</a:t>
            </a:r>
          </a:p>
          <a:p>
            <a:pPr marL="342900" indent="-342900">
              <a:buFont typeface="+mj-lt"/>
              <a:buAutoNum type="arabicPeriod"/>
            </a:pPr>
            <a:r>
              <a:rPr lang="es-MX" dirty="0"/>
              <a:t>Etapa de </a:t>
            </a:r>
            <a:r>
              <a:rPr lang="es-MX" dirty="0" err="1"/>
              <a:t>Contraargumentación</a:t>
            </a:r>
            <a:endParaRPr lang="es-MX" dirty="0"/>
          </a:p>
          <a:p>
            <a:pPr marL="342900" indent="-342900">
              <a:buFont typeface="+mj-lt"/>
              <a:buAutoNum type="arabicPeriod"/>
            </a:pPr>
            <a:r>
              <a:rPr lang="es-MX" dirty="0" smtClean="0"/>
              <a:t>Etapa de reunión</a:t>
            </a:r>
          </a:p>
          <a:p>
            <a:pPr marL="342900" indent="-342900">
              <a:buFont typeface="+mj-lt"/>
              <a:buAutoNum type="arabicPeriod"/>
            </a:pPr>
            <a:r>
              <a:rPr lang="es-MX" dirty="0"/>
              <a:t>Etapa de veredicto </a:t>
            </a:r>
            <a:endParaRPr lang="es-MX" dirty="0" smtClean="0"/>
          </a:p>
          <a:p>
            <a:pPr marL="342900" indent="-342900">
              <a:buFont typeface="+mj-lt"/>
              <a:buAutoNum type="arabicPeriod"/>
            </a:pPr>
            <a:r>
              <a:rPr lang="es-MX" dirty="0"/>
              <a:t>Etapa de Etapa del </a:t>
            </a:r>
            <a:r>
              <a:rPr lang="es-MX" dirty="0" smtClean="0"/>
              <a:t>foro</a:t>
            </a:r>
          </a:p>
        </p:txBody>
      </p:sp>
      <p:sp>
        <p:nvSpPr>
          <p:cNvPr id="8" name="CuadroTexto 7"/>
          <p:cNvSpPr txBox="1"/>
          <p:nvPr/>
        </p:nvSpPr>
        <p:spPr>
          <a:xfrm>
            <a:off x="5606603" y="2288333"/>
            <a:ext cx="6344992" cy="2585323"/>
          </a:xfrm>
          <a:prstGeom prst="rect">
            <a:avLst/>
          </a:prstGeom>
          <a:noFill/>
        </p:spPr>
        <p:txBody>
          <a:bodyPr wrap="square" rtlCol="0">
            <a:spAutoFit/>
          </a:bodyPr>
          <a:lstStyle/>
          <a:p>
            <a:r>
              <a:rPr lang="es-MX" dirty="0" smtClean="0"/>
              <a:t>17. Modelo de </a:t>
            </a:r>
            <a:r>
              <a:rPr lang="es-MX" dirty="0" err="1" smtClean="0"/>
              <a:t>Toulmin</a:t>
            </a:r>
            <a:endParaRPr lang="es-MX" dirty="0" smtClean="0"/>
          </a:p>
          <a:p>
            <a:r>
              <a:rPr lang="es-MX" dirty="0" smtClean="0">
                <a:latin typeface="Century Gothic" panose="020B0502020202020204" pitchFamily="34" charset="0"/>
              </a:rPr>
              <a:t>18. Ejemplos </a:t>
            </a:r>
            <a:r>
              <a:rPr lang="es-MX" dirty="0">
                <a:latin typeface="Century Gothic" panose="020B0502020202020204" pitchFamily="34" charset="0"/>
              </a:rPr>
              <a:t>de argumento aplicado al Modelo de </a:t>
            </a:r>
            <a:endParaRPr lang="es-MX" dirty="0" smtClean="0">
              <a:latin typeface="Century Gothic" panose="020B0502020202020204" pitchFamily="34" charset="0"/>
            </a:endParaRPr>
          </a:p>
          <a:p>
            <a:r>
              <a:rPr lang="es-MX" dirty="0">
                <a:latin typeface="Century Gothic" panose="020B0502020202020204" pitchFamily="34" charset="0"/>
              </a:rPr>
              <a:t> </a:t>
            </a:r>
            <a:r>
              <a:rPr lang="es-MX" dirty="0" smtClean="0">
                <a:latin typeface="Century Gothic" panose="020B0502020202020204" pitchFamily="34" charset="0"/>
              </a:rPr>
              <a:t>     </a:t>
            </a:r>
            <a:r>
              <a:rPr lang="es-MX" dirty="0" err="1" smtClean="0">
                <a:latin typeface="Century Gothic" panose="020B0502020202020204" pitchFamily="34" charset="0"/>
              </a:rPr>
              <a:t>Toulmin</a:t>
            </a:r>
            <a:endParaRPr lang="es-MX" dirty="0" smtClean="0">
              <a:latin typeface="Century Gothic" panose="020B0502020202020204" pitchFamily="34" charset="0"/>
            </a:endParaRPr>
          </a:p>
          <a:p>
            <a:r>
              <a:rPr lang="es-MX" dirty="0" smtClean="0">
                <a:latin typeface="Century Gothic" panose="020B0502020202020204" pitchFamily="34" charset="0"/>
              </a:rPr>
              <a:t>19. Video</a:t>
            </a:r>
          </a:p>
          <a:p>
            <a:r>
              <a:rPr lang="es-MX" dirty="0" smtClean="0">
                <a:latin typeface="Century Gothic" panose="020B0502020202020204" pitchFamily="34" charset="0"/>
              </a:rPr>
              <a:t>19. Falacias y Sofismas</a:t>
            </a:r>
          </a:p>
          <a:p>
            <a:r>
              <a:rPr lang="es-MX" dirty="0" smtClean="0">
                <a:latin typeface="Century Gothic" panose="020B0502020202020204" pitchFamily="34" charset="0"/>
              </a:rPr>
              <a:t>20. Rúbrica de desempeño</a:t>
            </a:r>
          </a:p>
          <a:p>
            <a:r>
              <a:rPr lang="es-MX" dirty="0" smtClean="0">
                <a:latin typeface="Century Gothic" panose="020B0502020202020204" pitchFamily="34" charset="0"/>
              </a:rPr>
              <a:t>21. Rúbrica de información</a:t>
            </a:r>
          </a:p>
          <a:p>
            <a:r>
              <a:rPr lang="es-MX" dirty="0" smtClean="0">
                <a:latin typeface="Century Gothic" panose="020B0502020202020204" pitchFamily="34" charset="0"/>
              </a:rPr>
              <a:t>22. Guía-Reporte</a:t>
            </a:r>
          </a:p>
          <a:p>
            <a:r>
              <a:rPr lang="es-MX" dirty="0" smtClean="0">
                <a:latin typeface="Century Gothic" panose="020B0502020202020204" pitchFamily="34" charset="0"/>
              </a:rPr>
              <a:t>23. Referencias bibliográficas</a:t>
            </a:r>
            <a:endParaRPr lang="es-MX" dirty="0"/>
          </a:p>
        </p:txBody>
      </p:sp>
    </p:spTree>
    <p:extLst>
      <p:ext uri="{BB962C8B-B14F-4D97-AF65-F5344CB8AC3E}">
        <p14:creationId xmlns:p14="http://schemas.microsoft.com/office/powerpoint/2010/main" val="1387772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810000" y="447188"/>
            <a:ext cx="10571998" cy="970450"/>
          </a:xfrm>
        </p:spPr>
        <p:txBody>
          <a:bodyPr/>
          <a:lstStyle/>
          <a:p>
            <a:r>
              <a:rPr lang="es-MX" sz="4800" dirty="0" smtClean="0"/>
              <a:t>Modelo de </a:t>
            </a:r>
            <a:r>
              <a:rPr lang="es-MX" sz="4800" dirty="0" err="1" smtClean="0"/>
              <a:t>Toulmin</a:t>
            </a:r>
            <a:endParaRPr lang="es-MX" sz="4800" dirty="0"/>
          </a:p>
        </p:txBody>
      </p:sp>
      <p:sp>
        <p:nvSpPr>
          <p:cNvPr id="5" name="CuadroTexto 4"/>
          <p:cNvSpPr txBox="1"/>
          <p:nvPr/>
        </p:nvSpPr>
        <p:spPr>
          <a:xfrm>
            <a:off x="810000" y="2150772"/>
            <a:ext cx="6440806" cy="4401205"/>
          </a:xfrm>
          <a:prstGeom prst="rect">
            <a:avLst/>
          </a:prstGeom>
          <a:noFill/>
        </p:spPr>
        <p:txBody>
          <a:bodyPr wrap="square" rtlCol="0">
            <a:spAutoFit/>
          </a:bodyPr>
          <a:lstStyle/>
          <a:p>
            <a:pPr algn="just"/>
            <a:r>
              <a:rPr lang="es-MX" sz="3500" dirty="0" smtClean="0"/>
              <a:t>Con la finalidad de estructurar el ejercicio de Debate, se sugiere utilizar la herramienta diseñada por </a:t>
            </a:r>
            <a:r>
              <a:rPr lang="es-MX" sz="3500" i="1" dirty="0" smtClean="0"/>
              <a:t>Stephen </a:t>
            </a:r>
            <a:r>
              <a:rPr lang="es-MX" sz="3500" i="1" dirty="0" err="1" smtClean="0"/>
              <a:t>Toulmin</a:t>
            </a:r>
            <a:r>
              <a:rPr lang="es-MX" sz="3500" dirty="0" smtClean="0"/>
              <a:t>; la cual nos permite sustentar la tesis de tal manera que no se invalide.</a:t>
            </a:r>
            <a:endParaRPr lang="es-MX" sz="3500" dirty="0"/>
          </a:p>
        </p:txBody>
      </p:sp>
      <p:pic>
        <p:nvPicPr>
          <p:cNvPr id="6" name="Imagen 5"/>
          <p:cNvPicPr>
            <a:picLocks noChangeAspect="1"/>
          </p:cNvPicPr>
          <p:nvPr/>
        </p:nvPicPr>
        <p:blipFill>
          <a:blip r:embed="rId2"/>
          <a:stretch>
            <a:fillRect/>
          </a:stretch>
        </p:blipFill>
        <p:spPr>
          <a:xfrm>
            <a:off x="8310348" y="2086378"/>
            <a:ext cx="3280637" cy="3309267"/>
          </a:xfrm>
          <a:prstGeom prst="rect">
            <a:avLst/>
          </a:prstGeom>
        </p:spPr>
      </p:pic>
      <p:sp>
        <p:nvSpPr>
          <p:cNvPr id="7" name="CuadroTexto 6"/>
          <p:cNvSpPr txBox="1"/>
          <p:nvPr/>
        </p:nvSpPr>
        <p:spPr>
          <a:xfrm>
            <a:off x="8261292" y="5441137"/>
            <a:ext cx="3930708" cy="1246495"/>
          </a:xfrm>
          <a:prstGeom prst="rect">
            <a:avLst/>
          </a:prstGeom>
          <a:noFill/>
        </p:spPr>
        <p:txBody>
          <a:bodyPr wrap="square" rtlCol="0">
            <a:spAutoFit/>
          </a:bodyPr>
          <a:lstStyle/>
          <a:p>
            <a:pPr algn="ctr"/>
            <a:r>
              <a:rPr lang="es-MX" sz="1500" dirty="0"/>
              <a:t>Matemático y profesor de la Universidad de Cambridge en donde obtuvo un Doctorado en Filosofía.</a:t>
            </a:r>
            <a:endParaRPr lang="es-MX" sz="1500" dirty="0" smtClean="0"/>
          </a:p>
          <a:p>
            <a:pPr algn="ctr"/>
            <a:r>
              <a:rPr lang="es-MX" sz="1500" dirty="0" smtClean="0"/>
              <a:t>Inglés, nacionalizado estadounidense</a:t>
            </a:r>
          </a:p>
          <a:p>
            <a:pPr algn="ctr"/>
            <a:r>
              <a:rPr lang="es-MX" sz="1500" dirty="0" smtClean="0"/>
              <a:t>1922-2009</a:t>
            </a:r>
            <a:endParaRPr lang="es-MX" sz="1500" dirty="0"/>
          </a:p>
        </p:txBody>
      </p:sp>
    </p:spTree>
    <p:extLst>
      <p:ext uri="{BB962C8B-B14F-4D97-AF65-F5344CB8AC3E}">
        <p14:creationId xmlns:p14="http://schemas.microsoft.com/office/powerpoint/2010/main" val="520204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p:cNvPicPr>
            <a:picLocks noChangeAspect="1"/>
          </p:cNvPicPr>
          <p:nvPr/>
        </p:nvPicPr>
        <p:blipFill>
          <a:blip r:embed="rId2"/>
          <a:stretch>
            <a:fillRect/>
          </a:stretch>
        </p:blipFill>
        <p:spPr>
          <a:xfrm>
            <a:off x="0" y="1"/>
            <a:ext cx="12192000" cy="6799652"/>
          </a:xfrm>
          <a:prstGeom prst="rect">
            <a:avLst/>
          </a:prstGeom>
        </p:spPr>
      </p:pic>
    </p:spTree>
    <p:extLst>
      <p:ext uri="{BB962C8B-B14F-4D97-AF65-F5344CB8AC3E}">
        <p14:creationId xmlns:p14="http://schemas.microsoft.com/office/powerpoint/2010/main" val="268778981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redondeado 3"/>
          <p:cNvSpPr/>
          <p:nvPr/>
        </p:nvSpPr>
        <p:spPr>
          <a:xfrm>
            <a:off x="8433509" y="1001335"/>
            <a:ext cx="2228045" cy="940158"/>
          </a:xfrm>
          <a:prstGeom prst="roundRect">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a:r>
              <a:rPr lang="es-MX" sz="2400" dirty="0"/>
              <a:t>Evidencia</a:t>
            </a:r>
          </a:p>
        </p:txBody>
      </p:sp>
      <p:sp>
        <p:nvSpPr>
          <p:cNvPr id="5" name="Flecha abajo 4"/>
          <p:cNvSpPr/>
          <p:nvPr/>
        </p:nvSpPr>
        <p:spPr>
          <a:xfrm>
            <a:off x="5552661" y="2493834"/>
            <a:ext cx="543339" cy="1349295"/>
          </a:xfrm>
          <a:prstGeom prst="downArrow">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s-MX"/>
          </a:p>
        </p:txBody>
      </p:sp>
      <p:sp>
        <p:nvSpPr>
          <p:cNvPr id="6" name="Flecha abajo 5"/>
          <p:cNvSpPr/>
          <p:nvPr/>
        </p:nvSpPr>
        <p:spPr>
          <a:xfrm rot="10800000">
            <a:off x="9170009" y="4309056"/>
            <a:ext cx="543341" cy="726769"/>
          </a:xfrm>
          <a:prstGeom prst="downArrow">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s-MX"/>
          </a:p>
        </p:txBody>
      </p:sp>
      <p:sp>
        <p:nvSpPr>
          <p:cNvPr id="7" name="Flecha abajo 6"/>
          <p:cNvSpPr/>
          <p:nvPr/>
        </p:nvSpPr>
        <p:spPr>
          <a:xfrm rot="5400000">
            <a:off x="7134054" y="1239140"/>
            <a:ext cx="609411" cy="795300"/>
          </a:xfrm>
          <a:prstGeom prst="downArrow">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s-MX"/>
          </a:p>
        </p:txBody>
      </p:sp>
      <p:sp>
        <p:nvSpPr>
          <p:cNvPr id="8" name="Flecha abajo 7"/>
          <p:cNvSpPr/>
          <p:nvPr/>
        </p:nvSpPr>
        <p:spPr>
          <a:xfrm rot="10800000">
            <a:off x="9170010" y="2046671"/>
            <a:ext cx="543340" cy="753410"/>
          </a:xfrm>
          <a:prstGeom prst="downArrow">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s-MX"/>
          </a:p>
        </p:txBody>
      </p:sp>
      <p:sp>
        <p:nvSpPr>
          <p:cNvPr id="9" name="Flecha abajo 8"/>
          <p:cNvSpPr/>
          <p:nvPr/>
        </p:nvSpPr>
        <p:spPr>
          <a:xfrm rot="3084207">
            <a:off x="3214656" y="1591514"/>
            <a:ext cx="531594" cy="1864475"/>
          </a:xfrm>
          <a:prstGeom prst="downArrow">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s-MX"/>
          </a:p>
        </p:txBody>
      </p:sp>
      <p:sp>
        <p:nvSpPr>
          <p:cNvPr id="10" name="Rectángulo redondeado 9"/>
          <p:cNvSpPr/>
          <p:nvPr/>
        </p:nvSpPr>
        <p:spPr>
          <a:xfrm>
            <a:off x="1192617" y="3429000"/>
            <a:ext cx="2228045" cy="940158"/>
          </a:xfrm>
          <a:prstGeom prst="roundRect">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a:r>
              <a:rPr lang="es-MX" sz="2400" dirty="0"/>
              <a:t>Reserva </a:t>
            </a:r>
          </a:p>
        </p:txBody>
      </p:sp>
      <p:sp>
        <p:nvSpPr>
          <p:cNvPr id="11" name="Rectángulo redondeado 10"/>
          <p:cNvSpPr/>
          <p:nvPr/>
        </p:nvSpPr>
        <p:spPr>
          <a:xfrm>
            <a:off x="8433510" y="5175161"/>
            <a:ext cx="2228045" cy="940158"/>
          </a:xfrm>
          <a:prstGeom prst="roundRect">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a:r>
              <a:rPr lang="es-MX" sz="2400" dirty="0"/>
              <a:t>Respaldo</a:t>
            </a:r>
          </a:p>
        </p:txBody>
      </p:sp>
      <p:sp>
        <p:nvSpPr>
          <p:cNvPr id="12" name="Rectángulo redondeado 11"/>
          <p:cNvSpPr/>
          <p:nvPr/>
        </p:nvSpPr>
        <p:spPr>
          <a:xfrm>
            <a:off x="8433513" y="3084490"/>
            <a:ext cx="2228045" cy="940158"/>
          </a:xfrm>
          <a:prstGeom prst="roundRect">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a:r>
              <a:rPr lang="es-MX" sz="2400" dirty="0"/>
              <a:t>Garantía</a:t>
            </a:r>
          </a:p>
        </p:txBody>
      </p:sp>
      <p:sp>
        <p:nvSpPr>
          <p:cNvPr id="13" name="Rectángulo redondeado 12"/>
          <p:cNvSpPr/>
          <p:nvPr/>
        </p:nvSpPr>
        <p:spPr>
          <a:xfrm>
            <a:off x="4813065" y="4364166"/>
            <a:ext cx="2228045" cy="940158"/>
          </a:xfrm>
          <a:prstGeom prst="roundRect">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a:r>
              <a:rPr lang="es-MX" sz="2400" dirty="0"/>
              <a:t>Cualificador modal</a:t>
            </a:r>
          </a:p>
        </p:txBody>
      </p:sp>
      <p:sp>
        <p:nvSpPr>
          <p:cNvPr id="14" name="Rectángulo redondeado 13"/>
          <p:cNvSpPr/>
          <p:nvPr/>
        </p:nvSpPr>
        <p:spPr>
          <a:xfrm>
            <a:off x="4429569" y="1091680"/>
            <a:ext cx="2228045" cy="940158"/>
          </a:xfrm>
          <a:prstGeom prst="roundRect">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a:r>
              <a:rPr lang="es-MX" sz="2400" dirty="0"/>
              <a:t>Aserción</a:t>
            </a:r>
          </a:p>
        </p:txBody>
      </p:sp>
    </p:spTree>
    <p:extLst>
      <p:ext uri="{BB962C8B-B14F-4D97-AF65-F5344CB8AC3E}">
        <p14:creationId xmlns:p14="http://schemas.microsoft.com/office/powerpoint/2010/main" val="41119586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4933" y="1585295"/>
            <a:ext cx="12196933" cy="2497308"/>
          </a:xfrm>
          <a:prstGeom prst="rect">
            <a:avLst/>
          </a:prstGeom>
        </p:spPr>
      </p:pic>
      <p:sp>
        <p:nvSpPr>
          <p:cNvPr id="5" name="Título 1"/>
          <p:cNvSpPr>
            <a:spLocks noGrp="1"/>
          </p:cNvSpPr>
          <p:nvPr>
            <p:ph type="title"/>
          </p:nvPr>
        </p:nvSpPr>
        <p:spPr>
          <a:xfrm>
            <a:off x="810000" y="447188"/>
            <a:ext cx="10571998" cy="970450"/>
          </a:xfrm>
        </p:spPr>
        <p:txBody>
          <a:bodyPr>
            <a:normAutofit fontScale="90000"/>
          </a:bodyPr>
          <a:lstStyle/>
          <a:p>
            <a:pPr algn="ctr"/>
            <a:r>
              <a:rPr lang="es-MX" sz="4800" dirty="0" smtClean="0">
                <a:latin typeface="Century Gothic" panose="020B0502020202020204" pitchFamily="34" charset="0"/>
              </a:rPr>
              <a:t>Ejemplo  de argumento aplicado al Modelo de </a:t>
            </a:r>
            <a:r>
              <a:rPr lang="es-MX" sz="4800" dirty="0" err="1" smtClean="0">
                <a:latin typeface="Century Gothic" panose="020B0502020202020204" pitchFamily="34" charset="0"/>
              </a:rPr>
              <a:t>Toulmin</a:t>
            </a:r>
            <a:endParaRPr lang="es-MX" sz="4800" dirty="0">
              <a:latin typeface="Century Gothic" panose="020B0502020202020204" pitchFamily="34" charset="0"/>
            </a:endParaRPr>
          </a:p>
        </p:txBody>
      </p:sp>
      <p:pic>
        <p:nvPicPr>
          <p:cNvPr id="7" name="Imagen 6"/>
          <p:cNvPicPr>
            <a:picLocks noChangeAspect="1"/>
          </p:cNvPicPr>
          <p:nvPr/>
        </p:nvPicPr>
        <p:blipFill>
          <a:blip r:embed="rId3"/>
          <a:stretch>
            <a:fillRect/>
          </a:stretch>
        </p:blipFill>
        <p:spPr>
          <a:xfrm>
            <a:off x="0" y="4643243"/>
            <a:ext cx="12192000" cy="1564374"/>
          </a:xfrm>
          <a:prstGeom prst="rect">
            <a:avLst/>
          </a:prstGeom>
        </p:spPr>
      </p:pic>
    </p:spTree>
    <p:extLst>
      <p:ext uri="{BB962C8B-B14F-4D97-AF65-F5344CB8AC3E}">
        <p14:creationId xmlns:p14="http://schemas.microsoft.com/office/powerpoint/2010/main" val="4031524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MX" b="1" dirty="0" smtClean="0"/>
              <a:t>Ejemplo 2</a:t>
            </a:r>
            <a:endParaRPr lang="es-MX" b="1" dirty="0"/>
          </a:p>
        </p:txBody>
      </p:sp>
      <p:pic>
        <p:nvPicPr>
          <p:cNvPr id="4" name="Marcador de contenido 8">
            <a:extLst>
              <a:ext uri="{FF2B5EF4-FFF2-40B4-BE49-F238E27FC236}">
                <a16:creationId xmlns:a16="http://schemas.microsoft.com/office/drawing/2014/main" xmlns="" id="{F97C5A05-936B-44DA-A256-C5A3963B7B35}"/>
              </a:ext>
            </a:extLst>
          </p:cNvPr>
          <p:cNvPicPr>
            <a:picLocks noGrp="1" noChangeAspect="1"/>
          </p:cNvPicPr>
          <p:nvPr>
            <p:ph idx="1"/>
          </p:nvPr>
        </p:nvPicPr>
        <p:blipFill>
          <a:blip r:embed="rId2"/>
          <a:stretch>
            <a:fillRect/>
          </a:stretch>
        </p:blipFill>
        <p:spPr>
          <a:xfrm>
            <a:off x="2050325" y="1536811"/>
            <a:ext cx="8520693" cy="4941674"/>
          </a:xfrm>
        </p:spPr>
      </p:pic>
    </p:spTree>
    <p:extLst>
      <p:ext uri="{BB962C8B-B14F-4D97-AF65-F5344CB8AC3E}">
        <p14:creationId xmlns:p14="http://schemas.microsoft.com/office/powerpoint/2010/main" val="5607864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MX" dirty="0" smtClean="0"/>
              <a:t>VIDEO EXPLICATIVO</a:t>
            </a:r>
            <a:endParaRPr lang="es-MX" dirty="0"/>
          </a:p>
        </p:txBody>
      </p:sp>
      <p:pic>
        <p:nvPicPr>
          <p:cNvPr id="4" name="modelo de Toulmin">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2228850" y="1825625"/>
            <a:ext cx="7735888" cy="4351338"/>
          </a:xfrm>
        </p:spPr>
      </p:pic>
    </p:spTree>
    <p:extLst>
      <p:ext uri="{BB962C8B-B14F-4D97-AF65-F5344CB8AC3E}">
        <p14:creationId xmlns:p14="http://schemas.microsoft.com/office/powerpoint/2010/main" val="294813689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a:stretch>
            <a:fillRect/>
          </a:stretch>
        </p:blipFill>
        <p:spPr>
          <a:xfrm>
            <a:off x="0" y="0"/>
            <a:ext cx="9155784" cy="6858000"/>
          </a:xfrm>
          <a:prstGeom prst="rect">
            <a:avLst/>
          </a:prstGeom>
        </p:spPr>
      </p:pic>
    </p:spTree>
    <p:extLst>
      <p:ext uri="{BB962C8B-B14F-4D97-AF65-F5344CB8AC3E}">
        <p14:creationId xmlns:p14="http://schemas.microsoft.com/office/powerpoint/2010/main" val="274239215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MX" dirty="0" smtClean="0"/>
              <a:t>Falacias </a:t>
            </a:r>
            <a:endParaRPr lang="es-MX" dirty="0"/>
          </a:p>
        </p:txBody>
      </p:sp>
      <p:sp>
        <p:nvSpPr>
          <p:cNvPr id="3" name="Marcador de contenido 2"/>
          <p:cNvSpPr>
            <a:spLocks noGrp="1"/>
          </p:cNvSpPr>
          <p:nvPr>
            <p:ph idx="1"/>
          </p:nvPr>
        </p:nvSpPr>
        <p:spPr>
          <a:xfrm>
            <a:off x="818712" y="2222287"/>
            <a:ext cx="4875506" cy="3636511"/>
          </a:xfrm>
        </p:spPr>
        <p:txBody>
          <a:bodyPr/>
          <a:lstStyle/>
          <a:p>
            <a:pPr algn="just"/>
            <a:r>
              <a:rPr lang="es-MX" sz="2000" dirty="0"/>
              <a:t>Las</a:t>
            </a:r>
            <a:r>
              <a:rPr lang="es-MX" sz="2000" b="1" dirty="0"/>
              <a:t> falacias formales</a:t>
            </a:r>
            <a:r>
              <a:rPr lang="es-MX" sz="2000" dirty="0"/>
              <a:t> son razonamientos no válidos pero que a menudo se aceptan por su semejanza</a:t>
            </a:r>
            <a:r>
              <a:rPr lang="es-MX" sz="2000" b="1" dirty="0"/>
              <a:t> con formas válidas de razonamiento </a:t>
            </a:r>
            <a:r>
              <a:rPr lang="es-MX" sz="2000" dirty="0"/>
              <a:t>o inferencia. Se da un error que pasa inadvertido.</a:t>
            </a:r>
          </a:p>
          <a:p>
            <a:pPr algn="just"/>
            <a:endParaRPr lang="es-MX" dirty="0"/>
          </a:p>
        </p:txBody>
      </p:sp>
      <p:pic>
        <p:nvPicPr>
          <p:cNvPr id="4" name="Picture 6" descr="Resultado de imagen para falacias formal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03817" y="2222287"/>
            <a:ext cx="5341547" cy="36871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48940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contenido 4"/>
          <p:cNvSpPr>
            <a:spLocks noGrp="1"/>
          </p:cNvSpPr>
          <p:nvPr>
            <p:ph idx="1"/>
          </p:nvPr>
        </p:nvSpPr>
        <p:spPr>
          <a:xfrm>
            <a:off x="818712" y="2222287"/>
            <a:ext cx="4972488" cy="3636511"/>
          </a:xfrm>
        </p:spPr>
        <p:txBody>
          <a:bodyPr/>
          <a:lstStyle/>
          <a:p>
            <a:pPr algn="just"/>
            <a:r>
              <a:rPr lang="es-MX" dirty="0"/>
              <a:t>Las</a:t>
            </a:r>
            <a:r>
              <a:rPr lang="es-MX" b="1" dirty="0"/>
              <a:t> falacias no formales </a:t>
            </a:r>
            <a:r>
              <a:rPr lang="es-MX" dirty="0"/>
              <a:t>son razonamientos en los cuales </a:t>
            </a:r>
            <a:r>
              <a:rPr lang="es-MX" b="1" dirty="0"/>
              <a:t>lo que aportan</a:t>
            </a:r>
            <a:r>
              <a:rPr lang="es-MX" dirty="0"/>
              <a:t> las </a:t>
            </a:r>
            <a:r>
              <a:rPr lang="es-MX" b="1" dirty="0"/>
              <a:t>premisas no es adecuado</a:t>
            </a:r>
            <a:r>
              <a:rPr lang="es-MX" dirty="0"/>
              <a:t> para justificar la conclusión a la que se quiere llegar. Se quiere </a:t>
            </a:r>
            <a:r>
              <a:rPr lang="es-MX" b="1" dirty="0"/>
              <a:t>convencer no aportando buenas razones</a:t>
            </a:r>
            <a:r>
              <a:rPr lang="es-MX" dirty="0"/>
              <a:t> sino apelando a elementos no pertinentes o, incluso, irracionales</a:t>
            </a:r>
          </a:p>
          <a:p>
            <a:pPr algn="just"/>
            <a:endParaRPr lang="es-MX" dirty="0"/>
          </a:p>
        </p:txBody>
      </p:sp>
      <p:pic>
        <p:nvPicPr>
          <p:cNvPr id="6" name="Picture 2" descr="Resultado de imagen para falacias no formales"/>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988116" y="2425101"/>
            <a:ext cx="4727691" cy="32308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286826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smtClean="0"/>
              <a:t>Tipos de Falacias</a:t>
            </a:r>
            <a:endParaRPr lang="es-MX" dirty="0"/>
          </a:p>
        </p:txBody>
      </p:sp>
      <p:sp>
        <p:nvSpPr>
          <p:cNvPr id="3" name="Marcador de contenido 2"/>
          <p:cNvSpPr>
            <a:spLocks noGrp="1"/>
          </p:cNvSpPr>
          <p:nvPr>
            <p:ph idx="1"/>
          </p:nvPr>
        </p:nvSpPr>
        <p:spPr>
          <a:xfrm>
            <a:off x="818712" y="2222287"/>
            <a:ext cx="5277288" cy="3636511"/>
          </a:xfrm>
        </p:spPr>
        <p:txBody>
          <a:bodyPr/>
          <a:lstStyle/>
          <a:p>
            <a:pPr algn="just"/>
            <a:r>
              <a:rPr lang="es-MX" sz="2400" b="1" dirty="0"/>
              <a:t>Ad </a:t>
            </a:r>
            <a:r>
              <a:rPr lang="es-MX" sz="2400" b="1" dirty="0" err="1"/>
              <a:t>Ignorantiam</a:t>
            </a:r>
            <a:endParaRPr lang="es-MX" sz="2400" b="1" dirty="0"/>
          </a:p>
          <a:p>
            <a:pPr marL="0" indent="0" algn="just">
              <a:buNone/>
            </a:pPr>
            <a:r>
              <a:rPr lang="es-MX" dirty="0"/>
              <a:t>-</a:t>
            </a:r>
            <a:r>
              <a:rPr lang="es-MX" b="1" i="1" dirty="0"/>
              <a:t>Se apoya en la falta de conocimiento y en la de capacidad del oponente para presentar pruebas</a:t>
            </a:r>
          </a:p>
          <a:p>
            <a:pPr marL="0" indent="0" algn="just">
              <a:buNone/>
            </a:pPr>
            <a:r>
              <a:rPr lang="es-MX" b="1" i="1" dirty="0" smtClean="0"/>
              <a:t>-No </a:t>
            </a:r>
            <a:r>
              <a:rPr lang="es-MX" b="1" i="1" dirty="0"/>
              <a:t>se ofrecen pruebas</a:t>
            </a:r>
          </a:p>
          <a:p>
            <a:pPr marL="0" indent="0" algn="just">
              <a:buNone/>
            </a:pPr>
            <a:r>
              <a:rPr lang="es-MX" b="1" i="1" dirty="0" smtClean="0"/>
              <a:t>-Busca </a:t>
            </a:r>
            <a:r>
              <a:rPr lang="es-MX" b="1" i="1" dirty="0"/>
              <a:t>suprimir la critica por parte del interlocutor</a:t>
            </a:r>
          </a:p>
          <a:p>
            <a:pPr algn="just"/>
            <a:endParaRPr lang="es-MX" dirty="0"/>
          </a:p>
          <a:p>
            <a:pPr algn="just"/>
            <a:endParaRPr lang="es-MX" dirty="0"/>
          </a:p>
        </p:txBody>
      </p:sp>
      <p:pic>
        <p:nvPicPr>
          <p:cNvPr id="4" name="4 Imagen" descr="621.gif"/>
          <p:cNvPicPr>
            <a:picLocks noChangeAspect="1"/>
          </p:cNvPicPr>
          <p:nvPr/>
        </p:nvPicPr>
        <p:blipFill>
          <a:blip r:embed="rId2"/>
          <a:stretch>
            <a:fillRect/>
          </a:stretch>
        </p:blipFill>
        <p:spPr>
          <a:xfrm>
            <a:off x="6454017" y="2222287"/>
            <a:ext cx="5552798" cy="4009553"/>
          </a:xfrm>
          <a:prstGeom prst="rect">
            <a:avLst/>
          </a:prstGeom>
        </p:spPr>
      </p:pic>
    </p:spTree>
    <p:extLst>
      <p:ext uri="{BB962C8B-B14F-4D97-AF65-F5344CB8AC3E}">
        <p14:creationId xmlns:p14="http://schemas.microsoft.com/office/powerpoint/2010/main" val="38245225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810000" y="447188"/>
            <a:ext cx="10571998" cy="970450"/>
          </a:xfrm>
        </p:spPr>
        <p:txBody>
          <a:bodyPr/>
          <a:lstStyle/>
          <a:p>
            <a:r>
              <a:rPr lang="es-MX" sz="4800" dirty="0" smtClean="0"/>
              <a:t>Objetivo de la asignatura</a:t>
            </a:r>
            <a:endParaRPr lang="es-MX" sz="4800" dirty="0"/>
          </a:p>
        </p:txBody>
      </p:sp>
      <p:sp>
        <p:nvSpPr>
          <p:cNvPr id="6" name="CuadroTexto 5"/>
          <p:cNvSpPr txBox="1"/>
          <p:nvPr/>
        </p:nvSpPr>
        <p:spPr>
          <a:xfrm>
            <a:off x="971599" y="2492896"/>
            <a:ext cx="6060265" cy="3108543"/>
          </a:xfrm>
          <a:prstGeom prst="rect">
            <a:avLst/>
          </a:prstGeom>
          <a:noFill/>
        </p:spPr>
        <p:txBody>
          <a:bodyPr wrap="square" rtlCol="0">
            <a:spAutoFit/>
          </a:bodyPr>
          <a:lstStyle/>
          <a:p>
            <a:pPr algn="just"/>
            <a:r>
              <a:rPr lang="es-MX" sz="2800" dirty="0">
                <a:latin typeface="Century Gothic" panose="020B0502020202020204" pitchFamily="34" charset="0"/>
              </a:rPr>
              <a:t>El estudiante adquirirá las herramientas indispensables para el </a:t>
            </a:r>
            <a:r>
              <a:rPr lang="es-MX" sz="2800" u="sng" dirty="0">
                <a:latin typeface="Century Gothic" panose="020B0502020202020204" pitchFamily="34" charset="0"/>
              </a:rPr>
              <a:t>análisis discursivo</a:t>
            </a:r>
            <a:r>
              <a:rPr lang="es-MX" sz="2800" dirty="0">
                <a:latin typeface="Century Gothic" panose="020B0502020202020204" pitchFamily="34" charset="0"/>
              </a:rPr>
              <a:t>, el uso del lenguaje y el ejercicio de su competencia lógica, retorica y dialógica, aplicando estrategias argumentativas.</a:t>
            </a:r>
          </a:p>
        </p:txBody>
      </p:sp>
      <p:pic>
        <p:nvPicPr>
          <p:cNvPr id="7" name="Imagen 6"/>
          <p:cNvPicPr>
            <a:picLocks noChangeAspect="1"/>
          </p:cNvPicPr>
          <p:nvPr/>
        </p:nvPicPr>
        <p:blipFill>
          <a:blip r:embed="rId2">
            <a:extLst>
              <a:ext uri="{BEBA8EAE-BF5A-486C-A8C5-ECC9F3942E4B}">
                <a14:imgProps xmlns:a14="http://schemas.microsoft.com/office/drawing/2010/main">
                  <a14:imgLayer r:embed="rId3">
                    <a14:imgEffect>
                      <a14:backgroundRemoval t="0" b="100000" l="0" r="100000"/>
                    </a14:imgEffect>
                  </a14:imgLayer>
                </a14:imgProps>
              </a:ext>
            </a:extLst>
          </a:blip>
          <a:stretch>
            <a:fillRect/>
          </a:stretch>
        </p:blipFill>
        <p:spPr>
          <a:xfrm>
            <a:off x="7960944" y="2348880"/>
            <a:ext cx="3672408" cy="3672408"/>
          </a:xfrm>
          <a:prstGeom prst="rect">
            <a:avLst/>
          </a:prstGeom>
        </p:spPr>
      </p:pic>
    </p:spTree>
    <p:extLst>
      <p:ext uri="{BB962C8B-B14F-4D97-AF65-F5344CB8AC3E}">
        <p14:creationId xmlns:p14="http://schemas.microsoft.com/office/powerpoint/2010/main" val="47477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818712" y="0"/>
            <a:ext cx="10554574" cy="2252731"/>
          </a:xfrm>
        </p:spPr>
        <p:txBody>
          <a:bodyPr/>
          <a:lstStyle/>
          <a:p>
            <a:pPr algn="ctr"/>
            <a:r>
              <a:rPr lang="es-MX" sz="2800" b="1" i="1" dirty="0"/>
              <a:t>Ad Hominem</a:t>
            </a:r>
          </a:p>
          <a:p>
            <a:r>
              <a:rPr lang="es-MX" b="1" i="1" dirty="0">
                <a:solidFill>
                  <a:srgbClr val="00B0F0"/>
                </a:solidFill>
              </a:rPr>
              <a:t>-</a:t>
            </a:r>
            <a:r>
              <a:rPr lang="es-MX" b="1" i="1" dirty="0"/>
              <a:t>En lugar de su argumento se ataca a la persona o al   interlocutor</a:t>
            </a:r>
          </a:p>
          <a:p>
            <a:r>
              <a:rPr lang="es-MX" b="1" i="1" dirty="0"/>
              <a:t>-Es común en discursos y en debates políticos</a:t>
            </a:r>
          </a:p>
          <a:p>
            <a:r>
              <a:rPr lang="es-MX" b="1" i="1" dirty="0"/>
              <a:t>-Se basa en la descalificación del adversario</a:t>
            </a:r>
          </a:p>
          <a:p>
            <a:endParaRPr lang="es-MX" dirty="0"/>
          </a:p>
        </p:txBody>
      </p:sp>
      <p:pic>
        <p:nvPicPr>
          <p:cNvPr id="4" name="1 Imagen" descr="unnamed.gif"/>
          <p:cNvPicPr>
            <a:picLocks noChangeAspect="1"/>
          </p:cNvPicPr>
          <p:nvPr/>
        </p:nvPicPr>
        <p:blipFill>
          <a:blip r:embed="rId2"/>
          <a:stretch>
            <a:fillRect/>
          </a:stretch>
        </p:blipFill>
        <p:spPr>
          <a:xfrm>
            <a:off x="2031393" y="2252731"/>
            <a:ext cx="8572528" cy="4286264"/>
          </a:xfrm>
          <a:prstGeom prst="rect">
            <a:avLst/>
          </a:prstGeom>
        </p:spPr>
      </p:pic>
    </p:spTree>
    <p:extLst>
      <p:ext uri="{BB962C8B-B14F-4D97-AF65-F5344CB8AC3E}">
        <p14:creationId xmlns:p14="http://schemas.microsoft.com/office/powerpoint/2010/main" val="13484122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i="1" dirty="0"/>
              <a:t/>
            </a:r>
            <a:br>
              <a:rPr lang="es-MX" i="1" dirty="0"/>
            </a:br>
            <a:endParaRPr lang="es-MX" dirty="0"/>
          </a:p>
        </p:txBody>
      </p:sp>
      <p:sp>
        <p:nvSpPr>
          <p:cNvPr id="3" name="Marcador de contenido 2"/>
          <p:cNvSpPr>
            <a:spLocks noGrp="1"/>
          </p:cNvSpPr>
          <p:nvPr>
            <p:ph idx="1"/>
          </p:nvPr>
        </p:nvSpPr>
        <p:spPr>
          <a:xfrm>
            <a:off x="375367" y="2194578"/>
            <a:ext cx="4418306" cy="4192367"/>
          </a:xfrm>
        </p:spPr>
        <p:txBody>
          <a:bodyPr/>
          <a:lstStyle/>
          <a:p>
            <a:pPr algn="ctr"/>
            <a:r>
              <a:rPr lang="es-MX" sz="2800" b="1" i="1" dirty="0"/>
              <a:t>Ad </a:t>
            </a:r>
            <a:r>
              <a:rPr lang="es-MX" sz="2800" b="1" i="1" dirty="0" err="1"/>
              <a:t>Baculum</a:t>
            </a:r>
            <a:endParaRPr lang="es-MX" sz="2800" b="1" i="1" dirty="0"/>
          </a:p>
          <a:p>
            <a:r>
              <a:rPr lang="es-MX" b="1" dirty="0"/>
              <a:t>-</a:t>
            </a:r>
            <a:r>
              <a:rPr lang="es-MX" b="1" i="1" dirty="0"/>
              <a:t>Se utiliza la fuerza para imponer una postura</a:t>
            </a:r>
          </a:p>
          <a:p>
            <a:r>
              <a:rPr lang="es-MX" b="1" i="1" dirty="0"/>
              <a:t>-No se busca convencer si no asustar</a:t>
            </a:r>
          </a:p>
          <a:p>
            <a:r>
              <a:rPr lang="es-MX" b="1" i="1" dirty="0"/>
              <a:t>-Anula el diálogo</a:t>
            </a:r>
          </a:p>
          <a:p>
            <a:r>
              <a:rPr lang="es-MX" b="1" i="1" dirty="0"/>
              <a:t>-Son comunes en la amenaza y en la coacción</a:t>
            </a:r>
          </a:p>
          <a:p>
            <a:endParaRPr lang="es-MX" dirty="0"/>
          </a:p>
        </p:txBody>
      </p:sp>
      <p:pic>
        <p:nvPicPr>
          <p:cNvPr id="4" name="1 Imagen" descr="disturbrgb 2 web.jpg"/>
          <p:cNvPicPr>
            <a:picLocks noChangeAspect="1"/>
          </p:cNvPicPr>
          <p:nvPr/>
        </p:nvPicPr>
        <p:blipFill>
          <a:blip r:embed="rId2"/>
          <a:stretch>
            <a:fillRect/>
          </a:stretch>
        </p:blipFill>
        <p:spPr>
          <a:xfrm>
            <a:off x="5832764" y="2194578"/>
            <a:ext cx="6054436" cy="4442478"/>
          </a:xfrm>
          <a:prstGeom prst="rect">
            <a:avLst/>
          </a:prstGeom>
        </p:spPr>
      </p:pic>
    </p:spTree>
    <p:extLst>
      <p:ext uri="{BB962C8B-B14F-4D97-AF65-F5344CB8AC3E}">
        <p14:creationId xmlns:p14="http://schemas.microsoft.com/office/powerpoint/2010/main" val="24527783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818712" y="2222287"/>
            <a:ext cx="3836415" cy="3636511"/>
          </a:xfrm>
        </p:spPr>
        <p:txBody>
          <a:bodyPr/>
          <a:lstStyle/>
          <a:p>
            <a:pPr algn="ctr"/>
            <a:r>
              <a:rPr lang="es-MX" sz="2800" b="1" i="1" dirty="0"/>
              <a:t>Ad </a:t>
            </a:r>
            <a:r>
              <a:rPr lang="es-MX" sz="2800" b="1" i="1" dirty="0" err="1"/>
              <a:t>Misericordian</a:t>
            </a:r>
            <a:endParaRPr lang="es-MX" sz="2800" b="1" i="1" dirty="0"/>
          </a:p>
          <a:p>
            <a:r>
              <a:rPr lang="es-MX" b="1" i="1" dirty="0">
                <a:solidFill>
                  <a:srgbClr val="00B0F0"/>
                </a:solidFill>
              </a:rPr>
              <a:t>-</a:t>
            </a:r>
            <a:r>
              <a:rPr lang="es-MX" b="1" i="1" dirty="0"/>
              <a:t>No se busca convencer sino conmover</a:t>
            </a:r>
          </a:p>
          <a:p>
            <a:r>
              <a:rPr lang="es-MX" b="1" i="1" dirty="0"/>
              <a:t>-Son comunes los ruegos y las frases que provocan lástima</a:t>
            </a:r>
          </a:p>
          <a:p>
            <a:r>
              <a:rPr lang="es-MX" b="1" i="1" dirty="0"/>
              <a:t>-Se busca la benevolencia del otro para lograr una acción o tomar una postura</a:t>
            </a:r>
          </a:p>
          <a:p>
            <a:endParaRPr lang="es-MX" dirty="0"/>
          </a:p>
        </p:txBody>
      </p:sp>
      <p:pic>
        <p:nvPicPr>
          <p:cNvPr id="4" name="1 Imagen" descr="EEF.jpg"/>
          <p:cNvPicPr>
            <a:picLocks noChangeAspect="1"/>
          </p:cNvPicPr>
          <p:nvPr/>
        </p:nvPicPr>
        <p:blipFill>
          <a:blip r:embed="rId2"/>
          <a:stretch>
            <a:fillRect/>
          </a:stretch>
        </p:blipFill>
        <p:spPr>
          <a:xfrm>
            <a:off x="5874327" y="2222287"/>
            <a:ext cx="5785282" cy="3872482"/>
          </a:xfrm>
          <a:prstGeom prst="rect">
            <a:avLst/>
          </a:prstGeom>
        </p:spPr>
      </p:pic>
    </p:spTree>
    <p:extLst>
      <p:ext uri="{BB962C8B-B14F-4D97-AF65-F5344CB8AC3E}">
        <p14:creationId xmlns:p14="http://schemas.microsoft.com/office/powerpoint/2010/main" val="32605524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818712" y="2222287"/>
            <a:ext cx="4612270" cy="3636511"/>
          </a:xfrm>
        </p:spPr>
        <p:txBody>
          <a:bodyPr/>
          <a:lstStyle/>
          <a:p>
            <a:pPr algn="ctr"/>
            <a:r>
              <a:rPr lang="es-MX" sz="2400" b="1" i="1" dirty="0"/>
              <a:t>Ad </a:t>
            </a:r>
            <a:r>
              <a:rPr lang="es-MX" sz="2400" b="1" i="1" dirty="0" err="1"/>
              <a:t>Verecundiam</a:t>
            </a:r>
            <a:endParaRPr lang="es-MX" sz="2400" b="1" i="1" dirty="0"/>
          </a:p>
          <a:p>
            <a:r>
              <a:rPr lang="es-MX" b="1" i="1" dirty="0"/>
              <a:t>-Se apoya en la supuesta autoridad de una persona y no en la corrección de los argumentos</a:t>
            </a:r>
          </a:p>
          <a:p>
            <a:r>
              <a:rPr lang="es-MX" b="1" i="1" dirty="0"/>
              <a:t>-No se ofrecen pruebas, sólo se enuncia a la autoridad como fundamento</a:t>
            </a:r>
          </a:p>
          <a:p>
            <a:r>
              <a:rPr lang="es-MX" b="1" i="1" dirty="0"/>
              <a:t>-Busca suprimir la critica por parte del interlocutor.</a:t>
            </a:r>
          </a:p>
          <a:p>
            <a:endParaRPr lang="es-MX" dirty="0"/>
          </a:p>
        </p:txBody>
      </p:sp>
      <p:pic>
        <p:nvPicPr>
          <p:cNvPr id="4" name="3 Imagen" descr="Apelacion a la autoridad.jpg"/>
          <p:cNvPicPr>
            <a:picLocks noChangeAspect="1"/>
          </p:cNvPicPr>
          <p:nvPr/>
        </p:nvPicPr>
        <p:blipFill>
          <a:blip r:embed="rId2"/>
          <a:stretch>
            <a:fillRect/>
          </a:stretch>
        </p:blipFill>
        <p:spPr>
          <a:xfrm>
            <a:off x="5556082" y="2352169"/>
            <a:ext cx="6331120" cy="3826958"/>
          </a:xfrm>
          <a:prstGeom prst="rect">
            <a:avLst/>
          </a:prstGeom>
        </p:spPr>
      </p:pic>
    </p:spTree>
    <p:extLst>
      <p:ext uri="{BB962C8B-B14F-4D97-AF65-F5344CB8AC3E}">
        <p14:creationId xmlns:p14="http://schemas.microsoft.com/office/powerpoint/2010/main" val="397033956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MX" dirty="0" smtClean="0"/>
              <a:t>Video para ejemplificar</a:t>
            </a:r>
            <a:endParaRPr lang="es-MX" dirty="0"/>
          </a:p>
        </p:txBody>
      </p:sp>
      <p:pic>
        <p:nvPicPr>
          <p:cNvPr id="4" name="Falacias con los simpsons">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540327" y="2222500"/>
            <a:ext cx="11042073" cy="3636963"/>
          </a:xfrm>
        </p:spPr>
      </p:pic>
    </p:spTree>
    <p:extLst>
      <p:ext uri="{BB962C8B-B14F-4D97-AF65-F5344CB8AC3E}">
        <p14:creationId xmlns:p14="http://schemas.microsoft.com/office/powerpoint/2010/main" val="184204105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stretch>
            <a:fillRect/>
          </a:stretch>
        </p:blipFill>
        <p:spPr>
          <a:xfrm>
            <a:off x="748182" y="140459"/>
            <a:ext cx="11100381" cy="6660229"/>
          </a:xfrm>
          <a:prstGeom prst="rect">
            <a:avLst/>
          </a:prstGeom>
        </p:spPr>
      </p:pic>
    </p:spTree>
    <p:extLst>
      <p:ext uri="{BB962C8B-B14F-4D97-AF65-F5344CB8AC3E}">
        <p14:creationId xmlns:p14="http://schemas.microsoft.com/office/powerpoint/2010/main" val="359317955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a:stretch>
            <a:fillRect/>
          </a:stretch>
        </p:blipFill>
        <p:spPr>
          <a:xfrm>
            <a:off x="0" y="0"/>
            <a:ext cx="12192000" cy="6761591"/>
          </a:xfrm>
          <a:prstGeom prst="rect">
            <a:avLst/>
          </a:prstGeom>
        </p:spPr>
      </p:pic>
    </p:spTree>
    <p:extLst>
      <p:ext uri="{BB962C8B-B14F-4D97-AF65-F5344CB8AC3E}">
        <p14:creationId xmlns:p14="http://schemas.microsoft.com/office/powerpoint/2010/main" val="73024126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0" y="0"/>
            <a:ext cx="12192000" cy="6875553"/>
          </a:xfrm>
          <a:prstGeom prst="rect">
            <a:avLst/>
          </a:prstGeom>
        </p:spPr>
      </p:pic>
    </p:spTree>
    <p:extLst>
      <p:ext uri="{BB962C8B-B14F-4D97-AF65-F5344CB8AC3E}">
        <p14:creationId xmlns:p14="http://schemas.microsoft.com/office/powerpoint/2010/main" val="5484365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2"/>
          <a:srcRect l="19876" t="22843" r="49661" b="10256"/>
          <a:stretch/>
        </p:blipFill>
        <p:spPr>
          <a:xfrm>
            <a:off x="2820473" y="-103032"/>
            <a:ext cx="6188765" cy="6856367"/>
          </a:xfrm>
          <a:prstGeom prst="rect">
            <a:avLst/>
          </a:prstGeom>
        </p:spPr>
      </p:pic>
    </p:spTree>
    <p:extLst>
      <p:ext uri="{BB962C8B-B14F-4D97-AF65-F5344CB8AC3E}">
        <p14:creationId xmlns:p14="http://schemas.microsoft.com/office/powerpoint/2010/main" val="162951204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2"/>
          <a:srcRect l="50666" t="22843" r="19645" b="10256"/>
          <a:stretch/>
        </p:blipFill>
        <p:spPr>
          <a:xfrm>
            <a:off x="2867883" y="1633"/>
            <a:ext cx="6031419" cy="6856367"/>
          </a:xfrm>
          <a:prstGeom prst="rect">
            <a:avLst/>
          </a:prstGeom>
        </p:spPr>
      </p:pic>
    </p:spTree>
    <p:extLst>
      <p:ext uri="{BB962C8B-B14F-4D97-AF65-F5344CB8AC3E}">
        <p14:creationId xmlns:p14="http://schemas.microsoft.com/office/powerpoint/2010/main" val="25753693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2"/>
          <a:srcRect b="10588"/>
          <a:stretch/>
        </p:blipFill>
        <p:spPr>
          <a:xfrm>
            <a:off x="7764016" y="2430016"/>
            <a:ext cx="4427984" cy="4427984"/>
          </a:xfrm>
          <a:prstGeom prst="rect">
            <a:avLst/>
          </a:prstGeom>
        </p:spPr>
      </p:pic>
      <p:sp>
        <p:nvSpPr>
          <p:cNvPr id="5" name="CuadroTexto 4"/>
          <p:cNvSpPr txBox="1"/>
          <p:nvPr/>
        </p:nvSpPr>
        <p:spPr>
          <a:xfrm>
            <a:off x="467544" y="548680"/>
            <a:ext cx="8095486" cy="584775"/>
          </a:xfrm>
          <a:prstGeom prst="rect">
            <a:avLst/>
          </a:prstGeom>
          <a:noFill/>
        </p:spPr>
        <p:txBody>
          <a:bodyPr wrap="none" rtlCol="0">
            <a:spAutoFit/>
          </a:bodyPr>
          <a:lstStyle/>
          <a:p>
            <a:r>
              <a:rPr lang="es-MX" sz="3200" dirty="0" smtClean="0">
                <a:latin typeface="Century Gothic" panose="020B0502020202020204" pitchFamily="34" charset="0"/>
              </a:rPr>
              <a:t>Competencias genéricas y sus atributos</a:t>
            </a:r>
            <a:endParaRPr lang="es-MX" sz="3200" dirty="0">
              <a:latin typeface="Century Gothic" panose="020B0502020202020204" pitchFamily="34" charset="0"/>
            </a:endParaRPr>
          </a:p>
        </p:txBody>
      </p:sp>
      <p:sp>
        <p:nvSpPr>
          <p:cNvPr id="6" name="CuadroTexto 5"/>
          <p:cNvSpPr txBox="1"/>
          <p:nvPr/>
        </p:nvSpPr>
        <p:spPr>
          <a:xfrm>
            <a:off x="222001" y="2430016"/>
            <a:ext cx="7093200" cy="4154984"/>
          </a:xfrm>
          <a:prstGeom prst="rect">
            <a:avLst/>
          </a:prstGeom>
          <a:noFill/>
        </p:spPr>
        <p:txBody>
          <a:bodyPr wrap="square" rtlCol="0">
            <a:spAutoFit/>
          </a:bodyPr>
          <a:lstStyle/>
          <a:p>
            <a:pPr marL="342900" indent="-342900" algn="just">
              <a:buAutoNum type="arabicPeriod"/>
            </a:pPr>
            <a:r>
              <a:rPr lang="es-MX" sz="2400" dirty="0" smtClean="0">
                <a:latin typeface="Century Gothic" panose="020B0502020202020204" pitchFamily="34" charset="0"/>
              </a:rPr>
              <a:t>Se conoce y valora a sí mismo y aborda problemas y retos teniendo en cuenta los objetivos que persigue.</a:t>
            </a:r>
          </a:p>
          <a:p>
            <a:pPr algn="just"/>
            <a:r>
              <a:rPr lang="es-MX" sz="2400" dirty="0">
                <a:latin typeface="Century Gothic" panose="020B0502020202020204" pitchFamily="34" charset="0"/>
              </a:rPr>
              <a:t> </a:t>
            </a:r>
            <a:r>
              <a:rPr lang="es-MX" sz="2400" dirty="0" smtClean="0">
                <a:latin typeface="Century Gothic" panose="020B0502020202020204" pitchFamily="34" charset="0"/>
              </a:rPr>
              <a:t>    1.4. Analiza críticamente los factores que </a:t>
            </a:r>
          </a:p>
          <a:p>
            <a:pPr algn="just"/>
            <a:r>
              <a:rPr lang="es-MX" sz="2400" dirty="0">
                <a:latin typeface="Century Gothic" panose="020B0502020202020204" pitchFamily="34" charset="0"/>
              </a:rPr>
              <a:t> </a:t>
            </a:r>
            <a:r>
              <a:rPr lang="es-MX" sz="2400" dirty="0" smtClean="0">
                <a:latin typeface="Century Gothic" panose="020B0502020202020204" pitchFamily="34" charset="0"/>
              </a:rPr>
              <a:t>           influyen en su toma de decisiones.</a:t>
            </a:r>
          </a:p>
          <a:p>
            <a:pPr algn="just"/>
            <a:r>
              <a:rPr lang="es-MX" sz="2400" dirty="0" smtClean="0">
                <a:latin typeface="Century Gothic" panose="020B0502020202020204" pitchFamily="34" charset="0"/>
              </a:rPr>
              <a:t>6. Sustenta una postura personal sobre temas  </a:t>
            </a:r>
          </a:p>
          <a:p>
            <a:pPr algn="just"/>
            <a:r>
              <a:rPr lang="es-MX" sz="2400" dirty="0">
                <a:latin typeface="Century Gothic" panose="020B0502020202020204" pitchFamily="34" charset="0"/>
              </a:rPr>
              <a:t> </a:t>
            </a:r>
            <a:r>
              <a:rPr lang="es-MX" sz="2400" dirty="0" smtClean="0">
                <a:latin typeface="Century Gothic" panose="020B0502020202020204" pitchFamily="34" charset="0"/>
              </a:rPr>
              <a:t>   de interés, relevancia general, </a:t>
            </a:r>
          </a:p>
          <a:p>
            <a:pPr algn="just"/>
            <a:r>
              <a:rPr lang="es-MX" sz="2400" dirty="0">
                <a:latin typeface="Century Gothic" panose="020B0502020202020204" pitchFamily="34" charset="0"/>
              </a:rPr>
              <a:t> </a:t>
            </a:r>
            <a:r>
              <a:rPr lang="es-MX" sz="2400" dirty="0" smtClean="0">
                <a:latin typeface="Century Gothic" panose="020B0502020202020204" pitchFamily="34" charset="0"/>
              </a:rPr>
              <a:t>   considerando otros puntos de </a:t>
            </a:r>
          </a:p>
          <a:p>
            <a:pPr algn="just"/>
            <a:r>
              <a:rPr lang="es-MX" sz="2400" dirty="0">
                <a:latin typeface="Century Gothic" panose="020B0502020202020204" pitchFamily="34" charset="0"/>
              </a:rPr>
              <a:t> </a:t>
            </a:r>
            <a:r>
              <a:rPr lang="es-MX" sz="2400" dirty="0" smtClean="0">
                <a:latin typeface="Century Gothic" panose="020B0502020202020204" pitchFamily="34" charset="0"/>
              </a:rPr>
              <a:t>   vista de manera crítica y reflexiva. </a:t>
            </a:r>
          </a:p>
          <a:p>
            <a:pPr algn="just"/>
            <a:r>
              <a:rPr lang="es-MX" sz="2400" dirty="0">
                <a:latin typeface="Century Gothic" panose="020B0502020202020204" pitchFamily="34" charset="0"/>
              </a:rPr>
              <a:t> </a:t>
            </a:r>
            <a:r>
              <a:rPr lang="es-MX" sz="2400" dirty="0" smtClean="0">
                <a:latin typeface="Century Gothic" panose="020B0502020202020204" pitchFamily="34" charset="0"/>
              </a:rPr>
              <a:t>    6.4. Estructura ideas y argumentos de </a:t>
            </a:r>
          </a:p>
          <a:p>
            <a:pPr algn="just"/>
            <a:r>
              <a:rPr lang="es-MX" sz="2400" dirty="0">
                <a:latin typeface="Century Gothic" panose="020B0502020202020204" pitchFamily="34" charset="0"/>
              </a:rPr>
              <a:t> </a:t>
            </a:r>
            <a:r>
              <a:rPr lang="es-MX" sz="2400" dirty="0" smtClean="0">
                <a:latin typeface="Century Gothic" panose="020B0502020202020204" pitchFamily="34" charset="0"/>
              </a:rPr>
              <a:t>           manera clara,  coherente y sintética.   </a:t>
            </a:r>
            <a:endParaRPr lang="es-MX" sz="2400" dirty="0">
              <a:latin typeface="Century Gothic" panose="020B0502020202020204" pitchFamily="34" charset="0"/>
            </a:endParaRPr>
          </a:p>
        </p:txBody>
      </p:sp>
    </p:spTree>
    <p:extLst>
      <p:ext uri="{BB962C8B-B14F-4D97-AF65-F5344CB8AC3E}">
        <p14:creationId xmlns:p14="http://schemas.microsoft.com/office/powerpoint/2010/main" val="428890394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2"/>
          <a:srcRect l="13938" t="21259" r="49834" b="9023"/>
          <a:stretch/>
        </p:blipFill>
        <p:spPr>
          <a:xfrm>
            <a:off x="3013656" y="0"/>
            <a:ext cx="6104586" cy="6604962"/>
          </a:xfrm>
          <a:prstGeom prst="rect">
            <a:avLst/>
          </a:prstGeom>
        </p:spPr>
      </p:pic>
    </p:spTree>
    <p:extLst>
      <p:ext uri="{BB962C8B-B14F-4D97-AF65-F5344CB8AC3E}">
        <p14:creationId xmlns:p14="http://schemas.microsoft.com/office/powerpoint/2010/main" val="184788605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2"/>
          <a:srcRect l="49967" t="23019" r="13211" b="7614"/>
          <a:stretch/>
        </p:blipFill>
        <p:spPr>
          <a:xfrm>
            <a:off x="2640169" y="206062"/>
            <a:ext cx="6284890" cy="6656578"/>
          </a:xfrm>
          <a:prstGeom prst="rect">
            <a:avLst/>
          </a:prstGeom>
        </p:spPr>
      </p:pic>
    </p:spTree>
    <p:extLst>
      <p:ext uri="{BB962C8B-B14F-4D97-AF65-F5344CB8AC3E}">
        <p14:creationId xmlns:p14="http://schemas.microsoft.com/office/powerpoint/2010/main" val="265881189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smtClean="0"/>
              <a:t>Referencias: </a:t>
            </a:r>
            <a:endParaRPr lang="es-MX" dirty="0"/>
          </a:p>
        </p:txBody>
      </p:sp>
      <p:sp>
        <p:nvSpPr>
          <p:cNvPr id="3" name="Marcador de contenido 2"/>
          <p:cNvSpPr>
            <a:spLocks noGrp="1"/>
          </p:cNvSpPr>
          <p:nvPr>
            <p:ph idx="1"/>
          </p:nvPr>
        </p:nvSpPr>
        <p:spPr/>
        <p:txBody>
          <a:bodyPr/>
          <a:lstStyle/>
          <a:p>
            <a:r>
              <a:rPr lang="es-MX" dirty="0">
                <a:hlinkClick r:id="rId2"/>
              </a:rPr>
              <a:t>http://</a:t>
            </a:r>
            <a:r>
              <a:rPr lang="es-MX" dirty="0" smtClean="0">
                <a:hlinkClick r:id="rId2"/>
              </a:rPr>
              <a:t>www.udlap.mx/intranetWeb/centrodeescritura/files/notascompletas/debate.pdf</a:t>
            </a:r>
            <a:endParaRPr lang="es-MX" dirty="0" smtClean="0"/>
          </a:p>
          <a:p>
            <a:r>
              <a:rPr lang="es-MX" dirty="0">
                <a:hlinkClick r:id="rId3"/>
              </a:rPr>
              <a:t>http://www.guioteca.com/educacion-para-ninos/que-es-un-debate-y-cuales-son-sus-caracteristicas</a:t>
            </a:r>
            <a:r>
              <a:rPr lang="es-MX" dirty="0" smtClean="0">
                <a:hlinkClick r:id="rId3"/>
              </a:rPr>
              <a:t>/</a:t>
            </a:r>
            <a:endParaRPr lang="es-MX" dirty="0" smtClean="0"/>
          </a:p>
          <a:p>
            <a:r>
              <a:rPr lang="es-MX" dirty="0">
                <a:hlinkClick r:id="rId4"/>
              </a:rPr>
              <a:t>http://www.escolares.net/lenguaje-y-comunicacion/el-debate/#</a:t>
            </a:r>
            <a:r>
              <a:rPr lang="es-MX" dirty="0" smtClean="0">
                <a:hlinkClick r:id="rId4"/>
              </a:rPr>
              <a:t>reglas_del_debate</a:t>
            </a:r>
            <a:endParaRPr lang="es-MX" dirty="0" smtClean="0"/>
          </a:p>
          <a:p>
            <a:pPr marL="0" indent="0">
              <a:buNone/>
            </a:pPr>
            <a:endParaRPr lang="es-MX" dirty="0" smtClean="0"/>
          </a:p>
          <a:p>
            <a:endParaRPr lang="es-MX" dirty="0"/>
          </a:p>
        </p:txBody>
      </p:sp>
    </p:spTree>
    <p:extLst>
      <p:ext uri="{BB962C8B-B14F-4D97-AF65-F5344CB8AC3E}">
        <p14:creationId xmlns:p14="http://schemas.microsoft.com/office/powerpoint/2010/main" val="213074075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MX" dirty="0">
                <a:solidFill>
                  <a:schemeClr val="tx1"/>
                </a:solidFill>
              </a:rPr>
              <a:t>!!!Gracias Por Su Atención¡¡¡</a:t>
            </a:r>
            <a:endParaRPr lang="es-MX" dirty="0"/>
          </a:p>
        </p:txBody>
      </p:sp>
      <p:pic>
        <p:nvPicPr>
          <p:cNvPr id="4" name="Picture 2" descr="Resultado de imagen para gracias por su atencion"/>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13010" b="11684"/>
          <a:stretch/>
        </p:blipFill>
        <p:spPr bwMode="auto">
          <a:xfrm>
            <a:off x="1676400" y="2232228"/>
            <a:ext cx="9227127" cy="43498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5438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810000" y="447188"/>
            <a:ext cx="10571998" cy="970450"/>
          </a:xfrm>
        </p:spPr>
        <p:txBody>
          <a:bodyPr/>
          <a:lstStyle/>
          <a:p>
            <a:r>
              <a:rPr lang="es-MX" sz="4800" dirty="0" smtClean="0"/>
              <a:t>Objetivo de la actividad</a:t>
            </a:r>
            <a:endParaRPr lang="es-MX" sz="4800" dirty="0"/>
          </a:p>
        </p:txBody>
      </p:sp>
      <p:pic>
        <p:nvPicPr>
          <p:cNvPr id="5" name="Imagen 4"/>
          <p:cNvPicPr>
            <a:picLocks noChangeAspect="1"/>
          </p:cNvPicPr>
          <p:nvPr/>
        </p:nvPicPr>
        <p:blipFill rotWithShape="1">
          <a:blip r:embed="rId2">
            <a:extLst>
              <a:ext uri="{BEBA8EAE-BF5A-486C-A8C5-ECC9F3942E4B}">
                <a14:imgProps xmlns:a14="http://schemas.microsoft.com/office/drawing/2010/main">
                  <a14:imgLayer r:embed="rId3">
                    <a14:imgEffect>
                      <a14:backgroundRemoval t="0" b="100000" l="0" r="100000"/>
                    </a14:imgEffect>
                  </a14:imgLayer>
                </a14:imgProps>
              </a:ext>
            </a:extLst>
          </a:blip>
          <a:srcRect r="41131"/>
          <a:stretch/>
        </p:blipFill>
        <p:spPr>
          <a:xfrm>
            <a:off x="490202" y="2305319"/>
            <a:ext cx="2832547" cy="3608700"/>
          </a:xfrm>
          <a:prstGeom prst="rect">
            <a:avLst/>
          </a:prstGeom>
        </p:spPr>
      </p:pic>
      <p:pic>
        <p:nvPicPr>
          <p:cNvPr id="6" name="Imagen 5"/>
          <p:cNvPicPr>
            <a:picLocks noChangeAspect="1"/>
          </p:cNvPicPr>
          <p:nvPr/>
        </p:nvPicPr>
        <p:blipFill rotWithShape="1">
          <a:blip r:embed="rId2">
            <a:extLst>
              <a:ext uri="{BEBA8EAE-BF5A-486C-A8C5-ECC9F3942E4B}">
                <a14:imgProps xmlns:a14="http://schemas.microsoft.com/office/drawing/2010/main">
                  <a14:imgLayer r:embed="rId3">
                    <a14:imgEffect>
                      <a14:backgroundRemoval t="0" b="100000" l="0" r="100000"/>
                    </a14:imgEffect>
                  </a14:imgLayer>
                </a14:imgProps>
              </a:ext>
            </a:extLst>
          </a:blip>
          <a:srcRect r="41131"/>
          <a:stretch/>
        </p:blipFill>
        <p:spPr>
          <a:xfrm flipH="1">
            <a:off x="2871990" y="2305319"/>
            <a:ext cx="3128224" cy="3608700"/>
          </a:xfrm>
          <a:prstGeom prst="rect">
            <a:avLst/>
          </a:prstGeom>
        </p:spPr>
      </p:pic>
      <p:sp>
        <p:nvSpPr>
          <p:cNvPr id="7" name="CuadroTexto 6"/>
          <p:cNvSpPr txBox="1"/>
          <p:nvPr/>
        </p:nvSpPr>
        <p:spPr>
          <a:xfrm>
            <a:off x="5704537" y="2665926"/>
            <a:ext cx="5937160" cy="3108543"/>
          </a:xfrm>
          <a:prstGeom prst="rect">
            <a:avLst/>
          </a:prstGeom>
          <a:noFill/>
        </p:spPr>
        <p:txBody>
          <a:bodyPr wrap="square" rtlCol="0">
            <a:spAutoFit/>
          </a:bodyPr>
          <a:lstStyle/>
          <a:p>
            <a:pPr algn="just"/>
            <a:r>
              <a:rPr lang="es-MX" sz="2800" dirty="0">
                <a:latin typeface="Century Gothic" panose="020B0502020202020204" pitchFamily="34" charset="0"/>
              </a:rPr>
              <a:t>P</a:t>
            </a:r>
            <a:r>
              <a:rPr lang="es-MX" sz="2800" dirty="0" smtClean="0">
                <a:latin typeface="Century Gothic" panose="020B0502020202020204" pitchFamily="34" charset="0"/>
              </a:rPr>
              <a:t>articipar en procesos deliberativos que construyan acuerdos, estructuras, ideas y argumentos de manera clara coherente y sintética, a través del debate; a fin de potenciar sus habilidades comunicativas.</a:t>
            </a:r>
            <a:endParaRPr lang="es-MX" sz="2800" dirty="0">
              <a:latin typeface="Century Gothic" panose="020B0502020202020204" pitchFamily="34" charset="0"/>
            </a:endParaRPr>
          </a:p>
        </p:txBody>
      </p:sp>
    </p:spTree>
    <p:extLst>
      <p:ext uri="{BB962C8B-B14F-4D97-AF65-F5344CB8AC3E}">
        <p14:creationId xmlns:p14="http://schemas.microsoft.com/office/powerpoint/2010/main" val="20286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2">
            <a:extLst>
              <a:ext uri="{BEBA8EAE-BF5A-486C-A8C5-ECC9F3942E4B}">
                <a14:imgProps xmlns:a14="http://schemas.microsoft.com/office/drawing/2010/main">
                  <a14:imgLayer r:embed="rId3">
                    <a14:imgEffect>
                      <a14:backgroundRemoval t="15974" b="100000" l="0" r="53693">
                        <a14:foregroundMark x1="37325" y1="33698" x2="37325" y2="33698"/>
                        <a14:foregroundMark x1="43513" y1="82495" x2="43513" y2="82495"/>
                        <a14:foregroundMark x1="45908" y1="91247" x2="45908" y2="91247"/>
                        <a14:foregroundMark x1="40120" y1="87090" x2="40120" y2="87090"/>
                        <a14:foregroundMark x1="41118" y1="86871" x2="41118" y2="86871"/>
                        <a14:foregroundMark x1="38523" y1="96718" x2="38523" y2="96718"/>
                        <a14:foregroundMark x1="47106" y1="98031" x2="47106" y2="98031"/>
                        <a14:foregroundMark x1="44910" y1="98906" x2="44910" y2="98906"/>
                      </a14:backgroundRemoval>
                    </a14:imgEffect>
                  </a14:imgLayer>
                </a14:imgProps>
              </a:ext>
            </a:extLst>
          </a:blip>
          <a:srcRect t="16807" r="46584"/>
          <a:stretch/>
        </p:blipFill>
        <p:spPr>
          <a:xfrm>
            <a:off x="0" y="2960830"/>
            <a:ext cx="2743200" cy="3897170"/>
          </a:xfrm>
          <a:prstGeom prst="rect">
            <a:avLst/>
          </a:prstGeom>
        </p:spPr>
      </p:pic>
      <p:sp>
        <p:nvSpPr>
          <p:cNvPr id="5" name="CuadroTexto 4"/>
          <p:cNvSpPr txBox="1"/>
          <p:nvPr/>
        </p:nvSpPr>
        <p:spPr>
          <a:xfrm>
            <a:off x="2962141" y="2161628"/>
            <a:ext cx="6143222" cy="4708981"/>
          </a:xfrm>
          <a:prstGeom prst="rect">
            <a:avLst/>
          </a:prstGeom>
          <a:noFill/>
        </p:spPr>
        <p:txBody>
          <a:bodyPr wrap="square" rtlCol="0">
            <a:spAutoFit/>
          </a:bodyPr>
          <a:lstStyle/>
          <a:p>
            <a:pPr algn="ctr"/>
            <a:r>
              <a:rPr lang="es-MX" sz="3000" dirty="0" smtClean="0">
                <a:latin typeface="Century Gothic" panose="020B0502020202020204" pitchFamily="34" charset="0"/>
                <a:cs typeface="Arial" panose="020B0604020202020204" pitchFamily="34" charset="0"/>
              </a:rPr>
              <a:t>Los seres humanos utilizamos el habla de manera cotidiana en nuestra vida, desde simples acciones como el dialogar con las personas, hasta otras un poco más específicas, como una exposición o un debate.</a:t>
            </a:r>
          </a:p>
          <a:p>
            <a:pPr algn="ctr"/>
            <a:r>
              <a:rPr lang="es-MX" sz="3000" dirty="0" smtClean="0">
                <a:latin typeface="Century Gothic" panose="020B0502020202020204" pitchFamily="34" charset="0"/>
                <a:cs typeface="Arial" panose="020B0604020202020204" pitchFamily="34" charset="0"/>
              </a:rPr>
              <a:t>Un elemento que interviene también en esta acción, es la argumentación.</a:t>
            </a:r>
            <a:endParaRPr lang="es-MX" sz="3000" dirty="0">
              <a:latin typeface="Century Gothic" panose="020B0502020202020204" pitchFamily="34" charset="0"/>
              <a:cs typeface="Arial" panose="020B0604020202020204" pitchFamily="34" charset="0"/>
            </a:endParaRPr>
          </a:p>
        </p:txBody>
      </p:sp>
      <p:pic>
        <p:nvPicPr>
          <p:cNvPr id="6" name="Imagen 5"/>
          <p:cNvPicPr>
            <a:picLocks noChangeAspect="1"/>
          </p:cNvPicPr>
          <p:nvPr/>
        </p:nvPicPr>
        <p:blipFill rotWithShape="1">
          <a:blip r:embed="rId4">
            <a:extLst>
              <a:ext uri="{BEBA8EAE-BF5A-486C-A8C5-ECC9F3942E4B}">
                <a14:imgProps xmlns:a14="http://schemas.microsoft.com/office/drawing/2010/main">
                  <a14:imgLayer r:embed="rId5">
                    <a14:imgEffect>
                      <a14:backgroundRemoval t="0" b="100000" l="46667" r="100000">
                        <a14:foregroundMark x1="53529" y1="10309" x2="53529" y2="10309"/>
                        <a14:foregroundMark x1="85490" y1="63918" x2="85490" y2="63918"/>
                      </a14:backgroundRemoval>
                    </a14:imgEffect>
                  </a14:imgLayer>
                </a14:imgProps>
              </a:ext>
            </a:extLst>
          </a:blip>
          <a:srcRect l="46656"/>
          <a:stretch/>
        </p:blipFill>
        <p:spPr>
          <a:xfrm>
            <a:off x="9459433" y="2960830"/>
            <a:ext cx="2732567" cy="3897170"/>
          </a:xfrm>
          <a:prstGeom prst="rect">
            <a:avLst/>
          </a:prstGeom>
        </p:spPr>
      </p:pic>
      <p:sp>
        <p:nvSpPr>
          <p:cNvPr id="7" name="CuadroTexto 6"/>
          <p:cNvSpPr txBox="1"/>
          <p:nvPr/>
        </p:nvSpPr>
        <p:spPr>
          <a:xfrm>
            <a:off x="4040257" y="479020"/>
            <a:ext cx="3986989" cy="830997"/>
          </a:xfrm>
          <a:prstGeom prst="rect">
            <a:avLst/>
          </a:prstGeom>
          <a:noFill/>
        </p:spPr>
        <p:txBody>
          <a:bodyPr wrap="none" rtlCol="0">
            <a:spAutoFit/>
          </a:bodyPr>
          <a:lstStyle/>
          <a:p>
            <a:r>
              <a:rPr lang="es-MX" sz="4800" dirty="0" smtClean="0">
                <a:latin typeface="Century Gothic" panose="020B0502020202020204" pitchFamily="34" charset="0"/>
              </a:rPr>
              <a:t>Introducción</a:t>
            </a:r>
            <a:endParaRPr lang="es-MX" sz="4800" dirty="0">
              <a:latin typeface="Century Gothic" panose="020B0502020202020204" pitchFamily="34" charset="0"/>
            </a:endParaRPr>
          </a:p>
        </p:txBody>
      </p:sp>
    </p:spTree>
    <p:extLst>
      <p:ext uri="{BB962C8B-B14F-4D97-AF65-F5344CB8AC3E}">
        <p14:creationId xmlns:p14="http://schemas.microsoft.com/office/powerpoint/2010/main" val="18337346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sz="4800" dirty="0" smtClean="0"/>
              <a:t>¿Qué es un debate?</a:t>
            </a:r>
            <a:endParaRPr lang="es-MX" sz="4800" dirty="0"/>
          </a:p>
        </p:txBody>
      </p:sp>
      <p:sp>
        <p:nvSpPr>
          <p:cNvPr id="5" name="Marcador de texto 4"/>
          <p:cNvSpPr>
            <a:spLocks noGrp="1"/>
          </p:cNvSpPr>
          <p:nvPr>
            <p:ph idx="1"/>
          </p:nvPr>
        </p:nvSpPr>
        <p:spPr>
          <a:xfrm>
            <a:off x="586700" y="2740901"/>
            <a:ext cx="5814100" cy="3636511"/>
          </a:xfrm>
        </p:spPr>
        <p:txBody>
          <a:bodyPr/>
          <a:lstStyle/>
          <a:p>
            <a:r>
              <a:rPr lang="es-MX" b="1" dirty="0">
                <a:effectLst>
                  <a:outerShdw blurRad="38100" dist="38100" dir="2700000" algn="tl">
                    <a:srgbClr val="000000">
                      <a:alpha val="43137"/>
                    </a:srgbClr>
                  </a:outerShdw>
                </a:effectLst>
              </a:rPr>
              <a:t>El debate es una forma de discusión formal y organizada que se caracteriza por enfrentar dos posiciones opuestas sobre un tema </a:t>
            </a:r>
            <a:r>
              <a:rPr lang="es-MX" b="1" dirty="0" smtClean="0">
                <a:effectLst>
                  <a:outerShdw blurRad="38100" dist="38100" dir="2700000" algn="tl">
                    <a:srgbClr val="000000">
                      <a:alpha val="43137"/>
                    </a:srgbClr>
                  </a:outerShdw>
                </a:effectLst>
              </a:rPr>
              <a:t>determinado.</a:t>
            </a:r>
          </a:p>
          <a:p>
            <a:pPr marL="0" indent="0">
              <a:buNone/>
            </a:pPr>
            <a:endParaRPr lang="es-MX" b="1" dirty="0">
              <a:effectLst>
                <a:outerShdw blurRad="38100" dist="38100" dir="2700000" algn="tl">
                  <a:srgbClr val="000000">
                    <a:alpha val="43137"/>
                  </a:srgbClr>
                </a:outerShdw>
              </a:effectLst>
            </a:endParaRPr>
          </a:p>
          <a:p>
            <a:r>
              <a:rPr lang="es-MX" b="1" dirty="0">
                <a:effectLst>
                  <a:outerShdw blurRad="38100" dist="38100" dir="2700000" algn="tl">
                    <a:srgbClr val="000000">
                      <a:alpha val="43137"/>
                    </a:srgbClr>
                  </a:outerShdw>
                </a:effectLst>
              </a:rPr>
              <a:t>cuando </a:t>
            </a:r>
            <a:r>
              <a:rPr lang="es-MX" b="1" dirty="0" smtClean="0">
                <a:effectLst>
                  <a:outerShdw blurRad="38100" dist="38100" dir="2700000" algn="tl">
                    <a:srgbClr val="000000">
                      <a:alpha val="43137"/>
                    </a:srgbClr>
                  </a:outerShdw>
                </a:effectLst>
              </a:rPr>
              <a:t>se habla </a:t>
            </a:r>
            <a:r>
              <a:rPr lang="es-MX" b="1" dirty="0">
                <a:effectLst>
                  <a:outerShdw blurRad="38100" dist="38100" dir="2700000" algn="tl">
                    <a:srgbClr val="000000">
                      <a:alpha val="43137"/>
                    </a:srgbClr>
                  </a:outerShdw>
                </a:effectLst>
              </a:rPr>
              <a:t>de debate pensamos en una acalorada discusión, esto no precisamente debe ser así, pero es cierto que esta técnica implica cierto grado de controversia, donde los participantes poseen distintos puntos de ver las cosas y defienden esta postura.</a:t>
            </a:r>
          </a:p>
          <a:p>
            <a:endParaRPr lang="es-MX" dirty="0"/>
          </a:p>
          <a:p>
            <a:endParaRPr lang="es-MX" dirty="0"/>
          </a:p>
        </p:txBody>
      </p:sp>
      <p:pic>
        <p:nvPicPr>
          <p:cNvPr id="1026" name="Picture 2" descr="http://www.sinestetoscopio.com/wp-content/uploads/2012/02/Screen-Shot-2012-02-09-at-8.51.28-AM.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709619">
            <a:off x="7192369" y="2126752"/>
            <a:ext cx="4667535" cy="43275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873518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 presetClass="entr" presetSubtype="0" fill="hold" grpId="0" nodeType="after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childTnLst>
                                </p:cTn>
                              </p:par>
                            </p:childTnLst>
                          </p:cTn>
                        </p:par>
                        <p:par>
                          <p:cTn id="12" fill="hold">
                            <p:stCondLst>
                              <p:cond delay="500"/>
                            </p:stCondLst>
                            <p:childTnLst>
                              <p:par>
                                <p:cTn id="13" presetID="1" presetClass="entr" presetSubtype="0" fill="hold" grpId="0"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par>
                          <p:cTn id="15" fill="hold">
                            <p:stCondLst>
                              <p:cond delay="500"/>
                            </p:stCondLst>
                            <p:childTnLst>
                              <p:par>
                                <p:cTn id="16" presetID="26" presetClass="entr" presetSubtype="0" fill="hold" nodeType="afterEffect">
                                  <p:stCondLst>
                                    <p:cond delay="0"/>
                                  </p:stCondLst>
                                  <p:childTnLst>
                                    <p:set>
                                      <p:cBhvr>
                                        <p:cTn id="17" dur="1" fill="hold">
                                          <p:stCondLst>
                                            <p:cond delay="0"/>
                                          </p:stCondLst>
                                        </p:cTn>
                                        <p:tgtEl>
                                          <p:spTgt spid="1026"/>
                                        </p:tgtEl>
                                        <p:attrNameLst>
                                          <p:attrName>style.visibility</p:attrName>
                                        </p:attrNameLst>
                                      </p:cBhvr>
                                      <p:to>
                                        <p:strVal val="visible"/>
                                      </p:to>
                                    </p:set>
                                    <p:animEffect transition="in" filter="wipe(down)">
                                      <p:cBhvr>
                                        <p:cTn id="18" dur="580">
                                          <p:stCondLst>
                                            <p:cond delay="0"/>
                                          </p:stCondLst>
                                        </p:cTn>
                                        <p:tgtEl>
                                          <p:spTgt spid="1026"/>
                                        </p:tgtEl>
                                      </p:cBhvr>
                                    </p:animEffect>
                                    <p:anim calcmode="lin" valueType="num">
                                      <p:cBhvr>
                                        <p:cTn id="19" dur="1822" tmFilter="0,0; 0.14,0.36; 0.43,0.73; 0.71,0.91; 1.0,1.0">
                                          <p:stCondLst>
                                            <p:cond delay="0"/>
                                          </p:stCondLst>
                                        </p:cTn>
                                        <p:tgtEl>
                                          <p:spTgt spid="1026"/>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1026"/>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1026"/>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1026"/>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1026"/>
                                        </p:tgtEl>
                                        <p:attrNameLst>
                                          <p:attrName>ppt_y</p:attrName>
                                        </p:attrNameLst>
                                      </p:cBhvr>
                                      <p:tavLst>
                                        <p:tav tm="0" fmla="#ppt_y-sin(pi*$)/81">
                                          <p:val>
                                            <p:fltVal val="0"/>
                                          </p:val>
                                        </p:tav>
                                        <p:tav tm="100000">
                                          <p:val>
                                            <p:fltVal val="1"/>
                                          </p:val>
                                        </p:tav>
                                      </p:tavLst>
                                    </p:anim>
                                    <p:animScale>
                                      <p:cBhvr>
                                        <p:cTn id="24" dur="26">
                                          <p:stCondLst>
                                            <p:cond delay="650"/>
                                          </p:stCondLst>
                                        </p:cTn>
                                        <p:tgtEl>
                                          <p:spTgt spid="1026"/>
                                        </p:tgtEl>
                                      </p:cBhvr>
                                      <p:to x="100000" y="60000"/>
                                    </p:animScale>
                                    <p:animScale>
                                      <p:cBhvr>
                                        <p:cTn id="25" dur="166" decel="50000">
                                          <p:stCondLst>
                                            <p:cond delay="676"/>
                                          </p:stCondLst>
                                        </p:cTn>
                                        <p:tgtEl>
                                          <p:spTgt spid="1026"/>
                                        </p:tgtEl>
                                      </p:cBhvr>
                                      <p:to x="100000" y="100000"/>
                                    </p:animScale>
                                    <p:animScale>
                                      <p:cBhvr>
                                        <p:cTn id="26" dur="26">
                                          <p:stCondLst>
                                            <p:cond delay="1312"/>
                                          </p:stCondLst>
                                        </p:cTn>
                                        <p:tgtEl>
                                          <p:spTgt spid="1026"/>
                                        </p:tgtEl>
                                      </p:cBhvr>
                                      <p:to x="100000" y="80000"/>
                                    </p:animScale>
                                    <p:animScale>
                                      <p:cBhvr>
                                        <p:cTn id="27" dur="166" decel="50000">
                                          <p:stCondLst>
                                            <p:cond delay="1338"/>
                                          </p:stCondLst>
                                        </p:cTn>
                                        <p:tgtEl>
                                          <p:spTgt spid="1026"/>
                                        </p:tgtEl>
                                      </p:cBhvr>
                                      <p:to x="100000" y="100000"/>
                                    </p:animScale>
                                    <p:animScale>
                                      <p:cBhvr>
                                        <p:cTn id="28" dur="26">
                                          <p:stCondLst>
                                            <p:cond delay="1642"/>
                                          </p:stCondLst>
                                        </p:cTn>
                                        <p:tgtEl>
                                          <p:spTgt spid="1026"/>
                                        </p:tgtEl>
                                      </p:cBhvr>
                                      <p:to x="100000" y="90000"/>
                                    </p:animScale>
                                    <p:animScale>
                                      <p:cBhvr>
                                        <p:cTn id="29" dur="166" decel="50000">
                                          <p:stCondLst>
                                            <p:cond delay="1668"/>
                                          </p:stCondLst>
                                        </p:cTn>
                                        <p:tgtEl>
                                          <p:spTgt spid="1026"/>
                                        </p:tgtEl>
                                      </p:cBhvr>
                                      <p:to x="100000" y="100000"/>
                                    </p:animScale>
                                    <p:animScale>
                                      <p:cBhvr>
                                        <p:cTn id="30" dur="26">
                                          <p:stCondLst>
                                            <p:cond delay="1808"/>
                                          </p:stCondLst>
                                        </p:cTn>
                                        <p:tgtEl>
                                          <p:spTgt spid="1026"/>
                                        </p:tgtEl>
                                      </p:cBhvr>
                                      <p:to x="100000" y="95000"/>
                                    </p:animScale>
                                    <p:animScale>
                                      <p:cBhvr>
                                        <p:cTn id="31" dur="166" decel="50000">
                                          <p:stCondLst>
                                            <p:cond delay="1834"/>
                                          </p:stCondLst>
                                        </p:cTn>
                                        <p:tgtEl>
                                          <p:spTgt spid="102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style>
          <a:lnRef idx="2">
            <a:schemeClr val="accent1">
              <a:shade val="50000"/>
            </a:schemeClr>
          </a:lnRef>
          <a:fillRef idx="1">
            <a:schemeClr val="accent1"/>
          </a:fillRef>
          <a:effectRef idx="0">
            <a:schemeClr val="accent1"/>
          </a:effectRef>
          <a:fontRef idx="minor">
            <a:schemeClr val="lt1"/>
          </a:fontRef>
        </p:style>
        <p:txBody>
          <a:bodyPr>
            <a:normAutofit/>
          </a:bodyPr>
          <a:lstStyle/>
          <a:p>
            <a:r>
              <a:rPr lang="es-MX" sz="2800" b="1" dirty="0" smtClean="0">
                <a:effectLst>
                  <a:outerShdw blurRad="38100" dist="38100" dir="2700000" algn="tl">
                    <a:srgbClr val="000000">
                      <a:alpha val="43137"/>
                    </a:srgbClr>
                  </a:outerShdw>
                </a:effectLst>
              </a:rPr>
              <a:t>¿Quiénes participan en un debate? </a:t>
            </a:r>
            <a:endParaRPr lang="es-MX" sz="2800" b="1" dirty="0">
              <a:effectLst>
                <a:outerShdw blurRad="38100" dist="38100" dir="2700000" algn="tl">
                  <a:srgbClr val="000000">
                    <a:alpha val="43137"/>
                  </a:srgbClr>
                </a:outerShdw>
              </a:effectLst>
            </a:endParaRPr>
          </a:p>
        </p:txBody>
      </p:sp>
      <p:sp>
        <p:nvSpPr>
          <p:cNvPr id="5" name="Marcador de texto 4"/>
          <p:cNvSpPr>
            <a:spLocks noGrp="1"/>
          </p:cNvSpPr>
          <p:nvPr>
            <p:ph type="body" sz="half" idx="2"/>
          </p:nvPr>
        </p:nvSpPr>
        <p:spPr/>
        <p:txBody>
          <a:bodyPr>
            <a:normAutofit lnSpcReduction="10000"/>
          </a:bodyPr>
          <a:lstStyle/>
          <a:p>
            <a:endParaRPr lang="es-MX" dirty="0" smtClean="0"/>
          </a:p>
          <a:p>
            <a:pPr marL="285750" indent="-285750">
              <a:buFont typeface="Courier New" panose="02070309020205020404" pitchFamily="49" charset="0"/>
              <a:buChar char="o"/>
            </a:pPr>
            <a:r>
              <a:rPr lang="es-MX" sz="1600" dirty="0" smtClean="0"/>
              <a:t>MODERADOR</a:t>
            </a:r>
          </a:p>
          <a:p>
            <a:pPr marL="285750" indent="-285750">
              <a:buFont typeface="Courier New" panose="02070309020205020404" pitchFamily="49" charset="0"/>
              <a:buChar char="o"/>
            </a:pPr>
            <a:endParaRPr lang="es-MX" sz="1600" dirty="0" smtClean="0"/>
          </a:p>
          <a:p>
            <a:pPr marL="285750" indent="-285750">
              <a:buFont typeface="Courier New" panose="02070309020205020404" pitchFamily="49" charset="0"/>
              <a:buChar char="o"/>
            </a:pPr>
            <a:r>
              <a:rPr lang="es-MX" sz="1600" dirty="0" smtClean="0"/>
              <a:t>PONENTES</a:t>
            </a:r>
          </a:p>
          <a:p>
            <a:pPr marL="285750" indent="-285750">
              <a:buFont typeface="Courier New" panose="02070309020205020404" pitchFamily="49" charset="0"/>
              <a:buChar char="o"/>
            </a:pPr>
            <a:endParaRPr lang="es-MX" sz="1600" dirty="0" smtClean="0"/>
          </a:p>
          <a:p>
            <a:pPr marL="285750" indent="-285750">
              <a:buFont typeface="Courier New" panose="02070309020205020404" pitchFamily="49" charset="0"/>
              <a:buChar char="o"/>
            </a:pPr>
            <a:r>
              <a:rPr lang="es-MX" sz="1600" dirty="0" smtClean="0"/>
              <a:t>OPONENTES</a:t>
            </a:r>
          </a:p>
          <a:p>
            <a:pPr marL="285750" indent="-285750">
              <a:buFont typeface="Courier New" panose="02070309020205020404" pitchFamily="49" charset="0"/>
              <a:buChar char="o"/>
            </a:pPr>
            <a:endParaRPr lang="es-MX" sz="1600" dirty="0"/>
          </a:p>
          <a:p>
            <a:pPr marL="285750" indent="-285750">
              <a:buFont typeface="Courier New" panose="02070309020205020404" pitchFamily="49" charset="0"/>
              <a:buChar char="o"/>
            </a:pPr>
            <a:r>
              <a:rPr lang="es-MX" sz="1600" dirty="0" smtClean="0"/>
              <a:t>JURADO</a:t>
            </a:r>
          </a:p>
          <a:p>
            <a:endParaRPr lang="es-MX" sz="1600" dirty="0" smtClean="0"/>
          </a:p>
          <a:p>
            <a:pPr marL="285750" indent="-285750">
              <a:buFont typeface="Courier New" panose="02070309020205020404" pitchFamily="49" charset="0"/>
              <a:buChar char="o"/>
            </a:pPr>
            <a:r>
              <a:rPr lang="es-MX" sz="1600" dirty="0" smtClean="0"/>
              <a:t>PUBLICO </a:t>
            </a:r>
            <a:endParaRPr lang="es-MX" sz="1600" dirty="0"/>
          </a:p>
        </p:txBody>
      </p:sp>
      <p:pic>
        <p:nvPicPr>
          <p:cNvPr id="1028" name="Picture 4" descr="http://kedinkids.com/uploads/event/image/2015/1/5/12/274462/wall_big_Taller_de_Oratoria__Debate_e_Interpretaci_n_para_ni_os_en_Mr_Willb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67716" y="3180657"/>
            <a:ext cx="6054157" cy="30270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664948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randombar(horizontal)">
                                      <p:cBhvr>
                                        <p:cTn id="13" dur="500"/>
                                        <p:tgtEl>
                                          <p:spTgt spid="5">
                                            <p:txEl>
                                              <p:pRg st="1" end="1"/>
                                            </p:txEl>
                                          </p:spTgt>
                                        </p:tgtEl>
                                      </p:cBhvr>
                                    </p:animEffect>
                                  </p:childTnLst>
                                </p:cTn>
                              </p:par>
                            </p:childTnLst>
                          </p:cTn>
                        </p:par>
                        <p:par>
                          <p:cTn id="14" fill="hold">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randombar(horizontal)">
                                      <p:cBhvr>
                                        <p:cTn id="17" dur="500"/>
                                        <p:tgtEl>
                                          <p:spTgt spid="5">
                                            <p:txEl>
                                              <p:pRg st="3" end="3"/>
                                            </p:txEl>
                                          </p:spTgt>
                                        </p:tgtEl>
                                      </p:cBhvr>
                                    </p:animEffect>
                                  </p:childTnLst>
                                </p:cTn>
                              </p:par>
                            </p:childTnLst>
                          </p:cTn>
                        </p:par>
                        <p:par>
                          <p:cTn id="18" fill="hold">
                            <p:stCondLst>
                              <p:cond delay="2000"/>
                            </p:stCondLst>
                            <p:childTnLst>
                              <p:par>
                                <p:cTn id="19" presetID="14" presetClass="entr" presetSubtype="10" fill="hold" grpId="0" nodeType="afterEffect">
                                  <p:stCondLst>
                                    <p:cond delay="0"/>
                                  </p:stCondLst>
                                  <p:childTnLst>
                                    <p:set>
                                      <p:cBhvr>
                                        <p:cTn id="20" dur="1" fill="hold">
                                          <p:stCondLst>
                                            <p:cond delay="0"/>
                                          </p:stCondLst>
                                        </p:cTn>
                                        <p:tgtEl>
                                          <p:spTgt spid="5">
                                            <p:txEl>
                                              <p:pRg st="5" end="5"/>
                                            </p:txEl>
                                          </p:spTgt>
                                        </p:tgtEl>
                                        <p:attrNameLst>
                                          <p:attrName>style.visibility</p:attrName>
                                        </p:attrNameLst>
                                      </p:cBhvr>
                                      <p:to>
                                        <p:strVal val="visible"/>
                                      </p:to>
                                    </p:set>
                                    <p:animEffect transition="in" filter="randombar(horizontal)">
                                      <p:cBhvr>
                                        <p:cTn id="21" dur="500"/>
                                        <p:tgtEl>
                                          <p:spTgt spid="5">
                                            <p:txEl>
                                              <p:pRg st="5" end="5"/>
                                            </p:txEl>
                                          </p:spTgt>
                                        </p:tgtEl>
                                      </p:cBhvr>
                                    </p:animEffect>
                                  </p:childTnLst>
                                </p:cTn>
                              </p:par>
                            </p:childTnLst>
                          </p:cTn>
                        </p:par>
                        <p:par>
                          <p:cTn id="22" fill="hold">
                            <p:stCondLst>
                              <p:cond delay="2500"/>
                            </p:stCondLst>
                            <p:childTnLst>
                              <p:par>
                                <p:cTn id="23" presetID="14" presetClass="entr" presetSubtype="10" fill="hold" grpId="0" nodeType="afterEffect">
                                  <p:stCondLst>
                                    <p:cond delay="0"/>
                                  </p:stCondLst>
                                  <p:childTnLst>
                                    <p:set>
                                      <p:cBhvr>
                                        <p:cTn id="24" dur="1" fill="hold">
                                          <p:stCondLst>
                                            <p:cond delay="0"/>
                                          </p:stCondLst>
                                        </p:cTn>
                                        <p:tgtEl>
                                          <p:spTgt spid="5">
                                            <p:txEl>
                                              <p:pRg st="7" end="7"/>
                                            </p:txEl>
                                          </p:spTgt>
                                        </p:tgtEl>
                                        <p:attrNameLst>
                                          <p:attrName>style.visibility</p:attrName>
                                        </p:attrNameLst>
                                      </p:cBhvr>
                                      <p:to>
                                        <p:strVal val="visible"/>
                                      </p:to>
                                    </p:set>
                                    <p:animEffect transition="in" filter="randombar(horizontal)">
                                      <p:cBhvr>
                                        <p:cTn id="25" dur="500"/>
                                        <p:tgtEl>
                                          <p:spTgt spid="5">
                                            <p:txEl>
                                              <p:pRg st="7" end="7"/>
                                            </p:txEl>
                                          </p:spTgt>
                                        </p:tgtEl>
                                      </p:cBhvr>
                                    </p:animEffect>
                                  </p:childTnLst>
                                </p:cTn>
                              </p:par>
                            </p:childTnLst>
                          </p:cTn>
                        </p:par>
                        <p:par>
                          <p:cTn id="26" fill="hold">
                            <p:stCondLst>
                              <p:cond delay="3000"/>
                            </p:stCondLst>
                            <p:childTnLst>
                              <p:par>
                                <p:cTn id="27" presetID="14" presetClass="entr" presetSubtype="10" fill="hold" grpId="0" nodeType="afterEffect">
                                  <p:stCondLst>
                                    <p:cond delay="0"/>
                                  </p:stCondLst>
                                  <p:childTnLst>
                                    <p:set>
                                      <p:cBhvr>
                                        <p:cTn id="28" dur="1" fill="hold">
                                          <p:stCondLst>
                                            <p:cond delay="0"/>
                                          </p:stCondLst>
                                        </p:cTn>
                                        <p:tgtEl>
                                          <p:spTgt spid="5">
                                            <p:txEl>
                                              <p:pRg st="9" end="9"/>
                                            </p:txEl>
                                          </p:spTgt>
                                        </p:tgtEl>
                                        <p:attrNameLst>
                                          <p:attrName>style.visibility</p:attrName>
                                        </p:attrNameLst>
                                      </p:cBhvr>
                                      <p:to>
                                        <p:strVal val="visible"/>
                                      </p:to>
                                    </p:set>
                                    <p:animEffect transition="in" filter="randombar(horizontal)">
                                      <p:cBhvr>
                                        <p:cTn id="29" dur="500"/>
                                        <p:tgtEl>
                                          <p:spTgt spid="5">
                                            <p:txEl>
                                              <p:pRg st="9" end="9"/>
                                            </p:txEl>
                                          </p:spTgt>
                                        </p:tgtEl>
                                      </p:cBhvr>
                                    </p:animEffect>
                                  </p:childTnLst>
                                </p:cTn>
                              </p:par>
                            </p:childTnLst>
                          </p:cTn>
                        </p:par>
                        <p:par>
                          <p:cTn id="30" fill="hold">
                            <p:stCondLst>
                              <p:cond delay="3500"/>
                            </p:stCondLst>
                            <p:childTnLst>
                              <p:par>
                                <p:cTn id="31" presetID="45" presetClass="entr" presetSubtype="0" fill="hold" nodeType="afterEffect">
                                  <p:stCondLst>
                                    <p:cond delay="0"/>
                                  </p:stCondLst>
                                  <p:childTnLst>
                                    <p:set>
                                      <p:cBhvr>
                                        <p:cTn id="32" dur="1" fill="hold">
                                          <p:stCondLst>
                                            <p:cond delay="0"/>
                                          </p:stCondLst>
                                        </p:cTn>
                                        <p:tgtEl>
                                          <p:spTgt spid="1028"/>
                                        </p:tgtEl>
                                        <p:attrNameLst>
                                          <p:attrName>style.visibility</p:attrName>
                                        </p:attrNameLst>
                                      </p:cBhvr>
                                      <p:to>
                                        <p:strVal val="visible"/>
                                      </p:to>
                                    </p:set>
                                    <p:animEffect transition="in" filter="fade">
                                      <p:cBhvr>
                                        <p:cTn id="33" dur="2000"/>
                                        <p:tgtEl>
                                          <p:spTgt spid="1028"/>
                                        </p:tgtEl>
                                      </p:cBhvr>
                                    </p:animEffect>
                                    <p:anim calcmode="lin" valueType="num">
                                      <p:cBhvr>
                                        <p:cTn id="34" dur="2000" fill="hold"/>
                                        <p:tgtEl>
                                          <p:spTgt spid="1028"/>
                                        </p:tgtEl>
                                        <p:attrNameLst>
                                          <p:attrName>ppt_w</p:attrName>
                                        </p:attrNameLst>
                                      </p:cBhvr>
                                      <p:tavLst>
                                        <p:tav tm="0" fmla="#ppt_w*sin(2.5*pi*$)">
                                          <p:val>
                                            <p:fltVal val="0"/>
                                          </p:val>
                                        </p:tav>
                                        <p:tav tm="100000">
                                          <p:val>
                                            <p:fltVal val="1"/>
                                          </p:val>
                                        </p:tav>
                                      </p:tavLst>
                                    </p:anim>
                                    <p:anim calcmode="lin" valueType="num">
                                      <p:cBhvr>
                                        <p:cTn id="35" dur="2000" fill="hold"/>
                                        <p:tgtEl>
                                          <p:spTgt spid="102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p:cNvSpPr>
            <a:spLocks noGrp="1"/>
          </p:cNvSpPr>
          <p:nvPr>
            <p:ph type="title"/>
          </p:nvPr>
        </p:nvSpPr>
        <p:spPr/>
        <p:txBody>
          <a:bodyPr/>
          <a:lstStyle/>
          <a:p>
            <a:pPr algn="ctr"/>
            <a:r>
              <a:rPr lang="es-MX" dirty="0"/>
              <a:t>El Moderador y Secretario </a:t>
            </a:r>
          </a:p>
        </p:txBody>
      </p:sp>
      <p:sp>
        <p:nvSpPr>
          <p:cNvPr id="6" name="Marcador de contenido 5"/>
          <p:cNvSpPr>
            <a:spLocks noGrp="1"/>
          </p:cNvSpPr>
          <p:nvPr>
            <p:ph sz="half" idx="1"/>
          </p:nvPr>
        </p:nvSpPr>
        <p:spPr/>
        <p:txBody>
          <a:bodyPr/>
          <a:lstStyle/>
          <a:p>
            <a:pPr algn="just"/>
            <a:r>
              <a:rPr lang="es-MX" dirty="0"/>
              <a:t>*Da inicio y fin al debate.</a:t>
            </a:r>
          </a:p>
          <a:p>
            <a:pPr algn="just"/>
            <a:r>
              <a:rPr lang="es-MX" dirty="0"/>
              <a:t>*Presentar a los disertadores.</a:t>
            </a:r>
          </a:p>
          <a:p>
            <a:pPr algn="just"/>
            <a:r>
              <a:rPr lang="es-MX" dirty="0"/>
              <a:t>*Termina con las discusiones mezquinas.</a:t>
            </a:r>
          </a:p>
          <a:p>
            <a:pPr algn="just"/>
            <a:r>
              <a:rPr lang="es-MX" dirty="0"/>
              <a:t>*Redirigir la discusión.</a:t>
            </a:r>
          </a:p>
          <a:p>
            <a:pPr algn="just"/>
            <a:r>
              <a:rPr lang="es-MX" dirty="0"/>
              <a:t>*Monitorear.</a:t>
            </a:r>
          </a:p>
          <a:p>
            <a:pPr algn="just"/>
            <a:r>
              <a:rPr lang="es-MX" dirty="0"/>
              <a:t>*Contribuir para concretar las ideas plasmadas.</a:t>
            </a:r>
          </a:p>
          <a:p>
            <a:pPr algn="just"/>
            <a:r>
              <a:rPr lang="es-MX" dirty="0"/>
              <a:t>*Elaborar una conclusión o comentario final.</a:t>
            </a:r>
            <a:br>
              <a:rPr lang="es-MX" dirty="0"/>
            </a:br>
            <a:endParaRPr lang="es-MX" dirty="0"/>
          </a:p>
        </p:txBody>
      </p:sp>
      <p:sp>
        <p:nvSpPr>
          <p:cNvPr id="7" name="Marcador de contenido 6"/>
          <p:cNvSpPr>
            <a:spLocks noGrp="1"/>
          </p:cNvSpPr>
          <p:nvPr>
            <p:ph sz="half" idx="2"/>
          </p:nvPr>
        </p:nvSpPr>
        <p:spPr>
          <a:xfrm>
            <a:off x="6187415" y="2222287"/>
            <a:ext cx="5194583" cy="1795531"/>
          </a:xfrm>
        </p:spPr>
        <p:txBody>
          <a:bodyPr/>
          <a:lstStyle/>
          <a:p>
            <a:r>
              <a:rPr lang="es-MX" dirty="0"/>
              <a:t>El secretario es el que va anotando lo que se va opinando en el debate, a qué hora y su coherencia.</a:t>
            </a:r>
          </a:p>
          <a:p>
            <a:endParaRPr lang="es-MX" dirty="0"/>
          </a:p>
        </p:txBody>
      </p:sp>
      <p:pic>
        <p:nvPicPr>
          <p:cNvPr id="8" name="Picture 2" descr="Resultado de imagen para moderador de un debate en caricatur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90906" y="3776968"/>
            <a:ext cx="2987600" cy="25726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373658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itable">
  <a:themeElements>
    <a:clrScheme name="Quotable">
      <a:dk1>
        <a:sysClr val="windowText" lastClr="000000"/>
      </a:dk1>
      <a:lt1>
        <a:sysClr val="window" lastClr="FFFFFF"/>
      </a:lt1>
      <a:dk2>
        <a:srgbClr val="212121"/>
      </a:dk2>
      <a:lt2>
        <a:srgbClr val="636363"/>
      </a:lt2>
      <a:accent1>
        <a:srgbClr val="00C6BB"/>
      </a:accent1>
      <a:accent2>
        <a:srgbClr val="6FEBA0"/>
      </a:accent2>
      <a:accent3>
        <a:srgbClr val="B6DF5E"/>
      </a:accent3>
      <a:accent4>
        <a:srgbClr val="EFB251"/>
      </a:accent4>
      <a:accent5>
        <a:srgbClr val="EF755F"/>
      </a:accent5>
      <a:accent6>
        <a:srgbClr val="ED515C"/>
      </a:accent6>
      <a:hlink>
        <a:srgbClr val="8F8F8F"/>
      </a:hlink>
      <a:folHlink>
        <a:srgbClr val="A5A5A5"/>
      </a:folHlink>
    </a:clrScheme>
    <a:fontScheme name="Quotable">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Quotable">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Quotable" id="{39EC5628-30ED-4578-ACD8-9820EDB8E15A}" vid="{6F3559E9-1A4C-49D8-94D4-F41003531C49}"/>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TM03457503[[fn=Sobrio]]</Template>
  <TotalTime>1676</TotalTime>
  <Words>1371</Words>
  <Application>Microsoft Office PowerPoint</Application>
  <PresentationFormat>Panorámica</PresentationFormat>
  <Paragraphs>150</Paragraphs>
  <Slides>43</Slides>
  <Notes>0</Notes>
  <HiddenSlides>0</HiddenSlides>
  <MMClips>2</MMClips>
  <ScaleCrop>false</ScaleCrop>
  <HeadingPairs>
    <vt:vector size="6" baseType="variant">
      <vt:variant>
        <vt:lpstr>Fuentes usadas</vt:lpstr>
      </vt:variant>
      <vt:variant>
        <vt:i4>6</vt:i4>
      </vt:variant>
      <vt:variant>
        <vt:lpstr>Tema</vt:lpstr>
      </vt:variant>
      <vt:variant>
        <vt:i4>3</vt:i4>
      </vt:variant>
      <vt:variant>
        <vt:lpstr>Títulos de diapositiva</vt:lpstr>
      </vt:variant>
      <vt:variant>
        <vt:i4>43</vt:i4>
      </vt:variant>
    </vt:vector>
  </HeadingPairs>
  <TitlesOfParts>
    <vt:vector size="52" baseType="lpstr">
      <vt:lpstr>Arial</vt:lpstr>
      <vt:lpstr>Calibri</vt:lpstr>
      <vt:lpstr>Calibri Light</vt:lpstr>
      <vt:lpstr>Century Gothic</vt:lpstr>
      <vt:lpstr>Courier New</vt:lpstr>
      <vt:lpstr>Wingdings 2</vt:lpstr>
      <vt:lpstr>Citable</vt:lpstr>
      <vt:lpstr>Tema de Office</vt:lpstr>
      <vt:lpstr>1_Tema de Office</vt:lpstr>
      <vt:lpstr>El debate</vt:lpstr>
      <vt:lpstr>Índice</vt:lpstr>
      <vt:lpstr>Objetivo de la asignatura</vt:lpstr>
      <vt:lpstr>Presentación de PowerPoint</vt:lpstr>
      <vt:lpstr>Objetivo de la actividad</vt:lpstr>
      <vt:lpstr>Presentación de PowerPoint</vt:lpstr>
      <vt:lpstr>¿Qué es un debate?</vt:lpstr>
      <vt:lpstr>¿Quiénes participan en un debate? </vt:lpstr>
      <vt:lpstr>El Moderador y Secretario </vt:lpstr>
      <vt:lpstr>Participantes</vt:lpstr>
      <vt:lpstr>Reglas del debate</vt:lpstr>
      <vt:lpstr>Pasos para elaborar un debate</vt:lpstr>
      <vt:lpstr>      Durante el debate:  </vt:lpstr>
      <vt:lpstr>Etapas de un debate</vt:lpstr>
      <vt:lpstr>Etapa Argumentativa </vt:lpstr>
      <vt:lpstr>Etapa de Contraargumentación </vt:lpstr>
      <vt:lpstr>Etapa de reunión</vt:lpstr>
      <vt:lpstr>Etapa de veredicto </vt:lpstr>
      <vt:lpstr>Etapa del foro</vt:lpstr>
      <vt:lpstr>Modelo de Toulmin</vt:lpstr>
      <vt:lpstr>Presentación de PowerPoint</vt:lpstr>
      <vt:lpstr>Presentación de PowerPoint</vt:lpstr>
      <vt:lpstr>Ejemplo  de argumento aplicado al Modelo de Toulmin</vt:lpstr>
      <vt:lpstr>Ejemplo 2</vt:lpstr>
      <vt:lpstr>VIDEO EXPLICATIVO</vt:lpstr>
      <vt:lpstr>Presentación de PowerPoint</vt:lpstr>
      <vt:lpstr>Falacias </vt:lpstr>
      <vt:lpstr>Presentación de PowerPoint</vt:lpstr>
      <vt:lpstr>Tipos de Falacias</vt:lpstr>
      <vt:lpstr>Presentación de PowerPoint</vt:lpstr>
      <vt:lpstr> </vt:lpstr>
      <vt:lpstr>Presentación de PowerPoint</vt:lpstr>
      <vt:lpstr>Presentación de PowerPoint</vt:lpstr>
      <vt:lpstr>Video para ejemplificar</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Referencias: </vt:lpstr>
      <vt:lpstr>!!!Gracias Por Su Atención¡¡¡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 debate</dc:title>
  <dc:creator>Ana Marsela López Estrada</dc:creator>
  <cp:lastModifiedBy>User</cp:lastModifiedBy>
  <cp:revision>37</cp:revision>
  <dcterms:created xsi:type="dcterms:W3CDTF">2016-05-19T01:19:16Z</dcterms:created>
  <dcterms:modified xsi:type="dcterms:W3CDTF">2020-07-29T21:34:56Z</dcterms:modified>
</cp:coreProperties>
</file>