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64" r:id="rId6"/>
    <p:sldId id="260" r:id="rId7"/>
    <p:sldId id="265" r:id="rId8"/>
    <p:sldId id="261" r:id="rId9"/>
    <p:sldId id="268" r:id="rId10"/>
    <p:sldId id="266" r:id="rId11"/>
    <p:sldId id="269" r:id="rId12"/>
    <p:sldId id="267" r:id="rId13"/>
    <p:sldId id="270" r:id="rId14"/>
    <p:sldId id="271" r:id="rId15"/>
    <p:sldId id="262" r:id="rId16"/>
    <p:sldId id="272" r:id="rId17"/>
    <p:sldId id="274" r:id="rId18"/>
    <p:sldId id="288" r:id="rId19"/>
    <p:sldId id="275" r:id="rId20"/>
    <p:sldId id="276" r:id="rId21"/>
    <p:sldId id="273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297F-B00E-458F-902E-0F49DB412B1F}" type="datetimeFigureOut">
              <a:rPr lang="es-ES" smtClean="0"/>
              <a:t>03/08/2020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5F7D-EFE0-47A2-891B-CEAAB4CCBE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96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5F7D-EFE0-47A2-891B-CEAAB4CCBE0D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3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368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2173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32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6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614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75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15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742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8/3/2020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01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2960" y="2996952"/>
            <a:ext cx="7543800" cy="132816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CENTRO DE ENSEÑANZA TECNICA INDUSTRIAL</a:t>
            </a:r>
            <a:br>
              <a:rPr lang="es-MX" sz="4000" dirty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MATERIA: LOCALIZACION Y DISTRIBUCION DE PLANTA</a:t>
            </a:r>
            <a:br>
              <a:rPr lang="es-MX" sz="4000" dirty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TEMA: TIPOS DE SISTEMAS DE PRODCUCCION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err="1"/>
              <a:t>Profra</a:t>
            </a:r>
            <a:r>
              <a:rPr lang="es-ES" dirty="0"/>
              <a:t>. Shirley </a:t>
            </a:r>
            <a:r>
              <a:rPr lang="es-ES" dirty="0" err="1"/>
              <a:t>saray</a:t>
            </a:r>
            <a:r>
              <a:rPr lang="es-ES" dirty="0"/>
              <a:t> </a:t>
            </a:r>
            <a:r>
              <a:rPr lang="es-ES" dirty="0" err="1"/>
              <a:t>rincon</a:t>
            </a:r>
            <a:r>
              <a:rPr lang="es-ES" dirty="0"/>
              <a:t> castro</a:t>
            </a:r>
          </a:p>
          <a:p>
            <a:pPr algn="r"/>
            <a:r>
              <a:rPr lang="es-ES" dirty="0" err="1"/>
              <a:t>Ingenieria</a:t>
            </a:r>
            <a:r>
              <a:rPr lang="es-ES" dirty="0"/>
              <a:t> industrial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SISTEMA DE PRODUCCION MODULAR (repetitividad)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Utilizan Módulos.</a:t>
            </a:r>
          </a:p>
          <a:p>
            <a:r>
              <a:rPr lang="es-MX" dirty="0"/>
              <a:t>Los módulos son partes o componentes preparados previamente, a menudo en un proceso continuo.</a:t>
            </a:r>
          </a:p>
          <a:p>
            <a:r>
              <a:rPr lang="es-MX" dirty="0"/>
              <a:t>Es la clásica línea de ensamble.</a:t>
            </a:r>
          </a:p>
          <a:p>
            <a:r>
              <a:rPr lang="es-MX" dirty="0"/>
              <a:t>Tiene más estructura y menos flexibilidad que una instalación enfocada por proceso.</a:t>
            </a:r>
          </a:p>
          <a:p>
            <a:r>
              <a:rPr lang="es-MX" dirty="0"/>
              <a:t>Permite más personalización  que un proceso continuo.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980728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Se elaboran grandes volúmenes de productos, siguen  la misma secuencia de ensamble.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Se fabrican dos o más modelos diferentes, con un tiempo de cambio o preparación mínimo y en la misma línea se entremezclan los distintos modelos.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El equipo es de uso múltiple, los trabajadores son multifuncionales, se produce a la velocidad de las ventas de mercado.</a:t>
            </a:r>
            <a:endParaRPr lang="es-E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empresas de comida rápida, tiene módulos que se ensamblan para obtener un producto </a:t>
            </a:r>
            <a:r>
              <a:rPr lang="es-MX" dirty="0" err="1"/>
              <a:t>semi</a:t>
            </a:r>
            <a:r>
              <a:rPr lang="es-MX" dirty="0"/>
              <a:t>-común.</a:t>
            </a:r>
          </a:p>
          <a:p>
            <a:r>
              <a:rPr lang="es-MX" dirty="0"/>
              <a:t>Ensambladoras de autos, electrodomésticos, muebles, industrias textiles.</a:t>
            </a:r>
          </a:p>
          <a:p>
            <a:endParaRPr lang="es-MX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6203" r="40510" b="14735"/>
          <a:stretch>
            <a:fillRect/>
          </a:stretch>
        </p:blipFill>
        <p:spPr bwMode="auto">
          <a:xfrm>
            <a:off x="323528" y="532063"/>
            <a:ext cx="8208912" cy="631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29156" r="39956" b="18672"/>
          <a:stretch>
            <a:fillRect/>
          </a:stretch>
        </p:blipFill>
        <p:spPr bwMode="auto">
          <a:xfrm>
            <a:off x="56451" y="404664"/>
            <a:ext cx="898004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260650"/>
          <a:ext cx="8208911" cy="6399941"/>
        </p:xfrm>
        <a:graphic>
          <a:graphicData uri="http://schemas.openxmlformats.org/drawingml/2006/table">
            <a:tbl>
              <a:tblPr/>
              <a:tblGrid>
                <a:gridCol w="289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0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3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1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TIPO DE MANUFACTURA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900" b="1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400" dirty="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Por pieza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Por lote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Continua</a:t>
                      </a:r>
                      <a:endParaRPr lang="es-ES" sz="14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Ventas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Sobre pedido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Volumen bajo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Sobre pedido o almac</a:t>
                      </a:r>
                      <a:r>
                        <a:rPr lang="es-ES" sz="1400">
                          <a:solidFill>
                            <a:srgbClr val="000000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Volumen medio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Almac</a:t>
                      </a:r>
                      <a:r>
                        <a:rPr lang="es-ES" sz="1400">
                          <a:solidFill>
                            <a:srgbClr val="000000"/>
                          </a:solidFill>
                          <a:latin typeface="Arial Unicode MS"/>
                          <a:ea typeface="Helvetica"/>
                        </a:rPr>
                        <a:t>é</a:t>
                      </a: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Volumen alto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EFFFE"/>
                          </a:solidFill>
                          <a:latin typeface="Helvetica"/>
                          <a:ea typeface="Helvetica"/>
                        </a:rPr>
                        <a:t>Medios de producci</a:t>
                      </a:r>
                      <a:r>
                        <a:rPr lang="es-ES" sz="1400" b="1">
                          <a:solidFill>
                            <a:srgbClr val="FEFFFE"/>
                          </a:solidFill>
                          <a:latin typeface="Arial Unicode MS"/>
                          <a:ea typeface="Helvetica"/>
                          <a:cs typeface="Helvetica"/>
                        </a:rPr>
                        <a:t>ó</a:t>
                      </a:r>
                      <a:r>
                        <a:rPr lang="es-ES" sz="1400" b="1">
                          <a:solidFill>
                            <a:srgbClr val="FEFFFE"/>
                          </a:solidFill>
                          <a:latin typeface="Helvetica"/>
                          <a:ea typeface="Helvetica"/>
                        </a:rPr>
                        <a:t>n </a:t>
                      </a:r>
                      <a:endParaRPr lang="es-ES" sz="140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Especializaci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Arial Unicode MS"/>
                          <a:ea typeface="Helvetica"/>
                        </a:rPr>
                        <a:t>ó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 maquinas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Baja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Flexibilidad para adoptar maquinaria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Alta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EFFFE"/>
                          </a:solidFill>
                          <a:latin typeface="Helvetica"/>
                          <a:ea typeface="Helvetica"/>
                        </a:rPr>
                        <a:t>Personal</a:t>
                      </a:r>
                      <a:endParaRPr lang="es-ES" sz="140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Especializaci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Arial Unicode MS"/>
                          <a:ea typeface="Helvetica"/>
                        </a:rPr>
                        <a:t>ó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Habilidad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EFFFE"/>
                          </a:solidFill>
                          <a:latin typeface="Helvetica"/>
                          <a:ea typeface="Helvetica"/>
                        </a:rPr>
                        <a:t>Riesgos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Arial Unicode MS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Inventario inicial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Alta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Costo unitario de producci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Arial Unicode MS"/>
                          <a:ea typeface="Helvetica"/>
                        </a:rPr>
                        <a:t>ó</a:t>
                      </a: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Alto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Bajo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Margen de utilidad por pieza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Alto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Bajo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EFFFE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Grado de control requerido </a:t>
                      </a:r>
                      <a:endParaRPr lang="es-ES" sz="1400" dirty="0">
                        <a:solidFill>
                          <a:srgbClr val="FEFFFE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9B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Alto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Media</a:t>
                      </a:r>
                      <a:endParaRPr lang="es-ES" sz="140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Bajo</a:t>
                      </a:r>
                      <a:endParaRPr lang="es-ES" sz="14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7925" marR="47925" marT="47925" marB="47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SISTEMA DE PRODUCCION POR PROYECTOS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de gran escala y duración limitada.</a:t>
            </a:r>
          </a:p>
          <a:p>
            <a:r>
              <a:rPr lang="es-MX" dirty="0"/>
              <a:t>No son repetitivas.</a:t>
            </a:r>
          </a:p>
          <a:p>
            <a:r>
              <a:rPr lang="es-MX" dirty="0"/>
              <a:t>Consiste en tareas múltiples y frecuentemente simultaneas, altamente interdependientes.</a:t>
            </a:r>
          </a:p>
          <a:p>
            <a:r>
              <a:rPr lang="es-MX" dirty="0"/>
              <a:t>Usualmente  el personal, los materiales y el equipo se lleva hacia el producto.</a:t>
            </a:r>
          </a:p>
          <a:p>
            <a:r>
              <a:rPr lang="es-MX" dirty="0"/>
              <a:t>El producto es único.</a:t>
            </a:r>
          </a:p>
          <a:p>
            <a:r>
              <a:rPr lang="es-MX" dirty="0"/>
              <a:t>Su capacidad para desempeñarse se encuentra bajo limitaciones cruciales de tiempo y costo.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cuenta con un personal mixto de diferentes especialistas funcionales (ingenieros, científicos, técnicos, etc.).</a:t>
            </a:r>
          </a:p>
          <a:p>
            <a:r>
              <a:rPr lang="es-MX" dirty="0"/>
              <a:t>Los recursos especializados (personal y equipo) frecuentemente no se justifican en un proyecto debido a su baja utilización, de aquí que convenga usar recursos generalizados en vez de recursos especializados.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>
            <a:noAutofit/>
          </a:bodyPr>
          <a:lstStyle/>
          <a:p>
            <a:r>
              <a:rPr lang="es-MX" sz="7000" dirty="0"/>
              <a:t>SELECCIÓN DEL PROCESO</a:t>
            </a:r>
            <a:endParaRPr lang="es-ES" sz="7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SELECCIÓN DEL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CONSIDERACIONES SOBRE VOLUMEN Y VARIEDAD.</a:t>
            </a:r>
          </a:p>
          <a:p>
            <a:r>
              <a:rPr lang="es-MX" dirty="0"/>
              <a:t>CICLO DE VIDA DE LOS PRODUCTOS Y DE LOS PROCESOS.</a:t>
            </a:r>
          </a:p>
          <a:p>
            <a:r>
              <a:rPr lang="es-MX" dirty="0"/>
              <a:t>PROCESOS EN LOS SERVICIOS.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MX" dirty="0"/>
              <a:t>SISTEMAS MODELO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SISTEMA DE PRODUCCION CONTINUA</a:t>
            </a:r>
          </a:p>
          <a:p>
            <a:endParaRPr lang="es-MX" dirty="0"/>
          </a:p>
          <a:p>
            <a:r>
              <a:rPr lang="es-MX" dirty="0"/>
              <a:t>SISTEMA DE PRODUCCION INTERMITENTE</a:t>
            </a:r>
          </a:p>
          <a:p>
            <a:endParaRPr lang="es-MX" dirty="0"/>
          </a:p>
          <a:p>
            <a:r>
              <a:rPr lang="es-MX" dirty="0"/>
              <a:t>SISTEMA DE PRODUCCION MODULAR</a:t>
            </a:r>
          </a:p>
          <a:p>
            <a:endParaRPr lang="es-MX" dirty="0"/>
          </a:p>
          <a:p>
            <a:r>
              <a:rPr lang="es-MX" dirty="0"/>
              <a:t>SISTEMAS DE PRODUCCION POR PROYECTOS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SELECCIÓN DEL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El problema para el gerente de operaciones o el encargado, o dueño, etc. Es decidir que forma de procesamiento es la más adecuada para la organización, considerando la eficiencia a largo plazo, efectividad, tiempos de entrega, capacidad, calidad y flexibilidad.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>SELECCIÓN DEL PROCESO</a:t>
            </a:r>
            <a:br>
              <a:rPr lang="es-MX" dirty="0"/>
            </a:br>
            <a:r>
              <a:rPr lang="es-MX" sz="2900" dirty="0"/>
              <a:t>CONSIDERACIONES SOBRE VOLUMEN Y VARIEDAD.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pPr algn="just"/>
            <a:r>
              <a:rPr lang="es-MX" dirty="0"/>
              <a:t>Establecer el volumen y la variedad de los productos que la empresa producirá.</a:t>
            </a:r>
          </a:p>
          <a:p>
            <a:pPr algn="just"/>
            <a:r>
              <a:rPr lang="es-MX" dirty="0"/>
              <a:t>Los volúmenes altos tienden a indicar que será necesario un proceso altamente automatizado de producción masiva.</a:t>
            </a:r>
          </a:p>
          <a:p>
            <a:pPr algn="just"/>
            <a:r>
              <a:rPr lang="es-MX" dirty="0"/>
              <a:t>Por otro lado, una gran variedad implica el uso de mano de obra calificada, usando herramientas e instalaciones de propósito general.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/>
              <a:t>“EL PRODUCTO SE FABRICARÁ PARA EXISTENCIAS O SEGÚN ESPECIFICACIONES”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Un artículo </a:t>
            </a:r>
            <a:r>
              <a:rPr lang="es-MX" b="1" u="sng" dirty="0"/>
              <a:t>de fabricación para existencias </a:t>
            </a:r>
            <a:r>
              <a:rPr lang="es-MX" dirty="0"/>
              <a:t>se produce en algún tamaño de lo te económico y después se almacena.</a:t>
            </a:r>
          </a:p>
          <a:p>
            <a:pPr algn="just"/>
            <a:r>
              <a:rPr lang="es-MX" dirty="0"/>
              <a:t>Conforme los clientes lo compran, los artículos se descuentan de la existencia.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Un artículo de </a:t>
            </a:r>
            <a:r>
              <a:rPr lang="es-MX" b="1" u="sng" dirty="0"/>
              <a:t>fabricación según especificaciones</a:t>
            </a:r>
            <a:r>
              <a:rPr lang="es-MX" dirty="0"/>
              <a:t> usualmente se produce en un tamaño de lote fijado  por el cliente y se entrega al cliente en cuanto se termina de fabricarlo.</a:t>
            </a:r>
          </a:p>
          <a:p>
            <a:pPr algn="just"/>
            <a:endParaRPr lang="es-MX" dirty="0"/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900" dirty="0"/>
              <a:t>Efecto de las características del producto en la forma del proceso de transformación.</a:t>
            </a:r>
            <a:endParaRPr lang="es-ES" sz="2900" dirty="0"/>
          </a:p>
        </p:txBody>
      </p:sp>
      <p:sp>
        <p:nvSpPr>
          <p:cNvPr id="4" name="3 Rectángulo"/>
          <p:cNvSpPr/>
          <p:nvPr/>
        </p:nvSpPr>
        <p:spPr>
          <a:xfrm>
            <a:off x="1331640" y="1700808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Proyecto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915816" y="2564904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Proceso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4499992" y="3573016"/>
            <a:ext cx="216024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Módulos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228184" y="4437112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Producto</a:t>
            </a:r>
            <a:endParaRPr lang="es-ES" dirty="0"/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1115616" y="1772816"/>
            <a:ext cx="72008" cy="4392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115616" y="6165304"/>
            <a:ext cx="7560840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79512" y="1866900"/>
          <a:ext cx="884178" cy="4154388"/>
        </p:xfrm>
        <a:graphic>
          <a:graphicData uri="http://schemas.openxmlformats.org/drawingml/2006/table">
            <a:tbl>
              <a:tblPr/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859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Diversidad de la producción</a:t>
                      </a:r>
                    </a:p>
                  </a:txBody>
                  <a:tcPr marL="9525" marR="9525" marT="952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5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5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Baja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5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Ninguna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259632" y="6216352"/>
          <a:ext cx="7416824" cy="506730"/>
        </p:xfrm>
        <a:graphic>
          <a:graphicData uri="http://schemas.openxmlformats.org/drawingml/2006/table">
            <a:tbl>
              <a:tblPr/>
              <a:tblGrid>
                <a:gridCol w="185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Pocos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Muchos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Infinito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Tamaño de lote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403648" y="5157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Ninguno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64288" y="17008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Ninguna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SELECCIÓN DEL PROCESO</a:t>
            </a:r>
            <a:br>
              <a:rPr lang="es-MX" dirty="0"/>
            </a:br>
            <a:r>
              <a:rPr lang="es-MX" sz="2800" dirty="0"/>
              <a:t>CICLOS DE VIDA DE LOS PRODUCTOS Y DE LOS PROCESOS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Cuando un producto factible es llevado al mercado, se fabrica en pequeños volúmenes, de manera relativamente ineficiente, no coordinada, usando talleres de trabajo y se vende a un alto precio.</a:t>
            </a:r>
          </a:p>
          <a:p>
            <a:pPr algn="just"/>
            <a:r>
              <a:rPr lang="es-MX" dirty="0"/>
              <a:t>Conforme crece la demanda y los competidores entran al mercado, empieza la competencia por el precio y se llegan a preferir los procesos por producto, de alto volumen y bajo costo variable.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SELECCIÓN DEL PROCESO</a:t>
            </a:r>
            <a:br>
              <a:rPr lang="es-MX" dirty="0"/>
            </a:br>
            <a:r>
              <a:rPr lang="es-MX" sz="2800" dirty="0"/>
              <a:t>PROCESO EN LOS SERVICIOS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Considerar tres características importantes del servicios: el artículo facilitador, los beneficios explícitos y los beneficios implícitos o psicológicos.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Un elemento importante en este proceso es el </a:t>
            </a:r>
            <a:r>
              <a:rPr lang="es-MX" b="1" u="sng" dirty="0"/>
              <a:t>contacto  con el cliente </a:t>
            </a:r>
            <a:r>
              <a:rPr lang="es-MX" dirty="0"/>
              <a:t>durante el proceso de servicio.</a:t>
            </a:r>
          </a:p>
          <a:p>
            <a:pPr algn="just"/>
            <a:r>
              <a:rPr lang="es-MX" dirty="0"/>
              <a:t>Por otro lado, </a:t>
            </a:r>
            <a:r>
              <a:rPr lang="es-MX" b="1" u="sng" dirty="0"/>
              <a:t>la participación del cliente </a:t>
            </a:r>
            <a:r>
              <a:rPr lang="es-MX" dirty="0"/>
              <a:t>en el proceso del servicio, mejora el servicio.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2110" r="42170" b="25563"/>
          <a:stretch>
            <a:fillRect/>
          </a:stretch>
        </p:blipFill>
        <p:spPr bwMode="auto">
          <a:xfrm>
            <a:off x="408933" y="1679400"/>
            <a:ext cx="8339531" cy="484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1282" r="42170" b="25563"/>
          <a:stretch>
            <a:fillRect/>
          </a:stretch>
        </p:blipFill>
        <p:spPr bwMode="auto">
          <a:xfrm>
            <a:off x="395536" y="278650"/>
            <a:ext cx="8424936" cy="631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TECNICAS PARA MEJORAR LA PRODUCTIVIDAD EN EL SERVICIO</a:t>
            </a:r>
            <a:endParaRPr lang="es-E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2110" r="40510" b="22610"/>
          <a:stretch>
            <a:fillRect/>
          </a:stretch>
        </p:blipFill>
        <p:spPr bwMode="auto">
          <a:xfrm>
            <a:off x="683568" y="1601553"/>
            <a:ext cx="7920880" cy="49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SISTEMA DE PRODUCCION CONTINUA</a:t>
            </a:r>
            <a:br>
              <a:rPr lang="es-MX" dirty="0"/>
            </a:br>
            <a:r>
              <a:rPr lang="es-MX" dirty="0"/>
              <a:t> (por producto)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60200"/>
            <a:ext cx="8229600" cy="4709160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Las instalaciones se adaptan a ciertos itinerarios y flujos de operación.</a:t>
            </a:r>
          </a:p>
          <a:p>
            <a:pPr algn="just"/>
            <a:r>
              <a:rPr lang="es-MX" dirty="0"/>
              <a:t>Siguen una escala no afectada por interrupciones.</a:t>
            </a:r>
          </a:p>
          <a:p>
            <a:pPr algn="just"/>
            <a:r>
              <a:rPr lang="es-MX" dirty="0"/>
              <a:t>Las mismas operaciones.</a:t>
            </a:r>
          </a:p>
          <a:p>
            <a:pPr algn="just"/>
            <a:r>
              <a:rPr lang="es-MX" dirty="0"/>
              <a:t> Se combinan con el  transporte de tal manera que los materiales son procesados mientras se mueven.</a:t>
            </a:r>
          </a:p>
          <a:p>
            <a:pPr algn="just"/>
            <a:r>
              <a:rPr lang="es-MX" dirty="0"/>
              <a:t>Se utiliza cuando la economía de la fabricación favorece a la producción continua.</a:t>
            </a:r>
          </a:p>
          <a:p>
            <a:pPr algn="just"/>
            <a:r>
              <a:rPr lang="es-MX" dirty="0"/>
              <a:t>Obreros especializados en este tipo de sistemas.</a:t>
            </a:r>
          </a:p>
          <a:p>
            <a:pPr algn="just"/>
            <a:r>
              <a:rPr lang="es-MX" dirty="0"/>
              <a:t>Costos de producción son bajos.</a:t>
            </a:r>
          </a:p>
          <a:p>
            <a:pPr algn="just"/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500" dirty="0"/>
              <a:t>OPORTUNIDADES PARA MEJORAR PROCESOS DE SERVICIO</a:t>
            </a:r>
            <a:endParaRPr lang="es-ES" sz="35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1125" r="39956" b="20641"/>
          <a:stretch>
            <a:fillRect/>
          </a:stretch>
        </p:blipFill>
        <p:spPr bwMode="auto">
          <a:xfrm>
            <a:off x="683568" y="1589606"/>
            <a:ext cx="7841524" cy="486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TECNOLOGIA APLICADA A LA INDUSTRIA DEL SERVICIO</a:t>
            </a:r>
            <a:endParaRPr lang="es-E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9156" r="39956" b="21626"/>
          <a:stretch>
            <a:fillRect/>
          </a:stretch>
        </p:blipFill>
        <p:spPr bwMode="auto">
          <a:xfrm>
            <a:off x="441135" y="1412776"/>
            <a:ext cx="838221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TECNOLOGIA APLICADA A LA INDUSTRIA DEL SERVICIO</a:t>
            </a:r>
            <a:endParaRPr lang="es-E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29156" r="39956" b="41313"/>
          <a:stretch>
            <a:fillRect/>
          </a:stretch>
        </p:blipFill>
        <p:spPr bwMode="auto">
          <a:xfrm>
            <a:off x="424339" y="1700808"/>
            <a:ext cx="8468141" cy="325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s-MX" sz="2500" dirty="0"/>
              <a:t>Ejemplo: Sistema de producción continua “Proceso Químico”.</a:t>
            </a:r>
            <a:endParaRPr lang="es-ES" sz="25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751" t="8879" r="3932" b="19950"/>
          <a:stretch>
            <a:fillRect/>
          </a:stretch>
        </p:blipFill>
        <p:spPr bwMode="auto">
          <a:xfrm>
            <a:off x="64299" y="908720"/>
            <a:ext cx="9079701" cy="59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OTROS EJEMPLOS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Fabricación de productos como:</a:t>
            </a:r>
          </a:p>
          <a:p>
            <a:pPr>
              <a:buFontTx/>
              <a:buChar char="-"/>
            </a:pPr>
            <a:r>
              <a:rPr lang="es-MX" dirty="0"/>
              <a:t>Vidrio</a:t>
            </a:r>
          </a:p>
          <a:p>
            <a:pPr>
              <a:buFontTx/>
              <a:buChar char="-"/>
            </a:pPr>
            <a:r>
              <a:rPr lang="es-MX" dirty="0"/>
              <a:t>Papel</a:t>
            </a:r>
          </a:p>
          <a:p>
            <a:pPr>
              <a:buFontTx/>
              <a:buChar char="-"/>
            </a:pPr>
            <a:r>
              <a:rPr lang="es-MX" dirty="0"/>
              <a:t>Hojalata</a:t>
            </a:r>
          </a:p>
          <a:p>
            <a:pPr>
              <a:buFontTx/>
              <a:buChar char="-"/>
            </a:pPr>
            <a:r>
              <a:rPr lang="es-MX" dirty="0"/>
              <a:t>Focos</a:t>
            </a:r>
          </a:p>
          <a:p>
            <a:pPr>
              <a:buFontTx/>
              <a:buChar char="-"/>
            </a:pPr>
            <a:r>
              <a:rPr lang="es-MX" dirty="0"/>
              <a:t>Tuercas</a:t>
            </a:r>
          </a:p>
          <a:p>
            <a:pPr>
              <a:buFontTx/>
              <a:buChar char="-"/>
            </a:pPr>
            <a:r>
              <a:rPr lang="es-MX" dirty="0"/>
              <a:t>Tornillos</a:t>
            </a:r>
          </a:p>
          <a:p>
            <a:pPr>
              <a:buFontTx/>
              <a:buChar char="-"/>
            </a:pPr>
            <a:r>
              <a:rPr lang="es-MX" dirty="0"/>
              <a:t>Etc.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SISTEMA INTERMITENTE</a:t>
            </a:r>
            <a:br>
              <a:rPr lang="es-MX" dirty="0"/>
            </a:br>
            <a:r>
              <a:rPr lang="es-MX" dirty="0"/>
              <a:t> (por proceso)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Sistema productivo de “lotes” de fabricación.</a:t>
            </a:r>
          </a:p>
          <a:p>
            <a:r>
              <a:rPr lang="es-MX" dirty="0"/>
              <a:t>Se trabaja con un lote determinado de productos que se limita a un nivel de producción.</a:t>
            </a:r>
          </a:p>
          <a:p>
            <a:r>
              <a:rPr lang="es-MX" dirty="0"/>
              <a:t>Seguido por un lote de producto diferente.</a:t>
            </a:r>
          </a:p>
          <a:p>
            <a:r>
              <a:rPr lang="es-MX" dirty="0"/>
              <a:t>Este se utiliza cuando la demanda no es lo bastante grande.</a:t>
            </a:r>
          </a:p>
          <a:p>
            <a:r>
              <a:rPr lang="es-MX" dirty="0"/>
              <a:t>Costos son mayores.</a:t>
            </a:r>
          </a:p>
          <a:p>
            <a:r>
              <a:rPr lang="es-MX" dirty="0"/>
              <a:t>Se realizan en lugares llamados “talleres  de trabajo”.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OTROS EJEMPLOS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Fabricación de:</a:t>
            </a:r>
          </a:p>
          <a:p>
            <a:pPr>
              <a:buFontTx/>
              <a:buChar char="-"/>
            </a:pPr>
            <a:r>
              <a:rPr lang="es-MX" dirty="0"/>
              <a:t>Remolcadores oceánicos</a:t>
            </a:r>
          </a:p>
          <a:p>
            <a:pPr>
              <a:buFontTx/>
              <a:buChar char="-"/>
            </a:pPr>
            <a:r>
              <a:rPr lang="es-MX" dirty="0"/>
              <a:t>Alimentos gastronómicos</a:t>
            </a:r>
          </a:p>
          <a:p>
            <a:pPr>
              <a:buFontTx/>
              <a:buChar char="-"/>
            </a:pPr>
            <a:r>
              <a:rPr lang="es-MX" dirty="0" err="1"/>
              <a:t>Transplantes</a:t>
            </a:r>
            <a:r>
              <a:rPr lang="es-MX" dirty="0"/>
              <a:t> de corazón</a:t>
            </a:r>
          </a:p>
          <a:p>
            <a:pPr>
              <a:buFontTx/>
              <a:buChar char="-"/>
            </a:pPr>
            <a:r>
              <a:rPr lang="es-MX" dirty="0"/>
              <a:t>Conjunto especial de bisagras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MX" dirty="0"/>
              <a:t>Componentes del sistema </a:t>
            </a:r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l="16876" t="32110" r="41063" b="18672"/>
          <a:stretch>
            <a:fillRect/>
          </a:stretch>
        </p:blipFill>
        <p:spPr bwMode="auto">
          <a:xfrm>
            <a:off x="0" y="654349"/>
            <a:ext cx="9118726" cy="623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5215" t="25219" r="38850" b="12766"/>
          <a:stretch>
            <a:fillRect/>
          </a:stretch>
        </p:blipFill>
        <p:spPr bwMode="auto">
          <a:xfrm>
            <a:off x="272094" y="548679"/>
            <a:ext cx="8404362" cy="621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4340</TotalTime>
  <Words>960</Words>
  <Application>Microsoft Office PowerPoint</Application>
  <PresentationFormat>Presentación en pantalla (4:3)</PresentationFormat>
  <Paragraphs>159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Retrospección</vt:lpstr>
      <vt:lpstr>CENTRO DE ENSEÑANZA TECNICA INDUSTRIAL  MATERIA: LOCALIZACION Y DISTRIBUCION DE PLANTA  TEMA: TIPOS DE SISTEMAS DE PRODCUCCION</vt:lpstr>
      <vt:lpstr>SISTEMAS MODELO</vt:lpstr>
      <vt:lpstr>SISTEMA DE PRODUCCION CONTINUA  (por producto)</vt:lpstr>
      <vt:lpstr>Ejemplo: Sistema de producción continua “Proceso Químico”.</vt:lpstr>
      <vt:lpstr>OTROS EJEMPLOS</vt:lpstr>
      <vt:lpstr>SISTEMA INTERMITENTE  (por proceso)</vt:lpstr>
      <vt:lpstr>OTROS EJEMPLOS</vt:lpstr>
      <vt:lpstr>Componentes del sistema </vt:lpstr>
      <vt:lpstr>Presentación de PowerPoint</vt:lpstr>
      <vt:lpstr>SISTEMA DE PRODUCCION MODULAR (repetitividad)</vt:lpstr>
      <vt:lpstr>Presentación de PowerPoint</vt:lpstr>
      <vt:lpstr>EJEMPLOS:</vt:lpstr>
      <vt:lpstr>Presentación de PowerPoint</vt:lpstr>
      <vt:lpstr>Presentación de PowerPoint</vt:lpstr>
      <vt:lpstr>Presentación de PowerPoint</vt:lpstr>
      <vt:lpstr>SISTEMA DE PRODUCCION POR PROYECTOS</vt:lpstr>
      <vt:lpstr>Presentación de PowerPoint</vt:lpstr>
      <vt:lpstr>SELECCIÓN DEL PROCESO</vt:lpstr>
      <vt:lpstr>SELECCIÓN DEL PROCESO</vt:lpstr>
      <vt:lpstr>SELECCIÓN DEL PROCESO</vt:lpstr>
      <vt:lpstr>SELECCIÓN DEL PROCESO CONSIDERACIONES SOBRE VOLUMEN Y VARIEDAD. </vt:lpstr>
      <vt:lpstr>CONSIDERACIÓN</vt:lpstr>
      <vt:lpstr>Presentación de PowerPoint</vt:lpstr>
      <vt:lpstr>Efecto de las características del producto en la forma del proceso de transformación.</vt:lpstr>
      <vt:lpstr>SELECCIÓN DEL PROCESO CICLOS DE VIDA DE LOS PRODUCTOS Y DE LOS PROCESOS</vt:lpstr>
      <vt:lpstr>SELECCIÓN DEL PROCESO PROCESO EN LOS SERVICIOS</vt:lpstr>
      <vt:lpstr>Presentación de PowerPoint</vt:lpstr>
      <vt:lpstr>Presentación de PowerPoint</vt:lpstr>
      <vt:lpstr>TECNICAS PARA MEJORAR LA PRODUCTIVIDAD EN EL SERVICIO</vt:lpstr>
      <vt:lpstr>OPORTUNIDADES PARA MEJORAR PROCESOS DE SERVICIO</vt:lpstr>
      <vt:lpstr>TECNOLOGIA APLICADA A LA INDUSTRIA DEL SERVICIO</vt:lpstr>
      <vt:lpstr>TECNOLOGIA APLICADA A LA INDUSTRIA DEL SERVICIO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SISTEMAS DE PRODCUCCION</dc:title>
  <dc:creator>SARAY</dc:creator>
  <cp:lastModifiedBy>alex</cp:lastModifiedBy>
  <cp:revision>5</cp:revision>
  <dcterms:created xsi:type="dcterms:W3CDTF">2015-02-20T15:59:12Z</dcterms:created>
  <dcterms:modified xsi:type="dcterms:W3CDTF">2020-08-03T19:31:42Z</dcterms:modified>
</cp:coreProperties>
</file>